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sldIdLst>
    <p:sldId id="256" r:id="rId2"/>
    <p:sldId id="258" r:id="rId3"/>
    <p:sldId id="259" r:id="rId4"/>
    <p:sldId id="260" r:id="rId5"/>
    <p:sldId id="261" r:id="rId6"/>
    <p:sldId id="257"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3380D7-74B7-421C-BFC6-58A986E1F0F0}"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9CEF758-2EF8-49DB-838B-7385E7C6785E}" type="slidenum">
              <a:rPr lang="en-US" smtClean="0"/>
              <a:t>‹#›</a:t>
            </a:fld>
            <a:endParaRPr lang="en-US" dirty="0"/>
          </a:p>
        </p:txBody>
      </p:sp>
    </p:spTree>
    <p:extLst>
      <p:ext uri="{BB962C8B-B14F-4D97-AF65-F5344CB8AC3E}">
        <p14:creationId xmlns:p14="http://schemas.microsoft.com/office/powerpoint/2010/main" val="33776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3380D7-74B7-421C-BFC6-58A986E1F0F0}"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CEF758-2EF8-49DB-838B-7385E7C6785E}" type="slidenum">
              <a:rPr lang="en-US" smtClean="0"/>
              <a:t>‹#›</a:t>
            </a:fld>
            <a:endParaRPr lang="en-US" dirty="0"/>
          </a:p>
        </p:txBody>
      </p:sp>
    </p:spTree>
    <p:extLst>
      <p:ext uri="{BB962C8B-B14F-4D97-AF65-F5344CB8AC3E}">
        <p14:creationId xmlns:p14="http://schemas.microsoft.com/office/powerpoint/2010/main" val="188552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3380D7-74B7-421C-BFC6-58A986E1F0F0}"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CEF758-2EF8-49DB-838B-7385E7C6785E}" type="slidenum">
              <a:rPr lang="en-US" smtClean="0"/>
              <a:t>‹#›</a:t>
            </a:fld>
            <a:endParaRPr lang="en-US" dirty="0"/>
          </a:p>
        </p:txBody>
      </p:sp>
    </p:spTree>
    <p:extLst>
      <p:ext uri="{BB962C8B-B14F-4D97-AF65-F5344CB8AC3E}">
        <p14:creationId xmlns:p14="http://schemas.microsoft.com/office/powerpoint/2010/main" val="120335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3380D7-74B7-421C-BFC6-58A986E1F0F0}"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CEF758-2EF8-49DB-838B-7385E7C6785E}" type="slidenum">
              <a:rPr lang="en-US" smtClean="0"/>
              <a:t>‹#›</a:t>
            </a:fld>
            <a:endParaRPr lang="en-US" dirty="0"/>
          </a:p>
        </p:txBody>
      </p:sp>
    </p:spTree>
    <p:extLst>
      <p:ext uri="{BB962C8B-B14F-4D97-AF65-F5344CB8AC3E}">
        <p14:creationId xmlns:p14="http://schemas.microsoft.com/office/powerpoint/2010/main" val="117331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A3380D7-74B7-421C-BFC6-58A986E1F0F0}" type="datetimeFigureOut">
              <a:rPr lang="en-US" smtClean="0"/>
              <a:t>12/5/2022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9CEF758-2EF8-49DB-838B-7385E7C6785E}" type="slidenum">
              <a:rPr lang="en-US" smtClean="0"/>
              <a:t>‹#›</a:t>
            </a:fld>
            <a:endParaRPr lang="en-US" dirty="0"/>
          </a:p>
        </p:txBody>
      </p:sp>
    </p:spTree>
    <p:extLst>
      <p:ext uri="{BB962C8B-B14F-4D97-AF65-F5344CB8AC3E}">
        <p14:creationId xmlns:p14="http://schemas.microsoft.com/office/powerpoint/2010/main" val="415610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3380D7-74B7-421C-BFC6-58A986E1F0F0}"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CEF758-2EF8-49DB-838B-7385E7C6785E}" type="slidenum">
              <a:rPr lang="en-US" smtClean="0"/>
              <a:t>‹#›</a:t>
            </a:fld>
            <a:endParaRPr lang="en-US" dirty="0"/>
          </a:p>
        </p:txBody>
      </p:sp>
    </p:spTree>
    <p:extLst>
      <p:ext uri="{BB962C8B-B14F-4D97-AF65-F5344CB8AC3E}">
        <p14:creationId xmlns:p14="http://schemas.microsoft.com/office/powerpoint/2010/main" val="350486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3380D7-74B7-421C-BFC6-58A986E1F0F0}" type="datetimeFigureOut">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9CEF758-2EF8-49DB-838B-7385E7C6785E}" type="slidenum">
              <a:rPr lang="en-US" smtClean="0"/>
              <a:t>‹#›</a:t>
            </a:fld>
            <a:endParaRPr lang="en-US" dirty="0"/>
          </a:p>
        </p:txBody>
      </p:sp>
    </p:spTree>
    <p:extLst>
      <p:ext uri="{BB962C8B-B14F-4D97-AF65-F5344CB8AC3E}">
        <p14:creationId xmlns:p14="http://schemas.microsoft.com/office/powerpoint/2010/main" val="1160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3380D7-74B7-421C-BFC6-58A986E1F0F0}" type="datetimeFigureOut">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9CEF758-2EF8-49DB-838B-7385E7C6785E}" type="slidenum">
              <a:rPr lang="en-US" smtClean="0"/>
              <a:t>‹#›</a:t>
            </a:fld>
            <a:endParaRPr lang="en-US" dirty="0"/>
          </a:p>
        </p:txBody>
      </p:sp>
    </p:spTree>
    <p:extLst>
      <p:ext uri="{BB962C8B-B14F-4D97-AF65-F5344CB8AC3E}">
        <p14:creationId xmlns:p14="http://schemas.microsoft.com/office/powerpoint/2010/main" val="126734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380D7-74B7-421C-BFC6-58A986E1F0F0}" type="datetimeFigureOut">
              <a:rPr lang="en-US" smtClean="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CEF758-2EF8-49DB-838B-7385E7C6785E}" type="slidenum">
              <a:rPr lang="en-US" smtClean="0"/>
              <a:t>‹#›</a:t>
            </a:fld>
            <a:endParaRPr lang="en-US" dirty="0"/>
          </a:p>
        </p:txBody>
      </p:sp>
    </p:spTree>
    <p:extLst>
      <p:ext uri="{BB962C8B-B14F-4D97-AF65-F5344CB8AC3E}">
        <p14:creationId xmlns:p14="http://schemas.microsoft.com/office/powerpoint/2010/main" val="2761321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3380D7-74B7-421C-BFC6-58A986E1F0F0}"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EF758-2EF8-49DB-838B-7385E7C6785E}" type="slidenum">
              <a:rPr lang="en-US" smtClean="0"/>
              <a:t>‹#›</a:t>
            </a:fld>
            <a:endParaRPr lang="en-US" dirty="0"/>
          </a:p>
        </p:txBody>
      </p:sp>
    </p:spTree>
    <p:extLst>
      <p:ext uri="{BB962C8B-B14F-4D97-AF65-F5344CB8AC3E}">
        <p14:creationId xmlns:p14="http://schemas.microsoft.com/office/powerpoint/2010/main" val="289632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3380D7-74B7-421C-BFC6-58A986E1F0F0}" type="datetimeFigureOut">
              <a:rPr lang="en-US" smtClean="0"/>
              <a:t>12/5/2022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EF758-2EF8-49DB-838B-7385E7C6785E}" type="slidenum">
              <a:rPr lang="en-US" smtClean="0"/>
              <a:t>‹#›</a:t>
            </a:fld>
            <a:endParaRPr lang="en-US" dirty="0"/>
          </a:p>
        </p:txBody>
      </p:sp>
    </p:spTree>
    <p:extLst>
      <p:ext uri="{BB962C8B-B14F-4D97-AF65-F5344CB8AC3E}">
        <p14:creationId xmlns:p14="http://schemas.microsoft.com/office/powerpoint/2010/main" val="418894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A3380D7-74B7-421C-BFC6-58A986E1F0F0}" type="datetimeFigureOut">
              <a:rPr lang="en-US" smtClean="0"/>
              <a:t>12/5/2022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9CEF758-2EF8-49DB-838B-7385E7C6785E}" type="slidenum">
              <a:rPr lang="en-US" smtClean="0"/>
              <a:t>‹#›</a:t>
            </a:fld>
            <a:endParaRPr lang="en-US" dirty="0"/>
          </a:p>
        </p:txBody>
      </p:sp>
    </p:spTree>
    <p:extLst>
      <p:ext uri="{BB962C8B-B14F-4D97-AF65-F5344CB8AC3E}">
        <p14:creationId xmlns:p14="http://schemas.microsoft.com/office/powerpoint/2010/main" val="3938332367"/>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B942-1065-44A6-E23F-02337BCDE2C5}"/>
              </a:ext>
            </a:extLst>
          </p:cNvPr>
          <p:cNvSpPr>
            <a:spLocks noGrp="1"/>
          </p:cNvSpPr>
          <p:nvPr>
            <p:ph type="ctrTitle"/>
          </p:nvPr>
        </p:nvSpPr>
        <p:spPr>
          <a:xfrm>
            <a:off x="2391408" y="1590734"/>
            <a:ext cx="7405874" cy="2520012"/>
          </a:xfrm>
          <a:solidFill>
            <a:schemeClr val="bg2"/>
          </a:solidFill>
        </p:spPr>
        <p:txBody>
          <a:bodyPr anchor="ctr">
            <a:normAutofit/>
          </a:bodyPr>
          <a:lstStyle/>
          <a:p>
            <a:pPr marL="0" marR="0" algn="ctr">
              <a:spcBef>
                <a:spcPts val="0"/>
              </a:spcBef>
              <a:spcAft>
                <a:spcPts val="800"/>
              </a:spcAft>
            </a:pPr>
            <a:br>
              <a:rPr lang="en-US" sz="29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9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600" b="1" cap="none"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Heart Disease Prediction Using </a:t>
            </a:r>
            <a:br>
              <a:rPr lang="en-US" sz="3600" cap="none"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600" b="1" cap="none"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Machine Learning</a:t>
            </a:r>
            <a:br>
              <a:rPr lang="en-US" sz="29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2900" dirty="0">
              <a:solidFill>
                <a:schemeClr val="tx2"/>
              </a:solidFill>
            </a:endParaRPr>
          </a:p>
        </p:txBody>
      </p:sp>
      <p:sp>
        <p:nvSpPr>
          <p:cNvPr id="3" name="Subtitle 2">
            <a:extLst>
              <a:ext uri="{FF2B5EF4-FFF2-40B4-BE49-F238E27FC236}">
                <a16:creationId xmlns:a16="http://schemas.microsoft.com/office/drawing/2014/main" id="{F03DB2F7-8847-90C5-0FFC-A28D02F1E482}"/>
              </a:ext>
            </a:extLst>
          </p:cNvPr>
          <p:cNvSpPr>
            <a:spLocks noGrp="1"/>
          </p:cNvSpPr>
          <p:nvPr>
            <p:ph type="subTitle" idx="1"/>
          </p:nvPr>
        </p:nvSpPr>
        <p:spPr>
          <a:xfrm>
            <a:off x="3378831" y="5187820"/>
            <a:ext cx="7500663" cy="1147665"/>
          </a:xfrm>
        </p:spPr>
        <p:txBody>
          <a:bodyPr>
            <a:normAutofit fontScale="25000" lnSpcReduction="20000"/>
          </a:bodyPr>
          <a:lstStyle/>
          <a:p>
            <a:pPr marL="0" marR="0" algn="ctr">
              <a:lnSpc>
                <a:spcPct val="110000"/>
              </a:lnSpc>
              <a:spcBef>
                <a:spcPts val="0"/>
              </a:spcBef>
              <a:spcAft>
                <a:spcPts val="800"/>
              </a:spcAft>
            </a:pPr>
            <a:r>
              <a:rPr lang="en-US" sz="6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Manoj Mannem – 700725556 </a:t>
            </a:r>
            <a:endParaRPr lang="en-US" sz="8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0000"/>
              </a:lnSpc>
              <a:spcBef>
                <a:spcPts val="0"/>
              </a:spcBef>
              <a:spcAft>
                <a:spcPts val="800"/>
              </a:spcAft>
            </a:pPr>
            <a:r>
              <a:rPr lang="en-US" sz="8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Kinoree Meda - 700732653                  </a:t>
            </a:r>
            <a:endParaRPr lang="en-US" sz="8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0000"/>
              </a:lnSpc>
            </a:pPr>
            <a:endParaRPr lang="en-US" sz="500" dirty="0">
              <a:solidFill>
                <a:srgbClr val="000000"/>
              </a:solidFill>
            </a:endParaRPr>
          </a:p>
        </p:txBody>
      </p:sp>
    </p:spTree>
    <p:extLst>
      <p:ext uri="{BB962C8B-B14F-4D97-AF65-F5344CB8AC3E}">
        <p14:creationId xmlns:p14="http://schemas.microsoft.com/office/powerpoint/2010/main" val="60485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4D9E3D-72CB-C153-7A22-B80CE7DE69EE}"/>
              </a:ext>
            </a:extLst>
          </p:cNvPr>
          <p:cNvPicPr>
            <a:picLocks noGrp="1" noChangeAspect="1"/>
          </p:cNvPicPr>
          <p:nvPr>
            <p:ph idx="1"/>
          </p:nvPr>
        </p:nvPicPr>
        <p:blipFill rotWithShape="1">
          <a:blip r:embed="rId2"/>
          <a:srcRect l="3264"/>
          <a:stretch/>
        </p:blipFill>
        <p:spPr>
          <a:xfrm>
            <a:off x="214523" y="791808"/>
            <a:ext cx="3842316" cy="2546727"/>
          </a:xfrm>
        </p:spPr>
      </p:pic>
      <p:pic>
        <p:nvPicPr>
          <p:cNvPr id="7" name="Picture 6">
            <a:extLst>
              <a:ext uri="{FF2B5EF4-FFF2-40B4-BE49-F238E27FC236}">
                <a16:creationId xmlns:a16="http://schemas.microsoft.com/office/drawing/2014/main" id="{CC70733E-BF03-46AD-3557-A69EF3BBBD5F}"/>
              </a:ext>
            </a:extLst>
          </p:cNvPr>
          <p:cNvPicPr>
            <a:picLocks noChangeAspect="1"/>
          </p:cNvPicPr>
          <p:nvPr/>
        </p:nvPicPr>
        <p:blipFill rotWithShape="1">
          <a:blip r:embed="rId3"/>
          <a:srcRect l="3327"/>
          <a:stretch/>
        </p:blipFill>
        <p:spPr>
          <a:xfrm>
            <a:off x="3889177" y="718683"/>
            <a:ext cx="4078322" cy="2673921"/>
          </a:xfrm>
          <a:prstGeom prst="rect">
            <a:avLst/>
          </a:prstGeom>
        </p:spPr>
      </p:pic>
      <p:pic>
        <p:nvPicPr>
          <p:cNvPr id="9" name="Picture 8">
            <a:extLst>
              <a:ext uri="{FF2B5EF4-FFF2-40B4-BE49-F238E27FC236}">
                <a16:creationId xmlns:a16="http://schemas.microsoft.com/office/drawing/2014/main" id="{24828D0D-B862-87FF-DAE6-0B658270A418}"/>
              </a:ext>
            </a:extLst>
          </p:cNvPr>
          <p:cNvPicPr>
            <a:picLocks noChangeAspect="1"/>
          </p:cNvPicPr>
          <p:nvPr/>
        </p:nvPicPr>
        <p:blipFill>
          <a:blip r:embed="rId4"/>
          <a:stretch>
            <a:fillRect/>
          </a:stretch>
        </p:blipFill>
        <p:spPr>
          <a:xfrm>
            <a:off x="1036016" y="4635949"/>
            <a:ext cx="8588786" cy="1826062"/>
          </a:xfrm>
          <a:prstGeom prst="rect">
            <a:avLst/>
          </a:prstGeom>
        </p:spPr>
      </p:pic>
      <p:pic>
        <p:nvPicPr>
          <p:cNvPr id="11" name="Picture 10">
            <a:extLst>
              <a:ext uri="{FF2B5EF4-FFF2-40B4-BE49-F238E27FC236}">
                <a16:creationId xmlns:a16="http://schemas.microsoft.com/office/drawing/2014/main" id="{9384FFFB-5325-C3CD-9DE6-91FD6D033E52}"/>
              </a:ext>
            </a:extLst>
          </p:cNvPr>
          <p:cNvPicPr>
            <a:picLocks noChangeAspect="1"/>
          </p:cNvPicPr>
          <p:nvPr/>
        </p:nvPicPr>
        <p:blipFill rotWithShape="1">
          <a:blip r:embed="rId5"/>
          <a:srcRect b="31935"/>
          <a:stretch/>
        </p:blipFill>
        <p:spPr>
          <a:xfrm>
            <a:off x="963989" y="3631108"/>
            <a:ext cx="8301936" cy="763610"/>
          </a:xfrm>
          <a:prstGeom prst="rect">
            <a:avLst/>
          </a:prstGeom>
        </p:spPr>
      </p:pic>
      <p:pic>
        <p:nvPicPr>
          <p:cNvPr id="15" name="Picture 14">
            <a:extLst>
              <a:ext uri="{FF2B5EF4-FFF2-40B4-BE49-F238E27FC236}">
                <a16:creationId xmlns:a16="http://schemas.microsoft.com/office/drawing/2014/main" id="{7E58E75A-BD70-BEB1-F3BC-B52FBC5B54F3}"/>
              </a:ext>
            </a:extLst>
          </p:cNvPr>
          <p:cNvPicPr>
            <a:picLocks noChangeAspect="1"/>
          </p:cNvPicPr>
          <p:nvPr/>
        </p:nvPicPr>
        <p:blipFill>
          <a:blip r:embed="rId6"/>
          <a:stretch>
            <a:fillRect/>
          </a:stretch>
        </p:blipFill>
        <p:spPr>
          <a:xfrm>
            <a:off x="8207752" y="644452"/>
            <a:ext cx="3528371" cy="2673922"/>
          </a:xfrm>
          <a:prstGeom prst="rect">
            <a:avLst/>
          </a:prstGeom>
        </p:spPr>
      </p:pic>
    </p:spTree>
    <p:extLst>
      <p:ext uri="{BB962C8B-B14F-4D97-AF65-F5344CB8AC3E}">
        <p14:creationId xmlns:p14="http://schemas.microsoft.com/office/powerpoint/2010/main" val="239132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BDD1-5544-5F5A-C289-666BF038C32E}"/>
              </a:ext>
            </a:extLst>
          </p:cNvPr>
          <p:cNvSpPr>
            <a:spLocks noGrp="1"/>
          </p:cNvSpPr>
          <p:nvPr>
            <p:ph type="title"/>
          </p:nvPr>
        </p:nvSpPr>
        <p:spPr>
          <a:xfrm>
            <a:off x="838200" y="318472"/>
            <a:ext cx="10515600" cy="1325563"/>
          </a:xfrm>
        </p:spPr>
        <p:txBody>
          <a:bodyPr>
            <a:normAutofit/>
          </a:bodyPr>
          <a:lstStyle/>
          <a:p>
            <a:r>
              <a:rPr lang="en-US" sz="2800" b="1" u="sng" dirty="0">
                <a:latin typeface="Times New Roman" panose="02020603050405020304" pitchFamily="18" charset="0"/>
                <a:cs typeface="Times New Roman" panose="02020603050405020304" pitchFamily="18" charset="0"/>
              </a:rPr>
              <a:t>References:</a:t>
            </a:r>
          </a:p>
        </p:txBody>
      </p:sp>
      <p:sp>
        <p:nvSpPr>
          <p:cNvPr id="7" name="Content Placeholder 6">
            <a:extLst>
              <a:ext uri="{FF2B5EF4-FFF2-40B4-BE49-F238E27FC236}">
                <a16:creationId xmlns:a16="http://schemas.microsoft.com/office/drawing/2014/main" id="{6D6C86D3-9AFD-DB8D-2EE6-B99BC464E169}"/>
              </a:ext>
            </a:extLst>
          </p:cNvPr>
          <p:cNvSpPr>
            <a:spLocks noGrp="1"/>
          </p:cNvSpPr>
          <p:nvPr>
            <p:ph idx="1"/>
          </p:nvPr>
        </p:nvSpPr>
        <p:spPr>
          <a:xfrm>
            <a:off x="838200" y="1430613"/>
            <a:ext cx="10515600" cy="4351338"/>
          </a:xfrm>
        </p:spPr>
        <p:txBody>
          <a:bodyPr>
            <a:normAutofit/>
          </a:bodyPr>
          <a:lstStyle/>
          <a:p>
            <a:pPr marR="0"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Umair Shafique, Fiaz Majeed, Haseeb Qaiser, Irfan Ul Mustafa “Data Mining In Healthcare For Heart Diseases”, International Journal Of Innovation And Applied Studies Issn 2028-9324 Vol. 10, Issue 4, (2015), Pp. 1312-1322.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 Sabarinathan “Diagnosis Of Heart Disease Using Decision Tree”, International Journal Of Research In Computer Applications &amp; Information Technology Vol. 2, Issue 6, (2014), Pp. 74-79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Apurb Rajdhan, “Heart Disease Prediction Using Machine Learning”, International Journal Of Engineering Research &amp; Technology (Ijert)Issn: 2278-0181 Vol. 9 Issue 04, April-2020 </a:t>
            </a:r>
          </a:p>
          <a:p>
            <a:pPr marR="0"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Lakshmanarao,Y.Swathi, P.Sri Sai Sundareswarar, 'Machine Learning Techniques For Heart Disease Prediction” International Journal Of Scientific &amp; Technology Research (2019) Vol. 8, Issue 11, November 2019 Issn 2277-8616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79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D2D7-3143-8C15-4941-C4F38C12F5B7}"/>
              </a:ext>
            </a:extLst>
          </p:cNvPr>
          <p:cNvSpPr>
            <a:spLocks noGrp="1"/>
          </p:cNvSpPr>
          <p:nvPr>
            <p:ph type="title"/>
          </p:nvPr>
        </p:nvSpPr>
        <p:spPr>
          <a:xfrm>
            <a:off x="838200" y="598391"/>
            <a:ext cx="10983686" cy="1325563"/>
          </a:xfrm>
        </p:spPr>
        <p:txBody>
          <a:bodyPr>
            <a:normAutofit/>
          </a:bodyPr>
          <a:lstStyle/>
          <a:p>
            <a:r>
              <a:rPr lang="en-US" sz="2800" b="1" u="sng" dirty="0">
                <a:latin typeface="Times New Roman" panose="02020603050405020304" pitchFamily="18" charset="0"/>
                <a:cs typeface="Times New Roman" panose="02020603050405020304" pitchFamily="18" charset="0"/>
              </a:rPr>
              <a:t>Role/Responsibilities and Contribution in project:</a:t>
            </a:r>
            <a:endParaRPr lang="en-US" sz="2800" b="1" dirty="0"/>
          </a:p>
        </p:txBody>
      </p:sp>
      <p:sp>
        <p:nvSpPr>
          <p:cNvPr id="3" name="Content Placeholder 2">
            <a:extLst>
              <a:ext uri="{FF2B5EF4-FFF2-40B4-BE49-F238E27FC236}">
                <a16:creationId xmlns:a16="http://schemas.microsoft.com/office/drawing/2014/main" id="{451EEA25-D022-5494-3B7C-F7492D3F6253}"/>
              </a:ext>
            </a:extLst>
          </p:cNvPr>
          <p:cNvSpPr>
            <a:spLocks noGrp="1"/>
          </p:cNvSpPr>
          <p:nvPr>
            <p:ph idx="1"/>
          </p:nvPr>
        </p:nvSpPr>
        <p:spPr>
          <a:xfrm>
            <a:off x="920559" y="1850820"/>
            <a:ext cx="10058400" cy="405079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Manoj </a:t>
            </a:r>
            <a:r>
              <a:rPr lang="en-US" sz="2400" dirty="0" err="1">
                <a:latin typeface="Times New Roman" panose="02020603050405020304" pitchFamily="18" charset="0"/>
                <a:cs typeface="Times New Roman" panose="02020603050405020304" pitchFamily="18" charset="0"/>
              </a:rPr>
              <a:t>Mannem</a:t>
            </a:r>
            <a:r>
              <a:rPr lang="en-US" sz="2400" dirty="0">
                <a:latin typeface="Times New Roman" panose="02020603050405020304" pitchFamily="18" charset="0"/>
                <a:cs typeface="Times New Roman" panose="02020603050405020304" pitchFamily="18" charset="0"/>
              </a:rPr>
              <a:t> -</a:t>
            </a:r>
          </a:p>
          <a:p>
            <a:pPr marL="0" indent="0">
              <a:buNone/>
            </a:pPr>
            <a:r>
              <a:rPr lang="en-US" sz="2400" i="0" dirty="0">
                <a:solidFill>
                  <a:srgbClr val="000000"/>
                </a:solidFill>
                <a:effectLst/>
                <a:latin typeface="Times New Roman" panose="02020603050405020304" pitchFamily="18" charset="0"/>
                <a:cs typeface="Times New Roman" panose="02020603050405020304" pitchFamily="18" charset="0"/>
              </a:rPr>
              <a:t>       Exploratory Data Analysis (EDA)</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ea typeface="Arial" panose="020B0604020202020204" pitchFamily="34" charset="0"/>
                <a:cs typeface="Times New Roman" panose="02020603050405020304" pitchFamily="18" charset="0"/>
              </a:rPr>
              <a:t>       </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Building the model using Logistic Regression, Naive Bayes, Random Forest </a:t>
            </a:r>
          </a:p>
          <a:p>
            <a:pPr marL="0" indent="0">
              <a:buNone/>
            </a:pPr>
            <a:r>
              <a:rPr lang="en-US" sz="2400" dirty="0">
                <a:latin typeface="Times New Roman" panose="02020603050405020304" pitchFamily="18" charset="0"/>
                <a:ea typeface="Arial" panose="020B0604020202020204" pitchFamily="34" charset="0"/>
                <a:cs typeface="Times New Roman" panose="02020603050405020304" pitchFamily="18" charset="0"/>
              </a:rPr>
              <a:t>       Comparison of all the machine learning models</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Kinoree Meda -</a:t>
            </a:r>
          </a:p>
          <a:p>
            <a:pPr marL="0" indent="0">
              <a:buNone/>
            </a:pPr>
            <a:r>
              <a:rPr lang="en-US" sz="2400" dirty="0">
                <a:latin typeface="Times New Roman" panose="02020603050405020304" pitchFamily="18" charset="0"/>
                <a:cs typeface="Times New Roman" panose="02020603050405020304" pitchFamily="18" charset="0"/>
              </a:rPr>
              <a:t>        Data Analysis </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sz="2400" dirty="0">
                <a:latin typeface="Times New Roman" panose="02020603050405020304" pitchFamily="18" charset="0"/>
                <a:ea typeface="Arial" panose="020B0604020202020204" pitchFamily="34" charset="0"/>
                <a:cs typeface="Times New Roman" panose="02020603050405020304" pitchFamily="18" charset="0"/>
              </a:rPr>
              <a:t>        </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Building the model using SVM, K-Nearest Neighbors, Decision Tree </a:t>
            </a:r>
          </a:p>
          <a:p>
            <a:pPr marL="0" indent="0">
              <a:buNone/>
            </a:pPr>
            <a:r>
              <a:rPr lang="en-US" sz="2400" dirty="0">
                <a:latin typeface="Times New Roman" panose="02020603050405020304" pitchFamily="18" charset="0"/>
                <a:ea typeface="Arial" panose="020B0604020202020204" pitchFamily="34" charset="0"/>
                <a:cs typeface="Times New Roman" panose="02020603050405020304" pitchFamily="18" charset="0"/>
              </a:rPr>
              <a:t>        Comparison of all the machine learning models</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6100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324E-64A0-9183-A9B5-39D25BCCE030}"/>
              </a:ext>
            </a:extLst>
          </p:cNvPr>
          <p:cNvSpPr>
            <a:spLocks noGrp="1"/>
          </p:cNvSpPr>
          <p:nvPr>
            <p:ph type="title"/>
          </p:nvPr>
        </p:nvSpPr>
        <p:spPr>
          <a:xfrm>
            <a:off x="716902" y="402447"/>
            <a:ext cx="10515600" cy="1325563"/>
          </a:xfrm>
        </p:spPr>
        <p:txBody>
          <a:bodyPr>
            <a:normAutofit/>
          </a:bodyPr>
          <a:lstStyle/>
          <a:p>
            <a:r>
              <a:rPr lang="en-US" sz="2800" b="1" u="sng"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6ED53C37-0E2A-1376-8320-95F928CA7D8D}"/>
              </a:ext>
            </a:extLst>
          </p:cNvPr>
          <p:cNvSpPr>
            <a:spLocks noGrp="1"/>
          </p:cNvSpPr>
          <p:nvPr>
            <p:ph idx="1"/>
          </p:nvPr>
        </p:nvSpPr>
        <p:spPr>
          <a:xfrm>
            <a:off x="474305" y="1416924"/>
            <a:ext cx="6887547" cy="4945322"/>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main motivation of doing this research is to present a heart disease prediction model for the prediction of occurrence of heart disease. </a:t>
            </a:r>
          </a:p>
          <a:p>
            <a:pPr algn="just">
              <a:lnSpc>
                <a:spcPct val="150000"/>
              </a:lnSpc>
            </a:pPr>
            <a:r>
              <a:rPr lang="en-US" sz="1800" dirty="0">
                <a:latin typeface="Times New Roman" panose="02020603050405020304" pitchFamily="18" charset="0"/>
                <a:cs typeface="Times New Roman" panose="02020603050405020304" pitchFamily="18" charset="0"/>
              </a:rPr>
              <a:t>Further, this research work is aimed towards identifying the best classification algorithm for identifying the possibility of heart disease in a patient. </a:t>
            </a:r>
          </a:p>
          <a:p>
            <a:pPr algn="just">
              <a:lnSpc>
                <a:spcPct val="150000"/>
              </a:lnSpc>
            </a:pPr>
            <a:r>
              <a:rPr lang="en-US" sz="1800" dirty="0">
                <a:latin typeface="Times New Roman" panose="02020603050405020304" pitchFamily="18" charset="0"/>
                <a:cs typeface="Times New Roman" panose="02020603050405020304" pitchFamily="18" charset="0"/>
              </a:rPr>
              <a:t>Although these are commonly used machine learning algorithms, the heart disease prediction is a vital task involving highest possible accuracy. </a:t>
            </a:r>
          </a:p>
          <a:p>
            <a:pPr algn="just">
              <a:lnSpc>
                <a:spcPct val="150000"/>
              </a:lnSpc>
            </a:pPr>
            <a:r>
              <a:rPr lang="en-US" sz="1800" dirty="0">
                <a:latin typeface="Times New Roman" panose="02020603050405020304" pitchFamily="18" charset="0"/>
                <a:cs typeface="Times New Roman" panose="02020603050405020304" pitchFamily="18" charset="0"/>
              </a:rPr>
              <a:t>Hence, the six algorithms are evaluated at numerous levels and types of evaluation strategies. This will provide researchers and medical practitioners to establish a better.</a:t>
            </a:r>
          </a:p>
        </p:txBody>
      </p:sp>
      <p:pic>
        <p:nvPicPr>
          <p:cNvPr id="5" name="Picture 4">
            <a:extLst>
              <a:ext uri="{FF2B5EF4-FFF2-40B4-BE49-F238E27FC236}">
                <a16:creationId xmlns:a16="http://schemas.microsoft.com/office/drawing/2014/main" id="{6D2271DE-43F1-9506-9267-6B9648B3B00E}"/>
              </a:ext>
            </a:extLst>
          </p:cNvPr>
          <p:cNvPicPr>
            <a:picLocks noChangeAspect="1"/>
          </p:cNvPicPr>
          <p:nvPr/>
        </p:nvPicPr>
        <p:blipFill>
          <a:blip r:embed="rId2"/>
          <a:stretch>
            <a:fillRect/>
          </a:stretch>
        </p:blipFill>
        <p:spPr>
          <a:xfrm>
            <a:off x="7680859" y="2103183"/>
            <a:ext cx="4136152" cy="2925239"/>
          </a:xfrm>
          <a:prstGeom prst="rect">
            <a:avLst/>
          </a:prstGeom>
        </p:spPr>
      </p:pic>
    </p:spTree>
    <p:extLst>
      <p:ext uri="{BB962C8B-B14F-4D97-AF65-F5344CB8AC3E}">
        <p14:creationId xmlns:p14="http://schemas.microsoft.com/office/powerpoint/2010/main" val="207891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BFC5-FEAC-389F-BAB0-71666A357AA7}"/>
              </a:ext>
            </a:extLst>
          </p:cNvPr>
          <p:cNvSpPr>
            <a:spLocks noGrp="1"/>
          </p:cNvSpPr>
          <p:nvPr>
            <p:ph type="title"/>
          </p:nvPr>
        </p:nvSpPr>
        <p:spPr>
          <a:xfrm>
            <a:off x="735564" y="158061"/>
            <a:ext cx="10058400" cy="1609344"/>
          </a:xfrm>
        </p:spPr>
        <p:txBody>
          <a:bodyPr>
            <a:normAutofit/>
          </a:bodyPr>
          <a:lstStyle/>
          <a:p>
            <a:r>
              <a:rPr lang="en-US" sz="2800" b="1" u="sng"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C3786252-6B81-B478-77A0-06DEE53AA04C}"/>
              </a:ext>
            </a:extLst>
          </p:cNvPr>
          <p:cNvSpPr>
            <a:spLocks noGrp="1"/>
          </p:cNvSpPr>
          <p:nvPr>
            <p:ph idx="1"/>
          </p:nvPr>
        </p:nvSpPr>
        <p:spPr>
          <a:xfrm>
            <a:off x="735564" y="1321771"/>
            <a:ext cx="10610460" cy="4351338"/>
          </a:xfrm>
        </p:spPr>
        <p:txBody>
          <a:bodyPr>
            <a:noAutofit/>
          </a:bodyPr>
          <a:lstStyle/>
          <a:p>
            <a:r>
              <a:rPr lang="en-US" sz="2000" dirty="0">
                <a:latin typeface="Times New Roman" panose="02020603050405020304" pitchFamily="18" charset="0"/>
                <a:cs typeface="Times New Roman" panose="02020603050405020304" pitchFamily="18" charset="0"/>
              </a:rPr>
              <a:t>The objective of this project is to check whether the patient is likely to be diagnosed with any cardiovascular heart diseases based on their medical attributes such as gender, age, chest pain, fasting sugar level, etc. </a:t>
            </a:r>
          </a:p>
          <a:p>
            <a:r>
              <a:rPr lang="en-US" sz="2000" dirty="0">
                <a:latin typeface="Times New Roman" panose="02020603050405020304" pitchFamily="18" charset="0"/>
                <a:cs typeface="Times New Roman" panose="02020603050405020304" pitchFamily="18" charset="0"/>
              </a:rPr>
              <a:t>A dataset is selected from the UCI repository with patient’s medical history and attributes. </a:t>
            </a:r>
          </a:p>
          <a:p>
            <a:r>
              <a:rPr lang="en-US" sz="2000" dirty="0">
                <a:latin typeface="Times New Roman" panose="02020603050405020304" pitchFamily="18" charset="0"/>
                <a:cs typeface="Times New Roman" panose="02020603050405020304" pitchFamily="18" charset="0"/>
              </a:rPr>
              <a:t>We use six algorithms among which the most efficient algorithm is Random Forest which gives us the accuracy of 90.16%. Next Logistic Regression and Naïve Bayes with an accuracy of 85.25%. </a:t>
            </a:r>
          </a:p>
          <a:p>
            <a:r>
              <a:rPr lang="en-US" dirty="0">
                <a:effectLst/>
                <a:latin typeface="Times New Roman" panose="02020603050405020304" pitchFamily="18" charset="0"/>
                <a:ea typeface="Calibri" panose="020F0502020204030204" pitchFamily="34" charset="0"/>
              </a:rPr>
              <a:t>Finally, we categorize patients according to whether they are at risk of developing a heart condition or not.</a:t>
            </a:r>
            <a:r>
              <a:rPr lang="en-US" sz="1800" dirty="0">
                <a:effectLst/>
                <a:latin typeface="Times New Roman" panose="02020603050405020304" pitchFamily="18" charset="0"/>
                <a:ea typeface="Calibri" panose="020F0502020204030204" pitchFamily="34"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2" descr="Cardiovascular Disease Prediction using Machine Learning with Flask API |  SpringerLink">
            <a:extLst>
              <a:ext uri="{FF2B5EF4-FFF2-40B4-BE49-F238E27FC236}">
                <a16:creationId xmlns:a16="http://schemas.microsoft.com/office/drawing/2014/main" id="{84F0511B-6EE6-B731-8D37-30FB7D3F5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964" y="3849978"/>
            <a:ext cx="4807696" cy="2744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43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74EC-7CB4-349F-30EF-9E37A9457AE9}"/>
              </a:ext>
            </a:extLst>
          </p:cNvPr>
          <p:cNvSpPr>
            <a:spLocks noGrp="1"/>
          </p:cNvSpPr>
          <p:nvPr>
            <p:ph type="title"/>
          </p:nvPr>
        </p:nvSpPr>
        <p:spPr>
          <a:xfrm>
            <a:off x="838200" y="214045"/>
            <a:ext cx="10058400" cy="1609344"/>
          </a:xfrm>
        </p:spPr>
        <p:txBody>
          <a:bodyPr>
            <a:normAutofit/>
          </a:bodyPr>
          <a:lstStyle/>
          <a:p>
            <a:r>
              <a:rPr lang="en-US" sz="2800" b="1" u="sng"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F0CCB612-EDF0-6B09-B852-483E5A306150}"/>
              </a:ext>
            </a:extLst>
          </p:cNvPr>
          <p:cNvSpPr>
            <a:spLocks noGrp="1"/>
          </p:cNvSpPr>
          <p:nvPr>
            <p:ph idx="1"/>
          </p:nvPr>
        </p:nvSpPr>
        <p:spPr>
          <a:xfrm>
            <a:off x="838200" y="1359094"/>
            <a:ext cx="10515600" cy="4351338"/>
          </a:xfrm>
        </p:spPr>
        <p:txBody>
          <a:bodyPr>
            <a:noAutofit/>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Sabarinathan Vachiravel et al. [2] devised a decision machine learning system to predict cardiac disease and used decision trees to reach 85% accuracy.</a:t>
            </a:r>
            <a:endParaRPr lang="en-US" sz="2400" dirty="0"/>
          </a:p>
          <a:p>
            <a:pPr algn="just"/>
            <a:r>
              <a:rPr lang="en-US" sz="2400" dirty="0">
                <a:effectLst/>
                <a:latin typeface="Times New Roman" panose="02020603050405020304" pitchFamily="18" charset="0"/>
                <a:ea typeface="Calibri" panose="020F0502020204030204" pitchFamily="34" charset="0"/>
              </a:rPr>
              <a:t>Apurb Rajdhan et al’s [3]  analysis of cardiovascular illness used ML algorithms such decision trees, logistic regression, random forests, and nave bayes, and they achieved accuracy of 81%, 85%, 90%, and 85%, respectively.</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Lakshmanrao et alresearch .’s[4] for the diagnosis of heart disease included a number of data mining and gradient boosting methods. For managing unbalanced datasets, the authors used a variety of sampling approaches. </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From Kaggle, a dataset titled "Framingham heart disease" was gathered. 4220 patient records are included in the dataset, which comprises 15 characteristics. They employed many algorithms for boosting, such as Adaboost and Gradient boosting, and they got accuracy of 78% and 88%, respectively. However, they only achieved an accuracy of 61% for Naive Bayes and 66% for Logistic Regression. </a:t>
            </a:r>
            <a:endParaRPr lang="en-US" sz="2400" dirty="0"/>
          </a:p>
        </p:txBody>
      </p:sp>
    </p:spTree>
    <p:extLst>
      <p:ext uri="{BB962C8B-B14F-4D97-AF65-F5344CB8AC3E}">
        <p14:creationId xmlns:p14="http://schemas.microsoft.com/office/powerpoint/2010/main" val="22361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76D7-F79B-DD86-6FDA-E61C0771429A}"/>
              </a:ext>
            </a:extLst>
          </p:cNvPr>
          <p:cNvSpPr>
            <a:spLocks noGrp="1"/>
          </p:cNvSpPr>
          <p:nvPr>
            <p:ph type="title"/>
          </p:nvPr>
        </p:nvSpPr>
        <p:spPr>
          <a:xfrm>
            <a:off x="754224" y="354004"/>
            <a:ext cx="10058400" cy="1609344"/>
          </a:xfrm>
        </p:spPr>
        <p:txBody>
          <a:bodyPr>
            <a:normAutofit/>
          </a:bodyPr>
          <a:lstStyle/>
          <a:p>
            <a:r>
              <a:rPr lang="en-US" sz="2800" b="1"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FE19DBE-1507-DE8C-80B4-E05405CD3B75}"/>
              </a:ext>
            </a:extLst>
          </p:cNvPr>
          <p:cNvSpPr>
            <a:spLocks noGrp="1"/>
          </p:cNvSpPr>
          <p:nvPr>
            <p:ph idx="1"/>
          </p:nvPr>
        </p:nvSpPr>
        <p:spPr>
          <a:xfrm>
            <a:off x="754224" y="1555038"/>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The major challenge in heart disease is its detection. There are instruments available which can predict heart disease but either it are expensive or are not efficient to calculate chance of heart disease in human. </a:t>
            </a:r>
          </a:p>
          <a:p>
            <a:r>
              <a:rPr lang="en-US" sz="2400" dirty="0">
                <a:latin typeface="Times New Roman" panose="02020603050405020304" pitchFamily="18" charset="0"/>
                <a:cs typeface="Times New Roman" panose="02020603050405020304" pitchFamily="18" charset="0"/>
              </a:rPr>
              <a:t>Early detection of cardiac diseases can decrease the mortality rate and overall complications. </a:t>
            </a:r>
          </a:p>
          <a:p>
            <a:r>
              <a:rPr lang="en-US" sz="2400" dirty="0">
                <a:latin typeface="Times New Roman" panose="02020603050405020304" pitchFamily="18" charset="0"/>
                <a:cs typeface="Times New Roman" panose="02020603050405020304" pitchFamily="18" charset="0"/>
              </a:rPr>
              <a:t>However, it is not possible to monitor patients everyday in all cases accurately and consultation of a patient for 24 hours by a doctor is not available since it requires more sapience, time and expertise.</a:t>
            </a:r>
          </a:p>
          <a:p>
            <a:r>
              <a:rPr lang="en-US" sz="2400" dirty="0">
                <a:latin typeface="Times New Roman" panose="02020603050405020304" pitchFamily="18" charset="0"/>
                <a:cs typeface="Times New Roman" panose="02020603050405020304" pitchFamily="18" charset="0"/>
              </a:rPr>
              <a:t> Since we have a good amount of data in today’s world, we can use various machine learning algorithms to analyze the data for hidden patterns. The hidden patterns can be used for health diagnosis in medicinal data.</a:t>
            </a:r>
          </a:p>
        </p:txBody>
      </p:sp>
    </p:spTree>
    <p:extLst>
      <p:ext uri="{BB962C8B-B14F-4D97-AF65-F5344CB8AC3E}">
        <p14:creationId xmlns:p14="http://schemas.microsoft.com/office/powerpoint/2010/main" val="103309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823A-4297-8D75-B5D2-2F90D9FF6B48}"/>
              </a:ext>
            </a:extLst>
          </p:cNvPr>
          <p:cNvSpPr>
            <a:spLocks noGrp="1"/>
          </p:cNvSpPr>
          <p:nvPr>
            <p:ph type="title"/>
          </p:nvPr>
        </p:nvSpPr>
        <p:spPr>
          <a:xfrm>
            <a:off x="929889" y="363334"/>
            <a:ext cx="10058400" cy="1609344"/>
          </a:xfrm>
        </p:spPr>
        <p:txBody>
          <a:bodyPr>
            <a:normAutofit/>
          </a:bodyPr>
          <a:lstStyle/>
          <a:p>
            <a:r>
              <a:rPr lang="en-US" sz="2800" b="1" u="sng"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4F8F8A8F-5F80-FBC5-1B10-8AD1A3475EB7}"/>
              </a:ext>
            </a:extLst>
          </p:cNvPr>
          <p:cNvSpPr>
            <a:spLocks noGrp="1"/>
          </p:cNvSpPr>
          <p:nvPr>
            <p:ph idx="1"/>
          </p:nvPr>
        </p:nvSpPr>
        <p:spPr>
          <a:xfrm>
            <a:off x="838200" y="1483567"/>
            <a:ext cx="5851849" cy="4693396"/>
          </a:xfrm>
        </p:spPr>
        <p:txBody>
          <a:bodyPr>
            <a:normAutofit/>
          </a:bodyPr>
          <a:lstStyle/>
          <a:p>
            <a:r>
              <a:rPr lang="en-US" sz="2400" dirty="0">
                <a:latin typeface="Times New Roman" panose="02020603050405020304" pitchFamily="18" charset="0"/>
                <a:cs typeface="Times New Roman" panose="02020603050405020304" pitchFamily="18" charset="0"/>
              </a:rPr>
              <a:t>The data is preprocessed into the required format. The data is then divided into two parts training and testing data. This system is implemented using the following modules.  </a:t>
            </a:r>
          </a:p>
          <a:p>
            <a:pPr marL="0" indent="0">
              <a:buNone/>
            </a:pPr>
            <a:r>
              <a:rPr lang="en-US" sz="2400" dirty="0">
                <a:latin typeface="Times New Roman" panose="02020603050405020304" pitchFamily="18" charset="0"/>
                <a:cs typeface="Times New Roman" panose="02020603050405020304" pitchFamily="18" charset="0"/>
              </a:rPr>
              <a:t>1.) Collection of Dataset </a:t>
            </a:r>
          </a:p>
          <a:p>
            <a:pPr marL="0" indent="0">
              <a:buNone/>
            </a:pPr>
            <a:r>
              <a:rPr lang="en-US" sz="2400" dirty="0">
                <a:latin typeface="Times New Roman" panose="02020603050405020304" pitchFamily="18" charset="0"/>
                <a:cs typeface="Times New Roman" panose="02020603050405020304" pitchFamily="18" charset="0"/>
              </a:rPr>
              <a:t>2.) Selection of attributes </a:t>
            </a:r>
          </a:p>
          <a:p>
            <a:pPr marL="0" indent="0">
              <a:buNone/>
            </a:pPr>
            <a:r>
              <a:rPr lang="en-US" sz="2400" dirty="0">
                <a:latin typeface="Times New Roman" panose="02020603050405020304" pitchFamily="18" charset="0"/>
                <a:cs typeface="Times New Roman" panose="02020603050405020304" pitchFamily="18" charset="0"/>
              </a:rPr>
              <a:t>3.) Data Pre-Processing </a:t>
            </a:r>
          </a:p>
          <a:p>
            <a:pPr marL="0" indent="0">
              <a:buNone/>
            </a:pPr>
            <a:r>
              <a:rPr lang="en-US" sz="2400" dirty="0">
                <a:latin typeface="Times New Roman" panose="02020603050405020304" pitchFamily="18" charset="0"/>
                <a:cs typeface="Times New Roman" panose="02020603050405020304" pitchFamily="18" charset="0"/>
              </a:rPr>
              <a:t>4.) Balancing of Data </a:t>
            </a:r>
          </a:p>
          <a:p>
            <a:pPr marL="0" indent="0">
              <a:buNone/>
            </a:pPr>
            <a:r>
              <a:rPr lang="en-US" sz="2400" dirty="0">
                <a:latin typeface="Times New Roman" panose="02020603050405020304" pitchFamily="18" charset="0"/>
                <a:cs typeface="Times New Roman" panose="02020603050405020304" pitchFamily="18" charset="0"/>
              </a:rPr>
              <a:t>5.) Disease Prediction</a:t>
            </a:r>
          </a:p>
        </p:txBody>
      </p:sp>
      <p:pic>
        <p:nvPicPr>
          <p:cNvPr id="6" name="Picture 5">
            <a:extLst>
              <a:ext uri="{FF2B5EF4-FFF2-40B4-BE49-F238E27FC236}">
                <a16:creationId xmlns:a16="http://schemas.microsoft.com/office/drawing/2014/main" id="{92A4143A-875E-2E6E-366C-7169BFAF56E7}"/>
              </a:ext>
            </a:extLst>
          </p:cNvPr>
          <p:cNvPicPr>
            <a:picLocks noChangeAspect="1"/>
          </p:cNvPicPr>
          <p:nvPr/>
        </p:nvPicPr>
        <p:blipFill>
          <a:blip r:embed="rId2"/>
          <a:stretch>
            <a:fillRect/>
          </a:stretch>
        </p:blipFill>
        <p:spPr>
          <a:xfrm>
            <a:off x="6439137" y="1385101"/>
            <a:ext cx="5303980" cy="4237087"/>
          </a:xfrm>
          <a:prstGeom prst="rect">
            <a:avLst/>
          </a:prstGeom>
        </p:spPr>
      </p:pic>
    </p:spTree>
    <p:extLst>
      <p:ext uri="{BB962C8B-B14F-4D97-AF65-F5344CB8AC3E}">
        <p14:creationId xmlns:p14="http://schemas.microsoft.com/office/powerpoint/2010/main" val="362871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4C4D17-B721-17EA-2B4A-A0638D90E78B}"/>
              </a:ext>
            </a:extLst>
          </p:cNvPr>
          <p:cNvPicPr>
            <a:picLocks noGrp="1" noChangeAspect="1"/>
          </p:cNvPicPr>
          <p:nvPr>
            <p:ph idx="1"/>
          </p:nvPr>
        </p:nvPicPr>
        <p:blipFill>
          <a:blip r:embed="rId2"/>
          <a:stretch>
            <a:fillRect/>
          </a:stretch>
        </p:blipFill>
        <p:spPr>
          <a:xfrm>
            <a:off x="1384476" y="902431"/>
            <a:ext cx="3199772" cy="2420575"/>
          </a:xfrm>
        </p:spPr>
      </p:pic>
      <p:pic>
        <p:nvPicPr>
          <p:cNvPr id="7" name="Picture 6">
            <a:extLst>
              <a:ext uri="{FF2B5EF4-FFF2-40B4-BE49-F238E27FC236}">
                <a16:creationId xmlns:a16="http://schemas.microsoft.com/office/drawing/2014/main" id="{89AF7DE0-A1E9-45F8-5D51-F04206B46D01}"/>
              </a:ext>
            </a:extLst>
          </p:cNvPr>
          <p:cNvPicPr>
            <a:picLocks noChangeAspect="1"/>
          </p:cNvPicPr>
          <p:nvPr/>
        </p:nvPicPr>
        <p:blipFill>
          <a:blip r:embed="rId3"/>
          <a:stretch>
            <a:fillRect/>
          </a:stretch>
        </p:blipFill>
        <p:spPr>
          <a:xfrm>
            <a:off x="6096000" y="902430"/>
            <a:ext cx="4158343" cy="2577583"/>
          </a:xfrm>
          <a:prstGeom prst="rect">
            <a:avLst/>
          </a:prstGeom>
        </p:spPr>
      </p:pic>
      <p:sp>
        <p:nvSpPr>
          <p:cNvPr id="8" name="TextBox 7">
            <a:extLst>
              <a:ext uri="{FF2B5EF4-FFF2-40B4-BE49-F238E27FC236}">
                <a16:creationId xmlns:a16="http://schemas.microsoft.com/office/drawing/2014/main" id="{1B1F6437-7AD6-D256-C89C-AE41365ECBE7}"/>
              </a:ext>
            </a:extLst>
          </p:cNvPr>
          <p:cNvSpPr txBox="1"/>
          <p:nvPr/>
        </p:nvSpPr>
        <p:spPr>
          <a:xfrm>
            <a:off x="889953" y="533099"/>
            <a:ext cx="3097763" cy="369332"/>
          </a:xfrm>
          <a:prstGeom prst="rect">
            <a:avLst/>
          </a:prstGeom>
          <a:noFill/>
        </p:spPr>
        <p:txBody>
          <a:bodyPr wrap="square" rtlCol="0">
            <a:spAutoFit/>
          </a:bodyPr>
          <a:lstStyle/>
          <a:p>
            <a:r>
              <a:rPr lang="en-US" dirty="0"/>
              <a:t>1) Collection of Dataset</a:t>
            </a:r>
          </a:p>
        </p:txBody>
      </p:sp>
      <p:sp>
        <p:nvSpPr>
          <p:cNvPr id="9" name="TextBox 8">
            <a:extLst>
              <a:ext uri="{FF2B5EF4-FFF2-40B4-BE49-F238E27FC236}">
                <a16:creationId xmlns:a16="http://schemas.microsoft.com/office/drawing/2014/main" id="{B24E2E33-F50B-A5EE-C174-AA83CDE60783}"/>
              </a:ext>
            </a:extLst>
          </p:cNvPr>
          <p:cNvSpPr txBox="1"/>
          <p:nvPr/>
        </p:nvSpPr>
        <p:spPr>
          <a:xfrm>
            <a:off x="5909388" y="533099"/>
            <a:ext cx="2832960" cy="369332"/>
          </a:xfrm>
          <a:prstGeom prst="rect">
            <a:avLst/>
          </a:prstGeom>
          <a:noFill/>
        </p:spPr>
        <p:txBody>
          <a:bodyPr wrap="square" rtlCol="0">
            <a:spAutoFit/>
          </a:bodyPr>
          <a:lstStyle/>
          <a:p>
            <a:r>
              <a:rPr lang="en-US" dirty="0"/>
              <a:t>2) Selection of attributes</a:t>
            </a:r>
          </a:p>
        </p:txBody>
      </p:sp>
      <p:sp>
        <p:nvSpPr>
          <p:cNvPr id="10" name="TextBox 9">
            <a:extLst>
              <a:ext uri="{FF2B5EF4-FFF2-40B4-BE49-F238E27FC236}">
                <a16:creationId xmlns:a16="http://schemas.microsoft.com/office/drawing/2014/main" id="{B02AF8C2-073D-9145-B343-789522281071}"/>
              </a:ext>
            </a:extLst>
          </p:cNvPr>
          <p:cNvSpPr txBox="1"/>
          <p:nvPr/>
        </p:nvSpPr>
        <p:spPr>
          <a:xfrm>
            <a:off x="889952" y="3534995"/>
            <a:ext cx="3097763" cy="369332"/>
          </a:xfrm>
          <a:prstGeom prst="rect">
            <a:avLst/>
          </a:prstGeom>
          <a:noFill/>
        </p:spPr>
        <p:txBody>
          <a:bodyPr wrap="square" rtlCol="0">
            <a:spAutoFit/>
          </a:bodyPr>
          <a:lstStyle/>
          <a:p>
            <a:r>
              <a:rPr lang="en-US" dirty="0"/>
              <a:t>3) Data Pre-processing</a:t>
            </a:r>
          </a:p>
        </p:txBody>
      </p:sp>
      <p:pic>
        <p:nvPicPr>
          <p:cNvPr id="11" name="Picture 10">
            <a:extLst>
              <a:ext uri="{FF2B5EF4-FFF2-40B4-BE49-F238E27FC236}">
                <a16:creationId xmlns:a16="http://schemas.microsoft.com/office/drawing/2014/main" id="{DFF23040-BD39-3C38-8934-F65CEC2F7EF1}"/>
              </a:ext>
            </a:extLst>
          </p:cNvPr>
          <p:cNvPicPr>
            <a:picLocks noChangeAspect="1"/>
          </p:cNvPicPr>
          <p:nvPr/>
        </p:nvPicPr>
        <p:blipFill>
          <a:blip r:embed="rId4"/>
          <a:stretch>
            <a:fillRect/>
          </a:stretch>
        </p:blipFill>
        <p:spPr>
          <a:xfrm>
            <a:off x="1384582" y="4027808"/>
            <a:ext cx="3199666" cy="2578265"/>
          </a:xfrm>
          <a:prstGeom prst="rect">
            <a:avLst/>
          </a:prstGeom>
        </p:spPr>
      </p:pic>
      <p:sp>
        <p:nvSpPr>
          <p:cNvPr id="12" name="TextBox 11">
            <a:extLst>
              <a:ext uri="{FF2B5EF4-FFF2-40B4-BE49-F238E27FC236}">
                <a16:creationId xmlns:a16="http://schemas.microsoft.com/office/drawing/2014/main" id="{E231F5AF-A3CC-F690-1617-15793F1DF8AE}"/>
              </a:ext>
            </a:extLst>
          </p:cNvPr>
          <p:cNvSpPr txBox="1"/>
          <p:nvPr/>
        </p:nvSpPr>
        <p:spPr>
          <a:xfrm>
            <a:off x="6024247" y="3534995"/>
            <a:ext cx="2603241" cy="369332"/>
          </a:xfrm>
          <a:prstGeom prst="rect">
            <a:avLst/>
          </a:prstGeom>
          <a:noFill/>
        </p:spPr>
        <p:txBody>
          <a:bodyPr wrap="square" rtlCol="0">
            <a:spAutoFit/>
          </a:bodyPr>
          <a:lstStyle/>
          <a:p>
            <a:r>
              <a:rPr lang="en-US" dirty="0"/>
              <a:t>4) Balancing of Data</a:t>
            </a:r>
          </a:p>
        </p:txBody>
      </p:sp>
      <p:pic>
        <p:nvPicPr>
          <p:cNvPr id="13" name="Picture 12">
            <a:extLst>
              <a:ext uri="{FF2B5EF4-FFF2-40B4-BE49-F238E27FC236}">
                <a16:creationId xmlns:a16="http://schemas.microsoft.com/office/drawing/2014/main" id="{487C8889-3FDE-0AA7-2B5C-6D72DD0F77D5}"/>
              </a:ext>
            </a:extLst>
          </p:cNvPr>
          <p:cNvPicPr>
            <a:picLocks noChangeAspect="1"/>
          </p:cNvPicPr>
          <p:nvPr/>
        </p:nvPicPr>
        <p:blipFill>
          <a:blip r:embed="rId5"/>
          <a:stretch>
            <a:fillRect/>
          </a:stretch>
        </p:blipFill>
        <p:spPr>
          <a:xfrm>
            <a:off x="5517104" y="3959308"/>
            <a:ext cx="5548963" cy="2577583"/>
          </a:xfrm>
          <a:prstGeom prst="rect">
            <a:avLst/>
          </a:prstGeom>
        </p:spPr>
      </p:pic>
    </p:spTree>
    <p:extLst>
      <p:ext uri="{BB962C8B-B14F-4D97-AF65-F5344CB8AC3E}">
        <p14:creationId xmlns:p14="http://schemas.microsoft.com/office/powerpoint/2010/main" val="122762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1CB5F5-CA5A-F3F4-AD28-5BA9DA0D6CEC}"/>
              </a:ext>
            </a:extLst>
          </p:cNvPr>
          <p:cNvSpPr>
            <a:spLocks noGrp="1"/>
          </p:cNvSpPr>
          <p:nvPr>
            <p:ph idx="1"/>
          </p:nvPr>
        </p:nvSpPr>
        <p:spPr>
          <a:xfrm>
            <a:off x="463976" y="468839"/>
            <a:ext cx="10515600" cy="5169257"/>
          </a:xfrm>
        </p:spPr>
        <p:txBody>
          <a:bodyPr/>
          <a:lstStyle/>
          <a:p>
            <a:pPr marL="0" indent="0">
              <a:buNone/>
            </a:pPr>
            <a:r>
              <a:rPr lang="en-US" sz="1800" dirty="0"/>
              <a:t>5) Disease Prediction</a:t>
            </a:r>
            <a:endParaRPr lang="en-US" dirty="0"/>
          </a:p>
        </p:txBody>
      </p:sp>
      <p:pic>
        <p:nvPicPr>
          <p:cNvPr id="13" name="Picture 12">
            <a:extLst>
              <a:ext uri="{FF2B5EF4-FFF2-40B4-BE49-F238E27FC236}">
                <a16:creationId xmlns:a16="http://schemas.microsoft.com/office/drawing/2014/main" id="{C08E8FAA-1CB1-5E62-7CC7-DDBF5D29E641}"/>
              </a:ext>
            </a:extLst>
          </p:cNvPr>
          <p:cNvPicPr>
            <a:picLocks noChangeAspect="1"/>
          </p:cNvPicPr>
          <p:nvPr/>
        </p:nvPicPr>
        <p:blipFill>
          <a:blip r:embed="rId2"/>
          <a:stretch>
            <a:fillRect/>
          </a:stretch>
        </p:blipFill>
        <p:spPr>
          <a:xfrm>
            <a:off x="981725" y="755586"/>
            <a:ext cx="4140781" cy="2809340"/>
          </a:xfrm>
          <a:prstGeom prst="rect">
            <a:avLst/>
          </a:prstGeom>
        </p:spPr>
      </p:pic>
      <p:pic>
        <p:nvPicPr>
          <p:cNvPr id="14" name="Picture 13" descr="Chart, bar chart&#10;&#10;Description automatically generated">
            <a:extLst>
              <a:ext uri="{FF2B5EF4-FFF2-40B4-BE49-F238E27FC236}">
                <a16:creationId xmlns:a16="http://schemas.microsoft.com/office/drawing/2014/main" id="{47537376-D485-1D0E-75A6-C062FEC49F41}"/>
              </a:ext>
            </a:extLst>
          </p:cNvPr>
          <p:cNvPicPr>
            <a:picLocks noChangeAspect="1"/>
          </p:cNvPicPr>
          <p:nvPr/>
        </p:nvPicPr>
        <p:blipFill>
          <a:blip r:embed="rId3"/>
          <a:stretch>
            <a:fillRect/>
          </a:stretch>
        </p:blipFill>
        <p:spPr>
          <a:xfrm>
            <a:off x="5640255" y="1753346"/>
            <a:ext cx="5782425" cy="3454216"/>
          </a:xfrm>
          <a:prstGeom prst="rect">
            <a:avLst/>
          </a:prstGeom>
        </p:spPr>
      </p:pic>
      <p:sp>
        <p:nvSpPr>
          <p:cNvPr id="17" name="TextBox 16">
            <a:extLst>
              <a:ext uri="{FF2B5EF4-FFF2-40B4-BE49-F238E27FC236}">
                <a16:creationId xmlns:a16="http://schemas.microsoft.com/office/drawing/2014/main" id="{E9AEFC90-A6E8-BD3F-CBAD-BAEC71967CA4}"/>
              </a:ext>
            </a:extLst>
          </p:cNvPr>
          <p:cNvSpPr txBox="1"/>
          <p:nvPr/>
        </p:nvSpPr>
        <p:spPr>
          <a:xfrm>
            <a:off x="6055567" y="1219904"/>
            <a:ext cx="5441758" cy="646331"/>
          </a:xfrm>
          <a:prstGeom prst="rect">
            <a:avLst/>
          </a:prstGeom>
          <a:noFill/>
        </p:spPr>
        <p:txBody>
          <a:bodyPr wrap="square" rtlCol="0">
            <a:spAutoFit/>
          </a:bodyPr>
          <a:lstStyle/>
          <a:p>
            <a:r>
              <a:rPr lang="en-US" sz="1800" dirty="0"/>
              <a:t>Comparison between different ML  Models</a:t>
            </a:r>
          </a:p>
          <a:p>
            <a:endParaRPr lang="en-US" dirty="0"/>
          </a:p>
        </p:txBody>
      </p:sp>
      <p:sp>
        <p:nvSpPr>
          <p:cNvPr id="21" name="TextBox 20">
            <a:extLst>
              <a:ext uri="{FF2B5EF4-FFF2-40B4-BE49-F238E27FC236}">
                <a16:creationId xmlns:a16="http://schemas.microsoft.com/office/drawing/2014/main" id="{6D96679F-63F5-FBBD-B381-91DAD3E170E6}"/>
              </a:ext>
            </a:extLst>
          </p:cNvPr>
          <p:cNvSpPr txBox="1"/>
          <p:nvPr/>
        </p:nvSpPr>
        <p:spPr>
          <a:xfrm>
            <a:off x="9433249" y="4478694"/>
            <a:ext cx="1726163" cy="634482"/>
          </a:xfrm>
          <a:prstGeom prst="rect">
            <a:avLst/>
          </a:prstGeom>
          <a:noFill/>
        </p:spPr>
        <p:txBody>
          <a:bodyPr wrap="square" rtlCol="0">
            <a:spAutoFit/>
          </a:bodyPr>
          <a:lstStyle/>
          <a:p>
            <a:endParaRPr lang="en-US" dirty="0"/>
          </a:p>
        </p:txBody>
      </p:sp>
      <p:sp>
        <p:nvSpPr>
          <p:cNvPr id="22" name="TextBox 21">
            <a:extLst>
              <a:ext uri="{FF2B5EF4-FFF2-40B4-BE49-F238E27FC236}">
                <a16:creationId xmlns:a16="http://schemas.microsoft.com/office/drawing/2014/main" id="{78ABA779-819B-B90F-BE28-DAB9A7B8F5E0}"/>
              </a:ext>
            </a:extLst>
          </p:cNvPr>
          <p:cNvSpPr txBox="1"/>
          <p:nvPr/>
        </p:nvSpPr>
        <p:spPr>
          <a:xfrm>
            <a:off x="5862911" y="756190"/>
            <a:ext cx="2668556" cy="369332"/>
          </a:xfrm>
          <a:prstGeom prst="rect">
            <a:avLst/>
          </a:prstGeom>
          <a:noFill/>
        </p:spPr>
        <p:txBody>
          <a:bodyPr wrap="square" rtlCol="0">
            <a:spAutoFit/>
          </a:bodyPr>
          <a:lstStyle/>
          <a:p>
            <a:r>
              <a:rPr lang="en-US" b="1" u="sng" dirty="0"/>
              <a:t>Results/Simulations</a:t>
            </a:r>
            <a:r>
              <a:rPr lang="en-US" dirty="0"/>
              <a:t>:</a:t>
            </a:r>
          </a:p>
        </p:txBody>
      </p:sp>
      <p:pic>
        <p:nvPicPr>
          <p:cNvPr id="24" name="Picture 23">
            <a:extLst>
              <a:ext uri="{FF2B5EF4-FFF2-40B4-BE49-F238E27FC236}">
                <a16:creationId xmlns:a16="http://schemas.microsoft.com/office/drawing/2014/main" id="{9F032C18-E8E3-6610-E755-AE349F98BE04}"/>
              </a:ext>
            </a:extLst>
          </p:cNvPr>
          <p:cNvPicPr>
            <a:picLocks noChangeAspect="1"/>
          </p:cNvPicPr>
          <p:nvPr/>
        </p:nvPicPr>
        <p:blipFill>
          <a:blip r:embed="rId4"/>
          <a:stretch>
            <a:fillRect/>
          </a:stretch>
        </p:blipFill>
        <p:spPr>
          <a:xfrm>
            <a:off x="1032588" y="3718857"/>
            <a:ext cx="3408336" cy="2788638"/>
          </a:xfrm>
          <a:prstGeom prst="rect">
            <a:avLst/>
          </a:prstGeom>
        </p:spPr>
      </p:pic>
    </p:spTree>
    <p:extLst>
      <p:ext uri="{BB962C8B-B14F-4D97-AF65-F5344CB8AC3E}">
        <p14:creationId xmlns:p14="http://schemas.microsoft.com/office/powerpoint/2010/main" val="416120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400</TotalTime>
  <Words>865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Rockwell</vt:lpstr>
      <vt:lpstr>Rockwell Condensed</vt:lpstr>
      <vt:lpstr>Times New Roman</vt:lpstr>
      <vt:lpstr>Wingdings</vt:lpstr>
      <vt:lpstr>Wood Type</vt:lpstr>
      <vt:lpstr>  Heart Disease Prediction Using  Machine Learning </vt:lpstr>
      <vt:lpstr>Role/Responsibilities and Contribution in project:</vt:lpstr>
      <vt:lpstr>Motivation:</vt:lpstr>
      <vt:lpstr>Objectives:</vt:lpstr>
      <vt:lpstr>Related Work:</vt:lpstr>
      <vt:lpstr>Problem Statement:</vt:lpstr>
      <vt:lpstr>Proposed Solution: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dc:creator>Kinoree Meda</dc:creator>
  <cp:lastModifiedBy>Kinoree Meda</cp:lastModifiedBy>
  <cp:revision>29</cp:revision>
  <dcterms:created xsi:type="dcterms:W3CDTF">2022-12-05T21:35:53Z</dcterms:created>
  <dcterms:modified xsi:type="dcterms:W3CDTF">2022-12-06T04:27:32Z</dcterms:modified>
</cp:coreProperties>
</file>