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0" r:id="rId5"/>
    <p:sldId id="259" r:id="rId6"/>
    <p:sldId id="262" r:id="rId7"/>
    <p:sldId id="275" r:id="rId8"/>
    <p:sldId id="276" r:id="rId9"/>
    <p:sldId id="261" r:id="rId10"/>
    <p:sldId id="263" r:id="rId11"/>
    <p:sldId id="273" r:id="rId12"/>
    <p:sldId id="264" r:id="rId13"/>
    <p:sldId id="272" r:id="rId14"/>
    <p:sldId id="271" r:id="rId15"/>
    <p:sldId id="268" r:id="rId16"/>
    <p:sldId id="270"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BB5B5-E19E-4784-A6FE-6E1F73F1084A}" type="datetimeFigureOut">
              <a:rPr lang="en-IN" smtClean="0"/>
              <a:t>05-01-2022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5E25B-6D3B-4303-9025-F57AA2FE5204}" type="slidenum">
              <a:rPr lang="en-IN" smtClean="0"/>
              <a:t>‹#›</a:t>
            </a:fld>
            <a:endParaRPr lang="en-IN"/>
          </a:p>
        </p:txBody>
      </p:sp>
    </p:spTree>
    <p:extLst>
      <p:ext uri="{BB962C8B-B14F-4D97-AF65-F5344CB8AC3E}">
        <p14:creationId xmlns:p14="http://schemas.microsoft.com/office/powerpoint/2010/main" val="199444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4" y="1769541"/>
            <a:ext cx="9440034" cy="1828801"/>
          </a:xfrm>
        </p:spPr>
        <p:txBody>
          <a:bodyPr anchor="b">
            <a:normAutofit/>
          </a:bodyPr>
          <a:lstStyle>
            <a:lvl1pPr algn="ctr">
              <a:defRPr sz="5401"/>
            </a:lvl1pPr>
          </a:lstStyle>
          <a:p>
            <a:r>
              <a:rPr lang="en-US"/>
              <a:t>Click to edit Master title style</a:t>
            </a:r>
            <a:endParaRPr lang="en-US" dirty="0"/>
          </a:p>
        </p:txBody>
      </p:sp>
      <p:sp>
        <p:nvSpPr>
          <p:cNvPr id="3" name="Subtitle 2"/>
          <p:cNvSpPr>
            <a:spLocks noGrp="1"/>
          </p:cNvSpPr>
          <p:nvPr>
            <p:ph type="subTitle" idx="1"/>
          </p:nvPr>
        </p:nvSpPr>
        <p:spPr>
          <a:xfrm>
            <a:off x="1370694" y="3598339"/>
            <a:ext cx="9440034" cy="1049867"/>
          </a:xfrm>
        </p:spPr>
        <p:txBody>
          <a:bodyPr anchor="t"/>
          <a:lstStyle>
            <a:lvl1pPr marL="0" indent="0" algn="ctr">
              <a:buNone/>
              <a:defRPr>
                <a:solidFill>
                  <a:schemeClr val="tx1"/>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8B91B-18FF-4772-A55C-30CD19520B63}"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3233234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7"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50"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6" indent="0">
              <a:buNone/>
              <a:defRPr sz="2000"/>
            </a:lvl2pPr>
            <a:lvl3pPr marL="914411" indent="0">
              <a:buNone/>
              <a:defRPr sz="20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6" y="5108728"/>
            <a:ext cx="10353762" cy="682472"/>
          </a:xfrm>
        </p:spPr>
        <p:txBody>
          <a:bodyPr anchor="t"/>
          <a:lstStyle>
            <a:lvl1pPr marL="0" indent="0" algn="ctr">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DEC8B91B-18FF-4772-A55C-30CD19520B63}"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256949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6"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1"/>
            <a:ext cx="10353764" cy="1501826"/>
          </a:xfrm>
        </p:spPr>
        <p:txBody>
          <a:bodyPr anchor="ctr"/>
          <a:lstStyle>
            <a:lvl1pPr marL="0" indent="0" algn="ctr">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DEC8B91B-18FF-4772-A55C-30CD19520B63}"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167044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3"/>
            <a:ext cx="8752299" cy="532749"/>
          </a:xfrm>
        </p:spPr>
        <p:txBody>
          <a:bodyPr anchor="t">
            <a:normAutofit/>
          </a:bodyPr>
          <a:lstStyle>
            <a:lvl1pPr marL="0" indent="0" algn="r">
              <a:buNone/>
              <a:defRPr sz="1401"/>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4" name="Text Placeholder 3"/>
          <p:cNvSpPr>
            <a:spLocks noGrp="1"/>
          </p:cNvSpPr>
          <p:nvPr>
            <p:ph type="body" sz="half" idx="2"/>
          </p:nvPr>
        </p:nvSpPr>
        <p:spPr>
          <a:xfrm>
            <a:off x="913794" y="4304353"/>
            <a:ext cx="10353764" cy="1489496"/>
          </a:xfrm>
        </p:spPr>
        <p:txBody>
          <a:bodyPr anchor="ctr">
            <a:normAutofit/>
          </a:bodyPr>
          <a:lstStyle>
            <a:lvl1pPr marL="0" indent="0" algn="ctr">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DEC8B91B-18FF-4772-A55C-30CD19520B63}"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F277-B9F7-499C-83A7-C509E44152B5}" type="slidenum">
              <a:rPr lang="en-IN" smtClean="0"/>
              <a:t>‹#›</a:t>
            </a:fld>
            <a:endParaRPr lang="en-IN"/>
          </a:p>
        </p:txBody>
      </p:sp>
      <p:sp>
        <p:nvSpPr>
          <p:cNvPr id="11" name="TextBox 10"/>
          <p:cNvSpPr txBox="1"/>
          <p:nvPr/>
        </p:nvSpPr>
        <p:spPr>
          <a:xfrm>
            <a:off x="990601" y="884796"/>
            <a:ext cx="609600" cy="584776"/>
          </a:xfrm>
          <a:prstGeom prst="rect">
            <a:avLst/>
          </a:prstGeom>
        </p:spPr>
        <p:txBody>
          <a:bodyPr vert="horz" lIns="91440" tIns="45721" rIns="91440" bIns="4572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1" rIns="91440" bIns="4572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840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4"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5" y="4650556"/>
            <a:ext cx="10352199" cy="1140644"/>
          </a:xfrm>
        </p:spPr>
        <p:txBody>
          <a:bodyPr anchor="t"/>
          <a:lstStyle>
            <a:lvl1pPr marL="0" indent="0" algn="ctr">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p:cNvSpPr>
            <a:spLocks noGrp="1"/>
          </p:cNvSpPr>
          <p:nvPr>
            <p:ph type="dt" sz="half" idx="10"/>
          </p:nvPr>
        </p:nvSpPr>
        <p:spPr/>
        <p:txBody>
          <a:bodyPr/>
          <a:lstStyle/>
          <a:p>
            <a:fld id="{DEC8B91B-18FF-4772-A55C-30CD19520B63}"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1184123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6"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1885950"/>
            <a:ext cx="3300985" cy="576262"/>
          </a:xfrm>
        </p:spPr>
        <p:txBody>
          <a:bodyPr anchor="b">
            <a:noAutofit/>
          </a:bodyPr>
          <a:lstStyle>
            <a:lvl1pPr marL="0" indent="0" algn="ctr">
              <a:buNone/>
              <a:defRPr sz="2400" b="0">
                <a:solidFill>
                  <a:schemeClr val="tx1"/>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571750"/>
            <a:ext cx="3300985" cy="3219450"/>
          </a:xfrm>
        </p:spPr>
        <p:txBody>
          <a:bodyPr anchor="t">
            <a:normAutofit/>
          </a:bodyPr>
          <a:lstStyle>
            <a:lvl1pPr marL="0" indent="0" algn="ctr">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5" cy="576262"/>
          </a:xfrm>
        </p:spPr>
        <p:txBody>
          <a:bodyPr anchor="b">
            <a:noAutofit/>
          </a:bodyPr>
          <a:lstStyle>
            <a:lvl1pPr marL="0" indent="0" algn="ctr">
              <a:buNone/>
              <a:defRPr sz="2400" b="0">
                <a:solidFill>
                  <a:schemeClr val="tx1"/>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5" cy="3219450"/>
          </a:xfrm>
        </p:spPr>
        <p:txBody>
          <a:bodyPr anchor="t">
            <a:normAutofit/>
          </a:bodyPr>
          <a:lstStyle>
            <a:lvl1pPr marL="0" indent="0" algn="ctr">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5" cy="576262"/>
          </a:xfrm>
        </p:spPr>
        <p:txBody>
          <a:bodyPr anchor="b">
            <a:noAutofit/>
          </a:bodyPr>
          <a:lstStyle>
            <a:lvl1pPr marL="0" indent="0" algn="ctr">
              <a:buNone/>
              <a:defRPr sz="2400" b="0">
                <a:solidFill>
                  <a:schemeClr val="tx1"/>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5" cy="3219450"/>
          </a:xfrm>
        </p:spPr>
        <p:txBody>
          <a:bodyPr anchor="t">
            <a:normAutofit/>
          </a:bodyPr>
          <a:lstStyle>
            <a:lvl1pPr marL="0" indent="0" algn="ctr">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8B91B-18FF-4772-A55C-30CD19520B63}"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214279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5"/>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1" y="1818215"/>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5"/>
            <a:ext cx="3339972" cy="1847851"/>
          </a:xfrm>
          <a:prstGeom prst="rect">
            <a:avLst/>
          </a:prstGeom>
        </p:spPr>
      </p:pic>
      <p:sp>
        <p:nvSpPr>
          <p:cNvPr id="30" name="Title 1"/>
          <p:cNvSpPr>
            <a:spLocks noGrp="1"/>
          </p:cNvSpPr>
          <p:nvPr>
            <p:ph type="title"/>
          </p:nvPr>
        </p:nvSpPr>
        <p:spPr>
          <a:xfrm>
            <a:off x="913794" y="609600"/>
            <a:ext cx="10353764"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4" y="3904106"/>
            <a:ext cx="3300985" cy="576262"/>
          </a:xfrm>
        </p:spPr>
        <p:txBody>
          <a:bodyPr anchor="b">
            <a:noAutofit/>
          </a:bodyPr>
          <a:lstStyle>
            <a:lvl1pPr marL="0" indent="0" algn="ctr">
              <a:buNone/>
              <a:defRPr sz="2000" b="0">
                <a:solidFill>
                  <a:schemeClr val="tx1"/>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4" y="4480368"/>
            <a:ext cx="3300985" cy="1310833"/>
          </a:xfrm>
        </p:spPr>
        <p:txBody>
          <a:bodyPr anchor="t">
            <a:normAutofit/>
          </a:bodyPr>
          <a:lstStyle>
            <a:lvl1pPr marL="0" indent="0" algn="ctr">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5" cy="576262"/>
          </a:xfrm>
        </p:spPr>
        <p:txBody>
          <a:bodyPr anchor="b">
            <a:noAutofit/>
          </a:bodyPr>
          <a:lstStyle>
            <a:lvl1pPr marL="0" indent="0" algn="ctr">
              <a:buNone/>
              <a:defRPr sz="2000" b="0">
                <a:solidFill>
                  <a:schemeClr val="tx1"/>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8"/>
            <a:ext cx="3300985" cy="1310833"/>
          </a:xfrm>
        </p:spPr>
        <p:txBody>
          <a:bodyPr anchor="t">
            <a:normAutofit/>
          </a:bodyPr>
          <a:lstStyle>
            <a:lvl1pPr marL="0" indent="0" algn="ctr">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5" cy="576262"/>
          </a:xfrm>
        </p:spPr>
        <p:txBody>
          <a:bodyPr anchor="b">
            <a:noAutofit/>
          </a:bodyPr>
          <a:lstStyle>
            <a:lvl1pPr marL="0" indent="0" algn="ctr">
              <a:buNone/>
              <a:defRPr sz="2000" b="0">
                <a:solidFill>
                  <a:schemeClr val="tx1"/>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9"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6"/>
            <a:ext cx="3300985" cy="1310835"/>
          </a:xfrm>
        </p:spPr>
        <p:txBody>
          <a:bodyPr anchor="t">
            <a:normAutofit/>
          </a:bodyPr>
          <a:lstStyle>
            <a:lvl1pPr marL="0" indent="0" algn="ctr">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8B91B-18FF-4772-A55C-30CD19520B63}"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2321840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8B91B-18FF-4772-A55C-30CD19520B63}"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4009235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9" y="609600"/>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600"/>
            <a:ext cx="7916873"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8B91B-18FF-4772-A55C-30CD19520B63}"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155800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8B91B-18FF-4772-A55C-30CD19520B63}"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285089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8"/>
            <a:ext cx="9590549"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49" cy="1507054"/>
          </a:xfrm>
        </p:spPr>
        <p:txBody>
          <a:bodyPr anchor="t"/>
          <a:lstStyle>
            <a:lvl1pPr marL="0" indent="0" algn="ctr">
              <a:buNone/>
              <a:defRPr sz="2000">
                <a:solidFill>
                  <a:schemeClr val="tx1"/>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8B91B-18FF-4772-A55C-30CD19520B63}"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252490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8"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50"/>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8B91B-18FF-4772-A55C-30CD19520B63}"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302724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6" y="1734507"/>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6" y="1734507"/>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5"/>
            <a:ext cx="4876345" cy="544884"/>
          </a:xfrm>
        </p:spPr>
        <p:txBody>
          <a:bodyPr anchor="b">
            <a:noAutofit/>
          </a:bodyPr>
          <a:lstStyle>
            <a:lvl1pPr marL="0" indent="0" algn="ctr">
              <a:buNone/>
              <a:defRPr sz="2400"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8"/>
            <a:ext cx="4876345" cy="3411063"/>
          </a:xfrm>
        </p:spPr>
        <p:txBody>
          <a:bodyPr anchor="t">
            <a:normAutofit/>
          </a:bodyPr>
          <a:lstStyle>
            <a:lvl1pPr>
              <a:defRPr sz="1801"/>
            </a:lvl1pPr>
            <a:lvl2pPr>
              <a:defRPr sz="1600"/>
            </a:lvl2pPr>
            <a:lvl3pPr>
              <a:defRPr sz="1401"/>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8" y="1835255"/>
            <a:ext cx="4895330" cy="544883"/>
          </a:xfrm>
        </p:spPr>
        <p:txBody>
          <a:bodyPr anchor="b">
            <a:noAutofit/>
          </a:bodyPr>
          <a:lstStyle>
            <a:lvl1pPr marL="0" indent="0" algn="ctr">
              <a:buNone/>
              <a:defRPr sz="2400"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8" y="2380138"/>
            <a:ext cx="4895330" cy="3411063"/>
          </a:xfrm>
        </p:spPr>
        <p:txBody>
          <a:bodyPr anchor="t">
            <a:normAutofit/>
          </a:bodyPr>
          <a:lstStyle>
            <a:lvl1pPr>
              <a:defRPr sz="1801"/>
            </a:lvl1pPr>
            <a:lvl2pPr>
              <a:defRPr sz="1600"/>
            </a:lvl2pPr>
            <a:lvl3pPr>
              <a:defRPr sz="1401"/>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8B91B-18FF-4772-A55C-30CD19520B63}" type="datetimeFigureOut">
              <a:rPr lang="en-IN" smtClean="0"/>
              <a:t>05-01-2022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245696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8B91B-18FF-4772-A55C-30CD19520B63}"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419022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8B91B-18FF-4772-A55C-30CD19520B63}" type="datetimeFigureOut">
              <a:rPr lang="en-IN" smtClean="0"/>
              <a:t>05-01-2022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207942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6" y="609601"/>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4" y="609601"/>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6" y="2431519"/>
            <a:ext cx="3706889" cy="3359681"/>
          </a:xfrm>
        </p:spPr>
        <p:txBody>
          <a:bodyPr anchor="t">
            <a:normAutofit/>
          </a:bodyPr>
          <a:lstStyle>
            <a:lvl1pPr marL="0" indent="0" algn="ctr">
              <a:buNone/>
              <a:defRPr sz="1600"/>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8B91B-18FF-4772-A55C-30CD19520B63}"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216850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7" y="609600"/>
            <a:ext cx="3584165" cy="5204832"/>
          </a:xfrm>
          <a:prstGeom prst="rect">
            <a:avLst/>
          </a:prstGeom>
        </p:spPr>
      </p:pic>
      <p:sp>
        <p:nvSpPr>
          <p:cNvPr id="2" name="Title 1"/>
          <p:cNvSpPr>
            <a:spLocks noGrp="1"/>
          </p:cNvSpPr>
          <p:nvPr>
            <p:ph type="title"/>
          </p:nvPr>
        </p:nvSpPr>
        <p:spPr>
          <a:xfrm>
            <a:off x="913797"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7" y="2439261"/>
            <a:ext cx="5934949" cy="3376134"/>
          </a:xfrm>
        </p:spPr>
        <p:txBody>
          <a:bodyPr anchor="t">
            <a:normAutofit/>
          </a:bodyPr>
          <a:lstStyle>
            <a:lvl1pPr marL="0" indent="0" algn="ctr">
              <a:buNone/>
              <a:defRPr sz="1600"/>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8B91B-18FF-4772-A55C-30CD19520B63}"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F277-B9F7-499C-83A7-C509E44152B5}" type="slidenum">
              <a:rPr lang="en-IN" smtClean="0"/>
              <a:t>‹#›</a:t>
            </a:fld>
            <a:endParaRPr lang="en-IN"/>
          </a:p>
        </p:txBody>
      </p:sp>
    </p:spTree>
    <p:extLst>
      <p:ext uri="{BB962C8B-B14F-4D97-AF65-F5344CB8AC3E}">
        <p14:creationId xmlns:p14="http://schemas.microsoft.com/office/powerpoint/2010/main" val="260679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6"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6" y="1732450"/>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6"/>
            <a:ext cx="2743200" cy="365125"/>
          </a:xfrm>
          <a:prstGeom prst="rect">
            <a:avLst/>
          </a:prstGeom>
        </p:spPr>
        <p:txBody>
          <a:bodyPr vert="horz" lIns="91440" tIns="45720" rIns="91440" bIns="45720" rtlCol="0" anchor="ctr"/>
          <a:lstStyle>
            <a:lvl1pPr algn="r">
              <a:defRPr sz="1001">
                <a:solidFill>
                  <a:schemeClr val="tx1">
                    <a:lumMod val="95000"/>
                  </a:schemeClr>
                </a:solidFill>
                <a:effectLst>
                  <a:outerShdw blurRad="50800" dist="38100" dir="2700000" algn="tl" rotWithShape="0">
                    <a:schemeClr val="bg1">
                      <a:alpha val="43000"/>
                    </a:schemeClr>
                  </a:outerShdw>
                </a:effectLst>
              </a:defRPr>
            </a:lvl1pPr>
          </a:lstStyle>
          <a:p>
            <a:fld id="{DEC8B91B-18FF-4772-A55C-30CD19520B63}" type="datetimeFigureOut">
              <a:rPr lang="en-IN" smtClean="0"/>
              <a:t>05-01-2022</a:t>
            </a:fld>
            <a:endParaRPr lang="en-IN"/>
          </a:p>
        </p:txBody>
      </p:sp>
      <p:sp>
        <p:nvSpPr>
          <p:cNvPr id="5" name="Footer Placeholder 4"/>
          <p:cNvSpPr>
            <a:spLocks noGrp="1"/>
          </p:cNvSpPr>
          <p:nvPr>
            <p:ph type="ftr" sz="quarter" idx="3"/>
          </p:nvPr>
        </p:nvSpPr>
        <p:spPr>
          <a:xfrm>
            <a:off x="913796" y="5883276"/>
            <a:ext cx="6672866" cy="365125"/>
          </a:xfrm>
          <a:prstGeom prst="rect">
            <a:avLst/>
          </a:prstGeom>
        </p:spPr>
        <p:txBody>
          <a:bodyPr vert="horz" lIns="91440" tIns="45720" rIns="91440" bIns="45720" rtlCol="0" anchor="ctr"/>
          <a:lstStyle>
            <a:lvl1pPr algn="l">
              <a:defRPr sz="1001">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3" y="5883276"/>
            <a:ext cx="753545" cy="365125"/>
          </a:xfrm>
          <a:prstGeom prst="rect">
            <a:avLst/>
          </a:prstGeom>
        </p:spPr>
        <p:txBody>
          <a:bodyPr vert="horz" lIns="91440" tIns="45720" rIns="91440" bIns="45720" rtlCol="0" anchor="ctr"/>
          <a:lstStyle>
            <a:lvl1pPr algn="r">
              <a:defRPr sz="1001">
                <a:solidFill>
                  <a:schemeClr val="tx1">
                    <a:lumMod val="95000"/>
                  </a:schemeClr>
                </a:solidFill>
                <a:effectLst>
                  <a:outerShdw blurRad="50800" dist="38100" dir="2700000" algn="tl" rotWithShape="0">
                    <a:schemeClr val="bg1">
                      <a:alpha val="43000"/>
                    </a:schemeClr>
                  </a:outerShdw>
                </a:effectLst>
              </a:defRPr>
            </a:lvl1pPr>
          </a:lstStyle>
          <a:p>
            <a:fld id="{BEA3F277-B9F7-499C-83A7-C509E44152B5}" type="slidenum">
              <a:rPr lang="en-IN" smtClean="0"/>
              <a:t>‹#›</a:t>
            </a:fld>
            <a:endParaRPr lang="en-IN"/>
          </a:p>
        </p:txBody>
      </p:sp>
    </p:spTree>
    <p:extLst>
      <p:ext uri="{BB962C8B-B14F-4D97-AF65-F5344CB8AC3E}">
        <p14:creationId xmlns:p14="http://schemas.microsoft.com/office/powerpoint/2010/main" val="13508656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6"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4" indent="-306004" algn="l" defTabSz="457206" rtl="0" eaLnBrk="1" latinLnBrk="0" hangingPunct="1">
        <a:spcBef>
          <a:spcPct val="20000"/>
        </a:spcBef>
        <a:spcAft>
          <a:spcPts val="601"/>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9" indent="-270003" algn="l" defTabSz="457206" rtl="0" eaLnBrk="1" latinLnBrk="0" hangingPunct="1">
        <a:spcBef>
          <a:spcPct val="20000"/>
        </a:spcBef>
        <a:spcAft>
          <a:spcPts val="601"/>
        </a:spcAft>
        <a:buClr>
          <a:schemeClr val="tx2"/>
        </a:buClr>
        <a:buSzPct val="70000"/>
        <a:buFont typeface="Wingdings 2" charset="2"/>
        <a:buChar char=""/>
        <a:defRPr sz="180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13" indent="-216003" algn="l" defTabSz="457206" rtl="0" eaLnBrk="1" latinLnBrk="0" hangingPunct="1">
        <a:spcBef>
          <a:spcPct val="20000"/>
        </a:spcBef>
        <a:spcAft>
          <a:spcPts val="601"/>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17" indent="-216003" algn="l" defTabSz="457206" rtl="0" eaLnBrk="1" latinLnBrk="0" hangingPunct="1">
        <a:spcBef>
          <a:spcPct val="20000"/>
        </a:spcBef>
        <a:spcAft>
          <a:spcPts val="601"/>
        </a:spcAft>
        <a:buClr>
          <a:schemeClr val="tx2"/>
        </a:buClr>
        <a:buSzPct val="70000"/>
        <a:buFont typeface="Wingdings 2" charset="2"/>
        <a:buChar char=""/>
        <a:defRPr sz="140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21" indent="-216003" algn="l" defTabSz="457206" rtl="0" eaLnBrk="1" latinLnBrk="0" hangingPunct="1">
        <a:spcBef>
          <a:spcPct val="20000"/>
        </a:spcBef>
        <a:spcAft>
          <a:spcPts val="601"/>
        </a:spcAft>
        <a:buClr>
          <a:schemeClr val="tx2"/>
        </a:buClr>
        <a:buSzPct val="70000"/>
        <a:buFont typeface="Wingdings 2" charset="2"/>
        <a:buChar char=""/>
        <a:defRPr sz="140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26" indent="-228604" algn="l" defTabSz="457206" rtl="0" eaLnBrk="1" latinLnBrk="0" hangingPunct="1">
        <a:spcBef>
          <a:spcPct val="20000"/>
        </a:spcBef>
        <a:spcAft>
          <a:spcPts val="601"/>
        </a:spcAft>
        <a:buClr>
          <a:schemeClr val="tx2"/>
        </a:buClr>
        <a:buSzPct val="70000"/>
        <a:buFont typeface="Wingdings 2" charset="2"/>
        <a:buChar char=""/>
        <a:defRPr sz="140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31" indent="-228604" algn="l" defTabSz="457206" rtl="0" eaLnBrk="1" latinLnBrk="0" hangingPunct="1">
        <a:spcBef>
          <a:spcPct val="20000"/>
        </a:spcBef>
        <a:spcAft>
          <a:spcPts val="601"/>
        </a:spcAft>
        <a:buClr>
          <a:schemeClr val="tx2"/>
        </a:buClr>
        <a:buSzPct val="70000"/>
        <a:buFont typeface="Wingdings 2" charset="2"/>
        <a:buChar char=""/>
        <a:defRPr sz="140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36" indent="-228604" algn="l" defTabSz="457206" rtl="0" eaLnBrk="1" latinLnBrk="0" hangingPunct="1">
        <a:spcBef>
          <a:spcPct val="20000"/>
        </a:spcBef>
        <a:spcAft>
          <a:spcPts val="601"/>
        </a:spcAft>
        <a:buClr>
          <a:schemeClr val="tx2"/>
        </a:buClr>
        <a:buSzPct val="70000"/>
        <a:buFont typeface="Wingdings 2" charset="2"/>
        <a:buChar char=""/>
        <a:defRPr sz="140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40" indent="-228604" algn="l" defTabSz="457206" rtl="0" eaLnBrk="1" latinLnBrk="0" hangingPunct="1">
        <a:spcBef>
          <a:spcPct val="20000"/>
        </a:spcBef>
        <a:spcAft>
          <a:spcPts val="601"/>
        </a:spcAft>
        <a:buClr>
          <a:schemeClr val="tx2"/>
        </a:buClr>
        <a:buSzPct val="70000"/>
        <a:buFont typeface="Wingdings 2" charset="2"/>
        <a:buChar char=""/>
        <a:defRPr sz="140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6" rtl="0" eaLnBrk="1" latinLnBrk="0" hangingPunct="1">
        <a:defRPr sz="1801" kern="1200">
          <a:solidFill>
            <a:schemeClr val="tx1"/>
          </a:solidFill>
          <a:latin typeface="+mn-lt"/>
          <a:ea typeface="+mn-ea"/>
          <a:cs typeface="+mn-cs"/>
        </a:defRPr>
      </a:lvl1pPr>
      <a:lvl2pPr marL="457206" algn="l" defTabSz="457206" rtl="0" eaLnBrk="1" latinLnBrk="0" hangingPunct="1">
        <a:defRPr sz="1801" kern="1200">
          <a:solidFill>
            <a:schemeClr val="tx1"/>
          </a:solidFill>
          <a:latin typeface="+mn-lt"/>
          <a:ea typeface="+mn-ea"/>
          <a:cs typeface="+mn-cs"/>
        </a:defRPr>
      </a:lvl2pPr>
      <a:lvl3pPr marL="914411" algn="l" defTabSz="457206" rtl="0" eaLnBrk="1" latinLnBrk="0" hangingPunct="1">
        <a:defRPr sz="1801" kern="1200">
          <a:solidFill>
            <a:schemeClr val="tx1"/>
          </a:solidFill>
          <a:latin typeface="+mn-lt"/>
          <a:ea typeface="+mn-ea"/>
          <a:cs typeface="+mn-cs"/>
        </a:defRPr>
      </a:lvl3pPr>
      <a:lvl4pPr marL="1371617" algn="l" defTabSz="457206" rtl="0" eaLnBrk="1" latinLnBrk="0" hangingPunct="1">
        <a:defRPr sz="1801" kern="1200">
          <a:solidFill>
            <a:schemeClr val="tx1"/>
          </a:solidFill>
          <a:latin typeface="+mn-lt"/>
          <a:ea typeface="+mn-ea"/>
          <a:cs typeface="+mn-cs"/>
        </a:defRPr>
      </a:lvl4pPr>
      <a:lvl5pPr marL="1828823" algn="l" defTabSz="457206" rtl="0" eaLnBrk="1" latinLnBrk="0" hangingPunct="1">
        <a:defRPr sz="1801" kern="1200">
          <a:solidFill>
            <a:schemeClr val="tx1"/>
          </a:solidFill>
          <a:latin typeface="+mn-lt"/>
          <a:ea typeface="+mn-ea"/>
          <a:cs typeface="+mn-cs"/>
        </a:defRPr>
      </a:lvl5pPr>
      <a:lvl6pPr marL="2286029" algn="l" defTabSz="457206" rtl="0" eaLnBrk="1" latinLnBrk="0" hangingPunct="1">
        <a:defRPr sz="1801" kern="1200">
          <a:solidFill>
            <a:schemeClr val="tx1"/>
          </a:solidFill>
          <a:latin typeface="+mn-lt"/>
          <a:ea typeface="+mn-ea"/>
          <a:cs typeface="+mn-cs"/>
        </a:defRPr>
      </a:lvl6pPr>
      <a:lvl7pPr marL="2743234" algn="l" defTabSz="457206" rtl="0" eaLnBrk="1" latinLnBrk="0" hangingPunct="1">
        <a:defRPr sz="1801" kern="1200">
          <a:solidFill>
            <a:schemeClr val="tx1"/>
          </a:solidFill>
          <a:latin typeface="+mn-lt"/>
          <a:ea typeface="+mn-ea"/>
          <a:cs typeface="+mn-cs"/>
        </a:defRPr>
      </a:lvl7pPr>
      <a:lvl8pPr marL="3200440" algn="l" defTabSz="457206" rtl="0" eaLnBrk="1" latinLnBrk="0" hangingPunct="1">
        <a:defRPr sz="1801" kern="1200">
          <a:solidFill>
            <a:schemeClr val="tx1"/>
          </a:solidFill>
          <a:latin typeface="+mn-lt"/>
          <a:ea typeface="+mn-ea"/>
          <a:cs typeface="+mn-cs"/>
        </a:defRPr>
      </a:lvl8pPr>
      <a:lvl9pPr marL="3657646" algn="l" defTabSz="457206"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beladys-anomaly-in-page-replacement-algorith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489022-D2D9-4A57-A91C-99B7A884DD71}"/>
              </a:ext>
            </a:extLst>
          </p:cNvPr>
          <p:cNvSpPr txBox="1"/>
          <p:nvPr/>
        </p:nvSpPr>
        <p:spPr>
          <a:xfrm>
            <a:off x="4257195" y="336432"/>
            <a:ext cx="3746538" cy="646331"/>
          </a:xfrm>
          <a:prstGeom prst="rect">
            <a:avLst/>
          </a:prstGeom>
          <a:noFill/>
        </p:spPr>
        <p:txBody>
          <a:bodyPr wrap="none" rtlCol="0">
            <a:spAutoFit/>
          </a:bodyPr>
          <a:lstStyle/>
          <a:p>
            <a:r>
              <a:rPr lang="en-IN" sz="3600" b="1" u="sng" dirty="0">
                <a:solidFill>
                  <a:srgbClr val="FF0000"/>
                </a:solidFill>
                <a:latin typeface="Candara" panose="020E0502030303020204" pitchFamily="34" charset="0"/>
              </a:rPr>
              <a:t>Operating System</a:t>
            </a:r>
          </a:p>
        </p:txBody>
      </p:sp>
      <p:sp>
        <p:nvSpPr>
          <p:cNvPr id="5" name="TextBox 4">
            <a:extLst>
              <a:ext uri="{FF2B5EF4-FFF2-40B4-BE49-F238E27FC236}">
                <a16:creationId xmlns:a16="http://schemas.microsoft.com/office/drawing/2014/main" id="{3D16F0DF-3236-467E-824E-CF7F8E75B021}"/>
              </a:ext>
            </a:extLst>
          </p:cNvPr>
          <p:cNvSpPr txBox="1"/>
          <p:nvPr/>
        </p:nvSpPr>
        <p:spPr>
          <a:xfrm>
            <a:off x="714782" y="2173253"/>
            <a:ext cx="5068397" cy="1692771"/>
          </a:xfrm>
          <a:prstGeom prst="rect">
            <a:avLst/>
          </a:prstGeom>
          <a:noFill/>
        </p:spPr>
        <p:txBody>
          <a:bodyPr wrap="square" rtlCol="0">
            <a:spAutoFit/>
          </a:bodyPr>
          <a:lstStyle/>
          <a:p>
            <a:pPr marL="342904" indent="-342904">
              <a:buAutoNum type="arabicPeriod"/>
            </a:pPr>
            <a:r>
              <a:rPr lang="en-US" sz="3600" b="1" dirty="0">
                <a:effectLst/>
                <a:latin typeface="Times New Roman" panose="02020603050405020304" pitchFamily="18" charset="0"/>
                <a:ea typeface="Arial" panose="020B0604020202020204" pitchFamily="34" charset="0"/>
                <a:cs typeface="Arial" panose="020B0604020202020204" pitchFamily="34" charset="0"/>
              </a:rPr>
              <a:t>SJF </a:t>
            </a:r>
            <a:r>
              <a:rPr lang="en-US" sz="3600" dirty="0">
                <a:effectLst/>
                <a:latin typeface="Times New Roman" panose="02020603050405020304" pitchFamily="18" charset="0"/>
                <a:ea typeface="Arial" panose="020B0604020202020204" pitchFamily="34" charset="0"/>
                <a:cs typeface="Arial" panose="020B0604020202020204" pitchFamily="34" charset="0"/>
              </a:rPr>
              <a:t>(Shortest Job</a:t>
            </a:r>
            <a:r>
              <a:rPr lang="en-US" sz="3600" spc="-10" dirty="0">
                <a:effectLst/>
                <a:latin typeface="Times New Roman" panose="02020603050405020304" pitchFamily="18" charset="0"/>
                <a:ea typeface="Arial" panose="020B0604020202020204" pitchFamily="34" charset="0"/>
                <a:cs typeface="Arial" panose="020B0604020202020204" pitchFamily="34" charset="0"/>
              </a:rPr>
              <a:t> </a:t>
            </a:r>
            <a:r>
              <a:rPr lang="en-US" sz="3600" dirty="0">
                <a:effectLst/>
                <a:latin typeface="Times New Roman" panose="02020603050405020304" pitchFamily="18" charset="0"/>
                <a:ea typeface="Arial" panose="020B0604020202020204" pitchFamily="34" charset="0"/>
                <a:cs typeface="Arial" panose="020B0604020202020204" pitchFamily="34" charset="0"/>
              </a:rPr>
              <a:t>First)</a:t>
            </a:r>
          </a:p>
          <a:p>
            <a:endParaRPr lang="en-IN" sz="3600" dirty="0"/>
          </a:p>
          <a:p>
            <a:r>
              <a:rPr lang="en-US" sz="3200" b="1" dirty="0">
                <a:effectLst/>
                <a:latin typeface="Arial" panose="020B0604020202020204" pitchFamily="34" charset="0"/>
                <a:ea typeface="Arial" panose="020B0604020202020204" pitchFamily="34" charset="0"/>
              </a:rPr>
              <a:t>2. FIFO </a:t>
            </a:r>
            <a:r>
              <a:rPr lang="en-US" sz="3200" dirty="0">
                <a:effectLst/>
                <a:latin typeface="Arial" panose="020B0604020202020204" pitchFamily="34" charset="0"/>
                <a:ea typeface="Arial" panose="020B0604020202020204" pitchFamily="34" charset="0"/>
              </a:rPr>
              <a:t>(First In, First</a:t>
            </a:r>
            <a:r>
              <a:rPr lang="en-US" sz="3200" spc="-15" dirty="0">
                <a:effectLst/>
                <a:latin typeface="Arial" panose="020B0604020202020204" pitchFamily="34" charset="0"/>
                <a:ea typeface="Arial" panose="020B0604020202020204" pitchFamily="34" charset="0"/>
              </a:rPr>
              <a:t> </a:t>
            </a:r>
            <a:r>
              <a:rPr lang="en-US" sz="3200" dirty="0">
                <a:effectLst/>
                <a:latin typeface="Arial" panose="020B0604020202020204" pitchFamily="34" charset="0"/>
                <a:ea typeface="Arial" panose="020B0604020202020204" pitchFamily="34" charset="0"/>
              </a:rPr>
              <a:t>Out)</a:t>
            </a:r>
            <a:endParaRPr lang="en-IN" sz="3200" dirty="0"/>
          </a:p>
        </p:txBody>
      </p:sp>
      <p:sp>
        <p:nvSpPr>
          <p:cNvPr id="6" name="TextBox 5">
            <a:extLst>
              <a:ext uri="{FF2B5EF4-FFF2-40B4-BE49-F238E27FC236}">
                <a16:creationId xmlns:a16="http://schemas.microsoft.com/office/drawing/2014/main" id="{B75A22CA-D860-4A4D-9298-D70D5EF62982}"/>
              </a:ext>
            </a:extLst>
          </p:cNvPr>
          <p:cNvSpPr txBox="1"/>
          <p:nvPr/>
        </p:nvSpPr>
        <p:spPr>
          <a:xfrm>
            <a:off x="7331517" y="4929755"/>
            <a:ext cx="4717013" cy="954107"/>
          </a:xfrm>
          <a:prstGeom prst="rect">
            <a:avLst/>
          </a:prstGeom>
          <a:noFill/>
        </p:spPr>
        <p:txBody>
          <a:bodyPr wrap="square" rtlCol="0">
            <a:spAutoFit/>
          </a:bodyPr>
          <a:lstStyle/>
          <a:p>
            <a:r>
              <a:rPr lang="en-IN" sz="2800" dirty="0"/>
              <a:t>Manoj C S (4NI19CS066)</a:t>
            </a:r>
          </a:p>
          <a:p>
            <a:r>
              <a:rPr lang="en-IN" sz="2800" dirty="0" err="1"/>
              <a:t>Maruthi</a:t>
            </a:r>
            <a:r>
              <a:rPr lang="en-IN" sz="2800" dirty="0"/>
              <a:t>	    (4NI19CS067)</a:t>
            </a:r>
          </a:p>
        </p:txBody>
      </p:sp>
    </p:spTree>
    <p:extLst>
      <p:ext uri="{BB962C8B-B14F-4D97-AF65-F5344CB8AC3E}">
        <p14:creationId xmlns:p14="http://schemas.microsoft.com/office/powerpoint/2010/main" val="106975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60E5C-74FF-4CC1-9F42-9898471D6CF0}"/>
              </a:ext>
            </a:extLst>
          </p:cNvPr>
          <p:cNvSpPr txBox="1"/>
          <p:nvPr/>
        </p:nvSpPr>
        <p:spPr>
          <a:xfrm>
            <a:off x="460438" y="1694705"/>
            <a:ext cx="11271123" cy="3970318"/>
          </a:xfrm>
          <a:prstGeom prst="rect">
            <a:avLst/>
          </a:prstGeom>
          <a:noFill/>
        </p:spPr>
        <p:txBody>
          <a:bodyPr wrap="square" rtlCol="0">
            <a:spAutoFit/>
          </a:bodyPr>
          <a:lstStyle/>
          <a:p>
            <a:r>
              <a:rPr lang="en-US" sz="2800" b="0" i="0" dirty="0">
                <a:effectLst/>
                <a:latin typeface="urw-din"/>
              </a:rPr>
              <a:t>	In operating systems that use paging for memory management, page replacement algorithm are needed to decide which page needed to be replaced when new page comes in.</a:t>
            </a:r>
          </a:p>
          <a:p>
            <a:r>
              <a:rPr lang="en-US" sz="2800" b="0" i="0" dirty="0">
                <a:effectLst/>
                <a:latin typeface="urw-din"/>
              </a:rPr>
              <a:t> Whenever a new page is referred and not present in memory, </a:t>
            </a:r>
            <a:r>
              <a:rPr lang="en-US" sz="2800" b="0" i="1" u="sng" dirty="0">
                <a:effectLst/>
                <a:latin typeface="urw-din"/>
              </a:rPr>
              <a:t>page fault </a:t>
            </a:r>
            <a:r>
              <a:rPr lang="en-US" sz="2800" b="0" i="0" dirty="0">
                <a:effectLst/>
                <a:latin typeface="urw-din"/>
              </a:rPr>
              <a:t>occurs and Operating System replaces one of the existing pages with newly needed page. </a:t>
            </a:r>
          </a:p>
          <a:p>
            <a:r>
              <a:rPr lang="en-US" sz="2800" b="0" i="0" dirty="0">
                <a:effectLst/>
                <a:latin typeface="urw-din"/>
              </a:rPr>
              <a:t>Different page replacement algorithms suggest different ways to decide which page to replace. The target for all algorithms is to reduce number of page faults.</a:t>
            </a:r>
            <a:endParaRPr lang="en-IN" sz="2800" dirty="0">
              <a:latin typeface="Candara" panose="020E0502030303020204" pitchFamily="34" charset="0"/>
            </a:endParaRPr>
          </a:p>
        </p:txBody>
      </p:sp>
      <p:sp>
        <p:nvSpPr>
          <p:cNvPr id="6" name="TextBox 5">
            <a:extLst>
              <a:ext uri="{FF2B5EF4-FFF2-40B4-BE49-F238E27FC236}">
                <a16:creationId xmlns:a16="http://schemas.microsoft.com/office/drawing/2014/main" id="{E3703F16-0180-41FF-8B39-3A1436D5CC85}"/>
              </a:ext>
            </a:extLst>
          </p:cNvPr>
          <p:cNvSpPr txBox="1"/>
          <p:nvPr/>
        </p:nvSpPr>
        <p:spPr>
          <a:xfrm>
            <a:off x="689108" y="588259"/>
            <a:ext cx="9486738" cy="707886"/>
          </a:xfrm>
          <a:prstGeom prst="rect">
            <a:avLst/>
          </a:prstGeom>
          <a:noFill/>
        </p:spPr>
        <p:txBody>
          <a:bodyPr wrap="square" rtlCol="0">
            <a:spAutoFit/>
          </a:bodyPr>
          <a:lstStyle/>
          <a:p>
            <a:r>
              <a:rPr lang="en-IN" sz="4000" b="1" u="sng" dirty="0">
                <a:solidFill>
                  <a:srgbClr val="FF0000"/>
                </a:solidFill>
                <a:latin typeface="Candara" panose="020E0502030303020204" pitchFamily="34" charset="0"/>
              </a:rPr>
              <a:t>PAGE REPLACEMENT ALGORITHM:</a:t>
            </a:r>
          </a:p>
        </p:txBody>
      </p:sp>
    </p:spTree>
    <p:extLst>
      <p:ext uri="{BB962C8B-B14F-4D97-AF65-F5344CB8AC3E}">
        <p14:creationId xmlns:p14="http://schemas.microsoft.com/office/powerpoint/2010/main" val="881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FBF5-6CB5-4E95-8110-1B5BA279CF6B}"/>
              </a:ext>
            </a:extLst>
          </p:cNvPr>
          <p:cNvSpPr>
            <a:spLocks noGrp="1"/>
          </p:cNvSpPr>
          <p:nvPr>
            <p:ph type="title"/>
          </p:nvPr>
        </p:nvSpPr>
        <p:spPr>
          <a:xfrm>
            <a:off x="3819072" y="536895"/>
            <a:ext cx="4543210" cy="864066"/>
          </a:xfrm>
        </p:spPr>
        <p:txBody>
          <a:bodyPr>
            <a:noAutofit/>
          </a:bodyPr>
          <a:lstStyle/>
          <a:p>
            <a:r>
              <a:rPr lang="en-IN" sz="4800" b="1" u="sng" dirty="0">
                <a:solidFill>
                  <a:srgbClr val="FF0000"/>
                </a:solidFill>
                <a:latin typeface="Candara" panose="020E0502030303020204" pitchFamily="34" charset="0"/>
              </a:rPr>
              <a:t>Description:</a:t>
            </a:r>
            <a:endParaRPr lang="en-IN" sz="4800" dirty="0"/>
          </a:p>
        </p:txBody>
      </p:sp>
      <p:sp>
        <p:nvSpPr>
          <p:cNvPr id="3" name="Content Placeholder 2">
            <a:extLst>
              <a:ext uri="{FF2B5EF4-FFF2-40B4-BE49-F238E27FC236}">
                <a16:creationId xmlns:a16="http://schemas.microsoft.com/office/drawing/2014/main" id="{3A7CCC56-CAB7-4DAC-8F2B-2114470620B2}"/>
              </a:ext>
            </a:extLst>
          </p:cNvPr>
          <p:cNvSpPr>
            <a:spLocks noGrp="1"/>
          </p:cNvSpPr>
          <p:nvPr>
            <p:ph idx="1"/>
          </p:nvPr>
        </p:nvSpPr>
        <p:spPr>
          <a:xfrm>
            <a:off x="938462" y="1698894"/>
            <a:ext cx="10291011" cy="4058751"/>
          </a:xfrm>
        </p:spPr>
        <p:txBody>
          <a:bodyPr/>
          <a:lstStyle/>
          <a:p>
            <a:r>
              <a:rPr lang="en-US" sz="3600" b="1" u="sng" dirty="0">
                <a:effectLst/>
                <a:latin typeface="urw-din"/>
                <a:ea typeface="Arial" panose="020B0604020202020204" pitchFamily="34" charset="0"/>
                <a:cs typeface="Arial" panose="020B0604020202020204" pitchFamily="34" charset="0"/>
              </a:rPr>
              <a:t>FIFO</a:t>
            </a:r>
            <a:r>
              <a:rPr lang="en-US" sz="3600" b="1" dirty="0">
                <a:effectLst/>
                <a:latin typeface="urw-din"/>
                <a:ea typeface="Arial" panose="020B0604020202020204" pitchFamily="34" charset="0"/>
                <a:cs typeface="Arial" panose="020B0604020202020204" pitchFamily="34" charset="0"/>
              </a:rPr>
              <a:t> </a:t>
            </a:r>
            <a:r>
              <a:rPr lang="en-US" sz="3600" dirty="0">
                <a:effectLst/>
                <a:latin typeface="urw-din"/>
                <a:ea typeface="Arial" panose="020B0604020202020204" pitchFamily="34" charset="0"/>
                <a:cs typeface="Arial" panose="020B0604020202020204" pitchFamily="34" charset="0"/>
              </a:rPr>
              <a:t>- This is the simplest page replacement algorithm. In this algorithm, the operating system keeps track of all pages in the memory in a queue, the oldest page is in the front of the queue. When a page needs to be replaced page in the front of the queue is selected for removal.</a:t>
            </a:r>
            <a:endParaRPr lang="en-IN" sz="3600" dirty="0">
              <a:effectLst/>
              <a:latin typeface="urw-din"/>
              <a:ea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231873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0E49A6-054F-4216-B866-056DFDF92CD6}"/>
              </a:ext>
            </a:extLst>
          </p:cNvPr>
          <p:cNvSpPr txBox="1"/>
          <p:nvPr/>
        </p:nvSpPr>
        <p:spPr>
          <a:xfrm>
            <a:off x="312822" y="358829"/>
            <a:ext cx="11325725" cy="6386877"/>
          </a:xfrm>
          <a:prstGeom prst="rect">
            <a:avLst/>
          </a:prstGeom>
          <a:noFill/>
        </p:spPr>
        <p:txBody>
          <a:bodyPr wrap="square" rtlCol="0">
            <a:spAutoFit/>
          </a:bodyPr>
          <a:lstStyle/>
          <a:p>
            <a:r>
              <a:rPr lang="en-IN" sz="3200" b="1" u="sng" dirty="0">
                <a:solidFill>
                  <a:srgbClr val="FF0000"/>
                </a:solidFill>
              </a:rPr>
              <a:t>ADVANTAGES : </a:t>
            </a:r>
          </a:p>
          <a:p>
            <a:endParaRPr lang="en-IN" sz="3200" b="1" u="sng" dirty="0">
              <a:solidFill>
                <a:srgbClr val="FF0000"/>
              </a:solidFill>
            </a:endParaRPr>
          </a:p>
          <a:p>
            <a:r>
              <a:rPr lang="en-US" sz="3200" dirty="0">
                <a:latin typeface="Times New Roman" panose="02020603050405020304" pitchFamily="18" charset="0"/>
                <a:ea typeface="Arial" panose="020B0604020202020204" pitchFamily="34" charset="0"/>
                <a:cs typeface="Arial" panose="020B0604020202020204" pitchFamily="34" charset="0"/>
              </a:rPr>
              <a:t>&gt;</a:t>
            </a:r>
            <a:r>
              <a:rPr lang="en-US" sz="3200" dirty="0">
                <a:effectLst/>
                <a:latin typeface="Times New Roman" panose="02020603050405020304" pitchFamily="18" charset="0"/>
                <a:ea typeface="Arial" panose="020B0604020202020204" pitchFamily="34" charset="0"/>
                <a:cs typeface="Arial" panose="020B0604020202020204" pitchFamily="34" charset="0"/>
              </a:rPr>
              <a:t> It is simple and easy to understand &amp;</a:t>
            </a:r>
            <a:r>
              <a:rPr lang="en-US" sz="3200" spc="290" dirty="0">
                <a:effectLst/>
                <a:latin typeface="Times New Roman" panose="02020603050405020304" pitchFamily="18" charset="0"/>
                <a:ea typeface="Arial" panose="020B0604020202020204" pitchFamily="34" charset="0"/>
                <a:cs typeface="Arial" panose="020B0604020202020204" pitchFamily="34" charset="0"/>
              </a:rPr>
              <a:t> </a:t>
            </a:r>
            <a:r>
              <a:rPr lang="en-US" sz="3200" dirty="0">
                <a:effectLst/>
                <a:latin typeface="Times New Roman" panose="02020603050405020304" pitchFamily="18" charset="0"/>
                <a:ea typeface="Arial" panose="020B0604020202020204" pitchFamily="34" charset="0"/>
                <a:cs typeface="Arial" panose="020B0604020202020204" pitchFamily="34" charset="0"/>
              </a:rPr>
              <a:t>implement.</a:t>
            </a:r>
            <a:endParaRPr lang="en-IN" sz="3200" dirty="0">
              <a:effectLst/>
              <a:latin typeface="Arial" panose="020B0604020202020204" pitchFamily="34" charset="0"/>
              <a:ea typeface="Arial" panose="020B0604020202020204" pitchFamily="34" charset="0"/>
            </a:endParaRPr>
          </a:p>
          <a:p>
            <a:endParaRPr lang="en-IN" sz="3200" b="1" u="sng" dirty="0">
              <a:solidFill>
                <a:srgbClr val="FF0000"/>
              </a:solidFill>
            </a:endParaRPr>
          </a:p>
          <a:p>
            <a:r>
              <a:rPr lang="en-IN" sz="3200" b="1" u="sng" dirty="0">
                <a:solidFill>
                  <a:srgbClr val="FF0000"/>
                </a:solidFill>
              </a:rPr>
              <a:t> DIS-ADVANTAGES :</a:t>
            </a:r>
          </a:p>
          <a:p>
            <a:endParaRPr lang="en-IN" sz="3200" b="1" u="sng" dirty="0">
              <a:solidFill>
                <a:srgbClr val="FF0000"/>
              </a:solidFill>
            </a:endParaRPr>
          </a:p>
          <a:p>
            <a:pPr lvl="0">
              <a:spcBef>
                <a:spcPts val="435"/>
              </a:spcBef>
              <a:spcAft>
                <a:spcPts val="0"/>
              </a:spcAft>
              <a:buSzPts val="1700"/>
              <a:tabLst>
                <a:tab pos="775335" algn="l"/>
              </a:tabLst>
            </a:pPr>
            <a:r>
              <a:rPr lang="en-US" sz="3200" spc="0" dirty="0">
                <a:effectLst/>
                <a:latin typeface="Times New Roman" panose="02020603050405020304" pitchFamily="18" charset="0"/>
                <a:ea typeface="Times New Roman" panose="02020603050405020304" pitchFamily="18" charset="0"/>
              </a:rPr>
              <a:t>&gt;The process effectiveness is</a:t>
            </a:r>
            <a:r>
              <a:rPr lang="en-US" sz="3200" spc="85" dirty="0">
                <a:effectLst/>
                <a:latin typeface="Times New Roman" panose="02020603050405020304" pitchFamily="18" charset="0"/>
                <a:ea typeface="Times New Roman" panose="02020603050405020304" pitchFamily="18" charset="0"/>
              </a:rPr>
              <a:t> </a:t>
            </a:r>
            <a:r>
              <a:rPr lang="en-US" sz="3200" spc="0" dirty="0">
                <a:effectLst/>
                <a:latin typeface="Times New Roman" panose="02020603050405020304" pitchFamily="18" charset="0"/>
                <a:ea typeface="Times New Roman" panose="02020603050405020304" pitchFamily="18" charset="0"/>
              </a:rPr>
              <a:t>low.</a:t>
            </a:r>
            <a:endParaRPr lang="en-IN" sz="3200" spc="0" dirty="0">
              <a:effectLst/>
              <a:latin typeface="Times New Roman" panose="02020603050405020304" pitchFamily="18" charset="0"/>
              <a:ea typeface="Times New Roman" panose="02020603050405020304" pitchFamily="18" charset="0"/>
            </a:endParaRPr>
          </a:p>
          <a:p>
            <a:pPr marR="759460" lvl="0">
              <a:lnSpc>
                <a:spcPct val="115000"/>
              </a:lnSpc>
              <a:spcBef>
                <a:spcPts val="305"/>
              </a:spcBef>
              <a:spcAft>
                <a:spcPts val="0"/>
              </a:spcAft>
              <a:buSzPts val="1700"/>
              <a:tabLst>
                <a:tab pos="775335" algn="l"/>
              </a:tabLst>
            </a:pPr>
            <a:r>
              <a:rPr lang="en-US" sz="3200" dirty="0">
                <a:latin typeface="Times New Roman" panose="02020603050405020304" pitchFamily="18" charset="0"/>
                <a:ea typeface="Times New Roman" panose="02020603050405020304" pitchFamily="18" charset="0"/>
              </a:rPr>
              <a:t>&gt;</a:t>
            </a:r>
            <a:r>
              <a:rPr lang="en-US" sz="3200" spc="0" dirty="0">
                <a:effectLst/>
                <a:latin typeface="Times New Roman" panose="02020603050405020304" pitchFamily="18" charset="0"/>
                <a:ea typeface="Times New Roman" panose="02020603050405020304" pitchFamily="18" charset="0"/>
              </a:rPr>
              <a:t>When we increase the number of frames while using FIFO, we are giving more memory to processes. So, page fault should decrease, but here the page faults are increasing. This problem is called as </a:t>
            </a:r>
            <a:r>
              <a:rPr lang="en-US" sz="3200" u="sng" spc="0" dirty="0" err="1">
                <a:solidFill>
                  <a:srgbClr val="0000FF"/>
                </a:solidFill>
                <a:effectLst/>
                <a:latin typeface="Times New Roman" panose="02020603050405020304" pitchFamily="18" charset="0"/>
                <a:ea typeface="Times New Roman" panose="02020603050405020304" pitchFamily="18" charset="0"/>
                <a:hlinkClick r:id="rId2"/>
              </a:rPr>
              <a:t>Belady’s</a:t>
            </a:r>
            <a:r>
              <a:rPr lang="en-US" sz="3200" u="sng" spc="20" dirty="0">
                <a:solidFill>
                  <a:srgbClr val="0000FF"/>
                </a:solidFill>
                <a:effectLst/>
                <a:latin typeface="Times New Roman" panose="02020603050405020304" pitchFamily="18" charset="0"/>
                <a:ea typeface="Times New Roman" panose="02020603050405020304" pitchFamily="18" charset="0"/>
                <a:hlinkClick r:id="rId2"/>
              </a:rPr>
              <a:t> </a:t>
            </a:r>
            <a:r>
              <a:rPr lang="en-US" sz="3200" u="sng" spc="0" dirty="0">
                <a:solidFill>
                  <a:srgbClr val="0000FF"/>
                </a:solidFill>
                <a:effectLst/>
                <a:latin typeface="Times New Roman" panose="02020603050405020304" pitchFamily="18" charset="0"/>
                <a:ea typeface="Times New Roman" panose="02020603050405020304" pitchFamily="18" charset="0"/>
                <a:hlinkClick r:id="rId2"/>
              </a:rPr>
              <a:t>Anomaly</a:t>
            </a:r>
            <a:r>
              <a:rPr lang="en-US" sz="3200" spc="0" dirty="0">
                <a:effectLst/>
                <a:latin typeface="Times New Roman" panose="02020603050405020304" pitchFamily="18" charset="0"/>
                <a:ea typeface="Times New Roman" panose="02020603050405020304" pitchFamily="18" charset="0"/>
              </a:rPr>
              <a:t>.</a:t>
            </a:r>
            <a:endParaRPr lang="en-IN" sz="3200" spc="0" dirty="0">
              <a:effectLst/>
              <a:latin typeface="Times New Roman" panose="02020603050405020304" pitchFamily="18" charset="0"/>
              <a:ea typeface="Times New Roman" panose="02020603050405020304" pitchFamily="18" charset="0"/>
            </a:endParaRPr>
          </a:p>
          <a:p>
            <a:endParaRPr lang="en-IN" sz="3200" b="1" u="sng" dirty="0">
              <a:solidFill>
                <a:srgbClr val="FF0000"/>
              </a:solidFill>
            </a:endParaRPr>
          </a:p>
        </p:txBody>
      </p:sp>
    </p:spTree>
    <p:extLst>
      <p:ext uri="{BB962C8B-B14F-4D97-AF65-F5344CB8AC3E}">
        <p14:creationId xmlns:p14="http://schemas.microsoft.com/office/powerpoint/2010/main" val="89096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9CC550-1D56-49DC-91CC-52428DDC82F9}"/>
              </a:ext>
            </a:extLst>
          </p:cNvPr>
          <p:cNvSpPr txBox="1"/>
          <p:nvPr/>
        </p:nvSpPr>
        <p:spPr>
          <a:xfrm>
            <a:off x="4714051" y="0"/>
            <a:ext cx="2427652" cy="584775"/>
          </a:xfrm>
          <a:prstGeom prst="rect">
            <a:avLst/>
          </a:prstGeom>
          <a:noFill/>
        </p:spPr>
        <p:txBody>
          <a:bodyPr wrap="none" rtlCol="0">
            <a:spAutoFit/>
          </a:bodyPr>
          <a:lstStyle/>
          <a:p>
            <a:r>
              <a:rPr lang="en-IN" sz="3200" b="1" u="sng" dirty="0">
                <a:solidFill>
                  <a:srgbClr val="FF0000"/>
                </a:solidFill>
              </a:rPr>
              <a:t>PROGRAM</a:t>
            </a:r>
          </a:p>
        </p:txBody>
      </p:sp>
      <p:sp>
        <p:nvSpPr>
          <p:cNvPr id="7" name="TextBox 6">
            <a:extLst>
              <a:ext uri="{FF2B5EF4-FFF2-40B4-BE49-F238E27FC236}">
                <a16:creationId xmlns:a16="http://schemas.microsoft.com/office/drawing/2014/main" id="{D6091AF3-63CE-45B5-BF27-05B877F27280}"/>
              </a:ext>
            </a:extLst>
          </p:cNvPr>
          <p:cNvSpPr txBox="1"/>
          <p:nvPr/>
        </p:nvSpPr>
        <p:spPr>
          <a:xfrm>
            <a:off x="282402" y="920621"/>
            <a:ext cx="11853451" cy="5940088"/>
          </a:xfrm>
          <a:prstGeom prst="rect">
            <a:avLst/>
          </a:prstGeom>
          <a:noFill/>
        </p:spPr>
        <p:txBody>
          <a:bodyPr wrap="square" rtlCol="0">
            <a:spAutoFit/>
          </a:bodyPr>
          <a:lstStyle/>
          <a:p>
            <a:r>
              <a:rPr lang="en-US" sz="2000" b="0" dirty="0">
                <a:solidFill>
                  <a:srgbClr val="C586C0"/>
                </a:solidFill>
                <a:effectLst/>
                <a:latin typeface="Consolas" panose="020B0609020204030204" pitchFamily="49" charset="0"/>
              </a:rPr>
              <a:t>#include</a:t>
            </a:r>
            <a:r>
              <a:rPr lang="en-US" sz="2000" b="0" dirty="0">
                <a:solidFill>
                  <a:srgbClr val="CE9178"/>
                </a:solidFill>
                <a:effectLst/>
                <a:latin typeface="Consolas" panose="020B0609020204030204" pitchFamily="49" charset="0"/>
              </a:rPr>
              <a:t>&lt;bits/stdc++.h&gt;</a:t>
            </a:r>
            <a:endParaRPr lang="en-US" sz="2000" b="0" dirty="0">
              <a:solidFill>
                <a:srgbClr val="D4D4D4"/>
              </a:solidFill>
              <a:effectLst/>
              <a:latin typeface="Consolas" panose="020B0609020204030204" pitchFamily="49" charset="0"/>
            </a:endParaRPr>
          </a:p>
          <a:p>
            <a:r>
              <a:rPr lang="en-US" sz="2000" b="0" dirty="0">
                <a:solidFill>
                  <a:srgbClr val="C586C0"/>
                </a:solidFill>
                <a:effectLst/>
                <a:latin typeface="Consolas" panose="020B0609020204030204" pitchFamily="49" charset="0"/>
              </a:rPr>
              <a:t>using</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namespace</a:t>
            </a:r>
            <a:r>
              <a:rPr lang="en-US" sz="2000" b="0" dirty="0">
                <a:solidFill>
                  <a:srgbClr val="D4D4D4"/>
                </a:solidFill>
                <a:effectLst/>
                <a:latin typeface="Consolas" panose="020B0609020204030204" pitchFamily="49" charset="0"/>
              </a:rPr>
              <a:t> </a:t>
            </a:r>
            <a:r>
              <a:rPr lang="en-US" sz="2000" b="0" dirty="0">
                <a:solidFill>
                  <a:srgbClr val="4EC9B0"/>
                </a:solidFill>
                <a:effectLst/>
                <a:latin typeface="Consolas" panose="020B0609020204030204" pitchFamily="49" charset="0"/>
              </a:rPr>
              <a:t>std</a:t>
            </a:r>
            <a:r>
              <a:rPr lang="en-US" sz="2000" b="0" dirty="0">
                <a:solidFill>
                  <a:srgbClr val="D4D4D4"/>
                </a:solidFill>
                <a:effectLst/>
                <a:latin typeface="Consolas" panose="020B0609020204030204" pitchFamily="49" charset="0"/>
              </a:rPr>
              <a:t>;         //header file</a:t>
            </a:r>
          </a:p>
          <a:p>
            <a:endParaRPr lang="en-IN" sz="2000" b="0" dirty="0">
              <a:solidFill>
                <a:srgbClr val="569CD6"/>
              </a:solidFill>
              <a:effectLst/>
              <a:latin typeface="Consolas" panose="020B0609020204030204" pitchFamily="49" charset="0"/>
            </a:endParaRPr>
          </a:p>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main</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j</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k</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n</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no</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avail</a:t>
            </a:r>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float</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fcount</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 ENTER THE NUMBER OF PAGES [reference string length]:</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scanf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9CDCFE"/>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d</a:t>
            </a:r>
            <a:r>
              <a:rPr lang="en-IN" sz="2000" b="0" dirty="0" err="1">
                <a:solidFill>
                  <a:srgbClr val="CE9178"/>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,&amp;</a:t>
            </a:r>
            <a:r>
              <a:rPr lang="en-IN" sz="2000" b="0" dirty="0" err="1">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total no. of pages in reference string</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ref_str</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 ENTER THE REFERENCE STRING :</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&lt;=</a:t>
            </a:r>
            <a:r>
              <a:rPr lang="en-IN" sz="2000" b="0" dirty="0" err="1">
                <a:solidFill>
                  <a:srgbClr val="9CDCFE"/>
                </a:solidFill>
                <a:effectLst/>
                <a:latin typeface="Consolas" panose="020B0609020204030204" pitchFamily="49" charset="0"/>
              </a:rPr>
              <a:t>n</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accept entire reference string</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scanf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9CDCFE"/>
                </a:solidFill>
                <a:effectLst/>
                <a:latin typeface="Consolas" panose="020B0609020204030204" pitchFamily="49" charset="0"/>
              </a:rPr>
              <a:t>%d</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,&amp;</a:t>
            </a:r>
            <a:r>
              <a:rPr lang="en-IN" sz="2000" b="0" dirty="0" err="1">
                <a:solidFill>
                  <a:srgbClr val="9CDCFE"/>
                </a:solidFill>
                <a:effectLst/>
                <a:latin typeface="Consolas" panose="020B0609020204030204" pitchFamily="49" charset="0"/>
              </a:rPr>
              <a:t>ref_str</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 ENTER THE NUMBER OF FRAMES :"</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scanf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9CDCFE"/>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d</a:t>
            </a:r>
            <a:r>
              <a:rPr lang="en-IN" sz="2000" b="0" dirty="0" err="1">
                <a:solidFill>
                  <a:srgbClr val="CE9178"/>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,&amp;</a:t>
            </a:r>
            <a:r>
              <a:rPr lang="en-IN" sz="2000" b="0" dirty="0" err="1">
                <a:solidFill>
                  <a:srgbClr val="9CDCFE"/>
                </a:solidFill>
                <a:effectLst/>
                <a:latin typeface="Consolas" panose="020B0609020204030204" pitchFamily="49" charset="0"/>
              </a:rPr>
              <a:t>no</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frame</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no</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&lt;</a:t>
            </a:r>
            <a:r>
              <a:rPr lang="en-IN" sz="2000" b="0" dirty="0" err="1">
                <a:solidFill>
                  <a:srgbClr val="9CDCFE"/>
                </a:solidFill>
                <a:effectLst/>
                <a:latin typeface="Consolas" panose="020B0609020204030204" pitchFamily="49" charset="0"/>
              </a:rPr>
              <a:t>no</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frame</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initialize all page frame to -1</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22961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0AE52B-03C2-4B0E-A0F2-72032DEB51D7}"/>
              </a:ext>
            </a:extLst>
          </p:cNvPr>
          <p:cNvSpPr txBox="1"/>
          <p:nvPr/>
        </p:nvSpPr>
        <p:spPr>
          <a:xfrm>
            <a:off x="129398" y="232912"/>
            <a:ext cx="12062602" cy="5940088"/>
          </a:xfrm>
          <a:prstGeom prst="rect">
            <a:avLst/>
          </a:prstGeom>
          <a:noFill/>
        </p:spPr>
        <p:txBody>
          <a:bodyPr wrap="square" rtlCol="0">
            <a:spAutoFit/>
          </a:bodyPr>
          <a:lstStyle/>
          <a:p>
            <a:r>
              <a:rPr lang="en-IN" sz="2000" b="0" dirty="0">
                <a:solidFill>
                  <a:srgbClr val="9CDCFE"/>
                </a:solidFill>
                <a:effectLst/>
                <a:latin typeface="Consolas" panose="020B0609020204030204" pitchFamily="49" charset="0"/>
              </a:rPr>
              <a:t>j</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initialize page frame pointer</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D7BA7D"/>
                </a:solidFill>
                <a:effectLst/>
                <a:latin typeface="Consolas" panose="020B0609020204030204" pitchFamily="49" charset="0"/>
              </a:rPr>
              <a:t>\</a:t>
            </a:r>
            <a:r>
              <a:rPr lang="en-IN" sz="2000" b="0" dirty="0" err="1">
                <a:solidFill>
                  <a:srgbClr val="D7BA7D"/>
                </a:solidFill>
                <a:effectLst/>
                <a:latin typeface="Consolas" panose="020B0609020204030204" pitchFamily="49" charset="0"/>
              </a:rPr>
              <a:t>n</a:t>
            </a:r>
            <a:r>
              <a:rPr lang="en-IN" sz="2000" b="0" dirty="0" err="1">
                <a:solidFill>
                  <a:srgbClr val="CE9178"/>
                </a:solidFill>
                <a:effectLst/>
                <a:latin typeface="Consolas" panose="020B0609020204030204" pitchFamily="49" charset="0"/>
              </a:rPr>
              <a:t>page</a:t>
            </a:r>
            <a:r>
              <a:rPr lang="en-IN" sz="2000" b="0" dirty="0">
                <a:solidFill>
                  <a:srgbClr val="D7BA7D"/>
                </a:solidFill>
                <a:effectLst/>
                <a:latin typeface="Consolas" panose="020B0609020204030204" pitchFamily="49" charset="0"/>
              </a:rPr>
              <a:t>\</a:t>
            </a:r>
            <a:r>
              <a:rPr lang="en-IN" sz="2000" b="0" dirty="0" err="1">
                <a:solidFill>
                  <a:srgbClr val="D7BA7D"/>
                </a:solidFill>
                <a:effectLst/>
                <a:latin typeface="Consolas" panose="020B0609020204030204" pitchFamily="49" charset="0"/>
              </a:rPr>
              <a:t>t</a:t>
            </a:r>
            <a:r>
              <a:rPr lang="en-IN" sz="2000" b="0" dirty="0" err="1">
                <a:solidFill>
                  <a:srgbClr val="CE9178"/>
                </a:solidFill>
                <a:effectLst/>
                <a:latin typeface="Consolas" panose="020B0609020204030204" pitchFamily="49" charset="0"/>
              </a:rPr>
              <a:t>page</a:t>
            </a:r>
            <a:r>
              <a:rPr lang="en-IN" sz="2000" dirty="0">
                <a:solidFill>
                  <a:srgbClr val="CE9178"/>
                </a:solidFill>
                <a:latin typeface="Consolas" panose="020B0609020204030204" pitchFamily="49" charset="0"/>
              </a:rPr>
              <a:t> </a:t>
            </a:r>
            <a:r>
              <a:rPr lang="en-IN" sz="2000" b="0" dirty="0">
                <a:solidFill>
                  <a:srgbClr val="CE9178"/>
                </a:solidFill>
                <a:effectLst/>
                <a:latin typeface="Consolas" panose="020B0609020204030204" pitchFamily="49" charset="0"/>
              </a:rPr>
              <a:t>frames</a:t>
            </a:r>
            <a:r>
              <a:rPr lang="en-IN" sz="2000" b="0" dirty="0">
                <a:solidFill>
                  <a:srgbClr val="D7BA7D"/>
                </a:solidFill>
                <a:effectLst/>
                <a:latin typeface="Consolas" panose="020B0609020204030204" pitchFamily="49" charset="0"/>
              </a:rPr>
              <a:t>\</a:t>
            </a:r>
            <a:r>
              <a:rPr lang="en-IN" sz="2000" b="0" dirty="0" err="1">
                <a:solidFill>
                  <a:srgbClr val="D7BA7D"/>
                </a:solidFill>
                <a:effectLst/>
                <a:latin typeface="Consolas" panose="020B0609020204030204" pitchFamily="49" charset="0"/>
              </a:rPr>
              <a:t>t</a:t>
            </a:r>
            <a:r>
              <a:rPr lang="en-IN" sz="2000" b="0" dirty="0" err="1">
                <a:solidFill>
                  <a:srgbClr val="CE9178"/>
                </a:solidFill>
                <a:effectLst/>
                <a:latin typeface="Consolas" panose="020B0609020204030204" pitchFamily="49" charset="0"/>
              </a:rPr>
              <a:t>Hit</a:t>
            </a:r>
            <a:r>
              <a:rPr lang="en-IN" sz="2000" b="0" dirty="0">
                <a:solidFill>
                  <a:srgbClr val="CE9178"/>
                </a:solidFill>
                <a:effectLst/>
                <a:latin typeface="Consolas" panose="020B0609020204030204" pitchFamily="49" charset="0"/>
              </a:rPr>
              <a:t>/Fault</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&lt;=</a:t>
            </a:r>
            <a:r>
              <a:rPr lang="en-IN" sz="2000" b="0" dirty="0" err="1">
                <a:solidFill>
                  <a:srgbClr val="9CDCFE"/>
                </a:solidFill>
                <a:effectLst/>
                <a:latin typeface="Consolas" panose="020B0609020204030204" pitchFamily="49" charset="0"/>
              </a:rPr>
              <a:t>n</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9CDCFE"/>
                </a:solidFill>
                <a:effectLst/>
                <a:latin typeface="Consolas" panose="020B0609020204030204" pitchFamily="49" charset="0"/>
              </a:rPr>
              <a:t>%d</a:t>
            </a:r>
            <a:r>
              <a:rPr lang="en-IN" sz="2000" b="0" dirty="0">
                <a:solidFill>
                  <a:srgbClr val="D7BA7D"/>
                </a:solidFill>
                <a:effectLst/>
                <a:latin typeface="Consolas" panose="020B0609020204030204" pitchFamily="49" charset="0"/>
              </a:rPr>
              <a:t>\t\t</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ref_str</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avail</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Default value of available flag is 0</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&lt;</a:t>
            </a:r>
            <a:r>
              <a:rPr lang="en-IN" sz="2000" b="0" dirty="0" err="1">
                <a:solidFill>
                  <a:srgbClr val="9CDCFE"/>
                </a:solidFill>
                <a:effectLst/>
                <a:latin typeface="Consolas" panose="020B0609020204030204" pitchFamily="49" charset="0"/>
              </a:rPr>
              <a:t>no</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p>
          <a:p>
            <a:r>
              <a:rPr lang="en-IN" sz="2000" dirty="0">
                <a:solidFill>
                  <a:srgbClr val="D4D4D4"/>
                </a:solidFill>
                <a:latin typeface="Consolas" panose="020B0609020204030204" pitchFamily="49" charset="0"/>
              </a:rPr>
              <a:t>            </a:t>
            </a:r>
            <a:r>
              <a:rPr lang="en-IN" sz="2000" b="0" dirty="0">
                <a:solidFill>
                  <a:srgbClr val="C586C0"/>
                </a:solidFill>
                <a:effectLst/>
                <a:latin typeface="Consolas" panose="020B0609020204030204" pitchFamily="49" charset="0"/>
              </a:rPr>
              <a:t>if</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frame</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ref_str</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r>
              <a:rPr lang="en-IN" sz="2000" dirty="0">
                <a:solidFill>
                  <a:srgbClr val="6A9955"/>
                </a:solidFill>
                <a:latin typeface="Consolas" panose="020B0609020204030204" pitchFamily="49" charset="0"/>
              </a:rPr>
              <a:t>       //input of page request is compared with existing FRAME content</a:t>
            </a:r>
          </a:p>
          <a:p>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avail</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as page found available is turned 1</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&lt;</a:t>
            </a:r>
            <a:r>
              <a:rPr lang="en-IN" sz="2000" b="0" dirty="0" err="1">
                <a:solidFill>
                  <a:srgbClr val="9CDCFE"/>
                </a:solidFill>
                <a:effectLst/>
                <a:latin typeface="Consolas" panose="020B0609020204030204" pitchFamily="49" charset="0"/>
              </a:rPr>
              <a:t>no</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9CDCFE"/>
                </a:solidFill>
                <a:effectLst/>
                <a:latin typeface="Consolas" panose="020B0609020204030204" pitchFamily="49" charset="0"/>
              </a:rPr>
              <a:t>%d</a:t>
            </a:r>
            <a:r>
              <a:rPr lang="en-IN" sz="2000" b="0" dirty="0">
                <a:solidFill>
                  <a:srgbClr val="D7BA7D"/>
                </a:solidFill>
                <a:effectLst/>
                <a:latin typeface="Consolas" panose="020B0609020204030204" pitchFamily="49" charset="0"/>
              </a:rPr>
              <a:t>\</a:t>
            </a:r>
            <a:r>
              <a:rPr lang="en-IN" sz="2000" b="0" dirty="0" err="1">
                <a:solidFill>
                  <a:srgbClr val="D7BA7D"/>
                </a:solidFill>
                <a:effectLst/>
                <a:latin typeface="Consolas" panose="020B0609020204030204" pitchFamily="49" charset="0"/>
              </a:rPr>
              <a:t>t</a:t>
            </a:r>
            <a:r>
              <a:rPr lang="en-IN" sz="2000" b="0" dirty="0" err="1">
                <a:solidFill>
                  <a:srgbClr val="CE9178"/>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frame</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Print Current state of FRAME</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"H"</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Indication of Page Hit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p>
          <a:p>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8570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0AE52B-03C2-4B0E-A0F2-72032DEB51D7}"/>
              </a:ext>
            </a:extLst>
          </p:cNvPr>
          <p:cNvSpPr txBox="1"/>
          <p:nvPr/>
        </p:nvSpPr>
        <p:spPr>
          <a:xfrm>
            <a:off x="129398" y="232912"/>
            <a:ext cx="11958328" cy="5324535"/>
          </a:xfrm>
          <a:prstGeom prst="rect">
            <a:avLst/>
          </a:prstGeom>
          <a:noFill/>
        </p:spPr>
        <p:txBody>
          <a:bodyPr wrap="square" rtlCol="0">
            <a:spAutoFit/>
          </a:bodyPr>
          <a:lstStyle/>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if</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avail</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input   page  requested NOT existing in  FRAME</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frame</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j</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ref_str</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place page requested at j </a:t>
            </a:r>
            <a:r>
              <a:rPr lang="en-IN" sz="2000" b="0" dirty="0" err="1">
                <a:solidFill>
                  <a:srgbClr val="6A9955"/>
                </a:solidFill>
                <a:effectLst/>
                <a:latin typeface="Consolas" panose="020B0609020204030204" pitchFamily="49" charset="0"/>
              </a:rPr>
              <a:t>th</a:t>
            </a:r>
            <a:r>
              <a:rPr lang="en-IN" sz="2000" b="0" dirty="0">
                <a:solidFill>
                  <a:srgbClr val="6A9955"/>
                </a:solidFill>
                <a:effectLst/>
                <a:latin typeface="Consolas" panose="020B0609020204030204" pitchFamily="49" charset="0"/>
              </a:rPr>
              <a:t> location in FRAME</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j</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j</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no</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Update J for next Cycle</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fcount</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Increment Counter for Page Fault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&lt;</a:t>
            </a:r>
            <a:r>
              <a:rPr lang="en-IN" sz="2000" b="0" dirty="0" err="1">
                <a:solidFill>
                  <a:srgbClr val="9CDCFE"/>
                </a:solidFill>
                <a:effectLst/>
                <a:latin typeface="Consolas" panose="020B0609020204030204" pitchFamily="49" charset="0"/>
              </a:rPr>
              <a:t>no</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9CDCFE"/>
                </a:solidFill>
                <a:effectLst/>
                <a:latin typeface="Consolas" panose="020B0609020204030204" pitchFamily="49" charset="0"/>
              </a:rPr>
              <a:t>%d</a:t>
            </a:r>
            <a:r>
              <a:rPr lang="en-IN" sz="2000" b="0" dirty="0">
                <a:solidFill>
                  <a:srgbClr val="D7BA7D"/>
                </a:solidFill>
                <a:effectLst/>
                <a:latin typeface="Consolas" panose="020B0609020204030204" pitchFamily="49" charset="0"/>
              </a:rPr>
              <a:t>\</a:t>
            </a:r>
            <a:r>
              <a:rPr lang="en-IN" sz="2000" b="0" dirty="0" err="1">
                <a:solidFill>
                  <a:srgbClr val="D7BA7D"/>
                </a:solidFill>
                <a:effectLst/>
                <a:latin typeface="Consolas" panose="020B0609020204030204" pitchFamily="49" charset="0"/>
              </a:rPr>
              <a:t>t</a:t>
            </a:r>
            <a:r>
              <a:rPr lang="en-IN" sz="2000" b="0" dirty="0" err="1">
                <a:solidFill>
                  <a:srgbClr val="CE9178"/>
                </a:solidFill>
                <a:effectLst/>
                <a:latin typeface="Consolas" panose="020B0609020204030204" pitchFamily="49" charset="0"/>
              </a:rPr>
              <a:t>"</a:t>
            </a:r>
            <a:r>
              <a:rPr lang="en-IN" sz="2000" b="0" dirty="0" err="1">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frame</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k</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Print Current state of FRAME</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"F"</a:t>
            </a:r>
            <a:r>
              <a:rPr lang="en-IN" sz="2000" b="0" dirty="0">
                <a:solidFill>
                  <a:srgbClr val="D4D4D4"/>
                </a:solidFill>
                <a:effectLst/>
                <a:latin typeface="Consolas" panose="020B0609020204030204" pitchFamily="49" charset="0"/>
              </a:rPr>
              <a:t>);</a:t>
            </a:r>
            <a:r>
              <a:rPr lang="en-IN" sz="2000" b="0" dirty="0">
                <a:solidFill>
                  <a:srgbClr val="6A9955"/>
                </a:solidFill>
                <a:effectLst/>
                <a:latin typeface="Consolas" panose="020B0609020204030204" pitchFamily="49" charset="0"/>
              </a:rPr>
              <a:t>               // Indication of Page Fault</a:t>
            </a:r>
            <a:endParaRPr lang="en-IN" sz="2000" b="0" dirty="0">
              <a:solidFill>
                <a:srgbClr val="D4D4D4"/>
              </a:solidFill>
              <a:effectLst/>
              <a:latin typeface="Consolas" panose="020B0609020204030204" pitchFamily="49" charset="0"/>
            </a:endParaRPr>
          </a:p>
          <a:p>
            <a:r>
              <a:rPr lang="en-IN" sz="2000" b="0" dirty="0">
                <a:solidFill>
                  <a:srgbClr val="D4D4D4"/>
                </a:solidFill>
                <a:effectLst/>
                <a:latin typeface="Consolas" panose="020B0609020204030204" pitchFamily="49" charset="0"/>
              </a:rPr>
              <a:t>            </a:t>
            </a:r>
          </a:p>
          <a:p>
            <a:r>
              <a:rPr lang="en-IN" sz="2000" dirty="0">
                <a:solidFill>
                  <a:srgbClr val="D4D4D4"/>
                </a:solidFill>
                <a:latin typeface="Consolas" panose="020B0609020204030204" pitchFamily="49" charset="0"/>
              </a:rPr>
              <a:t>                             </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p>
          <a:p>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printf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"Page Fault Is </a:t>
            </a:r>
            <a:r>
              <a:rPr lang="en-IN" sz="2000" b="0" dirty="0">
                <a:solidFill>
                  <a:srgbClr val="9CDCFE"/>
                </a:solidFill>
                <a:effectLst/>
                <a:latin typeface="Consolas" panose="020B0609020204030204" pitchFamily="49" charset="0"/>
              </a:rPr>
              <a:t>%.1f</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fcount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cout</a:t>
            </a:r>
            <a:r>
              <a:rPr lang="en-IN" sz="2000" b="0" dirty="0">
                <a:solidFill>
                  <a:srgbClr val="DCDCAA"/>
                </a:solidFill>
                <a:effectLst/>
                <a:latin typeface="Consolas" panose="020B0609020204030204" pitchFamily="49" charset="0"/>
              </a:rPr>
              <a:t>&lt;&lt;</a:t>
            </a:r>
            <a:r>
              <a:rPr lang="en-IN" sz="2000" b="0" dirty="0">
                <a:solidFill>
                  <a:srgbClr val="CE9178"/>
                </a:solidFill>
                <a:effectLst/>
                <a:latin typeface="Consolas" panose="020B0609020204030204" pitchFamily="49" charset="0"/>
              </a:rPr>
              <a:t>"Hit ratio: "</a:t>
            </a:r>
            <a:r>
              <a:rPr lang="en-IN" sz="2000" b="0" dirty="0">
                <a:solidFill>
                  <a:srgbClr val="DCDCAA"/>
                </a:solidFill>
                <a:effectLst/>
                <a:latin typeface="Consolas" panose="020B0609020204030204" pitchFamily="49" charset="0"/>
              </a:rPr>
              <a:t>&lt;&lt;</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fcount</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&lt;&lt;</a:t>
            </a:r>
            <a:r>
              <a:rPr lang="en-IN" sz="2000" b="0" dirty="0">
                <a:solidFill>
                  <a:srgbClr val="CE9178"/>
                </a:solidFill>
                <a:effectLst/>
                <a:latin typeface="Consolas" panose="020B0609020204030204" pitchFamily="49" charset="0"/>
              </a:rPr>
              <a:t>"</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cout</a:t>
            </a:r>
            <a:r>
              <a:rPr lang="en-IN" sz="2000" b="0" dirty="0">
                <a:solidFill>
                  <a:srgbClr val="DCDCAA"/>
                </a:solidFill>
                <a:effectLst/>
                <a:latin typeface="Consolas" panose="020B0609020204030204" pitchFamily="49" charset="0"/>
              </a:rPr>
              <a:t>&lt;&lt;</a:t>
            </a:r>
            <a:r>
              <a:rPr lang="en-IN" sz="2000" b="0" dirty="0">
                <a:solidFill>
                  <a:srgbClr val="CE9178"/>
                </a:solidFill>
                <a:effectLst/>
                <a:latin typeface="Consolas" panose="020B0609020204030204" pitchFamily="49" charset="0"/>
              </a:rPr>
              <a:t>"Miss ratio: "</a:t>
            </a:r>
            <a:r>
              <a:rPr lang="en-IN" sz="2000" b="0" dirty="0">
                <a:solidFill>
                  <a:srgbClr val="DCDCAA"/>
                </a:solidFill>
                <a:effectLst/>
                <a:latin typeface="Consolas" panose="020B0609020204030204" pitchFamily="49" charset="0"/>
              </a:rPr>
              <a:t>&lt;&lt;</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fcount</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57653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B79551-2B45-4151-A8C6-431622AFB7CF}"/>
              </a:ext>
            </a:extLst>
          </p:cNvPr>
          <p:cNvSpPr txBox="1"/>
          <p:nvPr/>
        </p:nvSpPr>
        <p:spPr>
          <a:xfrm>
            <a:off x="4837652" y="318783"/>
            <a:ext cx="2516696" cy="584775"/>
          </a:xfrm>
          <a:prstGeom prst="rect">
            <a:avLst/>
          </a:prstGeom>
          <a:noFill/>
        </p:spPr>
        <p:txBody>
          <a:bodyPr wrap="square" rtlCol="0">
            <a:spAutoFit/>
          </a:bodyPr>
          <a:lstStyle/>
          <a:p>
            <a:pPr algn="ctr"/>
            <a:r>
              <a:rPr lang="en-IN" sz="3200" b="1" u="sng" dirty="0">
                <a:solidFill>
                  <a:srgbClr val="FF0000"/>
                </a:solidFill>
              </a:rPr>
              <a:t>OUTPUT</a:t>
            </a:r>
          </a:p>
        </p:txBody>
      </p:sp>
      <p:pic>
        <p:nvPicPr>
          <p:cNvPr id="4" name="Picture 3">
            <a:extLst>
              <a:ext uri="{FF2B5EF4-FFF2-40B4-BE49-F238E27FC236}">
                <a16:creationId xmlns:a16="http://schemas.microsoft.com/office/drawing/2014/main" id="{D19829FD-EB52-4910-A631-9BCEC917EEC1}"/>
              </a:ext>
            </a:extLst>
          </p:cNvPr>
          <p:cNvPicPr>
            <a:picLocks noChangeAspect="1"/>
          </p:cNvPicPr>
          <p:nvPr/>
        </p:nvPicPr>
        <p:blipFill>
          <a:blip r:embed="rId2"/>
          <a:stretch>
            <a:fillRect/>
          </a:stretch>
        </p:blipFill>
        <p:spPr>
          <a:xfrm>
            <a:off x="328864" y="978567"/>
            <a:ext cx="11510210" cy="5560649"/>
          </a:xfrm>
          <a:prstGeom prst="rect">
            <a:avLst/>
          </a:prstGeom>
        </p:spPr>
      </p:pic>
    </p:spTree>
    <p:extLst>
      <p:ext uri="{BB962C8B-B14F-4D97-AF65-F5344CB8AC3E}">
        <p14:creationId xmlns:p14="http://schemas.microsoft.com/office/powerpoint/2010/main" val="2961105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95D6-39ED-4F57-9246-49787788838E}"/>
              </a:ext>
            </a:extLst>
          </p:cNvPr>
          <p:cNvSpPr>
            <a:spLocks noGrp="1"/>
          </p:cNvSpPr>
          <p:nvPr>
            <p:ph type="title"/>
          </p:nvPr>
        </p:nvSpPr>
        <p:spPr>
          <a:xfrm>
            <a:off x="919119" y="2371288"/>
            <a:ext cx="10353762" cy="970450"/>
          </a:xfrm>
        </p:spPr>
        <p:txBody>
          <a:bodyPr>
            <a:normAutofit/>
          </a:bodyPr>
          <a:lstStyle/>
          <a:p>
            <a:r>
              <a:rPr lang="en-IN" sz="4000" b="1" u="sng" dirty="0">
                <a:solidFill>
                  <a:srgbClr val="FF0000"/>
                </a:solidFill>
              </a:rPr>
              <a:t>THANK YOU</a:t>
            </a:r>
            <a:endParaRPr lang="en-IN" dirty="0"/>
          </a:p>
        </p:txBody>
      </p:sp>
    </p:spTree>
    <p:extLst>
      <p:ext uri="{BB962C8B-B14F-4D97-AF65-F5344CB8AC3E}">
        <p14:creationId xmlns:p14="http://schemas.microsoft.com/office/powerpoint/2010/main" val="158835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68341B-DDE4-4039-8607-E5C9FB0B2CBF}"/>
              </a:ext>
            </a:extLst>
          </p:cNvPr>
          <p:cNvSpPr txBox="1"/>
          <p:nvPr/>
        </p:nvSpPr>
        <p:spPr>
          <a:xfrm>
            <a:off x="-56148" y="553604"/>
            <a:ext cx="12007515" cy="4776179"/>
          </a:xfrm>
          <a:prstGeom prst="rect">
            <a:avLst/>
          </a:prstGeom>
          <a:noFill/>
        </p:spPr>
        <p:txBody>
          <a:bodyPr wrap="square" rtlCol="0">
            <a:spAutoFit/>
          </a:bodyPr>
          <a:lstStyle/>
          <a:p>
            <a:pPr marL="643890" algn="ctr">
              <a:spcBef>
                <a:spcPts val="430"/>
              </a:spcBef>
              <a:spcAft>
                <a:spcPts val="0"/>
              </a:spcAft>
              <a:tabLst>
                <a:tab pos="948055" algn="l"/>
              </a:tabLst>
            </a:pPr>
            <a:r>
              <a:rPr lang="en-US" sz="1800" b="1" dirty="0">
                <a:effectLst/>
                <a:latin typeface="Times New Roman" panose="02020603050405020304" pitchFamily="18" charset="0"/>
                <a:ea typeface="Arial" panose="020B0604020202020204" pitchFamily="34" charset="0"/>
                <a:cs typeface="Arial" panose="020B0604020202020204" pitchFamily="34" charset="0"/>
              </a:rPr>
              <a:t>	</a:t>
            </a:r>
            <a:r>
              <a:rPr lang="en-US" sz="3200" b="1" dirty="0">
                <a:solidFill>
                  <a:srgbClr val="FF0000"/>
                </a:solidFill>
                <a:effectLst/>
                <a:latin typeface="Times New Roman" panose="02020603050405020304" pitchFamily="18" charset="0"/>
                <a:ea typeface="Arial" panose="020B0604020202020204" pitchFamily="34" charset="0"/>
                <a:cs typeface="Arial" panose="020B0604020202020204" pitchFamily="34" charset="0"/>
              </a:rPr>
              <a:t>SCHEDULING ALGORITHM : </a:t>
            </a:r>
            <a:endParaRPr lang="en-IN" sz="3200" dirty="0">
              <a:solidFill>
                <a:srgbClr val="FF0000"/>
              </a:solidFill>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cs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340360" marR="819150" algn="ctr">
              <a:lnSpc>
                <a:spcPct val="115000"/>
              </a:lnSpc>
              <a:spcBef>
                <a:spcPts val="1100"/>
              </a:spcBef>
              <a:spcAft>
                <a:spcPts val="0"/>
              </a:spcAft>
            </a:pPr>
            <a:r>
              <a:rPr lang="en-US" sz="2400" dirty="0">
                <a:effectLst/>
                <a:latin typeface="Times New Roman" panose="02020603050405020304" pitchFamily="18" charset="0"/>
                <a:ea typeface="Arial" panose="020B0604020202020204" pitchFamily="34" charset="0"/>
                <a:cs typeface="Arial" panose="020B0604020202020204" pitchFamily="34" charset="0"/>
              </a:rPr>
              <a:t>Shortest job first (SJF) or shortest job next, is a scheduling policy that selects the waiting process with the smallest execution time to execute next. SJF is a </a:t>
            </a:r>
            <a:r>
              <a:rPr lang="en-US" sz="2400" b="1" dirty="0">
                <a:effectLst/>
                <a:latin typeface="Times New Roman" panose="02020603050405020304" pitchFamily="18" charset="0"/>
                <a:ea typeface="Arial" panose="020B0604020202020204" pitchFamily="34" charset="0"/>
                <a:cs typeface="Arial" panose="020B0604020202020204" pitchFamily="34" charset="0"/>
              </a:rPr>
              <a:t>non-preemptive </a:t>
            </a:r>
            <a:r>
              <a:rPr lang="en-US" sz="2400" dirty="0">
                <a:effectLst/>
                <a:latin typeface="Times New Roman" panose="02020603050405020304" pitchFamily="18" charset="0"/>
                <a:ea typeface="Arial" panose="020B0604020202020204" pitchFamily="34" charset="0"/>
                <a:cs typeface="Arial" panose="020B0604020202020204" pitchFamily="34" charset="0"/>
              </a:rPr>
              <a:t>algorithm.</a:t>
            </a:r>
            <a:endParaRPr lang="en-IN" sz="2400" dirty="0">
              <a:effectLst/>
              <a:latin typeface="Arial" panose="020B0604020202020204" pitchFamily="34" charset="0"/>
              <a:ea typeface="Arial" panose="020B0604020202020204" pitchFamily="34" charset="0"/>
            </a:endParaRPr>
          </a:p>
          <a:p>
            <a:pPr algn="ctr"/>
            <a:r>
              <a:rPr lang="en-US" sz="2400" dirty="0">
                <a:effectLst/>
                <a:latin typeface="Times New Roman" panose="02020603050405020304" pitchFamily="18" charset="0"/>
                <a:ea typeface="Arial" panose="020B0604020202020204" pitchFamily="34" charset="0"/>
                <a:cs typeface="Arial" panose="020B0604020202020204" pitchFamily="34" charset="0"/>
              </a:rPr>
              <a:t> </a:t>
            </a:r>
            <a:endParaRPr lang="en-IN" sz="2400" dirty="0">
              <a:effectLst/>
              <a:latin typeface="Arial" panose="020B0604020202020204" pitchFamily="34" charset="0"/>
              <a:ea typeface="Arial" panose="020B0604020202020204" pitchFamily="34" charset="0"/>
            </a:endParaRPr>
          </a:p>
          <a:p>
            <a:pPr marL="340360" marR="969010" algn="ctr">
              <a:lnSpc>
                <a:spcPct val="115000"/>
              </a:lnSpc>
              <a:spcAft>
                <a:spcPts val="0"/>
              </a:spcAft>
            </a:pPr>
            <a:r>
              <a:rPr lang="en-US" sz="2400" dirty="0">
                <a:effectLst/>
                <a:latin typeface="Times New Roman" panose="02020603050405020304" pitchFamily="18" charset="0"/>
                <a:ea typeface="Arial" panose="020B0604020202020204" pitchFamily="34" charset="0"/>
                <a:cs typeface="Arial" panose="020B0604020202020204" pitchFamily="34" charset="0"/>
              </a:rPr>
              <a:t>To successfully implement it, the burst time/duration time of the processes should be known to the processor in advance, which is practically not feasible all the time.</a:t>
            </a:r>
            <a:endParaRPr lang="en-IN" sz="2400" dirty="0">
              <a:effectLst/>
              <a:latin typeface="Arial" panose="020B0604020202020204" pitchFamily="34" charset="0"/>
              <a:ea typeface="Arial" panose="020B0604020202020204" pitchFamily="34" charset="0"/>
            </a:endParaRPr>
          </a:p>
          <a:p>
            <a:pPr marL="340360" marR="982345" algn="ctr">
              <a:lnSpc>
                <a:spcPct val="115000"/>
              </a:lnSpc>
              <a:spcBef>
                <a:spcPts val="5"/>
              </a:spcBef>
              <a:spcAft>
                <a:spcPts val="0"/>
              </a:spcAft>
            </a:pPr>
            <a:r>
              <a:rPr lang="en-US" sz="2400" dirty="0">
                <a:effectLst/>
                <a:latin typeface="Times New Roman" panose="02020603050405020304" pitchFamily="18" charset="0"/>
                <a:ea typeface="Arial" panose="020B0604020202020204" pitchFamily="34" charset="0"/>
                <a:cs typeface="Arial" panose="020B0604020202020204" pitchFamily="34" charset="0"/>
              </a:rPr>
              <a:t>This scheduling algorithm is optimal if all the jobs/processes are available at the same time. (Either Arrival time is 0 for all, or Arrival time is same)</a:t>
            </a:r>
            <a:endParaRPr lang="en-IN" sz="2400" dirty="0">
              <a:effectLst/>
              <a:latin typeface="Arial" panose="020B0604020202020204" pitchFamily="34" charset="0"/>
              <a:ea typeface="Arial" panose="020B0604020202020204" pitchFamily="34" charset="0"/>
            </a:endParaRPr>
          </a:p>
          <a:p>
            <a:endParaRPr lang="en-IN" sz="2800" dirty="0">
              <a:latin typeface="Candara" panose="020E0502030303020204" pitchFamily="34" charset="0"/>
            </a:endParaRPr>
          </a:p>
        </p:txBody>
      </p:sp>
    </p:spTree>
    <p:extLst>
      <p:ext uri="{BB962C8B-B14F-4D97-AF65-F5344CB8AC3E}">
        <p14:creationId xmlns:p14="http://schemas.microsoft.com/office/powerpoint/2010/main" val="293429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803977-8D93-4D3F-B429-1E39515E9046}"/>
              </a:ext>
            </a:extLst>
          </p:cNvPr>
          <p:cNvSpPr txBox="1"/>
          <p:nvPr/>
        </p:nvSpPr>
        <p:spPr>
          <a:xfrm>
            <a:off x="759228" y="436470"/>
            <a:ext cx="10261697" cy="5211042"/>
          </a:xfrm>
          <a:prstGeom prst="rect">
            <a:avLst/>
          </a:prstGeom>
          <a:noFill/>
        </p:spPr>
        <p:txBody>
          <a:bodyPr wrap="square" rtlCol="0">
            <a:spAutoFit/>
          </a:bodyPr>
          <a:lstStyle/>
          <a:p>
            <a:pPr marL="88900" algn="ctr">
              <a:spcBef>
                <a:spcPts val="1070"/>
              </a:spcBef>
              <a:spcAft>
                <a:spcPts val="0"/>
              </a:spcAft>
            </a:pPr>
            <a:r>
              <a:rPr lang="en-US" sz="4400" b="1" dirty="0">
                <a:solidFill>
                  <a:srgbClr val="FF0000"/>
                </a:solidFill>
                <a:effectLst/>
                <a:latin typeface="Times New Roman" panose="02020603050405020304" pitchFamily="18" charset="0"/>
                <a:ea typeface="Arial" panose="020B0604020202020204" pitchFamily="34" charset="0"/>
                <a:cs typeface="Arial" panose="020B0604020202020204" pitchFamily="34" charset="0"/>
              </a:rPr>
              <a:t>Algorithm :</a:t>
            </a:r>
            <a:endParaRPr lang="en-IN" sz="4400" dirty="0">
              <a:solidFill>
                <a:srgbClr val="FF0000"/>
              </a:solidFill>
              <a:effectLst/>
              <a:latin typeface="Arial" panose="020B0604020202020204" pitchFamily="34" charset="0"/>
              <a:ea typeface="Arial" panose="020B0604020202020204" pitchFamily="34" charset="0"/>
            </a:endParaRPr>
          </a:p>
          <a:p>
            <a:pPr algn="ctr"/>
            <a:r>
              <a:rPr lang="en-US" sz="1000" b="1" dirty="0">
                <a:effectLst/>
                <a:latin typeface="Times New Roman" panose="02020603050405020304" pitchFamily="18" charset="0"/>
                <a:ea typeface="Arial" panose="020B0604020202020204" pitchFamily="34" charset="0"/>
                <a:cs typeface="Arial" panose="020B0604020202020204" pitchFamily="34" charset="0"/>
              </a:rPr>
              <a:t> </a:t>
            </a:r>
            <a:endParaRPr lang="en-IN" sz="1050" dirty="0">
              <a:effectLst/>
              <a:latin typeface="Arial" panose="020B0604020202020204" pitchFamily="34" charset="0"/>
              <a:ea typeface="Arial" panose="020B0604020202020204" pitchFamily="34" charset="0"/>
            </a:endParaRPr>
          </a:p>
          <a:p>
            <a:pPr algn="ctr">
              <a:spcBef>
                <a:spcPts val="5"/>
              </a:spcBef>
            </a:pPr>
            <a:r>
              <a:rPr lang="en-US" sz="950" b="1" dirty="0">
                <a:effectLst/>
                <a:latin typeface="Times New Roman" panose="02020603050405020304" pitchFamily="18" charset="0"/>
                <a:ea typeface="Arial" panose="020B0604020202020204" pitchFamily="34" charset="0"/>
                <a:cs typeface="Arial" panose="020B0604020202020204" pitchFamily="34" charset="0"/>
              </a:rPr>
              <a:t> </a:t>
            </a:r>
            <a:endParaRPr lang="en-IN" sz="1050" dirty="0">
              <a:effectLst/>
              <a:latin typeface="Arial" panose="020B0604020202020204" pitchFamily="34" charset="0"/>
              <a:ea typeface="Arial" panose="020B0604020202020204" pitchFamily="34" charset="0"/>
            </a:endParaRPr>
          </a:p>
          <a:p>
            <a:pPr marL="1143000" lvl="2" indent="-228600">
              <a:spcBef>
                <a:spcPts val="445"/>
              </a:spcBef>
              <a:spcAft>
                <a:spcPts val="0"/>
              </a:spcAft>
              <a:buSzPts val="1600"/>
              <a:buFont typeface="Wingdings" panose="05000000000000000000" pitchFamily="2" charset="2"/>
              <a:buChar char=""/>
              <a:tabLst>
                <a:tab pos="798195" algn="l"/>
              </a:tabLst>
            </a:pPr>
            <a:r>
              <a:rPr lang="en-US" sz="2800" dirty="0">
                <a:effectLst/>
                <a:latin typeface="Times New Roman" panose="02020603050405020304" pitchFamily="18" charset="0"/>
                <a:ea typeface="Wingdings" panose="05000000000000000000" pitchFamily="2" charset="2"/>
                <a:cs typeface="Wingdings" panose="05000000000000000000" pitchFamily="2" charset="2"/>
              </a:rPr>
              <a:t>Sort all the process according to the arrival</a:t>
            </a:r>
            <a:r>
              <a:rPr lang="en-US" sz="28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2800" dirty="0">
                <a:effectLst/>
                <a:latin typeface="Times New Roman" panose="02020603050405020304" pitchFamily="18" charset="0"/>
                <a:ea typeface="Wingdings" panose="05000000000000000000" pitchFamily="2" charset="2"/>
                <a:cs typeface="Wingdings" panose="05000000000000000000" pitchFamily="2" charset="2"/>
              </a:rPr>
              <a:t>time.</a:t>
            </a:r>
            <a:endParaRPr lang="en-IN" sz="2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5"/>
              </a:spcBef>
            </a:pPr>
            <a:r>
              <a:rPr lang="en-US" sz="2800" dirty="0">
                <a:effectLst/>
                <a:latin typeface="Times New Roman" panose="02020603050405020304" pitchFamily="18" charset="0"/>
                <a:ea typeface="Arial" panose="020B0604020202020204" pitchFamily="34" charset="0"/>
                <a:cs typeface="Arial" panose="020B0604020202020204" pitchFamily="34" charset="0"/>
              </a:rPr>
              <a:t> </a:t>
            </a:r>
            <a:endParaRPr lang="en-IN" sz="2800" dirty="0">
              <a:effectLst/>
              <a:latin typeface="Arial" panose="020B0604020202020204" pitchFamily="34" charset="0"/>
              <a:ea typeface="Arial" panose="020B0604020202020204" pitchFamily="34" charset="0"/>
            </a:endParaRPr>
          </a:p>
          <a:p>
            <a:pPr marL="1143000" marR="677545" lvl="2" indent="-228600">
              <a:lnSpc>
                <a:spcPct val="107000"/>
              </a:lnSpc>
              <a:spcAft>
                <a:spcPts val="0"/>
              </a:spcAft>
              <a:buSzPts val="1600"/>
              <a:buFont typeface="Wingdings" panose="05000000000000000000" pitchFamily="2" charset="2"/>
              <a:buChar char=""/>
              <a:tabLst>
                <a:tab pos="798195" algn="l"/>
              </a:tabLst>
            </a:pPr>
            <a:r>
              <a:rPr lang="en-US" sz="2800" dirty="0">
                <a:effectLst/>
                <a:latin typeface="Times New Roman" panose="02020603050405020304" pitchFamily="18" charset="0"/>
                <a:ea typeface="Wingdings" panose="05000000000000000000" pitchFamily="2" charset="2"/>
                <a:cs typeface="Wingdings" panose="05000000000000000000" pitchFamily="2" charset="2"/>
              </a:rPr>
              <a:t>Then select that process which has minimum arrival time and minimum Burst</a:t>
            </a:r>
            <a:r>
              <a:rPr lang="en-US" sz="28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800" dirty="0">
                <a:effectLst/>
                <a:latin typeface="Times New Roman" panose="02020603050405020304" pitchFamily="18" charset="0"/>
                <a:ea typeface="Wingdings" panose="05000000000000000000" pitchFamily="2" charset="2"/>
                <a:cs typeface="Wingdings" panose="05000000000000000000" pitchFamily="2" charset="2"/>
              </a:rPr>
              <a:t>time.</a:t>
            </a:r>
            <a:endParaRPr lang="en-IN" sz="2800" dirty="0">
              <a:effectLst/>
              <a:latin typeface="Times New Roman" panose="02020603050405020304" pitchFamily="18" charset="0"/>
              <a:ea typeface="Wingdings" panose="05000000000000000000" pitchFamily="2" charset="2"/>
              <a:cs typeface="Wingdings" panose="05000000000000000000" pitchFamily="2" charset="2"/>
            </a:endParaRPr>
          </a:p>
          <a:p>
            <a:r>
              <a:rPr lang="en-US" sz="2800" dirty="0">
                <a:effectLst/>
                <a:latin typeface="Times New Roman" panose="02020603050405020304" pitchFamily="18" charset="0"/>
                <a:ea typeface="Arial" panose="020B0604020202020204" pitchFamily="34" charset="0"/>
                <a:cs typeface="Arial" panose="020B0604020202020204" pitchFamily="34" charset="0"/>
              </a:rPr>
              <a:t> </a:t>
            </a:r>
            <a:endParaRPr lang="en-IN" sz="2800" dirty="0">
              <a:effectLst/>
              <a:latin typeface="Arial" panose="020B0604020202020204" pitchFamily="34" charset="0"/>
              <a:ea typeface="Arial" panose="020B0604020202020204" pitchFamily="34" charset="0"/>
            </a:endParaRPr>
          </a:p>
          <a:p>
            <a:pPr marL="1143000" marR="671195" lvl="2" indent="-228600">
              <a:lnSpc>
                <a:spcPct val="107000"/>
              </a:lnSpc>
              <a:spcAft>
                <a:spcPts val="0"/>
              </a:spcAft>
              <a:buSzPts val="1600"/>
              <a:buFont typeface="Wingdings" panose="05000000000000000000" pitchFamily="2" charset="2"/>
              <a:buChar char=""/>
              <a:tabLst>
                <a:tab pos="798195" algn="l"/>
              </a:tabLst>
            </a:pPr>
            <a:r>
              <a:rPr lang="en-US" sz="2800" dirty="0">
                <a:effectLst/>
                <a:latin typeface="Times New Roman" panose="02020603050405020304" pitchFamily="18" charset="0"/>
                <a:ea typeface="Wingdings" panose="05000000000000000000" pitchFamily="2" charset="2"/>
                <a:cs typeface="Wingdings" panose="05000000000000000000" pitchFamily="2" charset="2"/>
              </a:rPr>
              <a:t>By the completion of previous process – if set of process has already arrived then select that process among the pool which is having minimum Burst</a:t>
            </a:r>
            <a:r>
              <a:rPr lang="en-US" sz="28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2800" dirty="0">
                <a:effectLst/>
                <a:latin typeface="Times New Roman" panose="02020603050405020304" pitchFamily="18" charset="0"/>
                <a:ea typeface="Wingdings" panose="05000000000000000000" pitchFamily="2" charset="2"/>
                <a:cs typeface="Wingdings" panose="05000000000000000000" pitchFamily="2" charset="2"/>
              </a:rPr>
              <a:t>time.</a:t>
            </a:r>
            <a:endParaRPr lang="en-IN" sz="280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sz="3200" b="1" u="sng" dirty="0">
              <a:solidFill>
                <a:srgbClr val="FF0000"/>
              </a:solidFill>
              <a:latin typeface="Candara" panose="020E0502030303020204" pitchFamily="34" charset="0"/>
            </a:endParaRPr>
          </a:p>
        </p:txBody>
      </p:sp>
    </p:spTree>
    <p:extLst>
      <p:ext uri="{BB962C8B-B14F-4D97-AF65-F5344CB8AC3E}">
        <p14:creationId xmlns:p14="http://schemas.microsoft.com/office/powerpoint/2010/main" val="338623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30D334-C758-4822-AC2B-61389388B23B}"/>
              </a:ext>
            </a:extLst>
          </p:cNvPr>
          <p:cNvSpPr txBox="1"/>
          <p:nvPr/>
        </p:nvSpPr>
        <p:spPr>
          <a:xfrm>
            <a:off x="734206" y="1212880"/>
            <a:ext cx="3570208" cy="2216119"/>
          </a:xfrm>
          <a:prstGeom prst="rect">
            <a:avLst/>
          </a:prstGeom>
          <a:noFill/>
        </p:spPr>
        <p:txBody>
          <a:bodyPr wrap="none" rtlCol="0">
            <a:spAutoFit/>
          </a:bodyPr>
          <a:lstStyle/>
          <a:p>
            <a:r>
              <a:rPr lang="en-US" sz="2000" b="0" dirty="0">
                <a:solidFill>
                  <a:srgbClr val="C586C0"/>
                </a:solidFill>
                <a:effectLst/>
                <a:latin typeface="Consolas" panose="020B0609020204030204" pitchFamily="49" charset="0"/>
              </a:rPr>
              <a:t>#include</a:t>
            </a:r>
            <a:r>
              <a:rPr lang="en-US" sz="2000" b="0" dirty="0">
                <a:solidFill>
                  <a:srgbClr val="569CD6"/>
                </a:solidFill>
                <a:effectLst/>
                <a:latin typeface="Consolas" panose="020B0609020204030204" pitchFamily="49" charset="0"/>
              </a:rPr>
              <a:t> </a:t>
            </a:r>
            <a:r>
              <a:rPr lang="en-US" sz="2000" b="0" dirty="0">
                <a:solidFill>
                  <a:srgbClr val="CE9178"/>
                </a:solidFill>
                <a:effectLst/>
                <a:latin typeface="Consolas" panose="020B0609020204030204" pitchFamily="49" charset="0"/>
              </a:rPr>
              <a:t>&lt;bits/</a:t>
            </a:r>
            <a:r>
              <a:rPr lang="en-US" sz="2000" b="0" dirty="0" err="1">
                <a:solidFill>
                  <a:srgbClr val="CE9178"/>
                </a:solidFill>
                <a:effectLst/>
                <a:latin typeface="Consolas" panose="020B0609020204030204" pitchFamily="49" charset="0"/>
              </a:rPr>
              <a:t>stdc</a:t>
            </a:r>
            <a:r>
              <a:rPr lang="en-US" sz="2000" b="0" dirty="0">
                <a:solidFill>
                  <a:srgbClr val="CE9178"/>
                </a:solidFill>
                <a:effectLst/>
                <a:latin typeface="Consolas" panose="020B0609020204030204" pitchFamily="49" charset="0"/>
              </a:rPr>
              <a:t>++.h&gt;</a:t>
            </a:r>
            <a:endParaRPr lang="en-US" sz="2000" b="0" dirty="0">
              <a:solidFill>
                <a:srgbClr val="D4D4D4"/>
              </a:solidFill>
              <a:effectLst/>
              <a:latin typeface="Consolas" panose="020B0609020204030204" pitchFamily="49" charset="0"/>
            </a:endParaRPr>
          </a:p>
          <a:p>
            <a:r>
              <a:rPr lang="en-US" sz="2000" b="0" dirty="0">
                <a:solidFill>
                  <a:srgbClr val="C586C0"/>
                </a:solidFill>
                <a:effectLst/>
                <a:latin typeface="Consolas" panose="020B0609020204030204" pitchFamily="49" charset="0"/>
              </a:rPr>
              <a:t>using</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namespace</a:t>
            </a:r>
            <a:r>
              <a:rPr lang="en-US" sz="2000" b="0" dirty="0">
                <a:solidFill>
                  <a:srgbClr val="D4D4D4"/>
                </a:solidFill>
                <a:effectLst/>
                <a:latin typeface="Consolas" panose="020B0609020204030204" pitchFamily="49" charset="0"/>
              </a:rPr>
              <a:t> </a:t>
            </a:r>
            <a:r>
              <a:rPr lang="en-US" sz="2000" b="0" dirty="0">
                <a:solidFill>
                  <a:srgbClr val="4EC9B0"/>
                </a:solidFill>
                <a:effectLst/>
                <a:latin typeface="Consolas" panose="020B0609020204030204" pitchFamily="49" charset="0"/>
              </a:rPr>
              <a:t>std</a:t>
            </a:r>
            <a:r>
              <a:rPr lang="en-US" sz="2000" b="0" dirty="0">
                <a:solidFill>
                  <a:srgbClr val="D4D4D4"/>
                </a:solidFill>
                <a:effectLst/>
                <a:latin typeface="Consolas" panose="020B0609020204030204" pitchFamily="49" charset="0"/>
              </a:rPr>
              <a:t>;</a:t>
            </a:r>
          </a:p>
          <a:p>
            <a:br>
              <a:rPr lang="en-US" sz="2000" b="0" dirty="0">
                <a:solidFill>
                  <a:srgbClr val="D4D4D4"/>
                </a:solidFill>
                <a:effectLst/>
                <a:latin typeface="Consolas" panose="020B0609020204030204" pitchFamily="49" charset="0"/>
              </a:rPr>
            </a:br>
            <a:r>
              <a:rPr lang="en-US" sz="2000" b="0" dirty="0">
                <a:solidFill>
                  <a:srgbClr val="569CD6"/>
                </a:solidFill>
                <a:effectLst/>
                <a:latin typeface="Consolas" panose="020B0609020204030204" pitchFamily="49" charset="0"/>
              </a:rPr>
              <a:t>const</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100005</a:t>
            </a:r>
            <a:r>
              <a:rPr lang="en-US" sz="2000" b="0" dirty="0">
                <a:solidFill>
                  <a:srgbClr val="D4D4D4"/>
                </a:solidFill>
                <a:effectLst/>
                <a:latin typeface="Consolas" panose="020B0609020204030204" pitchFamily="49" charset="0"/>
              </a:rPr>
              <a:t>;</a:t>
            </a:r>
          </a:p>
          <a:p>
            <a:br>
              <a:rPr lang="en-US" sz="2000" b="0" dirty="0">
                <a:solidFill>
                  <a:srgbClr val="D4D4D4"/>
                </a:solidFill>
                <a:effectLst/>
                <a:latin typeface="Consolas" panose="020B0609020204030204" pitchFamily="49" charset="0"/>
              </a:rPr>
            </a:b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endParaRPr lang="en-IN" sz="1801" dirty="0"/>
          </a:p>
        </p:txBody>
      </p:sp>
      <p:sp>
        <p:nvSpPr>
          <p:cNvPr id="2" name="TextBox 1">
            <a:extLst>
              <a:ext uri="{FF2B5EF4-FFF2-40B4-BE49-F238E27FC236}">
                <a16:creationId xmlns:a16="http://schemas.microsoft.com/office/drawing/2014/main" id="{06B75169-38A5-4478-B01D-A93EBD221657}"/>
              </a:ext>
            </a:extLst>
          </p:cNvPr>
          <p:cNvSpPr txBox="1"/>
          <p:nvPr/>
        </p:nvSpPr>
        <p:spPr>
          <a:xfrm>
            <a:off x="5129692" y="782057"/>
            <a:ext cx="6597087" cy="5293885"/>
          </a:xfrm>
          <a:prstGeom prst="rect">
            <a:avLst/>
          </a:prstGeom>
          <a:noFill/>
        </p:spPr>
        <p:txBody>
          <a:bodyPr wrap="square" rtlCol="0">
            <a:spAutoFit/>
          </a:bodyPr>
          <a:lstStyle/>
          <a:p>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main</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cout</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&lt;&lt;</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"Number of Processes: "</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cin</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&gt;&gt;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a:t>
            </a:r>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cout</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&lt;&lt;</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"Process Ids:</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 = </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 &lt; </a:t>
            </a:r>
            <a:r>
              <a:rPr lang="en-IN" sz="2000" b="0" dirty="0">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cin</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&gt;&gt;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P</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id</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cout</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&lt;&lt;</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"Process Arrival Times:</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 = </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 &lt; </a:t>
            </a:r>
            <a:r>
              <a:rPr lang="en-IN" sz="2000" b="0" dirty="0">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cin</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&gt;&gt;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P</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arrival_time</a:t>
            </a:r>
            <a:r>
              <a:rPr lang="en-IN" sz="2000" b="0" dirty="0">
                <a:solidFill>
                  <a:srgbClr val="D4D4D4"/>
                </a:solidFill>
                <a:effectLst/>
                <a:latin typeface="Consolas" panose="020B0609020204030204" pitchFamily="49" charset="0"/>
              </a:rPr>
              <a:t>;</a:t>
            </a:r>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cout</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&lt;&lt;</a:t>
            </a:r>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"Process Burst Times:</a:t>
            </a:r>
            <a:r>
              <a:rPr lang="en-IN" sz="2000" b="0" dirty="0">
                <a:solidFill>
                  <a:srgbClr val="D7BA7D"/>
                </a:solidFill>
                <a:effectLst/>
                <a:latin typeface="Consolas" panose="020B0609020204030204" pitchFamily="49" charset="0"/>
              </a:rPr>
              <a:t>\n</a:t>
            </a:r>
            <a:r>
              <a:rPr lang="en-IN" sz="2000" b="0" dirty="0">
                <a:solidFill>
                  <a:srgbClr val="CE9178"/>
                </a:solidFill>
                <a:effectLst/>
                <a:latin typeface="Consolas" panose="020B0609020204030204" pitchFamily="49" charset="0"/>
              </a:rPr>
              <a:t>"</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for</a:t>
            </a: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int</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 = </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 &lt; </a:t>
            </a:r>
            <a:r>
              <a:rPr lang="en-IN" sz="2000" b="0" dirty="0">
                <a:solidFill>
                  <a:srgbClr val="9CDCFE"/>
                </a:solidFill>
                <a:effectLst/>
                <a:latin typeface="Consolas" panose="020B0609020204030204" pitchFamily="49" charset="0"/>
              </a:rPr>
              <a:t>n</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cin</a:t>
            </a: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&gt;&gt;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P</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i</a:t>
            </a:r>
            <a:r>
              <a:rPr lang="en-IN" sz="2000" b="0" dirty="0">
                <a:solidFill>
                  <a:srgbClr val="D4D4D4"/>
                </a:solidFill>
                <a:effectLst/>
                <a:latin typeface="Consolas" panose="020B0609020204030204" pitchFamily="49" charset="0"/>
              </a:rPr>
              <a:t>].</a:t>
            </a:r>
            <a:r>
              <a:rPr lang="en-IN" sz="2000" b="0" dirty="0" err="1">
                <a:solidFill>
                  <a:srgbClr val="9CDCFE"/>
                </a:solidFill>
                <a:effectLst/>
                <a:latin typeface="Consolas" panose="020B0609020204030204" pitchFamily="49" charset="0"/>
              </a:rPr>
              <a:t>burst_time</a:t>
            </a:r>
            <a:r>
              <a:rPr lang="en-IN" sz="2000" b="0" dirty="0">
                <a:solidFill>
                  <a:srgbClr val="D4D4D4"/>
                </a:solidFill>
                <a:effectLst/>
                <a:latin typeface="Consolas" panose="020B0609020204030204" pitchFamily="49" charset="0"/>
              </a:rPr>
              <a:t>;</a:t>
            </a:r>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r>
              <a:rPr lang="en-IN" sz="2000" b="0" dirty="0">
                <a:solidFill>
                  <a:srgbClr val="DCDCAA"/>
                </a:solidFill>
                <a:effectLst/>
                <a:latin typeface="Consolas" panose="020B0609020204030204" pitchFamily="49" charset="0"/>
              </a:rPr>
              <a:t>SJF</a:t>
            </a:r>
            <a:r>
              <a:rPr lang="en-IN" sz="2000" b="0" dirty="0">
                <a:solidFill>
                  <a:srgbClr val="D4D4D4"/>
                </a:solidFill>
                <a:effectLst/>
                <a:latin typeface="Consolas" panose="020B0609020204030204" pitchFamily="49" charset="0"/>
              </a:rPr>
              <a:t>();</a:t>
            </a:r>
            <a:br>
              <a:rPr lang="en-IN" sz="2000" b="0" dirty="0">
                <a:solidFill>
                  <a:srgbClr val="D4D4D4"/>
                </a:solidFill>
                <a:effectLst/>
                <a:latin typeface="Consolas" panose="020B0609020204030204" pitchFamily="49" charset="0"/>
              </a:rPr>
            </a:br>
            <a:r>
              <a:rPr lang="en-IN" sz="2000" b="0" dirty="0">
                <a:solidFill>
                  <a:srgbClr val="D4D4D4"/>
                </a:solidFill>
                <a:effectLst/>
                <a:latin typeface="Consolas" panose="020B0609020204030204" pitchFamily="49" charset="0"/>
              </a:rPr>
              <a:t>    </a:t>
            </a:r>
            <a:r>
              <a:rPr lang="en-IN" sz="2000" b="0" dirty="0">
                <a:solidFill>
                  <a:srgbClr val="C586C0"/>
                </a:solidFill>
                <a:effectLst/>
                <a:latin typeface="Consolas" panose="020B0609020204030204" pitchFamily="49" charset="0"/>
              </a:rPr>
              <a:t>return</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a:t>
            </a:r>
          </a:p>
          <a:p>
            <a:endParaRPr lang="en-IN" sz="1801" dirty="0"/>
          </a:p>
        </p:txBody>
      </p:sp>
      <p:sp>
        <p:nvSpPr>
          <p:cNvPr id="3" name="TextBox 2">
            <a:extLst>
              <a:ext uri="{FF2B5EF4-FFF2-40B4-BE49-F238E27FC236}">
                <a16:creationId xmlns:a16="http://schemas.microsoft.com/office/drawing/2014/main" id="{11D38F46-C032-46C4-830E-34A854B6741B}"/>
              </a:ext>
            </a:extLst>
          </p:cNvPr>
          <p:cNvSpPr txBox="1"/>
          <p:nvPr/>
        </p:nvSpPr>
        <p:spPr>
          <a:xfrm>
            <a:off x="1231764" y="379361"/>
            <a:ext cx="1646605" cy="646331"/>
          </a:xfrm>
          <a:prstGeom prst="rect">
            <a:avLst/>
          </a:prstGeom>
          <a:noFill/>
        </p:spPr>
        <p:txBody>
          <a:bodyPr wrap="none" rtlCol="0">
            <a:spAutoFit/>
          </a:bodyPr>
          <a:lstStyle/>
          <a:p>
            <a:r>
              <a:rPr lang="en-IN" sz="3600" b="1" u="sng" dirty="0">
                <a:solidFill>
                  <a:srgbClr val="FF0000"/>
                </a:solidFill>
              </a:rPr>
              <a:t>Header</a:t>
            </a:r>
          </a:p>
        </p:txBody>
      </p:sp>
      <p:sp>
        <p:nvSpPr>
          <p:cNvPr id="9" name="TextBox 8">
            <a:extLst>
              <a:ext uri="{FF2B5EF4-FFF2-40B4-BE49-F238E27FC236}">
                <a16:creationId xmlns:a16="http://schemas.microsoft.com/office/drawing/2014/main" id="{3B9D794A-EFE5-4E4E-95BF-264B6AC50F71}"/>
              </a:ext>
            </a:extLst>
          </p:cNvPr>
          <p:cNvSpPr txBox="1"/>
          <p:nvPr/>
        </p:nvSpPr>
        <p:spPr>
          <a:xfrm>
            <a:off x="7272070" y="2"/>
            <a:ext cx="2763898" cy="584775"/>
          </a:xfrm>
          <a:prstGeom prst="rect">
            <a:avLst/>
          </a:prstGeom>
          <a:noFill/>
        </p:spPr>
        <p:txBody>
          <a:bodyPr wrap="none" rtlCol="0">
            <a:spAutoFit/>
          </a:bodyPr>
          <a:lstStyle/>
          <a:p>
            <a:r>
              <a:rPr lang="en-IN" sz="3200" b="1" u="sng" dirty="0">
                <a:solidFill>
                  <a:srgbClr val="FF0000"/>
                </a:solidFill>
              </a:rPr>
              <a:t>Main function</a:t>
            </a:r>
          </a:p>
        </p:txBody>
      </p:sp>
    </p:spTree>
    <p:extLst>
      <p:ext uri="{BB962C8B-B14F-4D97-AF65-F5344CB8AC3E}">
        <p14:creationId xmlns:p14="http://schemas.microsoft.com/office/powerpoint/2010/main" val="86536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2E7D2B-1CE3-4CF4-B7DF-BEF79456BB07}"/>
              </a:ext>
            </a:extLst>
          </p:cNvPr>
          <p:cNvSpPr txBox="1"/>
          <p:nvPr/>
        </p:nvSpPr>
        <p:spPr>
          <a:xfrm>
            <a:off x="6500695" y="1432068"/>
            <a:ext cx="184731" cy="646331"/>
          </a:xfrm>
          <a:prstGeom prst="rect">
            <a:avLst/>
          </a:prstGeom>
          <a:noFill/>
        </p:spPr>
        <p:txBody>
          <a:bodyPr wrap="none" rtlCol="0">
            <a:spAutoFit/>
          </a:bodyPr>
          <a:lstStyle/>
          <a:p>
            <a:endParaRPr lang="en-IN" dirty="0">
              <a:solidFill>
                <a:srgbClr val="D4D4D4"/>
              </a:solidFill>
              <a:latin typeface="Consolas" panose="020B0609020204030204" pitchFamily="49" charset="0"/>
            </a:endParaRPr>
          </a:p>
          <a:p>
            <a:endParaRPr lang="en-IN" dirty="0"/>
          </a:p>
        </p:txBody>
      </p:sp>
      <p:sp>
        <p:nvSpPr>
          <p:cNvPr id="9" name="TextBox 8">
            <a:extLst>
              <a:ext uri="{FF2B5EF4-FFF2-40B4-BE49-F238E27FC236}">
                <a16:creationId xmlns:a16="http://schemas.microsoft.com/office/drawing/2014/main" id="{8D4B9ACE-2284-4F42-AE3B-6DFBF59FAEDE}"/>
              </a:ext>
            </a:extLst>
          </p:cNvPr>
          <p:cNvSpPr txBox="1"/>
          <p:nvPr/>
        </p:nvSpPr>
        <p:spPr>
          <a:xfrm>
            <a:off x="453290" y="853364"/>
            <a:ext cx="4640078" cy="5293757"/>
          </a:xfrm>
          <a:prstGeom prst="rect">
            <a:avLst/>
          </a:prstGeom>
          <a:noFill/>
        </p:spPr>
        <p:txBody>
          <a:bodyPr wrap="square" rtlCol="0">
            <a:spAutoFit/>
          </a:bodyPr>
          <a:lstStyle/>
          <a:p>
            <a:r>
              <a:rPr lang="en-US" sz="2000" b="0" dirty="0">
                <a:solidFill>
                  <a:srgbClr val="C586C0"/>
                </a:solidFill>
                <a:effectLst/>
                <a:latin typeface="Consolas" panose="020B0609020204030204" pitchFamily="49" charset="0"/>
              </a:rPr>
              <a:t>#include</a:t>
            </a:r>
            <a:r>
              <a:rPr lang="en-US" sz="2000" b="0" dirty="0">
                <a:solidFill>
                  <a:srgbClr val="569CD6"/>
                </a:solidFill>
                <a:effectLst/>
                <a:latin typeface="Consolas" panose="020B0609020204030204" pitchFamily="49" charset="0"/>
              </a:rPr>
              <a:t> </a:t>
            </a:r>
            <a:r>
              <a:rPr lang="en-US" sz="2000" b="0" dirty="0">
                <a:solidFill>
                  <a:srgbClr val="CE9178"/>
                </a:solidFill>
                <a:effectLst/>
                <a:latin typeface="Consolas" panose="020B0609020204030204" pitchFamily="49" charset="0"/>
              </a:rPr>
              <a:t>&lt;bits/</a:t>
            </a:r>
            <a:r>
              <a:rPr lang="en-US" sz="2000" b="0" dirty="0" err="1">
                <a:solidFill>
                  <a:srgbClr val="CE9178"/>
                </a:solidFill>
                <a:effectLst/>
                <a:latin typeface="Consolas" panose="020B0609020204030204" pitchFamily="49" charset="0"/>
              </a:rPr>
              <a:t>stdc</a:t>
            </a:r>
            <a:r>
              <a:rPr lang="en-US" sz="2000" b="0" dirty="0">
                <a:solidFill>
                  <a:srgbClr val="CE9178"/>
                </a:solidFill>
                <a:effectLst/>
                <a:latin typeface="Consolas" panose="020B0609020204030204" pitchFamily="49" charset="0"/>
              </a:rPr>
              <a:t>++.h&gt;</a:t>
            </a:r>
            <a:endParaRPr lang="en-US" sz="2000" b="0" dirty="0">
              <a:solidFill>
                <a:srgbClr val="D4D4D4"/>
              </a:solidFill>
              <a:effectLst/>
              <a:latin typeface="Consolas" panose="020B0609020204030204" pitchFamily="49" charset="0"/>
            </a:endParaRPr>
          </a:p>
          <a:p>
            <a:r>
              <a:rPr lang="en-US" sz="2000" b="0" dirty="0">
                <a:solidFill>
                  <a:srgbClr val="C586C0"/>
                </a:solidFill>
                <a:effectLst/>
                <a:latin typeface="Consolas" panose="020B0609020204030204" pitchFamily="49" charset="0"/>
              </a:rPr>
              <a:t>using</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namespace</a:t>
            </a:r>
            <a:r>
              <a:rPr lang="en-US" sz="2000" b="0" dirty="0">
                <a:solidFill>
                  <a:srgbClr val="D4D4D4"/>
                </a:solidFill>
                <a:effectLst/>
                <a:latin typeface="Consolas" panose="020B0609020204030204" pitchFamily="49" charset="0"/>
              </a:rPr>
              <a:t> </a:t>
            </a:r>
            <a:r>
              <a:rPr lang="en-US" sz="2000" b="0" dirty="0">
                <a:solidFill>
                  <a:srgbClr val="4EC9B0"/>
                </a:solidFill>
                <a:effectLst/>
                <a:latin typeface="Consolas" panose="020B0609020204030204" pitchFamily="49" charset="0"/>
              </a:rPr>
              <a:t>std</a:t>
            </a:r>
            <a:r>
              <a:rPr lang="en-US" sz="2000" b="0" dirty="0">
                <a:solidFill>
                  <a:srgbClr val="D4D4D4"/>
                </a:solidFill>
                <a:effectLst/>
                <a:latin typeface="Consolas" panose="020B0609020204030204" pitchFamily="49" charset="0"/>
              </a:rPr>
              <a:t>;</a:t>
            </a:r>
          </a:p>
          <a:p>
            <a:br>
              <a:rPr lang="en-US" sz="2000" b="0" dirty="0">
                <a:solidFill>
                  <a:srgbClr val="D4D4D4"/>
                </a:solidFill>
                <a:effectLst/>
                <a:latin typeface="Consolas" panose="020B0609020204030204" pitchFamily="49" charset="0"/>
              </a:rPr>
            </a:br>
            <a:r>
              <a:rPr lang="en-US" sz="2000" b="0" dirty="0">
                <a:solidFill>
                  <a:srgbClr val="569CD6"/>
                </a:solidFill>
                <a:effectLst/>
                <a:latin typeface="Consolas" panose="020B0609020204030204" pitchFamily="49" charset="0"/>
              </a:rPr>
              <a:t>const</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100005</a:t>
            </a:r>
            <a:r>
              <a:rPr lang="en-US" sz="2000" b="0" dirty="0">
                <a:solidFill>
                  <a:srgbClr val="D4D4D4"/>
                </a:solidFill>
                <a:effectLst/>
                <a:latin typeface="Consolas" panose="020B0609020204030204" pitchFamily="49" charset="0"/>
              </a:rPr>
              <a:t>;</a:t>
            </a:r>
          </a:p>
          <a:p>
            <a:br>
              <a:rPr lang="en-US" sz="2000" b="0" dirty="0">
                <a:solidFill>
                  <a:srgbClr val="D4D4D4"/>
                </a:solidFill>
                <a:effectLst/>
                <a:latin typeface="Consolas" panose="020B0609020204030204" pitchFamily="49" charset="0"/>
              </a:rPr>
            </a:b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569CD6"/>
                </a:solidFill>
                <a:effectLst/>
                <a:latin typeface="Consolas" panose="020B0609020204030204" pitchFamily="49" charset="0"/>
              </a:rPr>
              <a:t>struct</a:t>
            </a:r>
            <a:r>
              <a:rPr lang="en-US" sz="2000" b="0" dirty="0">
                <a:solidFill>
                  <a:srgbClr val="D4D4D4"/>
                </a:solidFill>
                <a:effectLst/>
                <a:latin typeface="Consolas" panose="020B0609020204030204" pitchFamily="49" charset="0"/>
              </a:rPr>
              <a:t> </a:t>
            </a:r>
            <a:r>
              <a:rPr lang="en-US" sz="2000" b="0" dirty="0">
                <a:solidFill>
                  <a:srgbClr val="4EC9B0"/>
                </a:solidFill>
                <a:effectLst/>
                <a:latin typeface="Consolas" panose="020B0609020204030204" pitchFamily="49" charset="0"/>
              </a:rPr>
              <a:t>process</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id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burst_time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arrival_time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waiting_time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finishing_time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turn_around_time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a:solidFill>
                  <a:srgbClr val="4EC9B0"/>
                </a:solidFill>
                <a:effectLst/>
                <a:latin typeface="Consolas" panose="020B0609020204030204" pitchFamily="49" charset="0"/>
              </a:rPr>
              <a:t>process</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P</a:t>
            </a:r>
            <a:r>
              <a:rPr lang="en-US" sz="2000" b="0" dirty="0">
                <a:solidFill>
                  <a:srgbClr val="D4D4D4"/>
                </a:solidFill>
                <a:effectLst/>
                <a:latin typeface="Consolas" panose="020B0609020204030204" pitchFamily="49" charset="0"/>
              </a:rPr>
              <a:t>[</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endParaRPr lang="en-IN" dirty="0"/>
          </a:p>
        </p:txBody>
      </p:sp>
      <p:sp>
        <p:nvSpPr>
          <p:cNvPr id="11" name="TextBox 10">
            <a:extLst>
              <a:ext uri="{FF2B5EF4-FFF2-40B4-BE49-F238E27FC236}">
                <a16:creationId xmlns:a16="http://schemas.microsoft.com/office/drawing/2014/main" id="{D6A57A2C-1126-40D2-AC2E-448FBC471416}"/>
              </a:ext>
            </a:extLst>
          </p:cNvPr>
          <p:cNvSpPr txBox="1"/>
          <p:nvPr/>
        </p:nvSpPr>
        <p:spPr>
          <a:xfrm>
            <a:off x="7746521" y="207033"/>
            <a:ext cx="2199641" cy="646331"/>
          </a:xfrm>
          <a:prstGeom prst="rect">
            <a:avLst/>
          </a:prstGeom>
          <a:noFill/>
        </p:spPr>
        <p:txBody>
          <a:bodyPr wrap="none" rtlCol="0">
            <a:spAutoFit/>
          </a:bodyPr>
          <a:lstStyle/>
          <a:p>
            <a:r>
              <a:rPr lang="en-IN" sz="3600" b="1" u="sng" dirty="0">
                <a:solidFill>
                  <a:srgbClr val="FF0000"/>
                </a:solidFill>
              </a:rPr>
              <a:t>Functions</a:t>
            </a:r>
          </a:p>
        </p:txBody>
      </p:sp>
      <p:sp>
        <p:nvSpPr>
          <p:cNvPr id="8" name="TextBox 7">
            <a:extLst>
              <a:ext uri="{FF2B5EF4-FFF2-40B4-BE49-F238E27FC236}">
                <a16:creationId xmlns:a16="http://schemas.microsoft.com/office/drawing/2014/main" id="{7BD58498-FFD4-4525-8E03-67E35E21483B}"/>
              </a:ext>
            </a:extLst>
          </p:cNvPr>
          <p:cNvSpPr txBox="1"/>
          <p:nvPr/>
        </p:nvSpPr>
        <p:spPr>
          <a:xfrm>
            <a:off x="4852736" y="710879"/>
            <a:ext cx="7275095" cy="5078313"/>
          </a:xfrm>
          <a:prstGeom prst="rect">
            <a:avLst/>
          </a:prstGeom>
          <a:noFill/>
        </p:spPr>
        <p:txBody>
          <a:bodyPr wrap="square">
            <a:spAutoFit/>
          </a:bodyPr>
          <a:lstStyle/>
          <a:p>
            <a:r>
              <a:rPr lang="en-IN" b="0" dirty="0">
                <a:solidFill>
                  <a:srgbClr val="569CD6"/>
                </a:solidFill>
                <a:effectLst/>
                <a:latin typeface="Consolas" panose="020B0609020204030204" pitchFamily="49" charset="0"/>
              </a:rPr>
              <a:t>void</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SJF</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complete</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current_time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minimum</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double</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total_waiting_time</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0.0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double</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total_turn_around_time</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0.0</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complete</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current_time</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minimum</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INT_MAX</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while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complete</a:t>
            </a:r>
            <a:r>
              <a:rPr lang="en-IN" b="0" dirty="0">
                <a:solidFill>
                  <a:srgbClr val="D4D4D4"/>
                </a:solidFill>
                <a:effectLst/>
                <a:latin typeface="Consolas" panose="020B0609020204030204" pitchFamily="49" charset="0"/>
              </a:rPr>
              <a:t> &lt; </a:t>
            </a:r>
            <a:r>
              <a:rPr lang="en-IN" b="0" dirty="0">
                <a:solidFill>
                  <a:srgbClr val="9CDCFE"/>
                </a:solidFill>
                <a:effectLst/>
                <a:latin typeface="Consolas" panose="020B0609020204030204" pitchFamily="49" charset="0"/>
              </a:rPr>
              <a:t>n</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for</a:t>
            </a: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int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 &lt; </a:t>
            </a:r>
            <a:r>
              <a:rPr lang="en-IN" b="0" dirty="0">
                <a:solidFill>
                  <a:srgbClr val="9CDCFE"/>
                </a:solidFill>
                <a:effectLst/>
                <a:latin typeface="Consolas" panose="020B0609020204030204" pitchFamily="49" charset="0"/>
              </a:rPr>
              <a:t>n</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arrival_time</a:t>
            </a:r>
            <a:r>
              <a:rPr lang="en-IN" b="0" dirty="0">
                <a:solidFill>
                  <a:srgbClr val="D4D4D4"/>
                </a:solidFill>
                <a:effectLst/>
                <a:latin typeface="Consolas" panose="020B0609020204030204" pitchFamily="49" charset="0"/>
              </a:rPr>
              <a:t> &lt;= </a:t>
            </a:r>
            <a:r>
              <a:rPr lang="en-IN" b="0" dirty="0" err="1">
                <a:solidFill>
                  <a:srgbClr val="9CDCFE"/>
                </a:solidFill>
                <a:effectLst/>
                <a:latin typeface="Consolas" panose="020B0609020204030204" pitchFamily="49" charset="0"/>
              </a:rPr>
              <a:t>current_time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64835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B2268-490D-41F9-88A2-8EE538E881BF}"/>
              </a:ext>
            </a:extLst>
          </p:cNvPr>
          <p:cNvSpPr txBox="1"/>
          <p:nvPr/>
        </p:nvSpPr>
        <p:spPr>
          <a:xfrm>
            <a:off x="385009" y="368968"/>
            <a:ext cx="12079705" cy="6186309"/>
          </a:xfrm>
          <a:prstGeom prst="rect">
            <a:avLst/>
          </a:prstGeom>
          <a:noFill/>
        </p:spPr>
        <p:txBody>
          <a:bodyPr wrap="square" rtlCol="0">
            <a:spAutoFit/>
          </a:bodyPr>
          <a:lstStyle/>
          <a:p>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burst_time</a:t>
            </a:r>
            <a:r>
              <a:rPr lang="en-IN" b="0" dirty="0">
                <a:solidFill>
                  <a:srgbClr val="D4D4D4"/>
                </a:solidFill>
                <a:effectLst/>
                <a:latin typeface="Consolas" panose="020B0609020204030204" pitchFamily="49" charset="0"/>
              </a:rPr>
              <a:t> &lt; </a:t>
            </a:r>
            <a:r>
              <a:rPr lang="en-IN" b="0" dirty="0">
                <a:solidFill>
                  <a:srgbClr val="9CDCFE"/>
                </a:solidFill>
                <a:effectLst/>
                <a:latin typeface="Consolas" panose="020B0609020204030204" pitchFamily="49" charset="0"/>
              </a:rPr>
              <a:t>minimum</a:t>
            </a:r>
            <a:r>
              <a:rPr lang="en-IN" b="0" dirty="0">
                <a:solidFill>
                  <a:srgbClr val="D4D4D4"/>
                </a:solidFill>
                <a:effectLst/>
                <a:latin typeface="Consolas" panose="020B0609020204030204" pitchFamily="49" charset="0"/>
              </a:rPr>
              <a:t> &amp;&amp;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finishing_time</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minimum</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i</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burst_time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 &gt;=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complete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minimum</a:t>
            </a:r>
            <a:r>
              <a:rPr lang="en-IN" b="0" dirty="0">
                <a:solidFill>
                  <a:srgbClr val="D4D4D4"/>
                </a:solidFill>
                <a:effectLst/>
                <a:latin typeface="Consolas" panose="020B0609020204030204" pitchFamily="49" charset="0"/>
              </a:rPr>
              <a:t> = </a:t>
            </a:r>
            <a:r>
              <a:rPr lang="en-IN" b="0" dirty="0">
                <a:solidFill>
                  <a:srgbClr val="569CD6"/>
                </a:solidFill>
                <a:effectLst/>
                <a:latin typeface="Consolas" panose="020B0609020204030204" pitchFamily="49" charset="0"/>
              </a:rPr>
              <a:t>INT_MAX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current_time</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burst_time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finishing_time</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current_time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turn_around_time</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finishing_time</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arrival_time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waiting_time</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turn_around_time</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burst_time</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total_waiting_time</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waiting_time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total_turn_around_time</a:t>
            </a:r>
            <a:r>
              <a:rPr lang="en-IN" b="0" dirty="0">
                <a:solidFill>
                  <a:srgbClr val="D4D4D4"/>
                </a:solidFill>
                <a:effectLst/>
                <a:latin typeface="Consolas" panose="020B0609020204030204" pitchFamily="49" charset="0"/>
              </a:rPr>
              <a:t> += </a:t>
            </a:r>
            <a:r>
              <a:rPr lang="en-IN" b="0" dirty="0">
                <a:solidFill>
                  <a:srgbClr val="9CDCFE"/>
                </a:solidFill>
                <a:effectLst/>
                <a:latin typeface="Consolas" panose="020B0609020204030204" pitchFamily="49" charset="0"/>
              </a:rPr>
              <a:t>P</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turn_around_time</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index</a:t>
            </a:r>
            <a:r>
              <a:rPr lang="en-IN" b="0" dirty="0">
                <a:solidFill>
                  <a:srgbClr val="D4D4D4"/>
                </a:solidFill>
                <a:effectLst/>
                <a:latin typeface="Consolas" panose="020B0609020204030204" pitchFamily="49" charset="0"/>
              </a:rPr>
              <a:t> = -</a:t>
            </a:r>
            <a:r>
              <a:rPr lang="en-IN" b="0" dirty="0">
                <a:solidFill>
                  <a:srgbClr val="B5CEA8"/>
                </a:solidFill>
                <a:effectLst/>
                <a:latin typeface="Consolas" panose="020B0609020204030204" pitchFamily="49" charset="0"/>
              </a:rPr>
              <a:t>1</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endParaRPr lang="en-IN" dirty="0"/>
          </a:p>
        </p:txBody>
      </p:sp>
      <p:sp>
        <p:nvSpPr>
          <p:cNvPr id="5" name="TextBox 4">
            <a:extLst>
              <a:ext uri="{FF2B5EF4-FFF2-40B4-BE49-F238E27FC236}">
                <a16:creationId xmlns:a16="http://schemas.microsoft.com/office/drawing/2014/main" id="{366313E2-984F-491C-A0A4-1015DC3849FB}"/>
              </a:ext>
            </a:extLst>
          </p:cNvPr>
          <p:cNvSpPr txBox="1"/>
          <p:nvPr/>
        </p:nvSpPr>
        <p:spPr>
          <a:xfrm>
            <a:off x="8324037" y="45802"/>
            <a:ext cx="2199641" cy="646331"/>
          </a:xfrm>
          <a:prstGeom prst="rect">
            <a:avLst/>
          </a:prstGeom>
          <a:noFill/>
        </p:spPr>
        <p:txBody>
          <a:bodyPr wrap="none" rtlCol="0">
            <a:spAutoFit/>
          </a:bodyPr>
          <a:lstStyle/>
          <a:p>
            <a:r>
              <a:rPr lang="en-IN" sz="3600" b="1" u="sng" dirty="0">
                <a:solidFill>
                  <a:srgbClr val="FF0000"/>
                </a:solidFill>
              </a:rPr>
              <a:t>Functions</a:t>
            </a:r>
          </a:p>
        </p:txBody>
      </p:sp>
    </p:spTree>
    <p:extLst>
      <p:ext uri="{BB962C8B-B14F-4D97-AF65-F5344CB8AC3E}">
        <p14:creationId xmlns:p14="http://schemas.microsoft.com/office/powerpoint/2010/main" val="201339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02CBAA-55F0-48AA-8807-FD639F2B05F5}"/>
              </a:ext>
            </a:extLst>
          </p:cNvPr>
          <p:cNvSpPr>
            <a:spLocks noGrp="1"/>
          </p:cNvSpPr>
          <p:nvPr>
            <p:ph idx="1"/>
          </p:nvPr>
        </p:nvSpPr>
        <p:spPr>
          <a:xfrm>
            <a:off x="913796" y="364775"/>
            <a:ext cx="11125804" cy="6232357"/>
          </a:xfrm>
        </p:spPr>
        <p:txBody>
          <a:bodyPr>
            <a:normAutofit fontScale="25000" lnSpcReduction="20000"/>
          </a:bodyPr>
          <a:lstStyle/>
          <a:p>
            <a:pPr marL="36900" indent="0">
              <a:buNone/>
            </a:pPr>
            <a:r>
              <a:rPr lang="en-IN" sz="6400" b="0" dirty="0">
                <a:solidFill>
                  <a:srgbClr val="D4D4D4"/>
                </a:solidFill>
                <a:effectLst/>
                <a:latin typeface="Consolas" panose="020B0609020204030204" pitchFamily="49" charset="0"/>
              </a:rPr>
              <a:t> </a:t>
            </a:r>
            <a:r>
              <a:rPr lang="en-IN" sz="7200" b="0" dirty="0">
                <a:solidFill>
                  <a:srgbClr val="C586C0"/>
                </a:solidFill>
                <a:effectLst/>
                <a:latin typeface="Consolas" panose="020B0609020204030204" pitchFamily="49" charset="0"/>
              </a:rPr>
              <a:t>else</a:t>
            </a:r>
            <a:endParaRPr lang="en-IN" sz="7200" b="0" dirty="0">
              <a:solidFill>
                <a:srgbClr val="D4D4D4"/>
              </a:solidFill>
              <a:effectLst/>
              <a:latin typeface="Consolas" panose="020B0609020204030204" pitchFamily="49" charset="0"/>
            </a:endParaRPr>
          </a:p>
          <a:p>
            <a:pPr marL="36900" indent="0">
              <a:buNone/>
            </a:pPr>
            <a:r>
              <a:rPr lang="en-IN" sz="7200" b="0" dirty="0">
                <a:solidFill>
                  <a:srgbClr val="D4D4D4"/>
                </a:solidFill>
                <a:effectLst/>
                <a:latin typeface="Consolas" panose="020B0609020204030204" pitchFamily="49" charset="0"/>
              </a:rPr>
              <a:t>       {</a:t>
            </a:r>
          </a:p>
          <a:p>
            <a:pPr marL="36900" indent="0">
              <a:buNone/>
            </a:pPr>
            <a:r>
              <a:rPr lang="en-IN" sz="7200" b="0" dirty="0">
                <a:solidFill>
                  <a:srgbClr val="D4D4D4"/>
                </a:solidFill>
                <a:effectLst/>
                <a:latin typeface="Consolas" panose="020B0609020204030204" pitchFamily="49" charset="0"/>
              </a:rPr>
              <a:t>            </a:t>
            </a:r>
            <a:r>
              <a:rPr lang="en-IN" sz="7200" b="0" dirty="0" err="1">
                <a:solidFill>
                  <a:srgbClr val="9CDCFE"/>
                </a:solidFill>
                <a:effectLst/>
                <a:latin typeface="Consolas" panose="020B0609020204030204" pitchFamily="49" charset="0"/>
              </a:rPr>
              <a:t>current_time</a:t>
            </a:r>
            <a:r>
              <a:rPr lang="en-IN" sz="7200" b="0" dirty="0">
                <a:solidFill>
                  <a:srgbClr val="D4D4D4"/>
                </a:solidFill>
                <a:effectLst/>
                <a:latin typeface="Consolas" panose="020B0609020204030204" pitchFamily="49" charset="0"/>
              </a:rPr>
              <a:t>++;</a:t>
            </a:r>
          </a:p>
          <a:p>
            <a:pPr marL="36900" indent="0">
              <a:buNone/>
            </a:pPr>
            <a:r>
              <a:rPr lang="en-IN" sz="7200" b="0" dirty="0">
                <a:solidFill>
                  <a:srgbClr val="D4D4D4"/>
                </a:solidFill>
                <a:effectLst/>
                <a:latin typeface="Consolas" panose="020B0609020204030204" pitchFamily="49" charset="0"/>
              </a:rPr>
              <a:t>        }</a:t>
            </a:r>
          </a:p>
          <a:p>
            <a:pPr marL="36900" indent="0">
              <a:buNone/>
            </a:pPr>
            <a:r>
              <a:rPr lang="en-IN" sz="7200" b="0" dirty="0">
                <a:solidFill>
                  <a:srgbClr val="D4D4D4"/>
                </a:solidFill>
                <a:effectLst/>
                <a:latin typeface="Consolas" panose="020B0609020204030204" pitchFamily="49" charset="0"/>
              </a:rPr>
              <a:t>    }</a:t>
            </a:r>
          </a:p>
          <a:p>
            <a:pPr marL="36900" indent="0">
              <a:buNone/>
            </a:pPr>
            <a:r>
              <a:rPr lang="en-IN" sz="7200" b="0" dirty="0">
                <a:solidFill>
                  <a:srgbClr val="D4D4D4"/>
                </a:solidFill>
                <a:effectLst/>
                <a:latin typeface="Consolas" panose="020B0609020204030204" pitchFamily="49" charset="0"/>
              </a:rPr>
              <a:t> </a:t>
            </a:r>
            <a:r>
              <a:rPr lang="en-IN" sz="7200" b="0" dirty="0" err="1">
                <a:solidFill>
                  <a:srgbClr val="9CDCFE"/>
                </a:solidFill>
                <a:effectLst/>
                <a:latin typeface="Consolas" panose="020B0609020204030204" pitchFamily="49" charset="0"/>
              </a:rPr>
              <a:t>cout</a:t>
            </a:r>
            <a:r>
              <a:rPr lang="en-IN" sz="7200" b="0" dirty="0">
                <a:solidFill>
                  <a:srgbClr val="D4D4D4"/>
                </a:solidFill>
                <a:effectLst/>
                <a:latin typeface="Consolas" panose="020B0609020204030204" pitchFamily="49" charset="0"/>
              </a:rPr>
              <a:t> </a:t>
            </a:r>
            <a:r>
              <a:rPr lang="en-IN" sz="7200" b="0" dirty="0">
                <a:solidFill>
                  <a:srgbClr val="DCDCAA"/>
                </a:solidFill>
                <a:effectLst/>
                <a:latin typeface="Consolas" panose="020B0609020204030204" pitchFamily="49" charset="0"/>
              </a:rPr>
              <a:t>&lt;&lt;</a:t>
            </a:r>
            <a:r>
              <a:rPr lang="en-IN" sz="7200" b="0" dirty="0">
                <a:solidFill>
                  <a:srgbClr val="D4D4D4"/>
                </a:solidFill>
                <a:effectLst/>
                <a:latin typeface="Consolas" panose="020B0609020204030204" pitchFamily="49" charset="0"/>
              </a:rPr>
              <a:t> </a:t>
            </a:r>
            <a:r>
              <a:rPr lang="en-IN" sz="7200" b="0" dirty="0">
                <a:solidFill>
                  <a:srgbClr val="CE9178"/>
                </a:solidFill>
                <a:effectLst/>
                <a:latin typeface="Consolas" panose="020B0609020204030204" pitchFamily="49" charset="0"/>
              </a:rPr>
              <a:t>"id  </a:t>
            </a:r>
            <a:r>
              <a:rPr lang="en-IN" sz="7200" b="0" dirty="0" err="1">
                <a:solidFill>
                  <a:srgbClr val="CE9178"/>
                </a:solidFill>
                <a:effectLst/>
                <a:latin typeface="Consolas" panose="020B0609020204030204" pitchFamily="49" charset="0"/>
              </a:rPr>
              <a:t>wt</a:t>
            </a:r>
            <a:r>
              <a:rPr lang="en-IN" sz="7200" b="0" dirty="0">
                <a:solidFill>
                  <a:srgbClr val="CE9178"/>
                </a:solidFill>
                <a:effectLst/>
                <a:latin typeface="Consolas" panose="020B0609020204030204" pitchFamily="49" charset="0"/>
              </a:rPr>
              <a:t> "</a:t>
            </a:r>
            <a:r>
              <a:rPr lang="en-IN" sz="7200" b="0" dirty="0">
                <a:solidFill>
                  <a:srgbClr val="DCDCAA"/>
                </a:solidFill>
                <a:effectLst/>
                <a:latin typeface="Consolas" panose="020B0609020204030204" pitchFamily="49" charset="0"/>
              </a:rPr>
              <a:t>&lt;&lt;</a:t>
            </a:r>
            <a:r>
              <a:rPr lang="en-IN" sz="7200" b="0" dirty="0">
                <a:solidFill>
                  <a:srgbClr val="D4D4D4"/>
                </a:solidFill>
                <a:effectLst/>
                <a:latin typeface="Consolas" panose="020B0609020204030204" pitchFamily="49" charset="0"/>
              </a:rPr>
              <a:t> </a:t>
            </a:r>
            <a:r>
              <a:rPr lang="en-IN" sz="7200" b="0" dirty="0">
                <a:solidFill>
                  <a:srgbClr val="CE9178"/>
                </a:solidFill>
                <a:effectLst/>
                <a:latin typeface="Consolas" panose="020B0609020204030204" pitchFamily="49" charset="0"/>
              </a:rPr>
              <a:t>" tat "</a:t>
            </a:r>
            <a:r>
              <a:rPr lang="en-IN" sz="7200" b="0" dirty="0">
                <a:solidFill>
                  <a:srgbClr val="D4D4D4"/>
                </a:solidFill>
                <a:effectLst/>
                <a:latin typeface="Consolas" panose="020B0609020204030204" pitchFamily="49" charset="0"/>
              </a:rPr>
              <a:t> </a:t>
            </a:r>
            <a:r>
              <a:rPr lang="en-IN" sz="7200" b="0" dirty="0">
                <a:solidFill>
                  <a:srgbClr val="DCDCAA"/>
                </a:solidFill>
                <a:effectLst/>
                <a:latin typeface="Consolas" panose="020B0609020204030204" pitchFamily="49" charset="0"/>
              </a:rPr>
              <a:t>&lt;&lt;</a:t>
            </a:r>
            <a:r>
              <a:rPr lang="en-IN" sz="7200" b="0" dirty="0">
                <a:solidFill>
                  <a:srgbClr val="D4D4D4"/>
                </a:solidFill>
                <a:effectLst/>
                <a:latin typeface="Consolas" panose="020B0609020204030204" pitchFamily="49" charset="0"/>
              </a:rPr>
              <a:t> </a:t>
            </a:r>
            <a:r>
              <a:rPr lang="en-IN" sz="7200" b="0" dirty="0" err="1">
                <a:solidFill>
                  <a:srgbClr val="DCDCAA"/>
                </a:solidFill>
                <a:effectLst/>
                <a:latin typeface="Consolas" panose="020B0609020204030204" pitchFamily="49" charset="0"/>
              </a:rPr>
              <a:t>endl</a:t>
            </a:r>
            <a:r>
              <a:rPr lang="en-IN" sz="7200" b="0" dirty="0">
                <a:solidFill>
                  <a:srgbClr val="D4D4D4"/>
                </a:solidFill>
                <a:effectLst/>
                <a:latin typeface="Consolas" panose="020B0609020204030204" pitchFamily="49" charset="0"/>
              </a:rPr>
              <a:t>;</a:t>
            </a:r>
          </a:p>
          <a:p>
            <a:pPr marL="36900" indent="0">
              <a:buNone/>
            </a:pPr>
            <a:r>
              <a:rPr lang="en-IN" sz="7200" b="0" dirty="0">
                <a:solidFill>
                  <a:srgbClr val="D4D4D4"/>
                </a:solidFill>
                <a:effectLst/>
                <a:latin typeface="Consolas" panose="020B0609020204030204" pitchFamily="49" charset="0"/>
              </a:rPr>
              <a:t>    </a:t>
            </a:r>
            <a:r>
              <a:rPr lang="en-IN" sz="7200" b="0" dirty="0">
                <a:solidFill>
                  <a:srgbClr val="C586C0"/>
                </a:solidFill>
                <a:effectLst/>
                <a:latin typeface="Consolas" panose="020B0609020204030204" pitchFamily="49" charset="0"/>
              </a:rPr>
              <a:t>for</a:t>
            </a:r>
            <a:r>
              <a:rPr lang="en-IN" sz="7200" b="0" dirty="0">
                <a:solidFill>
                  <a:srgbClr val="D4D4D4"/>
                </a:solidFill>
                <a:effectLst/>
                <a:latin typeface="Consolas" panose="020B0609020204030204" pitchFamily="49" charset="0"/>
              </a:rPr>
              <a:t> (</a:t>
            </a:r>
            <a:r>
              <a:rPr lang="en-IN" sz="7200" b="0" dirty="0">
                <a:solidFill>
                  <a:srgbClr val="569CD6"/>
                </a:solidFill>
                <a:effectLst/>
                <a:latin typeface="Consolas" panose="020B0609020204030204" pitchFamily="49" charset="0"/>
              </a:rPr>
              <a:t>int</a:t>
            </a:r>
            <a:r>
              <a:rPr lang="en-IN" sz="7200" b="0" dirty="0">
                <a:solidFill>
                  <a:srgbClr val="D4D4D4"/>
                </a:solidFill>
                <a:effectLst/>
                <a:latin typeface="Consolas" panose="020B0609020204030204" pitchFamily="49" charset="0"/>
              </a:rPr>
              <a:t> </a:t>
            </a:r>
            <a:r>
              <a:rPr lang="en-IN" sz="7200" b="0" dirty="0" err="1">
                <a:solidFill>
                  <a:srgbClr val="9CDCFE"/>
                </a:solidFill>
                <a:effectLst/>
                <a:latin typeface="Consolas" panose="020B0609020204030204" pitchFamily="49" charset="0"/>
              </a:rPr>
              <a:t>i</a:t>
            </a:r>
            <a:r>
              <a:rPr lang="en-IN" sz="7200" b="0" dirty="0">
                <a:solidFill>
                  <a:srgbClr val="D4D4D4"/>
                </a:solidFill>
                <a:effectLst/>
                <a:latin typeface="Consolas" panose="020B0609020204030204" pitchFamily="49" charset="0"/>
              </a:rPr>
              <a:t> = </a:t>
            </a:r>
            <a:r>
              <a:rPr lang="en-IN" sz="7200" b="0" dirty="0">
                <a:solidFill>
                  <a:srgbClr val="B5CEA8"/>
                </a:solidFill>
                <a:effectLst/>
                <a:latin typeface="Consolas" panose="020B0609020204030204" pitchFamily="49" charset="0"/>
              </a:rPr>
              <a:t>0</a:t>
            </a:r>
            <a:r>
              <a:rPr lang="en-IN" sz="7200" b="0" dirty="0">
                <a:solidFill>
                  <a:srgbClr val="D4D4D4"/>
                </a:solidFill>
                <a:effectLst/>
                <a:latin typeface="Consolas" panose="020B0609020204030204" pitchFamily="49" charset="0"/>
              </a:rPr>
              <a:t>; </a:t>
            </a:r>
            <a:r>
              <a:rPr lang="en-IN" sz="7200" b="0" dirty="0" err="1">
                <a:solidFill>
                  <a:srgbClr val="9CDCFE"/>
                </a:solidFill>
                <a:effectLst/>
                <a:latin typeface="Consolas" panose="020B0609020204030204" pitchFamily="49" charset="0"/>
              </a:rPr>
              <a:t>i</a:t>
            </a:r>
            <a:r>
              <a:rPr lang="en-IN" sz="7200" b="0" dirty="0">
                <a:solidFill>
                  <a:srgbClr val="D4D4D4"/>
                </a:solidFill>
                <a:effectLst/>
                <a:latin typeface="Consolas" panose="020B0609020204030204" pitchFamily="49" charset="0"/>
              </a:rPr>
              <a:t> &lt; </a:t>
            </a:r>
            <a:r>
              <a:rPr lang="en-IN" sz="7200" b="0" dirty="0">
                <a:solidFill>
                  <a:srgbClr val="9CDCFE"/>
                </a:solidFill>
                <a:effectLst/>
                <a:latin typeface="Consolas" panose="020B0609020204030204" pitchFamily="49" charset="0"/>
              </a:rPr>
              <a:t>n</a:t>
            </a:r>
            <a:r>
              <a:rPr lang="en-IN" sz="7200" b="0" dirty="0">
                <a:solidFill>
                  <a:srgbClr val="D4D4D4"/>
                </a:solidFill>
                <a:effectLst/>
                <a:latin typeface="Consolas" panose="020B0609020204030204" pitchFamily="49" charset="0"/>
              </a:rPr>
              <a:t>; </a:t>
            </a:r>
            <a:r>
              <a:rPr lang="en-IN" sz="7200" b="0" dirty="0" err="1">
                <a:solidFill>
                  <a:srgbClr val="9CDCFE"/>
                </a:solidFill>
                <a:effectLst/>
                <a:latin typeface="Consolas" panose="020B0609020204030204" pitchFamily="49" charset="0"/>
              </a:rPr>
              <a:t>i</a:t>
            </a:r>
            <a:r>
              <a:rPr lang="en-IN" sz="7200" b="0" dirty="0">
                <a:solidFill>
                  <a:srgbClr val="D4D4D4"/>
                </a:solidFill>
                <a:effectLst/>
                <a:latin typeface="Consolas" panose="020B0609020204030204" pitchFamily="49" charset="0"/>
              </a:rPr>
              <a:t>++)</a:t>
            </a:r>
            <a:r>
              <a:rPr lang="en-IN" sz="7200" b="0" dirty="0">
                <a:solidFill>
                  <a:srgbClr val="B5CEA8"/>
                </a:solidFill>
                <a:effectLst/>
                <a:latin typeface="Consolas" panose="020B0609020204030204" pitchFamily="49" charset="0"/>
              </a:rPr>
              <a:t>7</a:t>
            </a:r>
            <a:endParaRPr lang="en-IN" sz="7200" b="0" dirty="0">
              <a:solidFill>
                <a:srgbClr val="D4D4D4"/>
              </a:solidFill>
              <a:effectLst/>
              <a:latin typeface="Consolas" panose="020B0609020204030204" pitchFamily="49" charset="0"/>
            </a:endParaRPr>
          </a:p>
          <a:p>
            <a:pPr marL="36900" indent="0">
              <a:buNone/>
            </a:pPr>
            <a:r>
              <a:rPr lang="en-IN" sz="7200" b="0" dirty="0">
                <a:solidFill>
                  <a:srgbClr val="D4D4D4"/>
                </a:solidFill>
                <a:effectLst/>
                <a:latin typeface="Consolas" panose="020B0609020204030204" pitchFamily="49" charset="0"/>
              </a:rPr>
              <a:t>    {</a:t>
            </a:r>
          </a:p>
          <a:p>
            <a:pPr marL="36900" indent="0">
              <a:buNone/>
            </a:pPr>
            <a:r>
              <a:rPr lang="en-IN" sz="7200" b="0" dirty="0">
                <a:solidFill>
                  <a:srgbClr val="D4D4D4"/>
                </a:solidFill>
                <a:effectLst/>
                <a:latin typeface="Consolas" panose="020B0609020204030204" pitchFamily="49" charset="0"/>
              </a:rPr>
              <a:t>        </a:t>
            </a:r>
            <a:r>
              <a:rPr lang="en-IN" sz="7200" b="0" dirty="0" err="1">
                <a:solidFill>
                  <a:srgbClr val="D4D4D4"/>
                </a:solidFill>
                <a:effectLst/>
                <a:latin typeface="Consolas" panose="020B0609020204030204" pitchFamily="49" charset="0"/>
              </a:rPr>
              <a:t>cout</a:t>
            </a:r>
            <a:r>
              <a:rPr lang="en-IN" sz="7200" b="0" dirty="0">
                <a:solidFill>
                  <a:srgbClr val="D4D4D4"/>
                </a:solidFill>
                <a:effectLst/>
                <a:latin typeface="Consolas" panose="020B0609020204030204" pitchFamily="49" charset="0"/>
              </a:rPr>
              <a:t> &lt;&lt; </a:t>
            </a:r>
            <a:r>
              <a:rPr lang="en-IN" sz="7200" b="0" dirty="0">
                <a:solidFill>
                  <a:srgbClr val="9CDCFE"/>
                </a:solidFill>
                <a:effectLst/>
                <a:latin typeface="Consolas" panose="020B0609020204030204" pitchFamily="49" charset="0"/>
              </a:rPr>
              <a:t>P</a:t>
            </a:r>
            <a:r>
              <a:rPr lang="en-IN" sz="7200" b="0" dirty="0">
                <a:solidFill>
                  <a:srgbClr val="D4D4D4"/>
                </a:solidFill>
                <a:effectLst/>
                <a:latin typeface="Consolas" panose="020B0609020204030204" pitchFamily="49" charset="0"/>
              </a:rPr>
              <a:t>[</a:t>
            </a:r>
            <a:r>
              <a:rPr lang="en-IN" sz="7200" b="0" dirty="0" err="1">
                <a:solidFill>
                  <a:srgbClr val="D4D4D4"/>
                </a:solidFill>
                <a:effectLst/>
                <a:latin typeface="Consolas" panose="020B0609020204030204" pitchFamily="49" charset="0"/>
              </a:rPr>
              <a:t>i</a:t>
            </a:r>
            <a:r>
              <a:rPr lang="en-IN" sz="7200" b="0" dirty="0">
                <a:solidFill>
                  <a:srgbClr val="D4D4D4"/>
                </a:solidFill>
                <a:effectLst/>
                <a:latin typeface="Consolas" panose="020B0609020204030204" pitchFamily="49" charset="0"/>
              </a:rPr>
              <a:t>].</a:t>
            </a:r>
            <a:r>
              <a:rPr lang="en-IN" sz="7200" b="0" dirty="0">
                <a:solidFill>
                  <a:srgbClr val="9CDCFE"/>
                </a:solidFill>
                <a:effectLst/>
                <a:latin typeface="Consolas" panose="020B0609020204030204" pitchFamily="49" charset="0"/>
              </a:rPr>
              <a:t>id</a:t>
            </a:r>
            <a:r>
              <a:rPr lang="en-IN" sz="7200" b="0" dirty="0">
                <a:solidFill>
                  <a:srgbClr val="D4D4D4"/>
                </a:solidFill>
                <a:effectLst/>
                <a:latin typeface="Consolas" panose="020B0609020204030204" pitchFamily="49" charset="0"/>
              </a:rPr>
              <a:t> &lt;&lt; </a:t>
            </a:r>
            <a:r>
              <a:rPr lang="en-IN" sz="7200" b="0" dirty="0">
                <a:solidFill>
                  <a:srgbClr val="CE9178"/>
                </a:solidFill>
                <a:effectLst/>
                <a:latin typeface="Consolas" panose="020B0609020204030204" pitchFamily="49" charset="0"/>
              </a:rPr>
              <a:t>"   "</a:t>
            </a:r>
            <a:r>
              <a:rPr lang="en-IN" sz="7200" b="0" dirty="0">
                <a:solidFill>
                  <a:srgbClr val="D4D4D4"/>
                </a:solidFill>
                <a:effectLst/>
                <a:latin typeface="Consolas" panose="020B0609020204030204" pitchFamily="49" charset="0"/>
              </a:rPr>
              <a:t> &lt;&lt; </a:t>
            </a:r>
            <a:r>
              <a:rPr lang="en-IN" sz="7200" b="0" dirty="0">
                <a:solidFill>
                  <a:srgbClr val="9CDCFE"/>
                </a:solidFill>
                <a:effectLst/>
                <a:latin typeface="Consolas" panose="020B0609020204030204" pitchFamily="49" charset="0"/>
              </a:rPr>
              <a:t>P</a:t>
            </a:r>
            <a:r>
              <a:rPr lang="en-IN" sz="7200" b="0" dirty="0">
                <a:solidFill>
                  <a:srgbClr val="D4D4D4"/>
                </a:solidFill>
                <a:effectLst/>
                <a:latin typeface="Consolas" panose="020B0609020204030204" pitchFamily="49" charset="0"/>
              </a:rPr>
              <a:t>[</a:t>
            </a:r>
            <a:r>
              <a:rPr lang="en-IN" sz="7200" b="0" dirty="0" err="1">
                <a:solidFill>
                  <a:srgbClr val="D4D4D4"/>
                </a:solidFill>
                <a:effectLst/>
                <a:latin typeface="Consolas" panose="020B0609020204030204" pitchFamily="49" charset="0"/>
              </a:rPr>
              <a:t>i</a:t>
            </a:r>
            <a:r>
              <a:rPr lang="en-IN" sz="7200" b="0" dirty="0">
                <a:solidFill>
                  <a:srgbClr val="D4D4D4"/>
                </a:solidFill>
                <a:effectLst/>
                <a:latin typeface="Consolas" panose="020B0609020204030204" pitchFamily="49" charset="0"/>
              </a:rPr>
              <a:t>].</a:t>
            </a:r>
            <a:r>
              <a:rPr lang="en-IN" sz="7200" b="0" dirty="0" err="1">
                <a:solidFill>
                  <a:srgbClr val="9CDCFE"/>
                </a:solidFill>
                <a:effectLst/>
                <a:latin typeface="Consolas" panose="020B0609020204030204" pitchFamily="49" charset="0"/>
              </a:rPr>
              <a:t>waiting_time</a:t>
            </a:r>
            <a:r>
              <a:rPr lang="en-IN" sz="7200" b="0" dirty="0">
                <a:solidFill>
                  <a:srgbClr val="D4D4D4"/>
                </a:solidFill>
                <a:effectLst/>
                <a:latin typeface="Consolas" panose="020B0609020204030204" pitchFamily="49" charset="0"/>
              </a:rPr>
              <a:t> &lt;&lt; </a:t>
            </a:r>
            <a:r>
              <a:rPr lang="en-IN" sz="7200" b="0" dirty="0">
                <a:solidFill>
                  <a:srgbClr val="CE9178"/>
                </a:solidFill>
                <a:effectLst/>
                <a:latin typeface="Consolas" panose="020B0609020204030204" pitchFamily="49" charset="0"/>
              </a:rPr>
              <a:t>"    "</a:t>
            </a:r>
            <a:r>
              <a:rPr lang="en-IN" sz="7200" b="0" dirty="0">
                <a:solidFill>
                  <a:srgbClr val="D4D4D4"/>
                </a:solidFill>
                <a:effectLst/>
                <a:latin typeface="Consolas" panose="020B0609020204030204" pitchFamily="49" charset="0"/>
              </a:rPr>
              <a:t> &lt;&lt; </a:t>
            </a:r>
            <a:r>
              <a:rPr lang="en-IN" sz="7200" b="0" dirty="0">
                <a:solidFill>
                  <a:srgbClr val="9CDCFE"/>
                </a:solidFill>
                <a:effectLst/>
                <a:latin typeface="Consolas" panose="020B0609020204030204" pitchFamily="49" charset="0"/>
              </a:rPr>
              <a:t>P</a:t>
            </a:r>
            <a:r>
              <a:rPr lang="en-IN" sz="7200" b="0" dirty="0">
                <a:solidFill>
                  <a:srgbClr val="D4D4D4"/>
                </a:solidFill>
                <a:effectLst/>
                <a:latin typeface="Consolas" panose="020B0609020204030204" pitchFamily="49" charset="0"/>
              </a:rPr>
              <a:t>[</a:t>
            </a:r>
            <a:r>
              <a:rPr lang="en-IN" sz="7200" b="0" dirty="0" err="1">
                <a:solidFill>
                  <a:srgbClr val="D4D4D4"/>
                </a:solidFill>
                <a:effectLst/>
                <a:latin typeface="Consolas" panose="020B0609020204030204" pitchFamily="49" charset="0"/>
              </a:rPr>
              <a:t>i</a:t>
            </a:r>
            <a:r>
              <a:rPr lang="en-IN" sz="7200" b="0" dirty="0">
                <a:solidFill>
                  <a:srgbClr val="D4D4D4"/>
                </a:solidFill>
                <a:effectLst/>
                <a:latin typeface="Consolas" panose="020B0609020204030204" pitchFamily="49" charset="0"/>
              </a:rPr>
              <a:t>].</a:t>
            </a:r>
            <a:r>
              <a:rPr lang="en-IN" sz="7200" b="0" dirty="0" err="1">
                <a:solidFill>
                  <a:srgbClr val="9CDCFE"/>
                </a:solidFill>
                <a:effectLst/>
                <a:latin typeface="Consolas" panose="020B0609020204030204" pitchFamily="49" charset="0"/>
              </a:rPr>
              <a:t>turn_around_time</a:t>
            </a:r>
            <a:r>
              <a:rPr lang="en-IN" sz="7200" b="0" dirty="0">
                <a:solidFill>
                  <a:srgbClr val="D4D4D4"/>
                </a:solidFill>
                <a:effectLst/>
                <a:latin typeface="Consolas" panose="020B0609020204030204" pitchFamily="49" charset="0"/>
              </a:rPr>
              <a:t> &lt;&lt; </a:t>
            </a:r>
            <a:r>
              <a:rPr lang="en-IN" sz="7200" b="0" dirty="0" err="1">
                <a:solidFill>
                  <a:srgbClr val="D4D4D4"/>
                </a:solidFill>
                <a:effectLst/>
                <a:latin typeface="Consolas" panose="020B0609020204030204" pitchFamily="49" charset="0"/>
              </a:rPr>
              <a:t>endl</a:t>
            </a:r>
            <a:r>
              <a:rPr lang="en-IN" sz="7200" b="0" dirty="0">
                <a:solidFill>
                  <a:srgbClr val="D4D4D4"/>
                </a:solidFill>
                <a:effectLst/>
                <a:latin typeface="Consolas" panose="020B0609020204030204" pitchFamily="49" charset="0"/>
              </a:rPr>
              <a:t>;</a:t>
            </a:r>
          </a:p>
          <a:p>
            <a:pPr marL="36900" indent="0">
              <a:buNone/>
            </a:pPr>
            <a:r>
              <a:rPr lang="en-IN" sz="7200" b="0" dirty="0">
                <a:solidFill>
                  <a:srgbClr val="D4D4D4"/>
                </a:solidFill>
                <a:effectLst/>
                <a:latin typeface="Consolas" panose="020B0609020204030204" pitchFamily="49" charset="0"/>
              </a:rPr>
              <a:t>    }</a:t>
            </a:r>
          </a:p>
          <a:p>
            <a:pPr marL="36900" indent="0">
              <a:buNone/>
            </a:pPr>
            <a:r>
              <a:rPr lang="en-IN" sz="7200" b="0" dirty="0">
                <a:solidFill>
                  <a:srgbClr val="D4D4D4"/>
                </a:solidFill>
                <a:effectLst/>
                <a:latin typeface="Consolas" panose="020B0609020204030204" pitchFamily="49" charset="0"/>
              </a:rPr>
              <a:t>    </a:t>
            </a:r>
            <a:r>
              <a:rPr lang="en-IN" sz="7200" b="0" dirty="0" err="1">
                <a:solidFill>
                  <a:srgbClr val="D4D4D4"/>
                </a:solidFill>
                <a:effectLst/>
                <a:latin typeface="Consolas" panose="020B0609020204030204" pitchFamily="49" charset="0"/>
              </a:rPr>
              <a:t>cout</a:t>
            </a:r>
            <a:r>
              <a:rPr lang="en-IN" sz="7200" b="0" dirty="0">
                <a:solidFill>
                  <a:srgbClr val="D4D4D4"/>
                </a:solidFill>
                <a:effectLst/>
                <a:latin typeface="Consolas" panose="020B0609020204030204" pitchFamily="49" charset="0"/>
              </a:rPr>
              <a:t> &lt;&lt; fixed &lt;&lt; </a:t>
            </a:r>
            <a:r>
              <a:rPr lang="en-IN" sz="7200" b="0" dirty="0" err="1">
                <a:solidFill>
                  <a:srgbClr val="DCDCAA"/>
                </a:solidFill>
                <a:effectLst/>
                <a:latin typeface="Consolas" panose="020B0609020204030204" pitchFamily="49" charset="0"/>
              </a:rPr>
              <a:t>setprecision</a:t>
            </a:r>
            <a:r>
              <a:rPr lang="en-IN" sz="7200" b="0" dirty="0">
                <a:solidFill>
                  <a:srgbClr val="D4D4D4"/>
                </a:solidFill>
                <a:effectLst/>
                <a:latin typeface="Consolas" panose="020B0609020204030204" pitchFamily="49" charset="0"/>
              </a:rPr>
              <a:t>(</a:t>
            </a:r>
            <a:r>
              <a:rPr lang="en-IN" sz="7200" b="0" dirty="0">
                <a:solidFill>
                  <a:srgbClr val="B5CEA8"/>
                </a:solidFill>
                <a:effectLst/>
                <a:latin typeface="Consolas" panose="020B0609020204030204" pitchFamily="49" charset="0"/>
              </a:rPr>
              <a:t>2</a:t>
            </a:r>
            <a:r>
              <a:rPr lang="en-IN" sz="7200" b="0" dirty="0">
                <a:solidFill>
                  <a:srgbClr val="D4D4D4"/>
                </a:solidFill>
                <a:effectLst/>
                <a:latin typeface="Consolas" panose="020B0609020204030204" pitchFamily="49" charset="0"/>
              </a:rPr>
              <a:t>);</a:t>
            </a:r>
          </a:p>
          <a:p>
            <a:pPr marL="36900" indent="0">
              <a:buNone/>
            </a:pPr>
            <a:r>
              <a:rPr lang="en-IN" sz="7200" b="0" dirty="0">
                <a:solidFill>
                  <a:srgbClr val="D4D4D4"/>
                </a:solidFill>
                <a:effectLst/>
                <a:latin typeface="Consolas" panose="020B0609020204030204" pitchFamily="49" charset="0"/>
              </a:rPr>
              <a:t>    </a:t>
            </a:r>
            <a:r>
              <a:rPr lang="en-IN" sz="7200" b="0" dirty="0" err="1">
                <a:solidFill>
                  <a:srgbClr val="9CDCFE"/>
                </a:solidFill>
                <a:effectLst/>
                <a:latin typeface="Consolas" panose="020B0609020204030204" pitchFamily="49" charset="0"/>
              </a:rPr>
              <a:t>cout</a:t>
            </a:r>
            <a:r>
              <a:rPr lang="en-IN" sz="7200" b="0" dirty="0">
                <a:solidFill>
                  <a:srgbClr val="D4D4D4"/>
                </a:solidFill>
                <a:effectLst/>
                <a:latin typeface="Consolas" panose="020B0609020204030204" pitchFamily="49" charset="0"/>
              </a:rPr>
              <a:t> </a:t>
            </a:r>
            <a:r>
              <a:rPr lang="en-IN" sz="7200" b="0" dirty="0">
                <a:solidFill>
                  <a:srgbClr val="DCDCAA"/>
                </a:solidFill>
                <a:effectLst/>
                <a:latin typeface="Consolas" panose="020B0609020204030204" pitchFamily="49" charset="0"/>
              </a:rPr>
              <a:t>&lt;&lt;</a:t>
            </a:r>
            <a:r>
              <a:rPr lang="en-IN" sz="7200" b="0" dirty="0">
                <a:solidFill>
                  <a:srgbClr val="D4D4D4"/>
                </a:solidFill>
                <a:effectLst/>
                <a:latin typeface="Consolas" panose="020B0609020204030204" pitchFamily="49" charset="0"/>
              </a:rPr>
              <a:t> </a:t>
            </a:r>
            <a:r>
              <a:rPr lang="en-IN" sz="7200" b="0" dirty="0">
                <a:solidFill>
                  <a:srgbClr val="CE9178"/>
                </a:solidFill>
                <a:effectLst/>
                <a:latin typeface="Consolas" panose="020B0609020204030204" pitchFamily="49" charset="0"/>
              </a:rPr>
              <a:t>"</a:t>
            </a:r>
            <a:r>
              <a:rPr lang="en-IN" sz="7200" b="0" dirty="0">
                <a:solidFill>
                  <a:srgbClr val="D7BA7D"/>
                </a:solidFill>
                <a:effectLst/>
                <a:latin typeface="Consolas" panose="020B0609020204030204" pitchFamily="49" charset="0"/>
              </a:rPr>
              <a:t>\</a:t>
            </a:r>
            <a:r>
              <a:rPr lang="en-IN" sz="7200" b="0" dirty="0" err="1">
                <a:solidFill>
                  <a:srgbClr val="D7BA7D"/>
                </a:solidFill>
                <a:effectLst/>
                <a:latin typeface="Consolas" panose="020B0609020204030204" pitchFamily="49" charset="0"/>
              </a:rPr>
              <a:t>n</a:t>
            </a:r>
            <a:r>
              <a:rPr lang="en-IN" sz="7200" b="0" dirty="0" err="1">
                <a:solidFill>
                  <a:srgbClr val="CE9178"/>
                </a:solidFill>
                <a:effectLst/>
                <a:latin typeface="Consolas" panose="020B0609020204030204" pitchFamily="49" charset="0"/>
              </a:rPr>
              <a:t>Average</a:t>
            </a:r>
            <a:r>
              <a:rPr lang="en-IN" sz="7200" b="0" dirty="0">
                <a:solidFill>
                  <a:srgbClr val="CE9178"/>
                </a:solidFill>
                <a:effectLst/>
                <a:latin typeface="Consolas" panose="020B0609020204030204" pitchFamily="49" charset="0"/>
              </a:rPr>
              <a:t> Waiting Time: "</a:t>
            </a:r>
            <a:r>
              <a:rPr lang="en-IN" sz="7200" b="0" dirty="0">
                <a:solidFill>
                  <a:srgbClr val="D4D4D4"/>
                </a:solidFill>
                <a:effectLst/>
                <a:latin typeface="Consolas" panose="020B0609020204030204" pitchFamily="49" charset="0"/>
              </a:rPr>
              <a:t> </a:t>
            </a:r>
            <a:r>
              <a:rPr lang="en-IN" sz="7200" b="0" dirty="0">
                <a:solidFill>
                  <a:srgbClr val="DCDCAA"/>
                </a:solidFill>
                <a:effectLst/>
                <a:latin typeface="Consolas" panose="020B0609020204030204" pitchFamily="49" charset="0"/>
              </a:rPr>
              <a:t>&lt;&lt;</a:t>
            </a:r>
            <a:r>
              <a:rPr lang="en-IN" sz="7200" b="0" dirty="0">
                <a:solidFill>
                  <a:srgbClr val="D4D4D4"/>
                </a:solidFill>
                <a:effectLst/>
                <a:latin typeface="Consolas" panose="020B0609020204030204" pitchFamily="49" charset="0"/>
              </a:rPr>
              <a:t> (</a:t>
            </a:r>
            <a:r>
              <a:rPr lang="en-IN" sz="7200" b="0" dirty="0" err="1">
                <a:solidFill>
                  <a:srgbClr val="9CDCFE"/>
                </a:solidFill>
                <a:effectLst/>
                <a:latin typeface="Consolas" panose="020B0609020204030204" pitchFamily="49" charset="0"/>
              </a:rPr>
              <a:t>total_waiting_time</a:t>
            </a:r>
            <a:r>
              <a:rPr lang="en-IN" sz="7200" b="0" dirty="0">
                <a:solidFill>
                  <a:srgbClr val="D4D4D4"/>
                </a:solidFill>
                <a:effectLst/>
                <a:latin typeface="Consolas" panose="020B0609020204030204" pitchFamily="49" charset="0"/>
              </a:rPr>
              <a:t> / </a:t>
            </a:r>
            <a:r>
              <a:rPr lang="en-IN" sz="7200" b="0" dirty="0">
                <a:solidFill>
                  <a:srgbClr val="9CDCFE"/>
                </a:solidFill>
                <a:effectLst/>
                <a:latin typeface="Consolas" panose="020B0609020204030204" pitchFamily="49" charset="0"/>
              </a:rPr>
              <a:t>n</a:t>
            </a:r>
            <a:r>
              <a:rPr lang="en-IN" sz="7200" b="0" dirty="0">
                <a:solidFill>
                  <a:srgbClr val="D4D4D4"/>
                </a:solidFill>
                <a:effectLst/>
                <a:latin typeface="Consolas" panose="020B0609020204030204" pitchFamily="49" charset="0"/>
              </a:rPr>
              <a:t>) </a:t>
            </a:r>
            <a:r>
              <a:rPr lang="en-IN" sz="7200" b="0" dirty="0">
                <a:solidFill>
                  <a:srgbClr val="DCDCAA"/>
                </a:solidFill>
                <a:effectLst/>
                <a:latin typeface="Consolas" panose="020B0609020204030204" pitchFamily="49" charset="0"/>
              </a:rPr>
              <a:t>&lt;&lt;</a:t>
            </a:r>
            <a:r>
              <a:rPr lang="en-IN" sz="7200" b="0" dirty="0">
                <a:solidFill>
                  <a:srgbClr val="D4D4D4"/>
                </a:solidFill>
                <a:effectLst/>
                <a:latin typeface="Consolas" panose="020B0609020204030204" pitchFamily="49" charset="0"/>
              </a:rPr>
              <a:t> </a:t>
            </a:r>
            <a:r>
              <a:rPr lang="en-IN" sz="7200" b="0" dirty="0">
                <a:solidFill>
                  <a:srgbClr val="CE9178"/>
                </a:solidFill>
                <a:effectLst/>
                <a:latin typeface="Consolas" panose="020B0609020204030204" pitchFamily="49" charset="0"/>
              </a:rPr>
              <a:t>"</a:t>
            </a:r>
            <a:r>
              <a:rPr lang="en-IN" sz="7200" b="0" dirty="0">
                <a:solidFill>
                  <a:srgbClr val="D7BA7D"/>
                </a:solidFill>
                <a:effectLst/>
                <a:latin typeface="Consolas" panose="020B0609020204030204" pitchFamily="49" charset="0"/>
              </a:rPr>
              <a:t>\n</a:t>
            </a:r>
            <a:r>
              <a:rPr lang="en-IN" sz="7200" b="0" dirty="0">
                <a:solidFill>
                  <a:srgbClr val="CE9178"/>
                </a:solidFill>
                <a:effectLst/>
                <a:latin typeface="Consolas" panose="020B0609020204030204" pitchFamily="49" charset="0"/>
              </a:rPr>
              <a:t>"</a:t>
            </a:r>
            <a:r>
              <a:rPr lang="en-IN" sz="7200" b="0" dirty="0">
                <a:solidFill>
                  <a:srgbClr val="D4D4D4"/>
                </a:solidFill>
                <a:effectLst/>
                <a:latin typeface="Consolas" panose="020B0609020204030204" pitchFamily="49" charset="0"/>
              </a:rPr>
              <a:t>;</a:t>
            </a:r>
          </a:p>
          <a:p>
            <a:pPr marL="36900" indent="0">
              <a:buNone/>
            </a:pPr>
            <a:r>
              <a:rPr lang="en-IN" sz="7200" b="0" dirty="0">
                <a:solidFill>
                  <a:srgbClr val="D4D4D4"/>
                </a:solidFill>
                <a:effectLst/>
                <a:latin typeface="Consolas" panose="020B0609020204030204" pitchFamily="49" charset="0"/>
              </a:rPr>
              <a:t>    </a:t>
            </a:r>
            <a:r>
              <a:rPr lang="en-IN" sz="7200" b="0" dirty="0" err="1">
                <a:solidFill>
                  <a:srgbClr val="9CDCFE"/>
                </a:solidFill>
                <a:effectLst/>
                <a:latin typeface="Consolas" panose="020B0609020204030204" pitchFamily="49" charset="0"/>
              </a:rPr>
              <a:t>cout</a:t>
            </a:r>
            <a:r>
              <a:rPr lang="en-IN" sz="7200" b="0" dirty="0">
                <a:solidFill>
                  <a:srgbClr val="D4D4D4"/>
                </a:solidFill>
                <a:effectLst/>
                <a:latin typeface="Consolas" panose="020B0609020204030204" pitchFamily="49" charset="0"/>
              </a:rPr>
              <a:t> </a:t>
            </a:r>
            <a:r>
              <a:rPr lang="en-IN" sz="7200" b="0" dirty="0">
                <a:solidFill>
                  <a:srgbClr val="DCDCAA"/>
                </a:solidFill>
                <a:effectLst/>
                <a:latin typeface="Consolas" panose="020B0609020204030204" pitchFamily="49" charset="0"/>
              </a:rPr>
              <a:t>&lt;&lt;</a:t>
            </a:r>
            <a:r>
              <a:rPr lang="en-IN" sz="7200" b="0" dirty="0">
                <a:solidFill>
                  <a:srgbClr val="D4D4D4"/>
                </a:solidFill>
                <a:effectLst/>
                <a:latin typeface="Consolas" panose="020B0609020204030204" pitchFamily="49" charset="0"/>
              </a:rPr>
              <a:t> </a:t>
            </a:r>
            <a:r>
              <a:rPr lang="en-IN" sz="7200" b="0" dirty="0">
                <a:solidFill>
                  <a:srgbClr val="CE9178"/>
                </a:solidFill>
                <a:effectLst/>
                <a:latin typeface="Consolas" panose="020B0609020204030204" pitchFamily="49" charset="0"/>
              </a:rPr>
              <a:t>"</a:t>
            </a:r>
            <a:r>
              <a:rPr lang="en-IN" sz="7200" b="0" dirty="0">
                <a:solidFill>
                  <a:srgbClr val="D7BA7D"/>
                </a:solidFill>
                <a:effectLst/>
                <a:latin typeface="Consolas" panose="020B0609020204030204" pitchFamily="49" charset="0"/>
              </a:rPr>
              <a:t>\</a:t>
            </a:r>
            <a:r>
              <a:rPr lang="en-IN" sz="7200" b="0" dirty="0" err="1">
                <a:solidFill>
                  <a:srgbClr val="D7BA7D"/>
                </a:solidFill>
                <a:effectLst/>
                <a:latin typeface="Consolas" panose="020B0609020204030204" pitchFamily="49" charset="0"/>
              </a:rPr>
              <a:t>n</a:t>
            </a:r>
            <a:r>
              <a:rPr lang="en-IN" sz="7200" b="0" dirty="0" err="1">
                <a:solidFill>
                  <a:srgbClr val="CE9178"/>
                </a:solidFill>
                <a:effectLst/>
                <a:latin typeface="Consolas" panose="020B0609020204030204" pitchFamily="49" charset="0"/>
              </a:rPr>
              <a:t>Average</a:t>
            </a:r>
            <a:r>
              <a:rPr lang="en-IN" sz="7200" b="0" dirty="0">
                <a:solidFill>
                  <a:srgbClr val="CE9178"/>
                </a:solidFill>
                <a:effectLst/>
                <a:latin typeface="Consolas" panose="020B0609020204030204" pitchFamily="49" charset="0"/>
              </a:rPr>
              <a:t> Turn Around Time: "</a:t>
            </a:r>
            <a:r>
              <a:rPr lang="en-IN" sz="7200" b="0" dirty="0">
                <a:solidFill>
                  <a:srgbClr val="D4D4D4"/>
                </a:solidFill>
                <a:effectLst/>
                <a:latin typeface="Consolas" panose="020B0609020204030204" pitchFamily="49" charset="0"/>
              </a:rPr>
              <a:t> </a:t>
            </a:r>
            <a:r>
              <a:rPr lang="en-IN" sz="7200" b="0" dirty="0">
                <a:solidFill>
                  <a:srgbClr val="DCDCAA"/>
                </a:solidFill>
                <a:effectLst/>
                <a:latin typeface="Consolas" panose="020B0609020204030204" pitchFamily="49" charset="0"/>
              </a:rPr>
              <a:t>&lt;&lt;</a:t>
            </a:r>
            <a:r>
              <a:rPr lang="en-IN" sz="7200" b="0" dirty="0">
                <a:solidFill>
                  <a:srgbClr val="D4D4D4"/>
                </a:solidFill>
                <a:effectLst/>
                <a:latin typeface="Consolas" panose="020B0609020204030204" pitchFamily="49" charset="0"/>
              </a:rPr>
              <a:t> (</a:t>
            </a:r>
            <a:r>
              <a:rPr lang="en-IN" sz="7200" b="0" dirty="0" err="1">
                <a:solidFill>
                  <a:srgbClr val="9CDCFE"/>
                </a:solidFill>
                <a:effectLst/>
                <a:latin typeface="Consolas" panose="020B0609020204030204" pitchFamily="49" charset="0"/>
              </a:rPr>
              <a:t>total_turn_around_time</a:t>
            </a:r>
            <a:r>
              <a:rPr lang="en-IN" sz="7200" b="0" dirty="0">
                <a:solidFill>
                  <a:srgbClr val="D4D4D4"/>
                </a:solidFill>
                <a:effectLst/>
                <a:latin typeface="Consolas" panose="020B0609020204030204" pitchFamily="49" charset="0"/>
              </a:rPr>
              <a:t> / </a:t>
            </a:r>
            <a:r>
              <a:rPr lang="en-IN" sz="7200" b="0" dirty="0">
                <a:solidFill>
                  <a:srgbClr val="9CDCFE"/>
                </a:solidFill>
                <a:effectLst/>
                <a:latin typeface="Consolas" panose="020B0609020204030204" pitchFamily="49" charset="0"/>
              </a:rPr>
              <a:t>n</a:t>
            </a:r>
            <a:r>
              <a:rPr lang="en-IN" sz="7200" b="0" dirty="0">
                <a:solidFill>
                  <a:srgbClr val="D4D4D4"/>
                </a:solidFill>
                <a:effectLst/>
                <a:latin typeface="Consolas" panose="020B0609020204030204" pitchFamily="49" charset="0"/>
              </a:rPr>
              <a:t>) </a:t>
            </a:r>
            <a:r>
              <a:rPr lang="en-IN" sz="7200" b="0" dirty="0">
                <a:solidFill>
                  <a:srgbClr val="DCDCAA"/>
                </a:solidFill>
                <a:effectLst/>
                <a:latin typeface="Consolas" panose="020B0609020204030204" pitchFamily="49" charset="0"/>
              </a:rPr>
              <a:t>&lt;&lt;</a:t>
            </a:r>
            <a:r>
              <a:rPr lang="en-IN" sz="7200" b="0" dirty="0">
                <a:solidFill>
                  <a:srgbClr val="D4D4D4"/>
                </a:solidFill>
                <a:effectLst/>
                <a:latin typeface="Consolas" panose="020B0609020204030204" pitchFamily="49" charset="0"/>
              </a:rPr>
              <a:t> </a:t>
            </a:r>
            <a:r>
              <a:rPr lang="en-IN" sz="7200" b="0" dirty="0">
                <a:solidFill>
                  <a:srgbClr val="CE9178"/>
                </a:solidFill>
                <a:effectLst/>
                <a:latin typeface="Consolas" panose="020B0609020204030204" pitchFamily="49" charset="0"/>
              </a:rPr>
              <a:t>"</a:t>
            </a:r>
            <a:r>
              <a:rPr lang="en-IN" sz="7200" b="0" dirty="0">
                <a:solidFill>
                  <a:srgbClr val="D7BA7D"/>
                </a:solidFill>
                <a:effectLst/>
                <a:latin typeface="Consolas" panose="020B0609020204030204" pitchFamily="49" charset="0"/>
              </a:rPr>
              <a:t>\n</a:t>
            </a:r>
            <a:r>
              <a:rPr lang="en-IN" sz="7200" b="0" dirty="0">
                <a:solidFill>
                  <a:srgbClr val="CE9178"/>
                </a:solidFill>
                <a:effectLst/>
                <a:latin typeface="Consolas" panose="020B0609020204030204" pitchFamily="49" charset="0"/>
              </a:rPr>
              <a:t>"</a:t>
            </a:r>
            <a:r>
              <a:rPr lang="en-IN" sz="7200" b="0" dirty="0">
                <a:solidFill>
                  <a:srgbClr val="D4D4D4"/>
                </a:solidFill>
                <a:effectLst/>
                <a:latin typeface="Consolas" panose="020B0609020204030204" pitchFamily="49" charset="0"/>
              </a:rPr>
              <a:t>;</a:t>
            </a:r>
          </a:p>
          <a:p>
            <a:pPr marL="36900" indent="0">
              <a:buNone/>
            </a:pPr>
            <a:r>
              <a:rPr lang="en-IN" sz="7200" b="0" dirty="0">
                <a:solidFill>
                  <a:srgbClr val="D4D4D4"/>
                </a:solidFill>
                <a:effectLst/>
                <a:latin typeface="Consolas" panose="020B0609020204030204" pitchFamily="49" charset="0"/>
              </a:rPr>
              <a:t>}</a:t>
            </a:r>
          </a:p>
          <a:p>
            <a:pPr marL="36900" indent="0">
              <a:buNone/>
            </a:pPr>
            <a:br>
              <a:rPr lang="en-IN" sz="7200" b="0" dirty="0">
                <a:solidFill>
                  <a:srgbClr val="D4D4D4"/>
                </a:solidFill>
                <a:effectLst/>
                <a:latin typeface="Consolas" panose="020B0609020204030204" pitchFamily="49" charset="0"/>
              </a:rPr>
            </a:br>
            <a:endParaRPr lang="en-IN" sz="7200" b="0" dirty="0">
              <a:solidFill>
                <a:srgbClr val="D4D4D4"/>
              </a:solidFill>
              <a:effectLst/>
              <a:latin typeface="Consolas" panose="020B0609020204030204" pitchFamily="49" charset="0"/>
            </a:endParaRPr>
          </a:p>
          <a:p>
            <a:endParaRPr lang="en-IN" dirty="0"/>
          </a:p>
        </p:txBody>
      </p:sp>
      <p:sp>
        <p:nvSpPr>
          <p:cNvPr id="7" name="TextBox 6">
            <a:extLst>
              <a:ext uri="{FF2B5EF4-FFF2-40B4-BE49-F238E27FC236}">
                <a16:creationId xmlns:a16="http://schemas.microsoft.com/office/drawing/2014/main" id="{9B08A3C8-3FB4-4EF9-9B51-6F7100ABE8F4}"/>
              </a:ext>
            </a:extLst>
          </p:cNvPr>
          <p:cNvSpPr txBox="1"/>
          <p:nvPr/>
        </p:nvSpPr>
        <p:spPr>
          <a:xfrm>
            <a:off x="8125327" y="364775"/>
            <a:ext cx="2831431" cy="584775"/>
          </a:xfrm>
          <a:prstGeom prst="rect">
            <a:avLst/>
          </a:prstGeom>
          <a:noFill/>
        </p:spPr>
        <p:txBody>
          <a:bodyPr wrap="square">
            <a:spAutoFit/>
          </a:bodyPr>
          <a:lstStyle/>
          <a:p>
            <a:r>
              <a:rPr lang="en-IN" sz="3200" b="1" u="sng" dirty="0">
                <a:solidFill>
                  <a:srgbClr val="FF0000"/>
                </a:solidFill>
              </a:rPr>
              <a:t>Functions</a:t>
            </a:r>
          </a:p>
        </p:txBody>
      </p:sp>
    </p:spTree>
    <p:extLst>
      <p:ext uri="{BB962C8B-B14F-4D97-AF65-F5344CB8AC3E}">
        <p14:creationId xmlns:p14="http://schemas.microsoft.com/office/powerpoint/2010/main" val="40933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8E9569-D092-4CC5-BA0D-4A3549334770}"/>
              </a:ext>
            </a:extLst>
          </p:cNvPr>
          <p:cNvPicPr>
            <a:picLocks noChangeAspect="1"/>
          </p:cNvPicPr>
          <p:nvPr/>
        </p:nvPicPr>
        <p:blipFill>
          <a:blip r:embed="rId2"/>
          <a:stretch>
            <a:fillRect/>
          </a:stretch>
        </p:blipFill>
        <p:spPr>
          <a:xfrm>
            <a:off x="296779" y="160420"/>
            <a:ext cx="11726779" cy="6697579"/>
          </a:xfrm>
          <a:prstGeom prst="rect">
            <a:avLst/>
          </a:prstGeom>
        </p:spPr>
      </p:pic>
    </p:spTree>
    <p:extLst>
      <p:ext uri="{BB962C8B-B14F-4D97-AF65-F5344CB8AC3E}">
        <p14:creationId xmlns:p14="http://schemas.microsoft.com/office/powerpoint/2010/main" val="83491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1492B9-560C-4154-A835-05195A1950FB}"/>
              </a:ext>
            </a:extLst>
          </p:cNvPr>
          <p:cNvSpPr txBox="1"/>
          <p:nvPr/>
        </p:nvSpPr>
        <p:spPr>
          <a:xfrm>
            <a:off x="5251859" y="112145"/>
            <a:ext cx="1688283" cy="523220"/>
          </a:xfrm>
          <a:prstGeom prst="rect">
            <a:avLst/>
          </a:prstGeom>
          <a:noFill/>
        </p:spPr>
        <p:txBody>
          <a:bodyPr wrap="none" rtlCol="0">
            <a:spAutoFit/>
          </a:bodyPr>
          <a:lstStyle/>
          <a:p>
            <a:r>
              <a:rPr lang="en-IN" sz="2800" b="1" u="sng" dirty="0">
                <a:solidFill>
                  <a:srgbClr val="FF0000"/>
                </a:solidFill>
              </a:rPr>
              <a:t>Example:</a:t>
            </a:r>
          </a:p>
        </p:txBody>
      </p:sp>
      <p:sp>
        <p:nvSpPr>
          <p:cNvPr id="6" name="Rectangle 1">
            <a:extLst>
              <a:ext uri="{FF2B5EF4-FFF2-40B4-BE49-F238E27FC236}">
                <a16:creationId xmlns:a16="http://schemas.microsoft.com/office/drawing/2014/main" id="{5A3B1002-9F93-4763-8172-C3814C1DD932}"/>
              </a:ext>
            </a:extLst>
          </p:cNvPr>
          <p:cNvSpPr>
            <a:spLocks noChangeArrowheads="1"/>
          </p:cNvSpPr>
          <p:nvPr/>
        </p:nvSpPr>
        <p:spPr bwMode="auto">
          <a:xfrm>
            <a:off x="482605" y="820032"/>
            <a:ext cx="389209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11" eaLnBrk="0" fontAlgn="base" hangingPunct="0">
              <a:spcBef>
                <a:spcPct val="0"/>
              </a:spcBef>
              <a:spcAft>
                <a:spcPct val="0"/>
              </a:spcAft>
            </a:pPr>
            <a:r>
              <a:rPr lang="en-US" altLang="en-US" sz="2400" b="1" u="sng" dirty="0">
                <a:solidFill>
                  <a:srgbClr val="FF0000"/>
                </a:solidFill>
                <a:latin typeface="Candara" panose="020E0502030303020204" pitchFamily="34" charset="0"/>
              </a:rPr>
              <a:t>Input</a:t>
            </a:r>
            <a:r>
              <a:rPr lang="en-US" altLang="en-US" sz="2400" b="1" dirty="0">
                <a:solidFill>
                  <a:srgbClr val="FF0000"/>
                </a:solidFill>
                <a:latin typeface="Candara" panose="020E0502030303020204" pitchFamily="34" charset="0"/>
              </a:rPr>
              <a:t> :</a:t>
            </a:r>
            <a:r>
              <a:rPr lang="en-US" altLang="en-US" sz="2400" dirty="0">
                <a:solidFill>
                  <a:srgbClr val="FF0000"/>
                </a:solidFill>
                <a:latin typeface="Candara" panose="020E0502030303020204" pitchFamily="34" charset="0"/>
              </a:rPr>
              <a:t> </a:t>
            </a:r>
          </a:p>
          <a:p>
            <a:pPr defTabSz="914411" eaLnBrk="0" fontAlgn="base" hangingPunct="0">
              <a:spcBef>
                <a:spcPct val="0"/>
              </a:spcBef>
              <a:spcAft>
                <a:spcPct val="0"/>
              </a:spcAft>
            </a:pPr>
            <a:r>
              <a:rPr lang="en-US" altLang="en-US" sz="2400" dirty="0">
                <a:solidFill>
                  <a:srgbClr val="FFFFFF"/>
                </a:solidFill>
                <a:latin typeface="Candara" panose="020E0502030303020204" pitchFamily="34" charset="0"/>
              </a:rPr>
              <a:t>Process No:	</a:t>
            </a:r>
            <a:r>
              <a:rPr lang="en-US" altLang="en-US" sz="2400" dirty="0">
                <a:solidFill>
                  <a:srgbClr val="FFFFFF"/>
                </a:solidFill>
                <a:latin typeface="Abadi" panose="020B0604020202020204" pitchFamily="34" charset="0"/>
              </a:rPr>
              <a:t>1 2 3 4 5 6 7</a:t>
            </a:r>
          </a:p>
          <a:p>
            <a:pPr defTabSz="914411" eaLnBrk="0" fontAlgn="base" hangingPunct="0">
              <a:spcBef>
                <a:spcPct val="0"/>
              </a:spcBef>
              <a:spcAft>
                <a:spcPct val="0"/>
              </a:spcAft>
            </a:pPr>
            <a:r>
              <a:rPr lang="en-US" altLang="en-US" sz="2400" dirty="0">
                <a:solidFill>
                  <a:srgbClr val="FFFFFF"/>
                </a:solidFill>
                <a:latin typeface="Candara" panose="020E0502030303020204" pitchFamily="34" charset="0"/>
              </a:rPr>
              <a:t>Arrival Time: 	</a:t>
            </a:r>
            <a:r>
              <a:rPr lang="en-US" altLang="en-US" sz="2400" dirty="0">
                <a:solidFill>
                  <a:srgbClr val="FFFFFF"/>
                </a:solidFill>
                <a:latin typeface="Abadi" panose="020B0604020104020204" pitchFamily="34" charset="0"/>
              </a:rPr>
              <a:t>0 1 3 4 5 6 10</a:t>
            </a:r>
          </a:p>
          <a:p>
            <a:pPr defTabSz="914411" eaLnBrk="0" fontAlgn="base" hangingPunct="0">
              <a:spcBef>
                <a:spcPct val="0"/>
              </a:spcBef>
              <a:spcAft>
                <a:spcPct val="0"/>
              </a:spcAft>
            </a:pPr>
            <a:r>
              <a:rPr lang="en-US" altLang="en-US" sz="2400" dirty="0">
                <a:solidFill>
                  <a:srgbClr val="FFFFFF"/>
                </a:solidFill>
                <a:latin typeface="Candara" panose="020E0502030303020204" pitchFamily="34" charset="0"/>
              </a:rPr>
              <a:t>Burst Time:	</a:t>
            </a:r>
            <a:r>
              <a:rPr lang="en-US" altLang="en-US" sz="2400" dirty="0">
                <a:solidFill>
                  <a:srgbClr val="FFFFFF"/>
                </a:solidFill>
                <a:latin typeface="Abadi" panose="020B0604020104020204" pitchFamily="34" charset="0"/>
              </a:rPr>
              <a:t>8 2 4 1 6 5 1</a:t>
            </a:r>
            <a:endParaRPr lang="en-US" altLang="en-US" sz="2400" dirty="0">
              <a:solidFill>
                <a:srgbClr val="FFFFFF"/>
              </a:solidFill>
              <a:latin typeface="Candara" panose="020E0502030303020204" pitchFamily="34" charset="0"/>
            </a:endParaRPr>
          </a:p>
        </p:txBody>
      </p:sp>
      <p:sp>
        <p:nvSpPr>
          <p:cNvPr id="8" name="Rectangle 2">
            <a:extLst>
              <a:ext uri="{FF2B5EF4-FFF2-40B4-BE49-F238E27FC236}">
                <a16:creationId xmlns:a16="http://schemas.microsoft.com/office/drawing/2014/main" id="{0E8B0771-CA5B-47A1-BD43-09DB4CA5DB19}"/>
              </a:ext>
            </a:extLst>
          </p:cNvPr>
          <p:cNvSpPr>
            <a:spLocks noChangeArrowheads="1"/>
          </p:cNvSpPr>
          <p:nvPr/>
        </p:nvSpPr>
        <p:spPr bwMode="auto">
          <a:xfrm>
            <a:off x="425116" y="2747819"/>
            <a:ext cx="1131770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11" eaLnBrk="0" fontAlgn="base" hangingPunct="0">
              <a:spcBef>
                <a:spcPct val="0"/>
              </a:spcBef>
              <a:spcAft>
                <a:spcPct val="0"/>
              </a:spcAft>
            </a:pPr>
            <a:r>
              <a:rPr lang="en-US" altLang="en-US" sz="2400" b="1" u="sng" dirty="0">
                <a:solidFill>
                  <a:srgbClr val="FF0000"/>
                </a:solidFill>
                <a:latin typeface="Abadi" panose="020B0604020104020204" pitchFamily="34" charset="0"/>
              </a:rPr>
              <a:t>Output</a:t>
            </a:r>
            <a:r>
              <a:rPr lang="en-US" altLang="en-US" sz="2000" dirty="0">
                <a:solidFill>
                  <a:srgbClr val="FFFFFF"/>
                </a:solidFill>
                <a:latin typeface="Abadi" panose="020B0604020104020204" pitchFamily="34" charset="0"/>
              </a:rPr>
              <a:t> : </a:t>
            </a: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Process_No      Arrival Time    Burst Time     </a:t>
            </a:r>
            <a:r>
              <a:rPr lang="en-US" altLang="en-US" sz="2000" dirty="0" err="1">
                <a:solidFill>
                  <a:srgbClr val="FFFFFF"/>
                </a:solidFill>
                <a:latin typeface="Abadi" panose="020B0604020104020204" pitchFamily="34" charset="0"/>
              </a:rPr>
              <a:t>Complete_time</a:t>
            </a:r>
            <a:r>
              <a:rPr lang="en-US" altLang="en-US" sz="2000" dirty="0">
                <a:solidFill>
                  <a:srgbClr val="FFFFFF"/>
                </a:solidFill>
                <a:latin typeface="Abadi" panose="020B0604020104020204" pitchFamily="34" charset="0"/>
              </a:rPr>
              <a:t>   Turn_Around_Time     Wait_Time</a:t>
            </a: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     1             	     0                   8                     8              	       8                       0</a:t>
            </a: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     2             	     1                   2                     11               	       10                      8</a:t>
            </a: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     4             	     3                   4                     16              	       13                      9</a:t>
            </a: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     3             	     4                   1                       9              	        5                       4 </a:t>
            </a: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     5             	     5                   6                      27              	        22                     16</a:t>
            </a: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     6                      6                   5                      21                         15                      10  </a:t>
            </a: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     7                     10                   1                     12                          2                         1</a:t>
            </a:r>
          </a:p>
          <a:p>
            <a:pPr defTabSz="914411" eaLnBrk="0" fontAlgn="base" hangingPunct="0">
              <a:spcBef>
                <a:spcPct val="0"/>
              </a:spcBef>
              <a:spcAft>
                <a:spcPct val="0"/>
              </a:spcAft>
            </a:pPr>
            <a:endParaRPr lang="en-US" altLang="en-US" sz="2000" dirty="0">
              <a:solidFill>
                <a:srgbClr val="FFFFFF"/>
              </a:solidFill>
              <a:latin typeface="Abadi" panose="020B0604020104020204" pitchFamily="34" charset="0"/>
            </a:endParaRP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Avg Wait Time(WT) is : 10.714</a:t>
            </a:r>
          </a:p>
          <a:p>
            <a:pPr defTabSz="914411" eaLnBrk="0" fontAlgn="base" hangingPunct="0">
              <a:spcBef>
                <a:spcPct val="0"/>
              </a:spcBef>
              <a:spcAft>
                <a:spcPct val="0"/>
              </a:spcAft>
            </a:pPr>
            <a:r>
              <a:rPr lang="en-US" altLang="en-US" sz="2000" dirty="0">
                <a:solidFill>
                  <a:srgbClr val="FFFFFF"/>
                </a:solidFill>
                <a:latin typeface="Abadi" panose="020B0604020104020204" pitchFamily="34" charset="0"/>
              </a:rPr>
              <a:t>Avg TurnAround Time(TAT) : 6.8581</a:t>
            </a:r>
            <a:endParaRPr lang="en-US" altLang="en-US" sz="3200" dirty="0">
              <a:latin typeface="Abadi" panose="020B0604020104020204" pitchFamily="34" charset="0"/>
            </a:endParaRPr>
          </a:p>
        </p:txBody>
      </p:sp>
    </p:spTree>
    <p:extLst>
      <p:ext uri="{BB962C8B-B14F-4D97-AF65-F5344CB8AC3E}">
        <p14:creationId xmlns:p14="http://schemas.microsoft.com/office/powerpoint/2010/main" val="2396043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253</TotalTime>
  <Words>1721</Words>
  <Application>Microsoft Office PowerPoint</Application>
  <PresentationFormat>Widescreen</PresentationFormat>
  <Paragraphs>193</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Abadi</vt:lpstr>
      <vt:lpstr>Arial</vt:lpstr>
      <vt:lpstr>Calibri</vt:lpstr>
      <vt:lpstr>Calisto MT</vt:lpstr>
      <vt:lpstr>Candara</vt:lpstr>
      <vt:lpstr>Consolas</vt:lpstr>
      <vt:lpstr>Times New Roman</vt:lpstr>
      <vt:lpstr>urw-din</vt:lpstr>
      <vt:lpstr>Wingdings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Telgani</dc:creator>
  <cp:lastModifiedBy>manoj sudhakar</cp:lastModifiedBy>
  <cp:revision>11</cp:revision>
  <dcterms:created xsi:type="dcterms:W3CDTF">2021-12-30T05:44:49Z</dcterms:created>
  <dcterms:modified xsi:type="dcterms:W3CDTF">2022-01-05T14:22:49Z</dcterms:modified>
</cp:coreProperties>
</file>