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An Introduction to Transformers and Sequence-to-Sequence Learning for Machine Learning.</a:t>
            </a:r>
          </a:p>
        </p:txBody>
      </p:sp>
      <p:sp>
        <p:nvSpPr>
          <p:cNvPr id="3" name="Content Placeholder 2"/>
          <p:cNvSpPr>
            <a:spLocks noGrp="1"/>
          </p:cNvSpPr>
          <p:nvPr>
            <p:ph idx="1"/>
          </p:nvPr>
        </p:nvSpPr>
        <p:spPr/>
        <p:txBody>
          <a:bodyPr/>
          <a:lstStyle/>
          <a:p>
            <a:r>
              <a:t>An Introduction to Transformers and Sequence-to-Sequence Learning for Machine Learning. Summarize the following text: What is a Transformer? What is Sequence to Sequence Learning and Attention?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The attention mechanism is repeated multiple times with linear projections of Q, K and V. This allows the system to learn from different representations of</a:t>
            </a:r>
          </a:p>
        </p:txBody>
      </p:sp>
      <p:sp>
        <p:nvSpPr>
          <p:cNvPr id="3" name="Content Placeholder 2"/>
          <p:cNvSpPr>
            <a:spLocks noGrp="1"/>
          </p:cNvSpPr>
          <p:nvPr>
            <p:ph idx="1"/>
          </p:nvPr>
        </p:nvSpPr>
        <p:spPr/>
        <p:txBody>
          <a:bodyPr/>
          <a:lstStyle/>
          <a:p>
            <a:r>
              <a:t>To simplify this a little bit, we could say that the values in V are multiplied and summed with some attention-weights a. This means that the weights a are defined by how each word of the sequence is influenced by all the other words in the sequence. The attention mechanism is repeated multiple times with linear projections of Q, K and V.</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11 The multi-head attention module that connects the encoder and decoder will make sure that the. encoder input-sequence is taken</a:t>
            </a:r>
          </a:p>
        </p:txBody>
      </p:sp>
      <p:sp>
        <p:nvSpPr>
          <p:cNvPr id="3" name="Content Placeholder 2"/>
          <p:cNvSpPr>
            <a:spLocks noGrp="1"/>
          </p:cNvSpPr>
          <p:nvPr>
            <p:ph idx="1"/>
          </p:nvPr>
        </p:nvSpPr>
        <p:spPr/>
        <p:txBody>
          <a:bodyPr/>
          <a:lstStyle/>
          <a:p>
            <a:r>
              <a:t>The multi-head attention module that connects the encoder and decoder will make sure that the. encoder input-sequence is taken into account up to a given position. This allows the system to learn from different representations of Q, K and V, which is beneficial to the model. These linear representations are done by multiplying Q, V by weight matrices W that are learned during the training.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12 After the multi-attention heads in both the encoder and decoder, we have a pointwise feed-forward layer. This</a:t>
            </a:r>
          </a:p>
        </p:txBody>
      </p:sp>
      <p:sp>
        <p:nvSpPr>
          <p:cNvPr id="3" name="Content Placeholder 2"/>
          <p:cNvSpPr>
            <a:spLocks noGrp="1"/>
          </p:cNvSpPr>
          <p:nvPr>
            <p:ph idx="1"/>
          </p:nvPr>
        </p:nvSpPr>
        <p:spPr/>
        <p:txBody>
          <a:bodyPr/>
          <a:lstStyle/>
          <a:p>
            <a:r>
              <a:t>After the multi-attention heads in both the encoder and decoder, we have a pointwise feed-forward layer. This little feed- forward network has identical parameters for each position, which can be described as a separate, identical linear transformation of each element.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13 The decoder input will be shifted to the right by one position. This prevents our model from learning the copy/paste task. We</a:t>
            </a:r>
          </a:p>
        </p:txBody>
      </p:sp>
      <p:sp>
        <p:nvSpPr>
          <p:cNvPr id="3" name="Content Placeholder 2"/>
          <p:cNvSpPr>
            <a:spLocks noGrp="1"/>
          </p:cNvSpPr>
          <p:nvPr>
            <p:ph idx="1"/>
          </p:nvPr>
        </p:nvSpPr>
        <p:spPr/>
        <p:txBody>
          <a:bodyPr/>
          <a:lstStyle/>
          <a:p>
            <a:r>
              <a:t>The model will learn that given the encoder sequence and a particular decoder sequence, which has been already seen by the model, we predict the next word/character. We fill the first position of the decoder input with a start-of-sentence token, since that place would otherwise be empty.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14 This is true for Seq2Seq models and for the Transformer. In addition to the right-shifting, the Trans</a:t>
            </a:r>
          </a:p>
        </p:txBody>
      </p:sp>
      <p:sp>
        <p:nvSpPr>
          <p:cNvPr id="3" name="Content Placeholder 2"/>
          <p:cNvSpPr>
            <a:spLocks noGrp="1"/>
          </p:cNvSpPr>
          <p:nvPr>
            <p:ph idx="1"/>
          </p:nvPr>
        </p:nvSpPr>
        <p:spPr/>
        <p:txBody>
          <a:bodyPr/>
          <a:lstStyle/>
          <a:p>
            <a:r>
              <a:t>We append an end-of-sentence token to the decoder input sequence to mark the end of that sequence and it is also appended to the target output sentence. In a moment, we’ll see how that is useful for inferring the results.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15 The process of feeding the correct shifted input into the decoder is also called Teacher-Forcing, as described in this blog. The</a:t>
            </a:r>
          </a:p>
        </p:txBody>
      </p:sp>
      <p:sp>
        <p:nvSpPr>
          <p:cNvPr id="3" name="Content Placeholder 2"/>
          <p:cNvSpPr>
            <a:spLocks noGrp="1"/>
          </p:cNvSpPr>
          <p:nvPr>
            <p:ph idx="1"/>
          </p:nvPr>
        </p:nvSpPr>
        <p:spPr/>
        <p:txBody>
          <a:bodyPr/>
          <a:lstStyle/>
          <a:p>
            <a:r>
              <a:t>The process of feeding the correct shifted input into the decoder is also called Teacher-Forcing, as described in this blog. In the end we want to translate a French sentence without having the German sentence. The trick here is to re-feed our model for each position of the output sequence until we come across an end-of-sentence token.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16 We see that we need multiple runs through our model to translate our sentence. Instead of a translation task, let’s implement a</a:t>
            </a:r>
          </a:p>
        </p:txBody>
      </p:sp>
      <p:sp>
        <p:nvSpPr>
          <p:cNvPr id="3" name="Content Placeholder 2"/>
          <p:cNvSpPr>
            <a:spLocks noGrp="1"/>
          </p:cNvSpPr>
          <p:nvPr>
            <p:ph idx="1"/>
          </p:nvPr>
        </p:nvSpPr>
        <p:spPr/>
        <p:txBody>
          <a:bodyPr/>
          <a:lstStyle/>
          <a:p>
            <a:r>
              <a:t>We need multiple runs through our model to translate our sentence. Let’s now test the Transformer in a use case. Instead of a translation task, we implement a time-series forecast for the hourly flow of electrical power.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17 The data gives us hourly load for the entire ERCOT control area. I used the data from the years 2003 to 2015 as a</a:t>
            </a:r>
          </a:p>
        </p:txBody>
      </p:sp>
      <p:sp>
        <p:nvSpPr>
          <p:cNvPr id="3" name="Content Placeholder 2"/>
          <p:cNvSpPr>
            <a:spLocks noGrp="1"/>
          </p:cNvSpPr>
          <p:nvPr>
            <p:ph idx="1"/>
          </p:nvPr>
        </p:nvSpPr>
        <p:spPr/>
        <p:txBody>
          <a:bodyPr/>
          <a:lstStyle/>
          <a:p>
            <a:r>
              <a:t>We can use LSTM-based sequence-to-sequence models to make multi-step forecast predictions. We first need to make a few changes to the architecture since we are not working with sequences of words but with values. We are doing an auto-regression and not a classification of words/characters.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18 To predict a given sequence, we need a sequence from the past. The size of those windows can vary from use-case to use</a:t>
            </a:r>
          </a:p>
        </p:txBody>
      </p:sp>
      <p:sp>
        <p:nvSpPr>
          <p:cNvPr id="3" name="Content Placeholder 2"/>
          <p:cNvSpPr>
            <a:spLocks noGrp="1"/>
          </p:cNvSpPr>
          <p:nvPr>
            <p:ph idx="1"/>
          </p:nvPr>
        </p:nvSpPr>
        <p:spPr/>
        <p:txBody>
          <a:bodyPr/>
          <a:lstStyle/>
          <a:p>
            <a:r>
              <a:t>To predict a given sequence, we need a sequence from the past. I used the hourly data from the previous 24 hours to predict the next 12 hours. For convergence purposes, I also normalized the ERCOT load by dividing it by 1000.</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19 I used an 11-dimensional vector with only -1’s as the ‘start-of-sequence’ values.</a:t>
            </a:r>
          </a:p>
        </p:txBody>
      </p:sp>
      <p:sp>
        <p:nvSpPr>
          <p:cNvPr id="3" name="Content Placeholder 2"/>
          <p:cNvSpPr>
            <a:spLocks noGrp="1"/>
          </p:cNvSpPr>
          <p:nvPr>
            <p:ph idx="1"/>
          </p:nvPr>
        </p:nvSpPr>
        <p:spPr/>
        <p:txBody>
          <a:bodyPr/>
          <a:lstStyle/>
          <a:p>
            <a:r>
              <a:t>I used an 11-dimensional vector with only -1’s as the ‘start-of-sequence’ values. I shifted the decoder input by one position with regard to the target sequence. This means that the encoder gets a window of 24 data points as input.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Sequence-to-Sequence (or Seq2Seq) is a neural net that transforms a given sequence of elements.</a:t>
            </a:r>
          </a:p>
        </p:txBody>
      </p:sp>
      <p:sp>
        <p:nvSpPr>
          <p:cNvPr id="3" name="Content Placeholder 2"/>
          <p:cNvSpPr>
            <a:spLocks noGrp="1"/>
          </p:cNvSpPr>
          <p:nvPr>
            <p:ph idx="1"/>
          </p:nvPr>
        </p:nvSpPr>
        <p:spPr/>
        <p:txBody>
          <a:bodyPr/>
          <a:lstStyle/>
          <a:p>
            <a:r>
              <a:t>Sequence-to-Sequence (or Seq2Seq) is a neural net that transforms a given sequence of elements, such as the sequence of words in a sentence, into another sequence. A popular choice for this type of model is Long-Short-Term-Memory (LSTM)-based models.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20 I used an 11-dimensional vector with only -1’s as the ‘start-of-sequence’ values.</a:t>
            </a:r>
          </a:p>
        </p:txBody>
      </p:sp>
      <p:sp>
        <p:nvSpPr>
          <p:cNvPr id="3" name="Content Placeholder 2"/>
          <p:cNvSpPr>
            <a:spLocks noGrp="1"/>
          </p:cNvSpPr>
          <p:nvPr>
            <p:ph idx="1"/>
          </p:nvPr>
        </p:nvSpPr>
        <p:spPr/>
        <p:txBody>
          <a:bodyPr/>
          <a:lstStyle/>
          <a:p>
            <a:r>
              <a:t>I used an 11-dimensional vector with only -1’s as the ‘start-of-sequence’ values. The root mean squared error for the training set is 859. For the validation set it is 4,106 for the 12-hour predictions.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21 The results show that it would be possible to use the Transformer architecture for time-series forecasting. The more steps we want to forecast</a:t>
            </a:r>
          </a:p>
        </p:txBody>
      </p:sp>
      <p:sp>
        <p:nvSpPr>
          <p:cNvPr id="3" name="Content Placeholder 2"/>
          <p:cNvSpPr>
            <a:spLocks noGrp="1"/>
          </p:cNvSpPr>
          <p:nvPr>
            <p:ph idx="1"/>
          </p:nvPr>
        </p:nvSpPr>
        <p:spPr/>
        <p:txBody>
          <a:bodyPr/>
          <a:lstStyle/>
          <a:p>
            <a:r>
              <a:t>The results show that it would be possible to use the Transformer architecture for time-series forecasting. The more steps we want to forecast the higher the error will become. This was not intended to be a perfect model and with better tuning and training, the results would probably improve. It can be a big help to accelerate the training using GPUs.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22 It can be a big help to accelerate the training using GPUs. I used the Watson Studio Local Platform to train my model. You can</a:t>
            </a:r>
          </a:p>
        </p:txBody>
      </p:sp>
      <p:sp>
        <p:nvSpPr>
          <p:cNvPr id="3" name="Content Placeholder 2"/>
          <p:cNvSpPr>
            <a:spLocks noGrp="1"/>
          </p:cNvSpPr>
          <p:nvPr>
            <p:ph idx="1"/>
          </p:nvPr>
        </p:nvSpPr>
        <p:spPr/>
        <p:txBody>
          <a:bodyPr/>
          <a:lstStyle/>
          <a:p>
            <a:r>
              <a:t>It can be a big help to accelerate the training using GPUs. I used the Watson Studio Local Platform to train my model with GPUs and I let it run there rather than on my local machine. You can also accelerate theTraining using Watson’s Machine Learning GPUs which are free up to a certain amount of training time.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The Encoder takes the input sequence and maps it into a higher dimensional space (n-dimensional vector) That abstract vector is fed into</a:t>
            </a:r>
          </a:p>
        </p:txBody>
      </p:sp>
      <p:sp>
        <p:nvSpPr>
          <p:cNvPr id="3" name="Content Placeholder 2"/>
          <p:cNvSpPr>
            <a:spLocks noGrp="1"/>
          </p:cNvSpPr>
          <p:nvPr>
            <p:ph idx="1"/>
          </p:nvPr>
        </p:nvSpPr>
        <p:spPr/>
        <p:txBody>
          <a:bodyPr/>
          <a:lstStyle/>
          <a:p>
            <a:r>
              <a:t>The Encoder takes the input sequence and maps it into a higher dimensional space. That abstract vector is fed into the Decoder which turns it into an output sequence. The output sequence can be in another language, symbols, a copy of the input, etc. Together, the model (consisting of Encoder and Decoder) can translate German into French!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A very basic choice for the Encoder and the Decoder of the Seq2Seq model is a single LSTM for each</a:t>
            </a:r>
          </a:p>
        </p:txBody>
      </p:sp>
      <p:sp>
        <p:nvSpPr>
          <p:cNvPr id="3" name="Content Placeholder 2"/>
          <p:cNvSpPr>
            <a:spLocks noGrp="1"/>
          </p:cNvSpPr>
          <p:nvPr>
            <p:ph idx="1"/>
          </p:nvPr>
        </p:nvSpPr>
        <p:spPr/>
        <p:txBody>
          <a:bodyPr/>
          <a:lstStyle/>
          <a:p>
            <a:r>
              <a:t>A very basic choice for the Encoder and the Decoder of the Seq2Seq model is a single LSTM for each of them. The attention-mechanism looks at an input sequence and decides at each step which other parts of the sequence are important.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An attention-mechanism works similarly for a given sequence. For each input that the LSTM (Encoder) reads,</a:t>
            </a:r>
          </a:p>
        </p:txBody>
      </p:sp>
      <p:sp>
        <p:nvSpPr>
          <p:cNvPr id="3" name="Content Placeholder 2"/>
          <p:cNvSpPr>
            <a:spLocks noGrp="1"/>
          </p:cNvSpPr>
          <p:nvPr>
            <p:ph idx="1"/>
          </p:nvPr>
        </p:nvSpPr>
        <p:spPr/>
        <p:txBody>
          <a:bodyPr/>
          <a:lstStyle/>
          <a:p>
            <a:r>
              <a:t>An attention-mechanism works similarly for a given sequence. For our example with the human Encoder and Decoder, imagine that instead of only writing down the translation of the sentence in the imaginary language, the Encoder also writes down keywords that are important to the semantics. Those new keywords make the translation much easier for the Decoder because it knows which key terms give the sentence context.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The paper ‘Attention Is All You Need’ introduces a novel architecture called Transformer. Transformer is an architecture for transforming</a:t>
            </a:r>
          </a:p>
        </p:txBody>
      </p:sp>
      <p:sp>
        <p:nvSpPr>
          <p:cNvPr id="3" name="Content Placeholder 2"/>
          <p:cNvSpPr>
            <a:spLocks noGrp="1"/>
          </p:cNvSpPr>
          <p:nvPr>
            <p:ph idx="1"/>
          </p:nvPr>
        </p:nvSpPr>
        <p:spPr/>
        <p:txBody>
          <a:bodyPr/>
          <a:lstStyle/>
          <a:p>
            <a:r>
              <a:t>The paper ‘Attention Is All You Need’ introduces a novel architecture called Transformer. Like LSTM, Transformer is an architecture for transforming one sequence into another one. It differs from the previously described/existing sequence-to-sequence models.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An architecture with only attention-mechanisms without any RNN (Recurrent Neural Networks) can improve on the results in translation task</a:t>
            </a:r>
          </a:p>
        </p:txBody>
      </p:sp>
      <p:sp>
        <p:nvSpPr>
          <p:cNvPr id="3" name="Content Placeholder 2"/>
          <p:cNvSpPr>
            <a:spLocks noGrp="1"/>
          </p:cNvSpPr>
          <p:nvPr>
            <p:ph idx="1"/>
          </p:nvPr>
        </p:nvSpPr>
        <p:spPr/>
        <p:txBody>
          <a:bodyPr/>
          <a:lstStyle/>
          <a:p>
            <a:r>
              <a:t>Recurrent Networks were, until now, one of the best ways to capture the timely dependencies in sequences. An architecture with only attention-mechanisms without any RNN can improve on the results in translation task and other tasks.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Modules consist mainly of Multi-Head Attention and Feed Forward layers. The inputs and outputs (target sentences) are first embedded into an</a:t>
            </a:r>
          </a:p>
        </p:txBody>
      </p:sp>
      <p:sp>
        <p:nvSpPr>
          <p:cNvPr id="3" name="Content Placeholder 2"/>
          <p:cNvSpPr>
            <a:spLocks noGrp="1"/>
          </p:cNvSpPr>
          <p:nvPr>
            <p:ph idx="1"/>
          </p:nvPr>
        </p:nvSpPr>
        <p:spPr/>
        <p:txBody>
          <a:bodyPr/>
          <a:lstStyle/>
          <a:p>
            <a:r>
              <a:t>Modules consist mainly of Multi-Head Attention and Feed Forward layers. The inputs and outputs (target sentences) are first embedded into an n-dimensional space since we cannot use strings directly. One slight but important part of the model is the positional encoding of the different words.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The attention-mechanism is not very complicated and can be described by the following equation. Generate a concise and informative title for</a:t>
            </a:r>
          </a:p>
        </p:txBody>
      </p:sp>
      <p:sp>
        <p:nvSpPr>
          <p:cNvPr id="3" name="Content Placeholder 2"/>
          <p:cNvSpPr>
            <a:spLocks noGrp="1"/>
          </p:cNvSpPr>
          <p:nvPr>
            <p:ph idx="1"/>
          </p:nvPr>
        </p:nvSpPr>
        <p:spPr/>
        <p:txBody>
          <a:bodyPr/>
          <a:lstStyle/>
          <a:p>
            <a:r>
              <a:t>The attention-mechanism is not very complicated and can be described by the following equation. For the encoder and decoder, multi-head attention modules, V consists of the same word sequence than Q. However, for the attention module that is taking into account theEncoder and the decoder sequences, V is different from Q.</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