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6" r:id="rId1"/>
  </p:sldMasterIdLst>
  <p:notesMasterIdLst>
    <p:notesMasterId r:id="rId28"/>
  </p:notesMasterIdLst>
  <p:handoutMasterIdLst>
    <p:handoutMasterId r:id="rId29"/>
  </p:handoutMasterIdLst>
  <p:sldIdLst>
    <p:sldId id="956" r:id="rId2"/>
    <p:sldId id="1301" r:id="rId3"/>
    <p:sldId id="1306" r:id="rId4"/>
    <p:sldId id="1304" r:id="rId5"/>
    <p:sldId id="1307" r:id="rId6"/>
    <p:sldId id="1308" r:id="rId7"/>
    <p:sldId id="1324" r:id="rId8"/>
    <p:sldId id="1309" r:id="rId9"/>
    <p:sldId id="1310" r:id="rId10"/>
    <p:sldId id="1312" r:id="rId11"/>
    <p:sldId id="1328" r:id="rId12"/>
    <p:sldId id="1313" r:id="rId13"/>
    <p:sldId id="1330" r:id="rId14"/>
    <p:sldId id="1329" r:id="rId15"/>
    <p:sldId id="1332" r:id="rId16"/>
    <p:sldId id="1315" r:id="rId17"/>
    <p:sldId id="1323" r:id="rId18"/>
    <p:sldId id="1325" r:id="rId19"/>
    <p:sldId id="1321" r:id="rId20"/>
    <p:sldId id="1322" r:id="rId21"/>
    <p:sldId id="1320" r:id="rId22"/>
    <p:sldId id="1317" r:id="rId23"/>
    <p:sldId id="1318" r:id="rId24"/>
    <p:sldId id="1319" r:id="rId25"/>
    <p:sldId id="1326" r:id="rId26"/>
    <p:sldId id="1331" r:id="rId27"/>
  </p:sldIdLst>
  <p:sldSz cx="12192000" cy="6858000"/>
  <p:notesSz cx="7053263" cy="9309100"/>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5pPr>
    <a:lvl6pPr marL="2286000" algn="l" defTabSz="914400" rtl="0" eaLnBrk="1" latinLnBrk="0" hangingPunct="1">
      <a:defRPr kern="1200">
        <a:solidFill>
          <a:schemeClr val="bg1"/>
        </a:solidFill>
        <a:latin typeface="Arial" charset="0"/>
        <a:ea typeface="+mn-ea"/>
        <a:cs typeface="DejaVu Sans" charset="0"/>
      </a:defRPr>
    </a:lvl6pPr>
    <a:lvl7pPr marL="2743200" algn="l" defTabSz="914400" rtl="0" eaLnBrk="1" latinLnBrk="0" hangingPunct="1">
      <a:defRPr kern="1200">
        <a:solidFill>
          <a:schemeClr val="bg1"/>
        </a:solidFill>
        <a:latin typeface="Arial" charset="0"/>
        <a:ea typeface="+mn-ea"/>
        <a:cs typeface="DejaVu Sans" charset="0"/>
      </a:defRPr>
    </a:lvl7pPr>
    <a:lvl8pPr marL="3200400" algn="l" defTabSz="914400" rtl="0" eaLnBrk="1" latinLnBrk="0" hangingPunct="1">
      <a:defRPr kern="1200">
        <a:solidFill>
          <a:schemeClr val="bg1"/>
        </a:solidFill>
        <a:latin typeface="Arial" charset="0"/>
        <a:ea typeface="+mn-ea"/>
        <a:cs typeface="DejaVu Sans" charset="0"/>
      </a:defRPr>
    </a:lvl8pPr>
    <a:lvl9pPr marL="3657600" algn="l" defTabSz="914400" rtl="0" eaLnBrk="1" latinLnBrk="0" hangingPunct="1">
      <a:defRPr kern="1200">
        <a:solidFill>
          <a:schemeClr val="bg1"/>
        </a:solidFill>
        <a:latin typeface="Arial" charset="0"/>
        <a:ea typeface="+mn-ea"/>
        <a:cs typeface="DejaVu Sans" charset="0"/>
      </a:defRPr>
    </a:lvl9pPr>
  </p:defaultTextStyle>
  <p:extLst>
    <p:ext uri="{521415D9-36F7-43E2-AB2F-B90AF26B5E84}">
      <p14:sectionLst xmlns:p14="http://schemas.microsoft.com/office/powerpoint/2010/main">
        <p14:section name="Default Section" id="{F8EFD502-E6DC-4D42-ADC1-C53D5EF77ECD}">
          <p14:sldIdLst>
            <p14:sldId id="956"/>
            <p14:sldId id="1301"/>
            <p14:sldId id="1306"/>
            <p14:sldId id="1304"/>
            <p14:sldId id="1307"/>
            <p14:sldId id="1308"/>
            <p14:sldId id="1324"/>
            <p14:sldId id="1309"/>
            <p14:sldId id="1310"/>
            <p14:sldId id="1312"/>
            <p14:sldId id="1328"/>
            <p14:sldId id="1313"/>
            <p14:sldId id="1330"/>
            <p14:sldId id="1329"/>
            <p14:sldId id="1332"/>
            <p14:sldId id="1315"/>
            <p14:sldId id="1323"/>
            <p14:sldId id="1325"/>
            <p14:sldId id="1321"/>
            <p14:sldId id="1322"/>
            <p14:sldId id="1320"/>
            <p14:sldId id="1317"/>
            <p14:sldId id="1318"/>
            <p14:sldId id="1319"/>
            <p14:sldId id="1326"/>
            <p14:sldId id="13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Saraogi" initials="PS" lastIdx="1" clrIdx="0">
    <p:extLst>
      <p:ext uri="{19B8F6BF-5375-455C-9EA6-DF929625EA0E}">
        <p15:presenceInfo xmlns:p15="http://schemas.microsoft.com/office/powerpoint/2012/main" userId="Piyush Sarao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6"/>
    <a:srgbClr val="8497B0"/>
    <a:srgbClr val="0D60B3"/>
    <a:srgbClr val="F6F9F1"/>
    <a:srgbClr val="D56509"/>
    <a:srgbClr val="00A249"/>
    <a:srgbClr val="3C6232"/>
    <a:srgbClr val="F2F6EA"/>
    <a:srgbClr val="EFF4E4"/>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8067" autoAdjust="0"/>
  </p:normalViewPr>
  <p:slideViewPr>
    <p:cSldViewPr>
      <p:cViewPr varScale="1">
        <p:scale>
          <a:sx n="69" d="100"/>
          <a:sy n="69" d="100"/>
        </p:scale>
        <p:origin x="672" y="54"/>
      </p:cViewPr>
      <p:guideLst>
        <p:guide orient="horz" pos="2160"/>
        <p:guide pos="384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5394"/>
    </p:cViewPr>
  </p:sorterViewPr>
  <p:notesViewPr>
    <p:cSldViewPr>
      <p:cViewPr varScale="1">
        <p:scale>
          <a:sx n="54" d="100"/>
          <a:sy n="54" d="100"/>
        </p:scale>
        <p:origin x="2868" y="90"/>
      </p:cViewPr>
      <p:guideLst>
        <p:guide orient="horz" pos="2932"/>
        <p:guide pos="2222"/>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55904" cy="465455"/>
          </a:xfrm>
          <a:prstGeom prst="rect">
            <a:avLst/>
          </a:prstGeom>
        </p:spPr>
        <p:txBody>
          <a:bodyPr vert="horz" lIns="88545" tIns="44272" rIns="88545" bIns="44272" rtlCol="0"/>
          <a:lstStyle>
            <a:lvl1pPr algn="l">
              <a:defRPr sz="1200"/>
            </a:lvl1pPr>
          </a:lstStyle>
          <a:p>
            <a:endParaRPr lang="en-US" dirty="0"/>
          </a:p>
        </p:txBody>
      </p:sp>
      <p:sp>
        <p:nvSpPr>
          <p:cNvPr id="3" name="Date Placeholder 2"/>
          <p:cNvSpPr>
            <a:spLocks noGrp="1"/>
          </p:cNvSpPr>
          <p:nvPr>
            <p:ph type="dt" sz="quarter" idx="1"/>
          </p:nvPr>
        </p:nvSpPr>
        <p:spPr>
          <a:xfrm>
            <a:off x="3995828" y="0"/>
            <a:ext cx="3055904" cy="465455"/>
          </a:xfrm>
          <a:prstGeom prst="rect">
            <a:avLst/>
          </a:prstGeom>
        </p:spPr>
        <p:txBody>
          <a:bodyPr vert="horz" lIns="88545" tIns="44272" rIns="88545" bIns="44272" rtlCol="0"/>
          <a:lstStyle>
            <a:lvl1pPr algn="r">
              <a:defRPr sz="1200"/>
            </a:lvl1pPr>
          </a:lstStyle>
          <a:p>
            <a:fld id="{5372D042-D283-418C-A0AB-4D83E3C1AB9F}" type="datetimeFigureOut">
              <a:rPr lang="en-US" smtClean="0"/>
              <a:pPr/>
              <a:t>5/5/2019</a:t>
            </a:fld>
            <a:endParaRPr lang="en-US" dirty="0"/>
          </a:p>
        </p:txBody>
      </p:sp>
      <p:sp>
        <p:nvSpPr>
          <p:cNvPr id="4" name="Footer Placeholder 3"/>
          <p:cNvSpPr>
            <a:spLocks noGrp="1"/>
          </p:cNvSpPr>
          <p:nvPr>
            <p:ph type="ftr" sz="quarter" idx="2"/>
          </p:nvPr>
        </p:nvSpPr>
        <p:spPr>
          <a:xfrm>
            <a:off x="2" y="8842107"/>
            <a:ext cx="3055904" cy="465455"/>
          </a:xfrm>
          <a:prstGeom prst="rect">
            <a:avLst/>
          </a:prstGeom>
        </p:spPr>
        <p:txBody>
          <a:bodyPr vert="horz" lIns="88545" tIns="44272" rIns="88545" bIns="4427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828" y="8842107"/>
            <a:ext cx="3055904" cy="465455"/>
          </a:xfrm>
          <a:prstGeom prst="rect">
            <a:avLst/>
          </a:prstGeom>
        </p:spPr>
        <p:txBody>
          <a:bodyPr vert="horz" lIns="88545" tIns="44272" rIns="88545" bIns="44272" rtlCol="0" anchor="b"/>
          <a:lstStyle>
            <a:lvl1pPr algn="r">
              <a:defRPr sz="1200"/>
            </a:lvl1pPr>
          </a:lstStyle>
          <a:p>
            <a:fld id="{B2E4972D-97BA-4AFD-A477-2961A7613D4A}" type="slidenum">
              <a:rPr lang="en-US" smtClean="0"/>
              <a:pPr/>
              <a:t>‹#›</a:t>
            </a:fld>
            <a:endParaRPr lang="en-US" dirty="0"/>
          </a:p>
        </p:txBody>
      </p:sp>
    </p:spTree>
    <p:extLst>
      <p:ext uri="{BB962C8B-B14F-4D97-AF65-F5344CB8AC3E}">
        <p14:creationId xmlns:p14="http://schemas.microsoft.com/office/powerpoint/2010/main" val="33976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53263" cy="9309100"/>
          </a:xfrm>
          <a:prstGeom prst="roundRect">
            <a:avLst>
              <a:gd name="adj" fmla="val 23"/>
            </a:avLst>
          </a:prstGeom>
          <a:solidFill>
            <a:srgbClr val="FFFFFF"/>
          </a:solidFill>
          <a:ln w="9360">
            <a:noFill/>
            <a:miter lim="800000"/>
            <a:headEnd/>
            <a:tailEnd/>
          </a:ln>
          <a:effectLst/>
        </p:spPr>
        <p:txBody>
          <a:bodyPr wrap="none" lIns="93459" tIns="46729" rIns="93459" bIns="46729" anchor="ctr"/>
          <a:lstStyle/>
          <a:p>
            <a:endParaRPr lang="en-US" dirty="0"/>
          </a:p>
        </p:txBody>
      </p:sp>
      <p:sp>
        <p:nvSpPr>
          <p:cNvPr id="4098" name="AutoShape 2"/>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099" name="AutoShape 3"/>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0" name="AutoShape 4"/>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1" name="AutoShape 5"/>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2" name="AutoShape 6"/>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3" name="AutoShape 7"/>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4" name="AutoShape 8"/>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5" name="AutoShape 9"/>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6" name="AutoShape 10"/>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7" name="AutoShape 11"/>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8" name="AutoShape 12"/>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09" name="AutoShape 13"/>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0" name="AutoShape 14"/>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1" name="AutoShape 15"/>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2" name="AutoShape 16"/>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3" name="AutoShape 17"/>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4" name="AutoShape 18"/>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5" name="AutoShape 19"/>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6" name="AutoShape 20"/>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7" name="AutoShape 21"/>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8" name="AutoShape 22"/>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19" name="AutoShape 23"/>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20" name="AutoShape 24"/>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21" name="AutoShape 25"/>
          <p:cNvSpPr>
            <a:spLocks noChangeArrowheads="1"/>
          </p:cNvSpPr>
          <p:nvPr/>
        </p:nvSpPr>
        <p:spPr bwMode="auto">
          <a:xfrm>
            <a:off x="0" y="0"/>
            <a:ext cx="7053263" cy="9309100"/>
          </a:xfrm>
          <a:prstGeom prst="roundRect">
            <a:avLst>
              <a:gd name="adj" fmla="val 23"/>
            </a:avLst>
          </a:prstGeom>
          <a:solidFill>
            <a:srgbClr val="FFFFFF"/>
          </a:solidFill>
          <a:ln w="9525">
            <a:noFill/>
            <a:round/>
            <a:headEnd/>
            <a:tailEnd/>
          </a:ln>
          <a:effectLst/>
        </p:spPr>
        <p:txBody>
          <a:bodyPr wrap="none" lIns="93459" tIns="46729" rIns="93459" bIns="46729" anchor="ctr"/>
          <a:lstStyle/>
          <a:p>
            <a:endParaRPr lang="en-US" dirty="0"/>
          </a:p>
        </p:txBody>
      </p:sp>
      <p:sp>
        <p:nvSpPr>
          <p:cNvPr id="4122" name="Rectangle 26"/>
          <p:cNvSpPr>
            <a:spLocks noGrp="1" noRot="1" noChangeAspect="1" noChangeArrowheads="1"/>
          </p:cNvSpPr>
          <p:nvPr>
            <p:ph type="sldImg"/>
          </p:nvPr>
        </p:nvSpPr>
        <p:spPr bwMode="auto">
          <a:xfrm>
            <a:off x="-17354550" y="-12009438"/>
            <a:ext cx="22532975" cy="12676188"/>
          </a:xfrm>
          <a:prstGeom prst="rect">
            <a:avLst/>
          </a:prstGeom>
          <a:noFill/>
          <a:ln w="9525">
            <a:noFill/>
            <a:round/>
            <a:headEnd/>
            <a:tailEnd/>
          </a:ln>
          <a:effectLst/>
        </p:spPr>
      </p:sp>
      <p:sp>
        <p:nvSpPr>
          <p:cNvPr id="4123" name="Rectangle 27"/>
          <p:cNvSpPr>
            <a:spLocks noGrp="1" noChangeArrowheads="1"/>
          </p:cNvSpPr>
          <p:nvPr>
            <p:ph type="body"/>
          </p:nvPr>
        </p:nvSpPr>
        <p:spPr bwMode="auto">
          <a:xfrm>
            <a:off x="705327" y="4421826"/>
            <a:ext cx="5600160" cy="414707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33579594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93990"/>
            <a:ext cx="10363200" cy="1470025"/>
          </a:xfrm>
          <a:prstGeom prst="rect">
            <a:avLst/>
          </a:prstGeom>
        </p:spPr>
        <p:txBody>
          <a:bodyPr anchor="ctr"/>
          <a:lstStyle>
            <a:lvl1pPr>
              <a:defRPr sz="3319" b="1">
                <a:solidFill>
                  <a:srgbClr val="3C6232"/>
                </a:solidFill>
                <a:latin typeface="Cambria" pitchFamily="18" charset="0"/>
              </a:defRPr>
            </a:lvl1pPr>
          </a:lstStyle>
          <a:p>
            <a:r>
              <a:rPr lang="en-US" dirty="0"/>
              <a:t>Click to edit Master title style</a:t>
            </a:r>
          </a:p>
        </p:txBody>
      </p:sp>
      <p:sp>
        <p:nvSpPr>
          <p:cNvPr id="5" name="Footer Placeholder 4"/>
          <p:cNvSpPr>
            <a:spLocks noGrp="1"/>
          </p:cNvSpPr>
          <p:nvPr>
            <p:ph type="ftr" sz="quarter" idx="11"/>
          </p:nvPr>
        </p:nvSpPr>
        <p:spPr/>
        <p:txBody>
          <a:bodyPr/>
          <a:lstStyle>
            <a:lvl1pPr>
              <a:defRPr>
                <a:latin typeface="Cambria" pitchFamily="18" charset="0"/>
              </a:defRPr>
            </a:lvl1pPr>
          </a:lstStyle>
          <a:p>
            <a:pPr algn="r" eaLnBrk="1" latinLnBrk="0" hangingPunct="1"/>
            <a:endParaRPr kumimoji="0" lang="en-US" sz="1659" dirty="0">
              <a:solidFill>
                <a:schemeClr val="tx2"/>
              </a:solidFill>
            </a:endParaRPr>
          </a:p>
        </p:txBody>
      </p:sp>
      <p:sp>
        <p:nvSpPr>
          <p:cNvPr id="6" name="Slide Number Placeholder 5"/>
          <p:cNvSpPr>
            <a:spLocks noGrp="1"/>
          </p:cNvSpPr>
          <p:nvPr>
            <p:ph type="sldNum" sz="quarter" idx="12"/>
          </p:nvPr>
        </p:nvSpPr>
        <p:spPr>
          <a:xfrm>
            <a:off x="11628734" y="6632580"/>
            <a:ext cx="562829" cy="274324"/>
          </a:xfrm>
          <a:prstGeom prst="rect">
            <a:avLst/>
          </a:prstGeom>
        </p:spPr>
        <p:txBody>
          <a:bodyPr/>
          <a:lstStyle>
            <a:lvl1pPr algn="r">
              <a:defRPr>
                <a:latin typeface="Cambria" pitchFamily="18" charset="0"/>
              </a:defRPr>
            </a:lvl1pPr>
          </a:lstStyle>
          <a:p>
            <a:fld id="{EA7C8D44-3667-46F6-9772-CC52308E2A7F}" type="slidenum">
              <a:rPr lang="en-US" smtClean="0"/>
              <a:pPr/>
              <a:t>‹#›</a:t>
            </a:fld>
            <a:endParaRPr lang="en-US" sz="1896" dirty="0">
              <a:solidFill>
                <a:schemeClr val="tx2"/>
              </a:solidFill>
            </a:endParaRPr>
          </a:p>
        </p:txBody>
      </p:sp>
    </p:spTree>
    <p:extLst>
      <p:ext uri="{BB962C8B-B14F-4D97-AF65-F5344CB8AC3E}">
        <p14:creationId xmlns:p14="http://schemas.microsoft.com/office/powerpoint/2010/main" val="211989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3" y="274638"/>
            <a:ext cx="10972801"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3" y="1066805"/>
            <a:ext cx="10972801" cy="50593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7"/>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331106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7"/>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3863514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30"/>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2" y="3886200"/>
            <a:ext cx="8534401"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lvl1pPr>
              <a:defRPr>
                <a:latin typeface="Cambria" pitchFamily="18" charset="0"/>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a:xfrm>
            <a:off x="11628734" y="6632580"/>
            <a:ext cx="562829" cy="274324"/>
          </a:xfrm>
          <a:prstGeom prst="rect">
            <a:avLst/>
          </a:prstGeom>
        </p:spPr>
        <p:txBody>
          <a:bodyPr/>
          <a:lstStyle>
            <a:lvl1pPr algn="r">
              <a:defRPr>
                <a:latin typeface="Cambria" pitchFamily="18" charset="0"/>
              </a:defRPr>
            </a:lvl1pPr>
          </a:lstStyle>
          <a:p>
            <a:fld id="{EA7C8D44-3667-46F6-9772-CC52308E2A7F}" type="slidenum">
              <a:rPr lang="en-US" smtClean="0"/>
              <a:pPr/>
              <a:t>‹#›</a:t>
            </a:fld>
            <a:endParaRPr lang="en-US" sz="1600" dirty="0">
              <a:solidFill>
                <a:schemeClr val="tx2"/>
              </a:solidFill>
            </a:endParaRPr>
          </a:p>
        </p:txBody>
      </p:sp>
    </p:spTree>
    <p:extLst>
      <p:ext uri="{BB962C8B-B14F-4D97-AF65-F5344CB8AC3E}">
        <p14:creationId xmlns:p14="http://schemas.microsoft.com/office/powerpoint/2010/main" val="231929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3" y="274638"/>
            <a:ext cx="10972801" cy="1143000"/>
          </a:xfrm>
          <a:prstGeom prst="rect">
            <a:avLst/>
          </a:prstGeom>
          <a:ln>
            <a:solidFill>
              <a:schemeClr val="tx1"/>
            </a:solidFill>
          </a:ln>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609603" y="1066805"/>
            <a:ext cx="10972801" cy="5059363"/>
          </a:xfrm>
          <a:prstGeom prst="rect">
            <a:avLst/>
          </a:prstGeom>
          <a:ln>
            <a:solidFill>
              <a:schemeClr val="tx1"/>
            </a:solidFill>
          </a:ln>
        </p:spPr>
        <p:txBody>
          <a:bodyPr/>
          <a:lstStyle>
            <a:lvl1pPr>
              <a:defRPr>
                <a:solidFill>
                  <a:schemeClr val="tx1"/>
                </a:solidFill>
                <a:latin typeface="+mj-lt"/>
              </a:defRPr>
            </a:lvl1pPr>
            <a:lvl2pPr>
              <a:defRPr>
                <a:solidFill>
                  <a:schemeClr val="tx1"/>
                </a:solidFill>
                <a:latin typeface="+mj-lt"/>
              </a:defRPr>
            </a:lvl2pPr>
            <a:lvl3pPr>
              <a:defRPr>
                <a:solidFill>
                  <a:schemeClr val="tx1"/>
                </a:solidFill>
                <a:latin typeface="+mj-lt"/>
              </a:defRPr>
            </a:lvl3pPr>
            <a:lvl4pPr>
              <a:defRPr>
                <a:solidFill>
                  <a:schemeClr val="tx1"/>
                </a:solidFill>
                <a:latin typeface="+mj-lt"/>
              </a:defRPr>
            </a:lvl4pPr>
            <a:lvl5pPr>
              <a:defRPr>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Cambria" pitchFamily="18" charset="0"/>
              </a:defRPr>
            </a:lvl1pPr>
          </a:lstStyle>
          <a:p>
            <a:endParaRPr lang="en-US" dirty="0"/>
          </a:p>
        </p:txBody>
      </p:sp>
      <p:sp>
        <p:nvSpPr>
          <p:cNvPr id="6" name="Slide Number Placeholder 5"/>
          <p:cNvSpPr>
            <a:spLocks noGrp="1"/>
          </p:cNvSpPr>
          <p:nvPr>
            <p:ph type="sldNum" sz="quarter" idx="12"/>
          </p:nvPr>
        </p:nvSpPr>
        <p:spPr>
          <a:xfrm>
            <a:off x="11628734" y="6632580"/>
            <a:ext cx="562829" cy="274324"/>
          </a:xfrm>
          <a:prstGeom prst="rect">
            <a:avLst/>
          </a:prstGeom>
        </p:spPr>
        <p:txBody>
          <a:bodyPr/>
          <a:lstStyle>
            <a:lvl1pPr>
              <a:defRPr>
                <a:latin typeface="Cambria" pitchFamily="18" charset="0"/>
              </a:defRPr>
            </a:lvl1p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4813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370">
                <a:solidFill>
                  <a:schemeClr val="tx1">
                    <a:tint val="75000"/>
                  </a:schemeClr>
                </a:solidFill>
              </a:defRPr>
            </a:lvl1pPr>
            <a:lvl2pPr marL="541873" indent="0">
              <a:buNone/>
              <a:defRPr sz="2133">
                <a:solidFill>
                  <a:schemeClr val="tx1">
                    <a:tint val="75000"/>
                  </a:schemeClr>
                </a:solidFill>
              </a:defRPr>
            </a:lvl2pPr>
            <a:lvl3pPr marL="1083747" indent="0">
              <a:buNone/>
              <a:defRPr sz="1896">
                <a:solidFill>
                  <a:schemeClr val="tx1">
                    <a:tint val="75000"/>
                  </a:schemeClr>
                </a:solidFill>
              </a:defRPr>
            </a:lvl3pPr>
            <a:lvl4pPr marL="1625620" indent="0">
              <a:buNone/>
              <a:defRPr sz="1659">
                <a:solidFill>
                  <a:schemeClr val="tx1">
                    <a:tint val="75000"/>
                  </a:schemeClr>
                </a:solidFill>
              </a:defRPr>
            </a:lvl4pPr>
            <a:lvl5pPr marL="2167494" indent="0">
              <a:buNone/>
              <a:defRPr sz="1659">
                <a:solidFill>
                  <a:schemeClr val="tx1">
                    <a:tint val="75000"/>
                  </a:schemeClr>
                </a:solidFill>
              </a:defRPr>
            </a:lvl5pPr>
            <a:lvl6pPr marL="2709367" indent="0">
              <a:buNone/>
              <a:defRPr sz="1659">
                <a:solidFill>
                  <a:schemeClr val="tx1">
                    <a:tint val="75000"/>
                  </a:schemeClr>
                </a:solidFill>
              </a:defRPr>
            </a:lvl6pPr>
            <a:lvl7pPr marL="3251241" indent="0">
              <a:buNone/>
              <a:defRPr sz="1659">
                <a:solidFill>
                  <a:schemeClr val="tx1">
                    <a:tint val="75000"/>
                  </a:schemeClr>
                </a:solidFill>
              </a:defRPr>
            </a:lvl7pPr>
            <a:lvl8pPr marL="3793114" indent="0">
              <a:buNone/>
              <a:defRPr sz="1659">
                <a:solidFill>
                  <a:schemeClr val="tx1">
                    <a:tint val="75000"/>
                  </a:schemeClr>
                </a:solidFill>
              </a:defRPr>
            </a:lvl8pPr>
            <a:lvl9pPr marL="4334988" indent="0">
              <a:buNone/>
              <a:defRPr sz="1659">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pPr algn="r" eaLnBrk="1" latinLnBrk="0" hangingPunct="1"/>
            <a:endParaRPr kumimoji="0" lang="en-US" sz="1659" dirty="0">
              <a:solidFill>
                <a:schemeClr val="tx2"/>
              </a:solidFill>
            </a:endParaRPr>
          </a:p>
        </p:txBody>
      </p:sp>
      <p:sp>
        <p:nvSpPr>
          <p:cNvPr id="6" name="Slide Number Placeholder 5"/>
          <p:cNvSpPr>
            <a:spLocks noGrp="1"/>
          </p:cNvSpPr>
          <p:nvPr>
            <p:ph type="sldNum" sz="quarter" idx="12"/>
          </p:nvPr>
        </p:nvSpPr>
        <p:spPr>
          <a:xfrm>
            <a:off x="11628734" y="6632580"/>
            <a:ext cx="562829" cy="274324"/>
          </a:xfrm>
          <a:prstGeom prst="rect">
            <a:avLst/>
          </a:prstGeom>
        </p:spPr>
        <p:txBody>
          <a:bodyPr/>
          <a:lstStyle>
            <a:lvl1pPr algn="r">
              <a:defRPr/>
            </a:lvl1pPr>
          </a:lstStyle>
          <a:p>
            <a:fld id="{EA7C8D44-3667-46F6-9772-CC52308E2A7F}" type="slidenum">
              <a:rPr lang="en-US" smtClean="0"/>
              <a:pPr/>
              <a:t>‹#›</a:t>
            </a:fld>
            <a:endParaRPr lang="en-US" sz="1896" dirty="0">
              <a:solidFill>
                <a:schemeClr val="tx2"/>
              </a:solidFill>
            </a:endParaRPr>
          </a:p>
        </p:txBody>
      </p:sp>
      <p:sp>
        <p:nvSpPr>
          <p:cNvPr id="7" name="Rectangle 6"/>
          <p:cNvSpPr/>
          <p:nvPr/>
        </p:nvSpPr>
        <p:spPr>
          <a:xfrm>
            <a:off x="633507" y="3733800"/>
            <a:ext cx="10972801" cy="45720"/>
          </a:xfrm>
          <a:prstGeom prst="rect">
            <a:avLst/>
          </a:prstGeom>
          <a:solidFill>
            <a:srgbClr val="3C6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3" y="274638"/>
            <a:ext cx="10972801" cy="11430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1" y="1600206"/>
            <a:ext cx="5384800" cy="4525963"/>
          </a:xfrm>
          <a:prstGeom prst="rect">
            <a:avLst/>
          </a:prstGeom>
        </p:spPr>
        <p:txBody>
          <a:bodyPr/>
          <a:lstStyle>
            <a:lvl1pPr>
              <a:defRPr sz="3319"/>
            </a:lvl1pPr>
            <a:lvl2pPr>
              <a:defRPr sz="2844"/>
            </a:lvl2pPr>
            <a:lvl3pPr>
              <a:defRPr sz="2370"/>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1" y="1600206"/>
            <a:ext cx="5384800" cy="4525963"/>
          </a:xfrm>
          <a:prstGeom prst="rect">
            <a:avLst/>
          </a:prstGeom>
        </p:spPr>
        <p:txBody>
          <a:bodyPr/>
          <a:lstStyle>
            <a:lvl1pPr>
              <a:defRPr sz="3319"/>
            </a:lvl1pPr>
            <a:lvl2pPr>
              <a:defRPr sz="2844"/>
            </a:lvl2pPr>
            <a:lvl3pPr>
              <a:defRPr sz="2370"/>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
        <p:nvSpPr>
          <p:cNvPr id="8" name="Rectangle 7"/>
          <p:cNvSpPr/>
          <p:nvPr/>
        </p:nvSpPr>
        <p:spPr>
          <a:xfrm>
            <a:off x="633507" y="1066800"/>
            <a:ext cx="10972801" cy="45720"/>
          </a:xfrm>
          <a:prstGeom prst="rect">
            <a:avLst/>
          </a:prstGeom>
          <a:solidFill>
            <a:srgbClr val="3C6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9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4638"/>
            <a:ext cx="10972801"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8" cy="639762"/>
          </a:xfrm>
          <a:prstGeom prst="rect">
            <a:avLst/>
          </a:prstGeom>
        </p:spPr>
        <p:txBody>
          <a:bodyPr anchor="b"/>
          <a:lstStyle>
            <a:lvl1pPr marL="0" indent="0">
              <a:buNone/>
              <a:defRPr sz="2844" b="1"/>
            </a:lvl1pPr>
            <a:lvl2pPr marL="541873" indent="0">
              <a:buNone/>
              <a:defRPr sz="2370" b="1"/>
            </a:lvl2pPr>
            <a:lvl3pPr marL="1083747" indent="0">
              <a:buNone/>
              <a:defRPr sz="2133" b="1"/>
            </a:lvl3pPr>
            <a:lvl4pPr marL="1625620" indent="0">
              <a:buNone/>
              <a:defRPr sz="1896" b="1"/>
            </a:lvl4pPr>
            <a:lvl5pPr marL="2167494" indent="0">
              <a:buNone/>
              <a:defRPr sz="1896" b="1"/>
            </a:lvl5pPr>
            <a:lvl6pPr marL="2709367" indent="0">
              <a:buNone/>
              <a:defRPr sz="1896" b="1"/>
            </a:lvl6pPr>
            <a:lvl7pPr marL="3251241" indent="0">
              <a:buNone/>
              <a:defRPr sz="1896" b="1"/>
            </a:lvl7pPr>
            <a:lvl8pPr marL="3793114" indent="0">
              <a:buNone/>
              <a:defRPr sz="1896" b="1"/>
            </a:lvl8pPr>
            <a:lvl9pPr marL="4334988" indent="0">
              <a:buNone/>
              <a:defRPr sz="1896" b="1"/>
            </a:lvl9pPr>
          </a:lstStyle>
          <a:p>
            <a:pPr lvl="0"/>
            <a:r>
              <a:rPr lang="en-US"/>
              <a:t>Click to edit Master text styles</a:t>
            </a:r>
          </a:p>
        </p:txBody>
      </p:sp>
      <p:sp>
        <p:nvSpPr>
          <p:cNvPr id="4" name="Content Placeholder 3"/>
          <p:cNvSpPr>
            <a:spLocks noGrp="1"/>
          </p:cNvSpPr>
          <p:nvPr>
            <p:ph sz="half" idx="2"/>
          </p:nvPr>
        </p:nvSpPr>
        <p:spPr>
          <a:xfrm>
            <a:off x="609600" y="2174875"/>
            <a:ext cx="5386918" cy="3951288"/>
          </a:xfrm>
          <a:prstGeom prst="rect">
            <a:avLst/>
          </a:prstGeom>
        </p:spPr>
        <p:txBody>
          <a:bodyPr/>
          <a:lstStyle>
            <a:lvl1pPr>
              <a:defRPr sz="2844"/>
            </a:lvl1pPr>
            <a:lvl2pPr>
              <a:defRPr sz="2370"/>
            </a:lvl2pPr>
            <a:lvl3pPr>
              <a:defRPr sz="2133"/>
            </a:lvl3pPr>
            <a:lvl4pPr>
              <a:defRPr sz="1896"/>
            </a:lvl4pPr>
            <a:lvl5pPr>
              <a:defRPr sz="1896"/>
            </a:lvl5pPr>
            <a:lvl6pPr>
              <a:defRPr sz="1896"/>
            </a:lvl6pPr>
            <a:lvl7pPr>
              <a:defRPr sz="1896"/>
            </a:lvl7pPr>
            <a:lvl8pPr>
              <a:defRPr sz="1896"/>
            </a:lvl8pPr>
            <a:lvl9pPr>
              <a:defRPr sz="18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2" cy="639762"/>
          </a:xfrm>
          <a:prstGeom prst="rect">
            <a:avLst/>
          </a:prstGeom>
        </p:spPr>
        <p:txBody>
          <a:bodyPr anchor="b"/>
          <a:lstStyle>
            <a:lvl1pPr marL="0" indent="0">
              <a:buNone/>
              <a:defRPr sz="2844" b="1"/>
            </a:lvl1pPr>
            <a:lvl2pPr marL="541873" indent="0">
              <a:buNone/>
              <a:defRPr sz="2370" b="1"/>
            </a:lvl2pPr>
            <a:lvl3pPr marL="1083747" indent="0">
              <a:buNone/>
              <a:defRPr sz="2133" b="1"/>
            </a:lvl3pPr>
            <a:lvl4pPr marL="1625620" indent="0">
              <a:buNone/>
              <a:defRPr sz="1896" b="1"/>
            </a:lvl4pPr>
            <a:lvl5pPr marL="2167494" indent="0">
              <a:buNone/>
              <a:defRPr sz="1896" b="1"/>
            </a:lvl5pPr>
            <a:lvl6pPr marL="2709367" indent="0">
              <a:buNone/>
              <a:defRPr sz="1896" b="1"/>
            </a:lvl6pPr>
            <a:lvl7pPr marL="3251241" indent="0">
              <a:buNone/>
              <a:defRPr sz="1896" b="1"/>
            </a:lvl7pPr>
            <a:lvl8pPr marL="3793114" indent="0">
              <a:buNone/>
              <a:defRPr sz="1896" b="1"/>
            </a:lvl8pPr>
            <a:lvl9pPr marL="4334988" indent="0">
              <a:buNone/>
              <a:defRPr sz="1896" b="1"/>
            </a:lvl9pPr>
          </a:lstStyle>
          <a:p>
            <a:pPr lvl="0"/>
            <a:r>
              <a:rPr lang="en-US"/>
              <a:t>Click to edit Master text styles</a:t>
            </a:r>
          </a:p>
        </p:txBody>
      </p:sp>
      <p:sp>
        <p:nvSpPr>
          <p:cNvPr id="6" name="Content Placeholder 5"/>
          <p:cNvSpPr>
            <a:spLocks noGrp="1"/>
          </p:cNvSpPr>
          <p:nvPr>
            <p:ph sz="quarter" idx="4"/>
          </p:nvPr>
        </p:nvSpPr>
        <p:spPr>
          <a:xfrm>
            <a:off x="6193368" y="2174875"/>
            <a:ext cx="5389032" cy="3951288"/>
          </a:xfrm>
          <a:prstGeom prst="rect">
            <a:avLst/>
          </a:prstGeom>
        </p:spPr>
        <p:txBody>
          <a:bodyPr/>
          <a:lstStyle>
            <a:lvl1pPr>
              <a:defRPr sz="2844"/>
            </a:lvl1pPr>
            <a:lvl2pPr>
              <a:defRPr sz="2370"/>
            </a:lvl2pPr>
            <a:lvl3pPr>
              <a:defRPr sz="2133"/>
            </a:lvl3pPr>
            <a:lvl4pPr>
              <a:defRPr sz="1896"/>
            </a:lvl4pPr>
            <a:lvl5pPr>
              <a:defRPr sz="1896"/>
            </a:lvl5pPr>
            <a:lvl6pPr>
              <a:defRPr sz="1896"/>
            </a:lvl6pPr>
            <a:lvl7pPr>
              <a:defRPr sz="1896"/>
            </a:lvl7pPr>
            <a:lvl8pPr>
              <a:defRPr sz="1896"/>
            </a:lvl8pPr>
            <a:lvl9pPr>
              <a:defRPr sz="18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308293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3" y="274638"/>
            <a:ext cx="10972801" cy="1143000"/>
          </a:xfrm>
          <a:prstGeom prst="rect">
            <a:avLst/>
          </a:prstGeom>
        </p:spPr>
        <p:txBody>
          <a:bodyPr/>
          <a:lstStyle/>
          <a:p>
            <a:r>
              <a:rPr lang="en-US" dirty="0"/>
              <a:t>Click to edit Master title style</a:t>
            </a:r>
          </a:p>
        </p:txBody>
      </p:sp>
      <p:sp>
        <p:nvSpPr>
          <p:cNvPr id="3" name="Date Placeholder 2"/>
          <p:cNvSpPr>
            <a:spLocks noGrp="1"/>
          </p:cNvSpPr>
          <p:nvPr>
            <p:ph type="dt" sz="half" idx="10"/>
          </p:nvPr>
        </p:nvSpPr>
        <p:spPr>
          <a:xfrm>
            <a:off x="609600" y="6356357"/>
            <a:ext cx="28448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58475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7"/>
            <a:ext cx="28448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78680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370" b="1"/>
            </a:lvl1pPr>
          </a:lstStyle>
          <a:p>
            <a:r>
              <a:rPr lang="en-US" dirty="0"/>
              <a:t>Click to edit Master title style</a:t>
            </a:r>
          </a:p>
        </p:txBody>
      </p:sp>
      <p:sp>
        <p:nvSpPr>
          <p:cNvPr id="3" name="Content Placeholder 2"/>
          <p:cNvSpPr>
            <a:spLocks noGrp="1"/>
          </p:cNvSpPr>
          <p:nvPr>
            <p:ph idx="1"/>
          </p:nvPr>
        </p:nvSpPr>
        <p:spPr>
          <a:xfrm>
            <a:off x="4766735" y="273054"/>
            <a:ext cx="6815667" cy="5853113"/>
          </a:xfrm>
          <a:prstGeom prst="rect">
            <a:avLst/>
          </a:prstGeom>
        </p:spPr>
        <p:txBody>
          <a:bodyPr/>
          <a:lstStyle>
            <a:lvl1pPr>
              <a:defRPr sz="3793"/>
            </a:lvl1pPr>
            <a:lvl2pPr>
              <a:defRPr sz="3319"/>
            </a:lvl2pPr>
            <a:lvl3pPr>
              <a:defRPr sz="2844"/>
            </a:lvl3pPr>
            <a:lvl4pPr>
              <a:defRPr sz="2370"/>
            </a:lvl4pPr>
            <a:lvl5pPr>
              <a:defRPr sz="2370"/>
            </a:lvl5pPr>
            <a:lvl6pPr>
              <a:defRPr sz="2370"/>
            </a:lvl6pPr>
            <a:lvl7pPr>
              <a:defRPr sz="2370"/>
            </a:lvl7pPr>
            <a:lvl8pPr>
              <a:defRPr sz="2370"/>
            </a:lvl8pPr>
            <a:lvl9pPr>
              <a:defRPr sz="23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659"/>
            </a:lvl1pPr>
            <a:lvl2pPr marL="541873" indent="0">
              <a:buNone/>
              <a:defRPr sz="1422"/>
            </a:lvl2pPr>
            <a:lvl3pPr marL="1083747" indent="0">
              <a:buNone/>
              <a:defRPr sz="1185"/>
            </a:lvl3pPr>
            <a:lvl4pPr marL="1625620" indent="0">
              <a:buNone/>
              <a:defRPr sz="1067"/>
            </a:lvl4pPr>
            <a:lvl5pPr marL="2167494" indent="0">
              <a:buNone/>
              <a:defRPr sz="1067"/>
            </a:lvl5pPr>
            <a:lvl6pPr marL="2709367" indent="0">
              <a:buNone/>
              <a:defRPr sz="1067"/>
            </a:lvl6pPr>
            <a:lvl7pPr marL="3251241" indent="0">
              <a:buNone/>
              <a:defRPr sz="1067"/>
            </a:lvl7pPr>
            <a:lvl8pPr marL="3793114" indent="0">
              <a:buNone/>
              <a:defRPr sz="1067"/>
            </a:lvl8pPr>
            <a:lvl9pPr marL="4334988" indent="0">
              <a:buNone/>
              <a:defRPr sz="1067"/>
            </a:lvl9pPr>
          </a:lstStyle>
          <a:p>
            <a:pPr lvl="0"/>
            <a:r>
              <a:rPr lang="en-US"/>
              <a:t>Click to edit Master text styles</a:t>
            </a:r>
          </a:p>
        </p:txBody>
      </p:sp>
      <p:sp>
        <p:nvSpPr>
          <p:cNvPr id="5" name="Date Placeholder 4"/>
          <p:cNvSpPr>
            <a:spLocks noGrp="1"/>
          </p:cNvSpPr>
          <p:nvPr>
            <p:ph type="dt" sz="half" idx="10"/>
          </p:nvPr>
        </p:nvSpPr>
        <p:spPr>
          <a:xfrm>
            <a:off x="609600" y="6356357"/>
            <a:ext cx="28448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186927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a:prstGeom prst="rect">
            <a:avLst/>
          </a:prstGeom>
        </p:spPr>
        <p:txBody>
          <a:bodyPr anchor="b"/>
          <a:lstStyle>
            <a:lvl1pPr algn="l">
              <a:defRPr sz="2370"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a:prstGeom prst="rect">
            <a:avLst/>
          </a:prstGeom>
        </p:spPr>
        <p:txBody>
          <a:bodyPr/>
          <a:lstStyle>
            <a:lvl1pPr marL="0" indent="0">
              <a:buNone/>
              <a:defRPr sz="3793"/>
            </a:lvl1pPr>
            <a:lvl2pPr marL="541873" indent="0">
              <a:buNone/>
              <a:defRPr sz="3319"/>
            </a:lvl2pPr>
            <a:lvl3pPr marL="1083747" indent="0">
              <a:buNone/>
              <a:defRPr sz="2844"/>
            </a:lvl3pPr>
            <a:lvl4pPr marL="1625620" indent="0">
              <a:buNone/>
              <a:defRPr sz="2370"/>
            </a:lvl4pPr>
            <a:lvl5pPr marL="2167494" indent="0">
              <a:buNone/>
              <a:defRPr sz="2370"/>
            </a:lvl5pPr>
            <a:lvl6pPr marL="2709367" indent="0">
              <a:buNone/>
              <a:defRPr sz="2370"/>
            </a:lvl6pPr>
            <a:lvl7pPr marL="3251241" indent="0">
              <a:buNone/>
              <a:defRPr sz="2370"/>
            </a:lvl7pPr>
            <a:lvl8pPr marL="3793114" indent="0">
              <a:buNone/>
              <a:defRPr sz="2370"/>
            </a:lvl8pPr>
            <a:lvl9pPr marL="4334988" indent="0">
              <a:buNone/>
              <a:defRPr sz="2370"/>
            </a:lvl9pPr>
          </a:lstStyle>
          <a:p>
            <a:r>
              <a:rPr lang="en-US"/>
              <a:t>Click icon to add picture</a:t>
            </a:r>
          </a:p>
        </p:txBody>
      </p:sp>
      <p:sp>
        <p:nvSpPr>
          <p:cNvPr id="4" name="Text Placeholder 3"/>
          <p:cNvSpPr>
            <a:spLocks noGrp="1"/>
          </p:cNvSpPr>
          <p:nvPr>
            <p:ph type="body" sz="half" idx="2"/>
          </p:nvPr>
        </p:nvSpPr>
        <p:spPr>
          <a:xfrm>
            <a:off x="2389719" y="5367338"/>
            <a:ext cx="7315200" cy="804862"/>
          </a:xfrm>
          <a:prstGeom prst="rect">
            <a:avLst/>
          </a:prstGeom>
        </p:spPr>
        <p:txBody>
          <a:bodyPr/>
          <a:lstStyle>
            <a:lvl1pPr marL="0" indent="0">
              <a:buNone/>
              <a:defRPr sz="1659"/>
            </a:lvl1pPr>
            <a:lvl2pPr marL="541873" indent="0">
              <a:buNone/>
              <a:defRPr sz="1422"/>
            </a:lvl2pPr>
            <a:lvl3pPr marL="1083747" indent="0">
              <a:buNone/>
              <a:defRPr sz="1185"/>
            </a:lvl3pPr>
            <a:lvl4pPr marL="1625620" indent="0">
              <a:buNone/>
              <a:defRPr sz="1067"/>
            </a:lvl4pPr>
            <a:lvl5pPr marL="2167494" indent="0">
              <a:buNone/>
              <a:defRPr sz="1067"/>
            </a:lvl5pPr>
            <a:lvl6pPr marL="2709367" indent="0">
              <a:buNone/>
              <a:defRPr sz="1067"/>
            </a:lvl6pPr>
            <a:lvl7pPr marL="3251241" indent="0">
              <a:buNone/>
              <a:defRPr sz="1067"/>
            </a:lvl7pPr>
            <a:lvl8pPr marL="3793114" indent="0">
              <a:buNone/>
              <a:defRPr sz="1067"/>
            </a:lvl8pPr>
            <a:lvl9pPr marL="4334988" indent="0">
              <a:buNone/>
              <a:defRPr sz="1067"/>
            </a:lvl9pPr>
          </a:lstStyle>
          <a:p>
            <a:pPr lvl="0"/>
            <a:r>
              <a:rPr lang="en-US"/>
              <a:t>Click to edit Master text styles</a:t>
            </a:r>
          </a:p>
        </p:txBody>
      </p:sp>
      <p:sp>
        <p:nvSpPr>
          <p:cNvPr id="5" name="Date Placeholder 4"/>
          <p:cNvSpPr>
            <a:spLocks noGrp="1"/>
          </p:cNvSpPr>
          <p:nvPr>
            <p:ph type="dt" sz="half" idx="10"/>
          </p:nvPr>
        </p:nvSpPr>
        <p:spPr>
          <a:xfrm>
            <a:off x="609600" y="6356357"/>
            <a:ext cx="28448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1628734" y="6632580"/>
            <a:ext cx="562829" cy="274324"/>
          </a:xfrm>
          <a:prstGeom prst="rect">
            <a:avLst/>
          </a:prstGeom>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78621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165601" y="6521757"/>
            <a:ext cx="3860800" cy="365125"/>
          </a:xfrm>
          <a:prstGeom prst="rect">
            <a:avLst/>
          </a:prstGeom>
        </p:spPr>
        <p:txBody>
          <a:bodyPr vert="horz" lIns="91440" tIns="45720" rIns="91440" bIns="45720" rtlCol="0" anchor="ctr"/>
          <a:lstStyle>
            <a:lvl1pPr algn="ctr">
              <a:defRPr sz="1422" b="1">
                <a:solidFill>
                  <a:srgbClr val="3C6232"/>
                </a:solidFill>
                <a:latin typeface="Cambria" pitchFamily="18" charset="0"/>
              </a:defRPr>
            </a:lvl1pPr>
          </a:lstStyle>
          <a:p>
            <a:pPr algn="r" eaLnBrk="1" latinLnBrk="0" hangingPunct="1"/>
            <a:endParaRPr kumimoji="0" lang="en-US" sz="1659" dirty="0">
              <a:solidFill>
                <a:schemeClr val="tx2"/>
              </a:solidFill>
            </a:endParaRPr>
          </a:p>
        </p:txBody>
      </p:sp>
      <p:sp>
        <p:nvSpPr>
          <p:cNvPr id="11" name="Rectangle 10"/>
          <p:cNvSpPr/>
          <p:nvPr/>
        </p:nvSpPr>
        <p:spPr>
          <a:xfrm>
            <a:off x="229334" y="726955"/>
            <a:ext cx="11733333" cy="457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1636335" y="6634176"/>
            <a:ext cx="564065" cy="182880"/>
          </a:xfrm>
          <a:prstGeom prst="rect">
            <a:avLst/>
          </a:prstGeom>
          <a:noFill/>
          <a:ln w="9525">
            <a:noFill/>
          </a:ln>
          <a:effectLst/>
        </p:spPr>
        <p:style>
          <a:lnRef idx="3">
            <a:schemeClr val="lt1"/>
          </a:lnRef>
          <a:fillRef idx="1">
            <a:schemeClr val="accent3"/>
          </a:fillRef>
          <a:effectRef idx="1">
            <a:schemeClr val="accent3"/>
          </a:effectRef>
          <a:fontRef idx="minor">
            <a:schemeClr val="lt1"/>
          </a:fontRef>
        </p:style>
        <p:txBody>
          <a:bodyPr rtlCol="0" anchor="ctr"/>
          <a:lstStyle/>
          <a:p>
            <a:pPr lvl="0" algn="ctr"/>
            <a:fld id="{A32AE083-94E4-4A3A-9B9A-128F5D6A564E}" type="slidenum">
              <a:rPr lang="en-US" sz="1185" smtClean="0">
                <a:ln>
                  <a:noFill/>
                </a:ln>
                <a:solidFill>
                  <a:schemeClr val="tx1"/>
                </a:solidFill>
                <a:latin typeface="Cambria" pitchFamily="18" charset="0"/>
              </a:rPr>
              <a:pPr lvl="0" algn="ctr"/>
              <a:t>‹#›</a:t>
            </a:fld>
            <a:r>
              <a:rPr lang="en-US" sz="1185" dirty="0">
                <a:solidFill>
                  <a:schemeClr val="tx1"/>
                </a:solidFill>
                <a:latin typeface="Cambria" pitchFamily="18" charset="0"/>
              </a:rPr>
              <a:t> </a:t>
            </a:r>
          </a:p>
        </p:txBody>
      </p:sp>
      <p:sp>
        <p:nvSpPr>
          <p:cNvPr id="7" name="Rectangle 6">
            <a:extLst>
              <a:ext uri="{FF2B5EF4-FFF2-40B4-BE49-F238E27FC236}">
                <a16:creationId xmlns:a16="http://schemas.microsoft.com/office/drawing/2014/main" id="{B43F1ADC-9A3C-4462-973C-D97ED2902B82}"/>
              </a:ext>
            </a:extLst>
          </p:cNvPr>
          <p:cNvSpPr/>
          <p:nvPr userDrawn="1"/>
        </p:nvSpPr>
        <p:spPr>
          <a:xfrm>
            <a:off x="229334" y="6267290"/>
            <a:ext cx="11733333" cy="457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0503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sldNum="0" hdr="0" ftr="0" dt="0"/>
  <p:txStyles>
    <p:titleStyle>
      <a:lvl1pPr algn="ctr" defTabSz="1083747" rtl="0" eaLnBrk="1" latinLnBrk="0" hangingPunct="1">
        <a:spcBef>
          <a:spcPct val="0"/>
        </a:spcBef>
        <a:buNone/>
        <a:defRPr sz="5215" kern="1200">
          <a:solidFill>
            <a:schemeClr val="tx1"/>
          </a:solidFill>
          <a:latin typeface="+mj-lt"/>
          <a:ea typeface="+mj-ea"/>
          <a:cs typeface="+mj-cs"/>
        </a:defRPr>
      </a:lvl1pPr>
    </p:titleStyle>
    <p:bodyStyle>
      <a:lvl1pPr marL="406405" indent="-406405" algn="l" defTabSz="1083747" rtl="0" eaLnBrk="1" latinLnBrk="0" hangingPunct="1">
        <a:spcBef>
          <a:spcPct val="20000"/>
        </a:spcBef>
        <a:buFont typeface="Arial" pitchFamily="34" charset="0"/>
        <a:buChar char="•"/>
        <a:defRPr sz="3793" kern="1200">
          <a:solidFill>
            <a:schemeClr val="tx1"/>
          </a:solidFill>
          <a:latin typeface="+mn-lt"/>
          <a:ea typeface="+mn-ea"/>
          <a:cs typeface="+mn-cs"/>
        </a:defRPr>
      </a:lvl1pPr>
      <a:lvl2pPr marL="880544" indent="-338671" algn="l" defTabSz="1083747" rtl="0" eaLnBrk="1" latinLnBrk="0" hangingPunct="1">
        <a:spcBef>
          <a:spcPct val="20000"/>
        </a:spcBef>
        <a:buFont typeface="Arial" pitchFamily="34" charset="0"/>
        <a:buChar char="–"/>
        <a:defRPr sz="3319" kern="1200">
          <a:solidFill>
            <a:schemeClr val="tx1"/>
          </a:solidFill>
          <a:latin typeface="+mn-lt"/>
          <a:ea typeface="+mn-ea"/>
          <a:cs typeface="+mn-cs"/>
        </a:defRPr>
      </a:lvl2pPr>
      <a:lvl3pPr marL="1354684" indent="-270937" algn="l" defTabSz="1083747" rtl="0" eaLnBrk="1" latinLnBrk="0" hangingPunct="1">
        <a:spcBef>
          <a:spcPct val="20000"/>
        </a:spcBef>
        <a:buFont typeface="Arial" pitchFamily="34" charset="0"/>
        <a:buChar char="•"/>
        <a:defRPr sz="2844" kern="1200">
          <a:solidFill>
            <a:schemeClr val="tx1"/>
          </a:solidFill>
          <a:latin typeface="+mn-lt"/>
          <a:ea typeface="+mn-ea"/>
          <a:cs typeface="+mn-cs"/>
        </a:defRPr>
      </a:lvl3pPr>
      <a:lvl4pPr marL="1896557" indent="-270937" algn="l" defTabSz="1083747" rtl="0" eaLnBrk="1" latinLnBrk="0" hangingPunct="1">
        <a:spcBef>
          <a:spcPct val="20000"/>
        </a:spcBef>
        <a:buFont typeface="Arial" pitchFamily="34" charset="0"/>
        <a:buChar char="–"/>
        <a:defRPr sz="2370" kern="1200">
          <a:solidFill>
            <a:schemeClr val="tx1"/>
          </a:solidFill>
          <a:latin typeface="+mn-lt"/>
          <a:ea typeface="+mn-ea"/>
          <a:cs typeface="+mn-cs"/>
        </a:defRPr>
      </a:lvl4pPr>
      <a:lvl5pPr marL="2438430" indent="-270937" algn="l" defTabSz="1083747" rtl="0" eaLnBrk="1" latinLnBrk="0" hangingPunct="1">
        <a:spcBef>
          <a:spcPct val="20000"/>
        </a:spcBef>
        <a:buFont typeface="Arial" pitchFamily="34" charset="0"/>
        <a:buChar char="»"/>
        <a:defRPr sz="2370" kern="1200">
          <a:solidFill>
            <a:schemeClr val="tx1"/>
          </a:solidFill>
          <a:latin typeface="+mn-lt"/>
          <a:ea typeface="+mn-ea"/>
          <a:cs typeface="+mn-cs"/>
        </a:defRPr>
      </a:lvl5pPr>
      <a:lvl6pPr marL="2980304" indent="-270937" algn="l" defTabSz="1083747" rtl="0" eaLnBrk="1" latinLnBrk="0" hangingPunct="1">
        <a:spcBef>
          <a:spcPct val="20000"/>
        </a:spcBef>
        <a:buFont typeface="Arial" pitchFamily="34" charset="0"/>
        <a:buChar char="•"/>
        <a:defRPr sz="2370" kern="1200">
          <a:solidFill>
            <a:schemeClr val="tx1"/>
          </a:solidFill>
          <a:latin typeface="+mn-lt"/>
          <a:ea typeface="+mn-ea"/>
          <a:cs typeface="+mn-cs"/>
        </a:defRPr>
      </a:lvl6pPr>
      <a:lvl7pPr marL="3522177" indent="-270937" algn="l" defTabSz="1083747" rtl="0" eaLnBrk="1" latinLnBrk="0" hangingPunct="1">
        <a:spcBef>
          <a:spcPct val="20000"/>
        </a:spcBef>
        <a:buFont typeface="Arial" pitchFamily="34" charset="0"/>
        <a:buChar char="•"/>
        <a:defRPr sz="2370" kern="1200">
          <a:solidFill>
            <a:schemeClr val="tx1"/>
          </a:solidFill>
          <a:latin typeface="+mn-lt"/>
          <a:ea typeface="+mn-ea"/>
          <a:cs typeface="+mn-cs"/>
        </a:defRPr>
      </a:lvl7pPr>
      <a:lvl8pPr marL="4064051" indent="-270937" algn="l" defTabSz="1083747" rtl="0" eaLnBrk="1" latinLnBrk="0" hangingPunct="1">
        <a:spcBef>
          <a:spcPct val="20000"/>
        </a:spcBef>
        <a:buFont typeface="Arial" pitchFamily="34" charset="0"/>
        <a:buChar char="•"/>
        <a:defRPr sz="2370" kern="1200">
          <a:solidFill>
            <a:schemeClr val="tx1"/>
          </a:solidFill>
          <a:latin typeface="+mn-lt"/>
          <a:ea typeface="+mn-ea"/>
          <a:cs typeface="+mn-cs"/>
        </a:defRPr>
      </a:lvl8pPr>
      <a:lvl9pPr marL="4605924" indent="-270937" algn="l" defTabSz="1083747" rtl="0" eaLnBrk="1" latinLnBrk="0" hangingPunct="1">
        <a:spcBef>
          <a:spcPct val="20000"/>
        </a:spcBef>
        <a:buFont typeface="Arial" pitchFamily="34" charset="0"/>
        <a:buChar char="•"/>
        <a:defRPr sz="2370" kern="1200">
          <a:solidFill>
            <a:schemeClr val="tx1"/>
          </a:solidFill>
          <a:latin typeface="+mn-lt"/>
          <a:ea typeface="+mn-ea"/>
          <a:cs typeface="+mn-cs"/>
        </a:defRPr>
      </a:lvl9pPr>
    </p:bodyStyle>
    <p:otherStyle>
      <a:defPPr>
        <a:defRPr lang="en-US"/>
      </a:defPPr>
      <a:lvl1pPr marL="0" algn="l" defTabSz="1083747" rtl="0" eaLnBrk="1" latinLnBrk="0" hangingPunct="1">
        <a:defRPr sz="2133" kern="1200">
          <a:solidFill>
            <a:schemeClr val="tx1"/>
          </a:solidFill>
          <a:latin typeface="+mn-lt"/>
          <a:ea typeface="+mn-ea"/>
          <a:cs typeface="+mn-cs"/>
        </a:defRPr>
      </a:lvl1pPr>
      <a:lvl2pPr marL="541873" algn="l" defTabSz="1083747" rtl="0" eaLnBrk="1" latinLnBrk="0" hangingPunct="1">
        <a:defRPr sz="2133" kern="1200">
          <a:solidFill>
            <a:schemeClr val="tx1"/>
          </a:solidFill>
          <a:latin typeface="+mn-lt"/>
          <a:ea typeface="+mn-ea"/>
          <a:cs typeface="+mn-cs"/>
        </a:defRPr>
      </a:lvl2pPr>
      <a:lvl3pPr marL="1083747" algn="l" defTabSz="1083747" rtl="0" eaLnBrk="1" latinLnBrk="0" hangingPunct="1">
        <a:defRPr sz="2133" kern="1200">
          <a:solidFill>
            <a:schemeClr val="tx1"/>
          </a:solidFill>
          <a:latin typeface="+mn-lt"/>
          <a:ea typeface="+mn-ea"/>
          <a:cs typeface="+mn-cs"/>
        </a:defRPr>
      </a:lvl3pPr>
      <a:lvl4pPr marL="1625620" algn="l" defTabSz="1083747" rtl="0" eaLnBrk="1" latinLnBrk="0" hangingPunct="1">
        <a:defRPr sz="2133" kern="1200">
          <a:solidFill>
            <a:schemeClr val="tx1"/>
          </a:solidFill>
          <a:latin typeface="+mn-lt"/>
          <a:ea typeface="+mn-ea"/>
          <a:cs typeface="+mn-cs"/>
        </a:defRPr>
      </a:lvl4pPr>
      <a:lvl5pPr marL="2167494" algn="l" defTabSz="1083747" rtl="0" eaLnBrk="1" latinLnBrk="0" hangingPunct="1">
        <a:defRPr sz="2133" kern="1200">
          <a:solidFill>
            <a:schemeClr val="tx1"/>
          </a:solidFill>
          <a:latin typeface="+mn-lt"/>
          <a:ea typeface="+mn-ea"/>
          <a:cs typeface="+mn-cs"/>
        </a:defRPr>
      </a:lvl5pPr>
      <a:lvl6pPr marL="2709367" algn="l" defTabSz="1083747" rtl="0" eaLnBrk="1" latinLnBrk="0" hangingPunct="1">
        <a:defRPr sz="2133" kern="1200">
          <a:solidFill>
            <a:schemeClr val="tx1"/>
          </a:solidFill>
          <a:latin typeface="+mn-lt"/>
          <a:ea typeface="+mn-ea"/>
          <a:cs typeface="+mn-cs"/>
        </a:defRPr>
      </a:lvl6pPr>
      <a:lvl7pPr marL="3251241" algn="l" defTabSz="1083747" rtl="0" eaLnBrk="1" latinLnBrk="0" hangingPunct="1">
        <a:defRPr sz="2133" kern="1200">
          <a:solidFill>
            <a:schemeClr val="tx1"/>
          </a:solidFill>
          <a:latin typeface="+mn-lt"/>
          <a:ea typeface="+mn-ea"/>
          <a:cs typeface="+mn-cs"/>
        </a:defRPr>
      </a:lvl7pPr>
      <a:lvl8pPr marL="3793114" algn="l" defTabSz="1083747" rtl="0" eaLnBrk="1" latinLnBrk="0" hangingPunct="1">
        <a:defRPr sz="2133" kern="1200">
          <a:solidFill>
            <a:schemeClr val="tx1"/>
          </a:solidFill>
          <a:latin typeface="+mn-lt"/>
          <a:ea typeface="+mn-ea"/>
          <a:cs typeface="+mn-cs"/>
        </a:defRPr>
      </a:lvl8pPr>
      <a:lvl9pPr marL="4334988" algn="l" defTabSz="1083747" rtl="0" eaLnBrk="1" latinLnBrk="0" hangingPunct="1">
        <a:defRPr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48757" y="2442365"/>
            <a:ext cx="5894499" cy="1569660"/>
          </a:xfrm>
          <a:prstGeom prst="rect">
            <a:avLst/>
          </a:prstGeom>
        </p:spPr>
        <p:txBody>
          <a:bodyPr wrap="none">
            <a:spAutoFit/>
          </a:bodyPr>
          <a:lstStyle/>
          <a:p>
            <a:pPr algn="ctr"/>
            <a:r>
              <a:rPr lang="en-US" sz="3200" b="1" dirty="0">
                <a:solidFill>
                  <a:srgbClr val="3C6232"/>
                </a:solidFill>
                <a:latin typeface="Cambria" pitchFamily="18" charset="0"/>
              </a:rPr>
              <a:t>Capstone Project Presentation</a:t>
            </a:r>
          </a:p>
          <a:p>
            <a:pPr algn="ctr"/>
            <a:r>
              <a:rPr lang="en-US" sz="3200" b="1" i="1" dirty="0">
                <a:solidFill>
                  <a:srgbClr val="3C6232"/>
                </a:solidFill>
                <a:latin typeface="Cambria" pitchFamily="18" charset="0"/>
              </a:rPr>
              <a:t>GDP Forecasting</a:t>
            </a:r>
          </a:p>
          <a:p>
            <a:pPr algn="ctr"/>
            <a:endParaRPr lang="en-US" sz="3200" b="1" dirty="0">
              <a:solidFill>
                <a:srgbClr val="3C6232"/>
              </a:solidFill>
              <a:latin typeface="Cambria" pitchFamily="18" charset="0"/>
            </a:endParaRPr>
          </a:p>
        </p:txBody>
      </p:sp>
      <p:sp>
        <p:nvSpPr>
          <p:cNvPr id="2" name="TextBox 1">
            <a:extLst>
              <a:ext uri="{FF2B5EF4-FFF2-40B4-BE49-F238E27FC236}">
                <a16:creationId xmlns:a16="http://schemas.microsoft.com/office/drawing/2014/main" id="{073FC8F0-312C-411C-B064-AF67CFF52CA4}"/>
              </a:ext>
            </a:extLst>
          </p:cNvPr>
          <p:cNvSpPr txBox="1"/>
          <p:nvPr/>
        </p:nvSpPr>
        <p:spPr>
          <a:xfrm>
            <a:off x="8904115" y="4745932"/>
            <a:ext cx="2732220" cy="1477328"/>
          </a:xfrm>
          <a:prstGeom prst="rect">
            <a:avLst/>
          </a:prstGeom>
          <a:noFill/>
        </p:spPr>
        <p:txBody>
          <a:bodyPr wrap="square" rtlCol="0">
            <a:spAutoFit/>
          </a:bodyPr>
          <a:lstStyle/>
          <a:p>
            <a:pPr marL="342900" indent="-342900">
              <a:buAutoNum type="arabicPeriod"/>
            </a:pPr>
            <a:r>
              <a:rPr lang="en-IN" dirty="0">
                <a:solidFill>
                  <a:schemeClr val="tx1"/>
                </a:solidFill>
                <a:latin typeface="+mj-lt"/>
              </a:rPr>
              <a:t>Piyush Saraogi</a:t>
            </a:r>
          </a:p>
          <a:p>
            <a:pPr marL="342900" indent="-342900">
              <a:buAutoNum type="arabicPeriod"/>
            </a:pPr>
            <a:r>
              <a:rPr lang="en-IN" dirty="0">
                <a:solidFill>
                  <a:schemeClr val="tx1"/>
                </a:solidFill>
                <a:latin typeface="+mj-lt"/>
              </a:rPr>
              <a:t>Krishna </a:t>
            </a:r>
            <a:r>
              <a:rPr lang="en-IN" dirty="0" err="1">
                <a:solidFill>
                  <a:schemeClr val="tx1"/>
                </a:solidFill>
                <a:latin typeface="+mj-lt"/>
              </a:rPr>
              <a:t>Punyakoti</a:t>
            </a:r>
            <a:endParaRPr lang="en-IN" dirty="0">
              <a:solidFill>
                <a:schemeClr val="tx1"/>
              </a:solidFill>
              <a:latin typeface="+mj-lt"/>
            </a:endParaRPr>
          </a:p>
          <a:p>
            <a:pPr marL="342900" indent="-342900">
              <a:buAutoNum type="arabicPeriod"/>
            </a:pPr>
            <a:r>
              <a:rPr lang="en-IN" dirty="0">
                <a:solidFill>
                  <a:schemeClr val="tx1"/>
                </a:solidFill>
                <a:latin typeface="+mj-lt"/>
              </a:rPr>
              <a:t>Manoj Kumar</a:t>
            </a:r>
          </a:p>
          <a:p>
            <a:pPr marL="342900" indent="-342900">
              <a:buAutoNum type="arabicPeriod"/>
            </a:pPr>
            <a:r>
              <a:rPr lang="en-IN" dirty="0">
                <a:solidFill>
                  <a:schemeClr val="tx1"/>
                </a:solidFill>
                <a:latin typeface="+mj-lt"/>
              </a:rPr>
              <a:t>Bhanu </a:t>
            </a:r>
            <a:r>
              <a:rPr lang="en-IN" dirty="0" err="1">
                <a:solidFill>
                  <a:schemeClr val="tx1"/>
                </a:solidFill>
                <a:latin typeface="+mj-lt"/>
              </a:rPr>
              <a:t>Gotluru</a:t>
            </a:r>
            <a:endParaRPr lang="en-IN" dirty="0">
              <a:solidFill>
                <a:schemeClr val="tx1"/>
              </a:solidFill>
              <a:latin typeface="+mj-lt"/>
            </a:endParaRPr>
          </a:p>
          <a:p>
            <a:pPr marL="342900" indent="-342900">
              <a:buAutoNum type="arabicPeriod"/>
            </a:pPr>
            <a:r>
              <a:rPr lang="en-IN" dirty="0" err="1">
                <a:solidFill>
                  <a:schemeClr val="tx1"/>
                </a:solidFill>
                <a:latin typeface="+mj-lt"/>
              </a:rPr>
              <a:t>Dinakar</a:t>
            </a:r>
            <a:r>
              <a:rPr lang="en-IN" dirty="0">
                <a:solidFill>
                  <a:schemeClr val="tx1"/>
                </a:solidFill>
                <a:latin typeface="+mj-lt"/>
              </a:rPr>
              <a:t> Naik</a:t>
            </a:r>
          </a:p>
        </p:txBody>
      </p:sp>
      <p:pic>
        <p:nvPicPr>
          <p:cNvPr id="6" name="Google Shape;89;p13">
            <a:extLst>
              <a:ext uri="{FF2B5EF4-FFF2-40B4-BE49-F238E27FC236}">
                <a16:creationId xmlns:a16="http://schemas.microsoft.com/office/drawing/2014/main" id="{2796441B-C57B-4AA6-AB02-8990A38F2B9C}"/>
              </a:ext>
            </a:extLst>
          </p:cNvPr>
          <p:cNvPicPr preferRelativeResize="0"/>
          <p:nvPr/>
        </p:nvPicPr>
        <p:blipFill>
          <a:blip r:embed="rId2">
            <a:alphaModFix/>
          </a:blip>
          <a:stretch>
            <a:fillRect/>
          </a:stretch>
        </p:blipFill>
        <p:spPr>
          <a:xfrm>
            <a:off x="8702040" y="3899303"/>
            <a:ext cx="2409650" cy="910175"/>
          </a:xfrm>
          <a:prstGeom prst="rect">
            <a:avLst/>
          </a:prstGeom>
          <a:noFill/>
          <a:ln>
            <a:noFill/>
          </a:ln>
        </p:spPr>
      </p:pic>
    </p:spTree>
    <p:extLst>
      <p:ext uri="{BB962C8B-B14F-4D97-AF65-F5344CB8AC3E}">
        <p14:creationId xmlns:p14="http://schemas.microsoft.com/office/powerpoint/2010/main" val="389722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1287468"/>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We need to make the time series stationary through transformation before performing ARIMA on it. In this case, the data clearly has only trend and no seasonality, and hence we need to eliminate the trend. To do so, we would first take the log of it and perform first order differencing on it, followed by check for stationarity</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Transforming the Series</a:t>
            </a:r>
          </a:p>
        </p:txBody>
      </p:sp>
      <p:pic>
        <p:nvPicPr>
          <p:cNvPr id="2" name="Picture 1">
            <a:extLst>
              <a:ext uri="{FF2B5EF4-FFF2-40B4-BE49-F238E27FC236}">
                <a16:creationId xmlns:a16="http://schemas.microsoft.com/office/drawing/2014/main" id="{990C968D-63D1-424E-ADE9-1785CE7E2C34}"/>
              </a:ext>
            </a:extLst>
          </p:cNvPr>
          <p:cNvPicPr>
            <a:picLocks noChangeAspect="1"/>
          </p:cNvPicPr>
          <p:nvPr/>
        </p:nvPicPr>
        <p:blipFill>
          <a:blip r:embed="rId2"/>
          <a:stretch>
            <a:fillRect/>
          </a:stretch>
        </p:blipFill>
        <p:spPr>
          <a:xfrm>
            <a:off x="143646" y="2214680"/>
            <a:ext cx="7386666" cy="3676771"/>
          </a:xfrm>
          <a:prstGeom prst="rect">
            <a:avLst/>
          </a:prstGeom>
        </p:spPr>
      </p:pic>
      <p:sp>
        <p:nvSpPr>
          <p:cNvPr id="9" name="Rectangle 8">
            <a:extLst>
              <a:ext uri="{FF2B5EF4-FFF2-40B4-BE49-F238E27FC236}">
                <a16:creationId xmlns:a16="http://schemas.microsoft.com/office/drawing/2014/main" id="{24330425-6C7D-477E-879C-313BD7032535}"/>
              </a:ext>
            </a:extLst>
          </p:cNvPr>
          <p:cNvSpPr/>
          <p:nvPr/>
        </p:nvSpPr>
        <p:spPr>
          <a:xfrm>
            <a:off x="8158769" y="3393144"/>
            <a:ext cx="3629356" cy="2210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4000"/>
              </a:lnSpc>
            </a:pPr>
            <a:r>
              <a:rPr lang="en-IN" sz="1600" dirty="0">
                <a:solidFill>
                  <a:schemeClr val="tx1"/>
                </a:solidFill>
              </a:rPr>
              <a:t>The trend seems to have been eliminated. However, to confirm the same, we need to perform Dickey-Fuller test again</a:t>
            </a:r>
          </a:p>
        </p:txBody>
      </p:sp>
      <p:sp>
        <p:nvSpPr>
          <p:cNvPr id="10" name="Arrow: Right 9">
            <a:extLst>
              <a:ext uri="{FF2B5EF4-FFF2-40B4-BE49-F238E27FC236}">
                <a16:creationId xmlns:a16="http://schemas.microsoft.com/office/drawing/2014/main" id="{E8E35383-B9A9-476E-BF60-24A3C0B29C53}"/>
              </a:ext>
            </a:extLst>
          </p:cNvPr>
          <p:cNvSpPr/>
          <p:nvPr/>
        </p:nvSpPr>
        <p:spPr>
          <a:xfrm>
            <a:off x="7553663" y="4308702"/>
            <a:ext cx="468974" cy="303580"/>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598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Stationarity Check – Post Transformation</a:t>
            </a:r>
          </a:p>
        </p:txBody>
      </p:sp>
      <p:sp>
        <p:nvSpPr>
          <p:cNvPr id="9" name="Rectangle 8">
            <a:extLst>
              <a:ext uri="{FF2B5EF4-FFF2-40B4-BE49-F238E27FC236}">
                <a16:creationId xmlns:a16="http://schemas.microsoft.com/office/drawing/2014/main" id="{24330425-6C7D-477E-879C-313BD7032535}"/>
              </a:ext>
            </a:extLst>
          </p:cNvPr>
          <p:cNvSpPr/>
          <p:nvPr/>
        </p:nvSpPr>
        <p:spPr>
          <a:xfrm>
            <a:off x="207187" y="5553145"/>
            <a:ext cx="11777625" cy="1031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IN" sz="2000" dirty="0">
                <a:solidFill>
                  <a:schemeClr val="tx1"/>
                </a:solidFill>
              </a:rPr>
              <a:t>The Series is now </a:t>
            </a:r>
            <a:r>
              <a:rPr lang="en-IN" sz="2000" b="1" dirty="0">
                <a:solidFill>
                  <a:schemeClr val="tx1"/>
                </a:solidFill>
              </a:rPr>
              <a:t>Stationary</a:t>
            </a:r>
            <a:r>
              <a:rPr lang="en-IN" sz="2000" dirty="0">
                <a:solidFill>
                  <a:schemeClr val="tx1"/>
                </a:solidFill>
              </a:rPr>
              <a:t>. We can now do time series forecasting on it </a:t>
            </a:r>
          </a:p>
        </p:txBody>
      </p:sp>
      <p:sp>
        <p:nvSpPr>
          <p:cNvPr id="10" name="Arrow: Right 9">
            <a:extLst>
              <a:ext uri="{FF2B5EF4-FFF2-40B4-BE49-F238E27FC236}">
                <a16:creationId xmlns:a16="http://schemas.microsoft.com/office/drawing/2014/main" id="{E8E35383-B9A9-476E-BF60-24A3C0B29C53}"/>
              </a:ext>
            </a:extLst>
          </p:cNvPr>
          <p:cNvSpPr/>
          <p:nvPr/>
        </p:nvSpPr>
        <p:spPr>
          <a:xfrm>
            <a:off x="7553663" y="4308702"/>
            <a:ext cx="468974" cy="303580"/>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285E795-EB63-4D56-A8D9-ACFC888CE3F3}"/>
              </a:ext>
            </a:extLst>
          </p:cNvPr>
          <p:cNvPicPr>
            <a:picLocks noChangeAspect="1"/>
          </p:cNvPicPr>
          <p:nvPr/>
        </p:nvPicPr>
        <p:blipFill>
          <a:blip r:embed="rId2"/>
          <a:stretch>
            <a:fillRect/>
          </a:stretch>
        </p:blipFill>
        <p:spPr>
          <a:xfrm>
            <a:off x="207188" y="848570"/>
            <a:ext cx="8267700" cy="4905375"/>
          </a:xfrm>
          <a:prstGeom prst="rect">
            <a:avLst/>
          </a:prstGeom>
        </p:spPr>
      </p:pic>
    </p:spTree>
    <p:extLst>
      <p:ext uri="{BB962C8B-B14F-4D97-AF65-F5344CB8AC3E}">
        <p14:creationId xmlns:p14="http://schemas.microsoft.com/office/powerpoint/2010/main" val="311069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3780458"/>
          </a:xfrm>
          <a:prstGeom prst="rect">
            <a:avLst/>
          </a:prstGeom>
        </p:spPr>
        <p:txBody>
          <a:bodyPr wrap="square">
            <a:spAutoFit/>
          </a:bodyPr>
          <a:lstStyle/>
          <a:p>
            <a:pPr marL="400050" lvl="0" indent="-285750" algn="just">
              <a:lnSpc>
                <a:spcPct val="150000"/>
              </a:lnSpc>
              <a:spcBef>
                <a:spcPts val="0"/>
              </a:spcBef>
              <a:spcAft>
                <a:spcPts val="0"/>
              </a:spcAft>
              <a:buSzPts val="1800"/>
              <a:buFont typeface="Wingdings" panose="05000000000000000000" pitchFamily="2" charset="2"/>
              <a:buChar char="Ø"/>
            </a:pPr>
            <a:r>
              <a:rPr lang="en-IN" dirty="0">
                <a:solidFill>
                  <a:srgbClr val="000000"/>
                </a:solidFill>
                <a:latin typeface="+mj-lt"/>
              </a:rPr>
              <a:t>ARIMA (Auto Regressive Integrated Moving Average) is one of the most popular models used in time series forecasting. </a:t>
            </a:r>
          </a:p>
          <a:p>
            <a:pPr marL="400050" lvl="0" indent="-285750" algn="just">
              <a:lnSpc>
                <a:spcPct val="150000"/>
              </a:lnSpc>
              <a:spcBef>
                <a:spcPts val="0"/>
              </a:spcBef>
              <a:spcAft>
                <a:spcPts val="0"/>
              </a:spcAft>
              <a:buSzPts val="1800"/>
              <a:buFont typeface="Wingdings" panose="05000000000000000000" pitchFamily="2" charset="2"/>
              <a:buChar char="Ø"/>
            </a:pPr>
            <a:r>
              <a:rPr lang="en-IN" dirty="0">
                <a:solidFill>
                  <a:srgbClr val="000000"/>
                </a:solidFill>
                <a:latin typeface="+mj-lt"/>
              </a:rPr>
              <a:t>To perform ARIMA, values of 3 parameters – </a:t>
            </a:r>
            <a:r>
              <a:rPr lang="en-IN" b="1" dirty="0">
                <a:solidFill>
                  <a:srgbClr val="000000"/>
                </a:solidFill>
                <a:latin typeface="+mj-lt"/>
              </a:rPr>
              <a:t>p</a:t>
            </a:r>
            <a:r>
              <a:rPr lang="en-IN" dirty="0">
                <a:solidFill>
                  <a:srgbClr val="000000"/>
                </a:solidFill>
                <a:latin typeface="+mj-lt"/>
              </a:rPr>
              <a:t> (no. of autoregressive (AR) terms), </a:t>
            </a:r>
            <a:r>
              <a:rPr lang="en-IN" b="1" dirty="0">
                <a:solidFill>
                  <a:srgbClr val="000000"/>
                </a:solidFill>
                <a:latin typeface="+mj-lt"/>
              </a:rPr>
              <a:t>d</a:t>
            </a:r>
            <a:r>
              <a:rPr lang="en-IN" dirty="0">
                <a:solidFill>
                  <a:srgbClr val="000000"/>
                </a:solidFill>
                <a:latin typeface="+mj-lt"/>
              </a:rPr>
              <a:t> (number of differences) and </a:t>
            </a:r>
            <a:r>
              <a:rPr lang="en-IN" b="1" dirty="0">
                <a:solidFill>
                  <a:srgbClr val="000000"/>
                </a:solidFill>
                <a:latin typeface="+mj-lt"/>
              </a:rPr>
              <a:t>q </a:t>
            </a:r>
            <a:r>
              <a:rPr lang="en-IN" dirty="0">
                <a:solidFill>
                  <a:srgbClr val="000000"/>
                </a:solidFill>
                <a:latin typeface="+mj-lt"/>
              </a:rPr>
              <a:t>(number of moving average (MA) terms) – need to be passed as input </a:t>
            </a:r>
          </a:p>
          <a:p>
            <a:pPr marL="400050" lvl="0" indent="-285750" algn="just">
              <a:lnSpc>
                <a:spcPct val="150000"/>
              </a:lnSpc>
              <a:spcBef>
                <a:spcPts val="0"/>
              </a:spcBef>
              <a:spcAft>
                <a:spcPts val="0"/>
              </a:spcAft>
              <a:buSzPts val="1800"/>
              <a:buFont typeface="Wingdings" panose="05000000000000000000" pitchFamily="2" charset="2"/>
              <a:buChar char="Ø"/>
            </a:pPr>
            <a:r>
              <a:rPr lang="en-IN" dirty="0">
                <a:solidFill>
                  <a:srgbClr val="000000"/>
                </a:solidFill>
                <a:latin typeface="+mj-lt"/>
              </a:rPr>
              <a:t>To determine the optimal values of ‘p’ and ‘q’, we need to plot PACF (Partial Autocorrelation Function) and ACF (Autocorrelation Function) graphs</a:t>
            </a:r>
          </a:p>
          <a:p>
            <a:pPr marL="400050" lvl="0" indent="-285750" algn="just">
              <a:lnSpc>
                <a:spcPct val="150000"/>
              </a:lnSpc>
              <a:spcBef>
                <a:spcPts val="0"/>
              </a:spcBef>
              <a:spcAft>
                <a:spcPts val="0"/>
              </a:spcAft>
              <a:buSzPts val="1800"/>
              <a:buFont typeface="Wingdings" panose="05000000000000000000" pitchFamily="2" charset="2"/>
              <a:buChar char="Ø"/>
            </a:pPr>
            <a:r>
              <a:rPr lang="en-IN" b="1" dirty="0">
                <a:solidFill>
                  <a:srgbClr val="000000"/>
                </a:solidFill>
                <a:latin typeface="+mj-lt"/>
              </a:rPr>
              <a:t>ACF </a:t>
            </a:r>
            <a:r>
              <a:rPr lang="en-IN" dirty="0">
                <a:solidFill>
                  <a:srgbClr val="000000"/>
                </a:solidFill>
                <a:latin typeface="+mj-lt"/>
              </a:rPr>
              <a:t>is a measure of the correlation between the Time Series with a lagged version of itself</a:t>
            </a:r>
          </a:p>
          <a:p>
            <a:pPr marL="400050" lvl="0" indent="-285750" algn="just">
              <a:lnSpc>
                <a:spcPct val="150000"/>
              </a:lnSpc>
              <a:spcBef>
                <a:spcPts val="0"/>
              </a:spcBef>
              <a:spcAft>
                <a:spcPts val="0"/>
              </a:spcAft>
              <a:buSzPts val="1800"/>
              <a:buFont typeface="Wingdings" panose="05000000000000000000" pitchFamily="2" charset="2"/>
              <a:buChar char="Ø"/>
            </a:pPr>
            <a:r>
              <a:rPr lang="en-IN" b="1" dirty="0">
                <a:solidFill>
                  <a:srgbClr val="000000"/>
                </a:solidFill>
                <a:latin typeface="+mj-lt"/>
              </a:rPr>
              <a:t>PACF</a:t>
            </a:r>
            <a:r>
              <a:rPr lang="en-IN" dirty="0">
                <a:solidFill>
                  <a:srgbClr val="000000"/>
                </a:solidFill>
                <a:latin typeface="+mj-lt"/>
              </a:rPr>
              <a:t> measures the correlation between the Time Series with a lagged version of itself but after eliminating the variations already explained by the intervening comparisons.</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AR and MA Values – PACF and ACF Charts (1/2)</a:t>
            </a:r>
          </a:p>
        </p:txBody>
      </p:sp>
    </p:spTree>
    <p:extLst>
      <p:ext uri="{BB962C8B-B14F-4D97-AF65-F5344CB8AC3E}">
        <p14:creationId xmlns:p14="http://schemas.microsoft.com/office/powerpoint/2010/main" val="2315109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AR and MA Values – PACF and ACF Charts (2/2)</a:t>
            </a:r>
          </a:p>
        </p:txBody>
      </p:sp>
      <p:pic>
        <p:nvPicPr>
          <p:cNvPr id="2" name="Picture 1">
            <a:extLst>
              <a:ext uri="{FF2B5EF4-FFF2-40B4-BE49-F238E27FC236}">
                <a16:creationId xmlns:a16="http://schemas.microsoft.com/office/drawing/2014/main" id="{EF6C3878-68E5-4BC2-92AD-48A255DD58DE}"/>
              </a:ext>
            </a:extLst>
          </p:cNvPr>
          <p:cNvPicPr>
            <a:picLocks noChangeAspect="1"/>
          </p:cNvPicPr>
          <p:nvPr/>
        </p:nvPicPr>
        <p:blipFill>
          <a:blip r:embed="rId2"/>
          <a:stretch>
            <a:fillRect/>
          </a:stretch>
        </p:blipFill>
        <p:spPr>
          <a:xfrm>
            <a:off x="225438" y="848570"/>
            <a:ext cx="4590863" cy="3960000"/>
          </a:xfrm>
          <a:prstGeom prst="rect">
            <a:avLst/>
          </a:prstGeom>
        </p:spPr>
      </p:pic>
      <p:pic>
        <p:nvPicPr>
          <p:cNvPr id="3" name="Picture 2">
            <a:extLst>
              <a:ext uri="{FF2B5EF4-FFF2-40B4-BE49-F238E27FC236}">
                <a16:creationId xmlns:a16="http://schemas.microsoft.com/office/drawing/2014/main" id="{EFC238AA-33B1-4336-9E77-FF09255E2392}"/>
              </a:ext>
            </a:extLst>
          </p:cNvPr>
          <p:cNvPicPr>
            <a:picLocks noChangeAspect="1"/>
          </p:cNvPicPr>
          <p:nvPr/>
        </p:nvPicPr>
        <p:blipFill>
          <a:blip r:embed="rId3"/>
          <a:stretch>
            <a:fillRect/>
          </a:stretch>
        </p:blipFill>
        <p:spPr>
          <a:xfrm>
            <a:off x="6673387" y="763061"/>
            <a:ext cx="5293173" cy="4256989"/>
          </a:xfrm>
          <a:prstGeom prst="rect">
            <a:avLst/>
          </a:prstGeom>
        </p:spPr>
      </p:pic>
      <p:sp>
        <p:nvSpPr>
          <p:cNvPr id="6" name="Rectangle 5">
            <a:extLst>
              <a:ext uri="{FF2B5EF4-FFF2-40B4-BE49-F238E27FC236}">
                <a16:creationId xmlns:a16="http://schemas.microsoft.com/office/drawing/2014/main" id="{CC10F09D-1936-4549-88B0-C997AB2060DF}"/>
              </a:ext>
            </a:extLst>
          </p:cNvPr>
          <p:cNvSpPr/>
          <p:nvPr/>
        </p:nvSpPr>
        <p:spPr>
          <a:xfrm>
            <a:off x="114150" y="5046146"/>
            <a:ext cx="5160860" cy="1154675"/>
          </a:xfrm>
          <a:prstGeom prst="rect">
            <a:avLst/>
          </a:prstGeom>
        </p:spPr>
        <p:txBody>
          <a:bodyPr wrap="square">
            <a:spAutoFit/>
          </a:bodyPr>
          <a:lstStyle/>
          <a:p>
            <a:pPr marL="114300" lvl="0" algn="just">
              <a:lnSpc>
                <a:spcPct val="150000"/>
              </a:lnSpc>
              <a:spcBef>
                <a:spcPts val="0"/>
              </a:spcBef>
              <a:spcAft>
                <a:spcPts val="0"/>
              </a:spcAft>
              <a:buSzPts val="1800"/>
            </a:pPr>
            <a:r>
              <a:rPr lang="en-IN" sz="1600" b="1" dirty="0">
                <a:solidFill>
                  <a:srgbClr val="000000"/>
                </a:solidFill>
                <a:latin typeface="+mj-lt"/>
              </a:rPr>
              <a:t>p value</a:t>
            </a:r>
            <a:r>
              <a:rPr lang="en-IN" sz="1600" dirty="0">
                <a:solidFill>
                  <a:srgbClr val="000000"/>
                </a:solidFill>
                <a:latin typeface="+mj-lt"/>
              </a:rPr>
              <a:t> is the lag value where the PACF chart crosses the upper confidence interval for the first time. It can be noticed that in this case p=1.</a:t>
            </a:r>
          </a:p>
        </p:txBody>
      </p:sp>
      <p:sp>
        <p:nvSpPr>
          <p:cNvPr id="9" name="Rectangle 8">
            <a:extLst>
              <a:ext uri="{FF2B5EF4-FFF2-40B4-BE49-F238E27FC236}">
                <a16:creationId xmlns:a16="http://schemas.microsoft.com/office/drawing/2014/main" id="{1A4972B4-7846-4F67-9719-52B7F3CBFC80}"/>
              </a:ext>
            </a:extLst>
          </p:cNvPr>
          <p:cNvSpPr/>
          <p:nvPr/>
        </p:nvSpPr>
        <p:spPr>
          <a:xfrm>
            <a:off x="6703160" y="5066317"/>
            <a:ext cx="5160860" cy="1154675"/>
          </a:xfrm>
          <a:prstGeom prst="rect">
            <a:avLst/>
          </a:prstGeom>
        </p:spPr>
        <p:txBody>
          <a:bodyPr wrap="square">
            <a:spAutoFit/>
          </a:bodyPr>
          <a:lstStyle/>
          <a:p>
            <a:pPr marL="114300" lvl="0" algn="just">
              <a:lnSpc>
                <a:spcPct val="150000"/>
              </a:lnSpc>
              <a:spcBef>
                <a:spcPts val="0"/>
              </a:spcBef>
              <a:spcAft>
                <a:spcPts val="0"/>
              </a:spcAft>
              <a:buSzPts val="1800"/>
            </a:pPr>
            <a:r>
              <a:rPr lang="en-IN" sz="1600" b="1" dirty="0">
                <a:solidFill>
                  <a:srgbClr val="000000"/>
                </a:solidFill>
                <a:latin typeface="+mj-lt"/>
              </a:rPr>
              <a:t>q value</a:t>
            </a:r>
            <a:r>
              <a:rPr lang="en-IN" sz="1600" dirty="0">
                <a:solidFill>
                  <a:srgbClr val="000000"/>
                </a:solidFill>
                <a:latin typeface="+mj-lt"/>
              </a:rPr>
              <a:t> is the lag value where the ACF chart crosses the upper confidence interval for the first time. It can be noticed that in this case q=1.</a:t>
            </a:r>
          </a:p>
        </p:txBody>
      </p:sp>
    </p:spTree>
    <p:extLst>
      <p:ext uri="{BB962C8B-B14F-4D97-AF65-F5344CB8AC3E}">
        <p14:creationId xmlns:p14="http://schemas.microsoft.com/office/powerpoint/2010/main" val="1616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871970"/>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Post determination of p and q values, the data is fitted in ARIMA model. The model thus obtained is then used to forecast the data for the next few years</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Fitting the Model and Forecasting</a:t>
            </a:r>
          </a:p>
        </p:txBody>
      </p:sp>
      <p:pic>
        <p:nvPicPr>
          <p:cNvPr id="2" name="Picture 1">
            <a:extLst>
              <a:ext uri="{FF2B5EF4-FFF2-40B4-BE49-F238E27FC236}">
                <a16:creationId xmlns:a16="http://schemas.microsoft.com/office/drawing/2014/main" id="{0F885A8F-26A4-494C-9AF1-E12C39E453F8}"/>
              </a:ext>
            </a:extLst>
          </p:cNvPr>
          <p:cNvPicPr>
            <a:picLocks noChangeAspect="1"/>
          </p:cNvPicPr>
          <p:nvPr/>
        </p:nvPicPr>
        <p:blipFill>
          <a:blip r:embed="rId2"/>
          <a:stretch>
            <a:fillRect/>
          </a:stretch>
        </p:blipFill>
        <p:spPr>
          <a:xfrm>
            <a:off x="10195" y="1608622"/>
            <a:ext cx="9001469" cy="3717753"/>
          </a:xfrm>
          <a:prstGeom prst="rect">
            <a:avLst/>
          </a:prstGeom>
        </p:spPr>
      </p:pic>
      <p:sp>
        <p:nvSpPr>
          <p:cNvPr id="6" name="Rectangle 5">
            <a:extLst>
              <a:ext uri="{FF2B5EF4-FFF2-40B4-BE49-F238E27FC236}">
                <a16:creationId xmlns:a16="http://schemas.microsoft.com/office/drawing/2014/main" id="{A0985B78-EB92-4E65-8414-CE48749BD2FE}"/>
              </a:ext>
            </a:extLst>
          </p:cNvPr>
          <p:cNvSpPr/>
          <p:nvPr/>
        </p:nvSpPr>
        <p:spPr>
          <a:xfrm>
            <a:off x="57578" y="5395035"/>
            <a:ext cx="11952000" cy="831510"/>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As can be seen in the above visual, the model is fitting the data quite well</a:t>
            </a:r>
          </a:p>
          <a:p>
            <a:pPr marL="114300" lvl="0" algn="just">
              <a:lnSpc>
                <a:spcPct val="150000"/>
              </a:lnSpc>
              <a:spcBef>
                <a:spcPts val="0"/>
              </a:spcBef>
              <a:spcAft>
                <a:spcPts val="0"/>
              </a:spcAft>
              <a:buSzPts val="1800"/>
            </a:pPr>
            <a:r>
              <a:rPr lang="en-IN" sz="1600" dirty="0">
                <a:solidFill>
                  <a:srgbClr val="000000"/>
                </a:solidFill>
                <a:latin typeface="+mj-lt"/>
              </a:rPr>
              <a:t>Note: The data is in log scale</a:t>
            </a:r>
          </a:p>
        </p:txBody>
      </p:sp>
    </p:spTree>
    <p:extLst>
      <p:ext uri="{BB962C8B-B14F-4D97-AF65-F5344CB8AC3E}">
        <p14:creationId xmlns:p14="http://schemas.microsoft.com/office/powerpoint/2010/main" val="110483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871970"/>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Post forecasting using the fitted model, a series of steps are performed to bring the output to the original scale. Following is the final output:</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Bringing the Output to the Original Scale</a:t>
            </a:r>
          </a:p>
        </p:txBody>
      </p:sp>
      <p:pic>
        <p:nvPicPr>
          <p:cNvPr id="3" name="Picture 2">
            <a:extLst>
              <a:ext uri="{FF2B5EF4-FFF2-40B4-BE49-F238E27FC236}">
                <a16:creationId xmlns:a16="http://schemas.microsoft.com/office/drawing/2014/main" id="{9582D587-3A49-4B87-9A80-8F129AF61728}"/>
              </a:ext>
            </a:extLst>
          </p:cNvPr>
          <p:cNvPicPr>
            <a:picLocks noChangeAspect="1"/>
          </p:cNvPicPr>
          <p:nvPr/>
        </p:nvPicPr>
        <p:blipFill>
          <a:blip r:embed="rId2"/>
          <a:stretch>
            <a:fillRect/>
          </a:stretch>
        </p:blipFill>
        <p:spPr>
          <a:xfrm>
            <a:off x="174317" y="1682325"/>
            <a:ext cx="8653903" cy="3871735"/>
          </a:xfrm>
          <a:prstGeom prst="rect">
            <a:avLst/>
          </a:prstGeom>
        </p:spPr>
      </p:pic>
    </p:spTree>
    <p:extLst>
      <p:ext uri="{BB962C8B-B14F-4D97-AF65-F5344CB8AC3E}">
        <p14:creationId xmlns:p14="http://schemas.microsoft.com/office/powerpoint/2010/main" val="255004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724490"/>
            <a:ext cx="11952000" cy="726546"/>
          </a:xfrm>
          <a:prstGeom prst="rect">
            <a:avLst/>
          </a:prstGeom>
        </p:spPr>
        <p:txBody>
          <a:bodyPr wrap="square">
            <a:spAutoFit/>
          </a:bodyPr>
          <a:lstStyle/>
          <a:p>
            <a:pPr marL="114300" lvl="0" algn="just">
              <a:lnSpc>
                <a:spcPct val="120000"/>
              </a:lnSpc>
              <a:spcBef>
                <a:spcPts val="0"/>
              </a:spcBef>
              <a:spcAft>
                <a:spcPts val="0"/>
              </a:spcAft>
              <a:buSzPts val="1800"/>
            </a:pPr>
            <a:r>
              <a:rPr lang="en-IN" dirty="0">
                <a:solidFill>
                  <a:srgbClr val="000000"/>
                </a:solidFill>
                <a:latin typeface="+mj-lt"/>
              </a:rPr>
              <a:t>Since it may be cumbersome to manually determine the values of  p, d and q for each state, we can </a:t>
            </a:r>
            <a:r>
              <a:rPr lang="en-IN" b="1" dirty="0">
                <a:solidFill>
                  <a:srgbClr val="000000"/>
                </a:solidFill>
                <a:latin typeface="+mj-lt"/>
              </a:rPr>
              <a:t>automate </a:t>
            </a:r>
            <a:r>
              <a:rPr lang="en-IN" dirty="0">
                <a:solidFill>
                  <a:srgbClr val="000000"/>
                </a:solidFill>
                <a:latin typeface="+mj-lt"/>
              </a:rPr>
              <a:t>the same using </a:t>
            </a:r>
            <a:r>
              <a:rPr lang="en-IN" b="1" dirty="0">
                <a:solidFill>
                  <a:srgbClr val="000000"/>
                </a:solidFill>
                <a:latin typeface="+mj-lt"/>
              </a:rPr>
              <a:t>Auto ARIMA </a:t>
            </a:r>
            <a:r>
              <a:rPr lang="en-IN" dirty="0">
                <a:solidFill>
                  <a:srgbClr val="000000"/>
                </a:solidFill>
                <a:latin typeface="+mj-lt"/>
              </a:rPr>
              <a:t>and loop it. Following is the code used to perform the same in R:</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Auto ARIMA</a:t>
            </a:r>
          </a:p>
        </p:txBody>
      </p:sp>
      <p:pic>
        <p:nvPicPr>
          <p:cNvPr id="2" name="Picture 1">
            <a:extLst>
              <a:ext uri="{FF2B5EF4-FFF2-40B4-BE49-F238E27FC236}">
                <a16:creationId xmlns:a16="http://schemas.microsoft.com/office/drawing/2014/main" id="{81CB16EA-6737-40C9-BECE-3ED85D3D6D6E}"/>
              </a:ext>
            </a:extLst>
          </p:cNvPr>
          <p:cNvPicPr>
            <a:picLocks noChangeAspect="1"/>
          </p:cNvPicPr>
          <p:nvPr/>
        </p:nvPicPr>
        <p:blipFill>
          <a:blip r:embed="rId2"/>
          <a:stretch>
            <a:fillRect/>
          </a:stretch>
        </p:blipFill>
        <p:spPr>
          <a:xfrm>
            <a:off x="258705" y="1683620"/>
            <a:ext cx="6906445" cy="4505310"/>
          </a:xfrm>
          <a:prstGeom prst="rect">
            <a:avLst/>
          </a:prstGeom>
        </p:spPr>
      </p:pic>
    </p:spTree>
    <p:extLst>
      <p:ext uri="{BB962C8B-B14F-4D97-AF65-F5344CB8AC3E}">
        <p14:creationId xmlns:p14="http://schemas.microsoft.com/office/powerpoint/2010/main" val="272879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724490"/>
            <a:ext cx="11952000" cy="726546"/>
          </a:xfrm>
          <a:prstGeom prst="rect">
            <a:avLst/>
          </a:prstGeom>
        </p:spPr>
        <p:txBody>
          <a:bodyPr wrap="square">
            <a:spAutoFit/>
          </a:bodyPr>
          <a:lstStyle/>
          <a:p>
            <a:pPr marL="114300" lvl="0" algn="just">
              <a:lnSpc>
                <a:spcPct val="120000"/>
              </a:lnSpc>
              <a:spcBef>
                <a:spcPts val="0"/>
              </a:spcBef>
              <a:spcAft>
                <a:spcPts val="0"/>
              </a:spcAft>
              <a:buSzPts val="1800"/>
            </a:pPr>
            <a:r>
              <a:rPr lang="en-IN" b="1" dirty="0">
                <a:solidFill>
                  <a:srgbClr val="000000"/>
                </a:solidFill>
                <a:latin typeface="+mj-lt"/>
              </a:rPr>
              <a:t>HOLT’s linear trend model</a:t>
            </a:r>
            <a:r>
              <a:rPr lang="en-IN" dirty="0">
                <a:solidFill>
                  <a:srgbClr val="000000"/>
                </a:solidFill>
                <a:latin typeface="+mj-lt"/>
              </a:rPr>
              <a:t> is another popular model for time series forecasting in cases without seasonality. Following is the code used to perform time series forecasting using HOLT:</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HOLT</a:t>
            </a:r>
          </a:p>
        </p:txBody>
      </p:sp>
      <p:pic>
        <p:nvPicPr>
          <p:cNvPr id="2" name="Picture 1">
            <a:extLst>
              <a:ext uri="{FF2B5EF4-FFF2-40B4-BE49-F238E27FC236}">
                <a16:creationId xmlns:a16="http://schemas.microsoft.com/office/drawing/2014/main" id="{2C5AA84A-AF91-406B-B7C9-F3FE2BF57FDC}"/>
              </a:ext>
            </a:extLst>
          </p:cNvPr>
          <p:cNvPicPr>
            <a:picLocks noChangeAspect="1"/>
          </p:cNvPicPr>
          <p:nvPr/>
        </p:nvPicPr>
        <p:blipFill>
          <a:blip r:embed="rId2"/>
          <a:stretch>
            <a:fillRect/>
          </a:stretch>
        </p:blipFill>
        <p:spPr>
          <a:xfrm>
            <a:off x="252087" y="1513585"/>
            <a:ext cx="7543451" cy="4752000"/>
          </a:xfrm>
          <a:prstGeom prst="rect">
            <a:avLst/>
          </a:prstGeom>
        </p:spPr>
      </p:pic>
    </p:spTree>
    <p:extLst>
      <p:ext uri="{BB962C8B-B14F-4D97-AF65-F5344CB8AC3E}">
        <p14:creationId xmlns:p14="http://schemas.microsoft.com/office/powerpoint/2010/main" val="191775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77738" y="2890391"/>
            <a:ext cx="3582134" cy="1446550"/>
          </a:xfrm>
          <a:prstGeom prst="rect">
            <a:avLst/>
          </a:prstGeom>
        </p:spPr>
        <p:txBody>
          <a:bodyPr wrap="none">
            <a:spAutoFit/>
          </a:bodyPr>
          <a:lstStyle/>
          <a:p>
            <a:pPr algn="ctr"/>
            <a:r>
              <a:rPr lang="en-US" sz="4400" b="1" dirty="0">
                <a:solidFill>
                  <a:srgbClr val="3C6232"/>
                </a:solidFill>
                <a:latin typeface="Cambria" pitchFamily="18" charset="0"/>
              </a:rPr>
              <a:t>Visualization</a:t>
            </a:r>
            <a:endParaRPr lang="en-US" sz="4400" b="1" i="1" dirty="0">
              <a:solidFill>
                <a:srgbClr val="3C6232"/>
              </a:solidFill>
              <a:latin typeface="Cambria" pitchFamily="18" charset="0"/>
            </a:endParaRPr>
          </a:p>
          <a:p>
            <a:pPr algn="ctr"/>
            <a:endParaRPr lang="en-US" sz="4400" b="1" dirty="0">
              <a:solidFill>
                <a:srgbClr val="3C6232"/>
              </a:solidFill>
              <a:latin typeface="Cambria" pitchFamily="18" charset="0"/>
            </a:endParaRPr>
          </a:p>
        </p:txBody>
      </p:sp>
    </p:spTree>
    <p:extLst>
      <p:ext uri="{BB962C8B-B14F-4D97-AF65-F5344CB8AC3E}">
        <p14:creationId xmlns:p14="http://schemas.microsoft.com/office/powerpoint/2010/main" val="291950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5490" y="731725"/>
            <a:ext cx="12002864" cy="584775"/>
          </a:xfrm>
          <a:prstGeom prst="rect">
            <a:avLst/>
          </a:prstGeom>
        </p:spPr>
        <p:txBody>
          <a:bodyPr wrap="square">
            <a:spAutoFit/>
          </a:bodyPr>
          <a:lstStyle/>
          <a:p>
            <a:pPr marL="114300" lvl="0" algn="just">
              <a:spcBef>
                <a:spcPts val="0"/>
              </a:spcBef>
              <a:spcAft>
                <a:spcPts val="0"/>
              </a:spcAft>
              <a:buSzPts val="1800"/>
            </a:pPr>
            <a:r>
              <a:rPr lang="en-IN" sz="1600" dirty="0">
                <a:solidFill>
                  <a:srgbClr val="000000"/>
                </a:solidFill>
                <a:latin typeface="+mj-lt"/>
              </a:rPr>
              <a:t>The following visual captures the distribution of GDPs across various states. Clearly, Maharashtra is the epicentre of commercial activity in India, with Tamil Nadu and Uttar Pradesh being distant 2</a:t>
            </a:r>
            <a:r>
              <a:rPr lang="en-IN" sz="1600" baseline="30000" dirty="0">
                <a:solidFill>
                  <a:srgbClr val="000000"/>
                </a:solidFill>
                <a:latin typeface="+mj-lt"/>
              </a:rPr>
              <a:t>nd</a:t>
            </a:r>
            <a:r>
              <a:rPr lang="en-IN" sz="1600" dirty="0">
                <a:solidFill>
                  <a:srgbClr val="000000"/>
                </a:solidFill>
                <a:latin typeface="+mj-lt"/>
              </a:rPr>
              <a:t> and 3</a:t>
            </a:r>
            <a:r>
              <a:rPr lang="en-IN" sz="1600" baseline="30000" dirty="0">
                <a:solidFill>
                  <a:srgbClr val="000000"/>
                </a:solidFill>
                <a:latin typeface="+mj-lt"/>
              </a:rPr>
              <a:t>rd.</a:t>
            </a:r>
            <a:endParaRPr lang="en-IN" sz="1600" dirty="0">
              <a:solidFill>
                <a:srgbClr val="000000"/>
              </a:solidFill>
              <a:latin typeface="+mj-lt"/>
            </a:endParaRP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Geospatial Visualization</a:t>
            </a:r>
          </a:p>
        </p:txBody>
      </p:sp>
      <p:pic>
        <p:nvPicPr>
          <p:cNvPr id="4" name="Picture 3">
            <a:extLst>
              <a:ext uri="{FF2B5EF4-FFF2-40B4-BE49-F238E27FC236}">
                <a16:creationId xmlns:a16="http://schemas.microsoft.com/office/drawing/2014/main" id="{3976D2FA-7F76-46FC-9705-4A708493F415}"/>
              </a:ext>
            </a:extLst>
          </p:cNvPr>
          <p:cNvPicPr>
            <a:picLocks noChangeAspect="1"/>
          </p:cNvPicPr>
          <p:nvPr/>
        </p:nvPicPr>
        <p:blipFill>
          <a:blip r:embed="rId2"/>
          <a:stretch>
            <a:fillRect/>
          </a:stretch>
        </p:blipFill>
        <p:spPr>
          <a:xfrm>
            <a:off x="271803" y="1368825"/>
            <a:ext cx="8803397" cy="4516525"/>
          </a:xfrm>
          <a:prstGeom prst="rect">
            <a:avLst/>
          </a:prstGeom>
        </p:spPr>
      </p:pic>
      <p:sp>
        <p:nvSpPr>
          <p:cNvPr id="8" name="Rectangle 7">
            <a:extLst>
              <a:ext uri="{FF2B5EF4-FFF2-40B4-BE49-F238E27FC236}">
                <a16:creationId xmlns:a16="http://schemas.microsoft.com/office/drawing/2014/main" id="{54A4BED6-1D24-479A-BF41-5E4B4F1A1E8B}"/>
              </a:ext>
            </a:extLst>
          </p:cNvPr>
          <p:cNvSpPr/>
          <p:nvPr/>
        </p:nvSpPr>
        <p:spPr>
          <a:xfrm>
            <a:off x="8966155" y="2883880"/>
            <a:ext cx="2973154" cy="1077218"/>
          </a:xfrm>
          <a:prstGeom prst="rect">
            <a:avLst/>
          </a:prstGeom>
        </p:spPr>
        <p:txBody>
          <a:bodyPr wrap="square">
            <a:spAutoFit/>
          </a:bodyPr>
          <a:lstStyle/>
          <a:p>
            <a:pPr marL="114300" lvl="0" algn="just">
              <a:spcBef>
                <a:spcPts val="0"/>
              </a:spcBef>
              <a:spcAft>
                <a:spcPts val="0"/>
              </a:spcAft>
              <a:buSzPts val="1800"/>
            </a:pPr>
            <a:r>
              <a:rPr lang="en-IN" sz="1600" dirty="0">
                <a:solidFill>
                  <a:srgbClr val="000000"/>
                </a:solidFill>
                <a:latin typeface="+mj-lt"/>
              </a:rPr>
              <a:t>By changing the year in the ‘Year’ filter, we can visualize the change across different years</a:t>
            </a:r>
          </a:p>
        </p:txBody>
      </p:sp>
      <p:sp>
        <p:nvSpPr>
          <p:cNvPr id="6" name="Arrow: Bent 5">
            <a:extLst>
              <a:ext uri="{FF2B5EF4-FFF2-40B4-BE49-F238E27FC236}">
                <a16:creationId xmlns:a16="http://schemas.microsoft.com/office/drawing/2014/main" id="{0F8E9984-011C-4726-A017-F9651EC0C2F1}"/>
              </a:ext>
            </a:extLst>
          </p:cNvPr>
          <p:cNvSpPr/>
          <p:nvPr/>
        </p:nvSpPr>
        <p:spPr>
          <a:xfrm rot="5400000">
            <a:off x="9225695" y="2100029"/>
            <a:ext cx="720000" cy="756000"/>
          </a:xfrm>
          <a:prstGeom prst="ben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8392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Contents</a:t>
            </a:r>
          </a:p>
        </p:txBody>
      </p:sp>
      <p:sp>
        <p:nvSpPr>
          <p:cNvPr id="3" name="Rectangle 2">
            <a:extLst>
              <a:ext uri="{FF2B5EF4-FFF2-40B4-BE49-F238E27FC236}">
                <a16:creationId xmlns:a16="http://schemas.microsoft.com/office/drawing/2014/main" id="{EABE0C24-A50D-4708-90E1-43D452FFB77C}"/>
              </a:ext>
            </a:extLst>
          </p:cNvPr>
          <p:cNvSpPr/>
          <p:nvPr/>
        </p:nvSpPr>
        <p:spPr>
          <a:xfrm>
            <a:off x="142445" y="765806"/>
            <a:ext cx="11796269" cy="3690113"/>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IN" sz="2000" dirty="0">
                <a:solidFill>
                  <a:schemeClr val="tx1"/>
                </a:solidFill>
                <a:latin typeface="+mj-lt"/>
              </a:rPr>
              <a:t>Project Background</a:t>
            </a:r>
          </a:p>
          <a:p>
            <a:pPr marL="285750" indent="-285750" algn="just">
              <a:lnSpc>
                <a:spcPct val="200000"/>
              </a:lnSpc>
              <a:buFont typeface="Wingdings" panose="05000000000000000000" pitchFamily="2" charset="2"/>
              <a:buChar char="Ø"/>
            </a:pPr>
            <a:r>
              <a:rPr lang="en-IN" sz="2000" dirty="0">
                <a:solidFill>
                  <a:schemeClr val="tx1"/>
                </a:solidFill>
                <a:latin typeface="+mj-lt"/>
              </a:rPr>
              <a:t>Project Objective</a:t>
            </a:r>
          </a:p>
          <a:p>
            <a:pPr marL="285750" indent="-285750" algn="just">
              <a:lnSpc>
                <a:spcPct val="200000"/>
              </a:lnSpc>
              <a:buFont typeface="Wingdings" panose="05000000000000000000" pitchFamily="2" charset="2"/>
              <a:buChar char="Ø"/>
            </a:pPr>
            <a:r>
              <a:rPr lang="en-IN" sz="2000" dirty="0">
                <a:solidFill>
                  <a:schemeClr val="tx1"/>
                </a:solidFill>
                <a:latin typeface="+mj-lt"/>
              </a:rPr>
              <a:t>Dataset</a:t>
            </a:r>
          </a:p>
          <a:p>
            <a:pPr marL="285750" indent="-285750" algn="just">
              <a:lnSpc>
                <a:spcPct val="200000"/>
              </a:lnSpc>
              <a:buFont typeface="Wingdings" panose="05000000000000000000" pitchFamily="2" charset="2"/>
              <a:buChar char="Ø"/>
            </a:pPr>
            <a:r>
              <a:rPr lang="en-IN" sz="2000" dirty="0">
                <a:solidFill>
                  <a:schemeClr val="tx1"/>
                </a:solidFill>
                <a:latin typeface="+mj-lt"/>
              </a:rPr>
              <a:t>Missing Values Treatment</a:t>
            </a:r>
          </a:p>
          <a:p>
            <a:pPr marL="285750" indent="-285750" algn="just">
              <a:lnSpc>
                <a:spcPct val="200000"/>
              </a:lnSpc>
              <a:buFont typeface="Wingdings" panose="05000000000000000000" pitchFamily="2" charset="2"/>
              <a:buChar char="Ø"/>
            </a:pPr>
            <a:r>
              <a:rPr lang="en-IN" sz="2000" dirty="0">
                <a:solidFill>
                  <a:schemeClr val="tx1"/>
                </a:solidFill>
                <a:latin typeface="+mj-lt"/>
              </a:rPr>
              <a:t>Modelling</a:t>
            </a:r>
          </a:p>
          <a:p>
            <a:pPr marL="285750" indent="-285750" algn="just">
              <a:lnSpc>
                <a:spcPct val="200000"/>
              </a:lnSpc>
              <a:buFont typeface="Wingdings" panose="05000000000000000000" pitchFamily="2" charset="2"/>
              <a:buChar char="Ø"/>
            </a:pPr>
            <a:r>
              <a:rPr lang="en-IN" sz="2000" dirty="0">
                <a:solidFill>
                  <a:schemeClr val="tx1"/>
                </a:solidFill>
                <a:latin typeface="+mj-lt"/>
              </a:rPr>
              <a:t>Visualization</a:t>
            </a:r>
          </a:p>
        </p:txBody>
      </p:sp>
    </p:spTree>
    <p:extLst>
      <p:ext uri="{BB962C8B-B14F-4D97-AF65-F5344CB8AC3E}">
        <p14:creationId xmlns:p14="http://schemas.microsoft.com/office/powerpoint/2010/main" val="1906345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456472"/>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Motion Chart is a very useful visual to compare the movement of multiple states across years. </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Motion Chart</a:t>
            </a:r>
          </a:p>
        </p:txBody>
      </p:sp>
      <p:pic>
        <p:nvPicPr>
          <p:cNvPr id="2" name="Picture 1">
            <a:extLst>
              <a:ext uri="{FF2B5EF4-FFF2-40B4-BE49-F238E27FC236}">
                <a16:creationId xmlns:a16="http://schemas.microsoft.com/office/drawing/2014/main" id="{C066B4D3-6CF7-4B84-99EA-353BAB761D6B}"/>
              </a:ext>
            </a:extLst>
          </p:cNvPr>
          <p:cNvPicPr>
            <a:picLocks noChangeAspect="1"/>
          </p:cNvPicPr>
          <p:nvPr/>
        </p:nvPicPr>
        <p:blipFill>
          <a:blip r:embed="rId2"/>
          <a:stretch>
            <a:fillRect/>
          </a:stretch>
        </p:blipFill>
        <p:spPr>
          <a:xfrm>
            <a:off x="228954" y="1379835"/>
            <a:ext cx="8675162" cy="4499203"/>
          </a:xfrm>
          <a:prstGeom prst="rect">
            <a:avLst/>
          </a:prstGeom>
        </p:spPr>
      </p:pic>
      <p:sp>
        <p:nvSpPr>
          <p:cNvPr id="6" name="Rectangle 5">
            <a:extLst>
              <a:ext uri="{FF2B5EF4-FFF2-40B4-BE49-F238E27FC236}">
                <a16:creationId xmlns:a16="http://schemas.microsoft.com/office/drawing/2014/main" id="{FB134EC3-F182-4DB2-8F17-E67B059B4A8B}"/>
              </a:ext>
            </a:extLst>
          </p:cNvPr>
          <p:cNvSpPr/>
          <p:nvPr/>
        </p:nvSpPr>
        <p:spPr>
          <a:xfrm>
            <a:off x="9070376" y="3698976"/>
            <a:ext cx="3021329" cy="830997"/>
          </a:xfrm>
          <a:prstGeom prst="rect">
            <a:avLst/>
          </a:prstGeom>
        </p:spPr>
        <p:txBody>
          <a:bodyPr wrap="square">
            <a:spAutoFit/>
          </a:bodyPr>
          <a:lstStyle/>
          <a:p>
            <a:pPr marL="114300" lvl="0" algn="just">
              <a:spcBef>
                <a:spcPts val="0"/>
              </a:spcBef>
              <a:spcAft>
                <a:spcPts val="0"/>
              </a:spcAft>
              <a:buSzPts val="1800"/>
            </a:pPr>
            <a:r>
              <a:rPr lang="en-IN" sz="1600" dirty="0">
                <a:solidFill>
                  <a:srgbClr val="000000"/>
                </a:solidFill>
                <a:latin typeface="+mj-lt"/>
              </a:rPr>
              <a:t>Clicking on the play button will start it from the year 1980 and move it to the year 2014</a:t>
            </a:r>
          </a:p>
        </p:txBody>
      </p:sp>
      <p:sp>
        <p:nvSpPr>
          <p:cNvPr id="8" name="Rectangle 7">
            <a:extLst>
              <a:ext uri="{FF2B5EF4-FFF2-40B4-BE49-F238E27FC236}">
                <a16:creationId xmlns:a16="http://schemas.microsoft.com/office/drawing/2014/main" id="{EC9E655F-1CCC-41E7-B204-A224C2D7B489}"/>
              </a:ext>
            </a:extLst>
          </p:cNvPr>
          <p:cNvSpPr/>
          <p:nvPr/>
        </p:nvSpPr>
        <p:spPr>
          <a:xfrm>
            <a:off x="9324540" y="1497032"/>
            <a:ext cx="2600905" cy="584775"/>
          </a:xfrm>
          <a:prstGeom prst="rect">
            <a:avLst/>
          </a:prstGeom>
        </p:spPr>
        <p:txBody>
          <a:bodyPr wrap="square">
            <a:spAutoFit/>
          </a:bodyPr>
          <a:lstStyle/>
          <a:p>
            <a:pPr marL="114300" lvl="0" algn="just">
              <a:spcBef>
                <a:spcPts val="0"/>
              </a:spcBef>
              <a:spcAft>
                <a:spcPts val="0"/>
              </a:spcAft>
              <a:buSzPts val="1800"/>
            </a:pPr>
            <a:r>
              <a:rPr lang="en-IN" sz="1600" dirty="0">
                <a:solidFill>
                  <a:srgbClr val="000000"/>
                </a:solidFill>
                <a:latin typeface="+mj-lt"/>
              </a:rPr>
              <a:t>Multiple states can be selected for comparison</a:t>
            </a:r>
          </a:p>
        </p:txBody>
      </p:sp>
      <p:sp>
        <p:nvSpPr>
          <p:cNvPr id="10" name="Arrow: Right 9">
            <a:extLst>
              <a:ext uri="{FF2B5EF4-FFF2-40B4-BE49-F238E27FC236}">
                <a16:creationId xmlns:a16="http://schemas.microsoft.com/office/drawing/2014/main" id="{A6F92B4B-7208-4CA7-A961-552FF308714D}"/>
              </a:ext>
            </a:extLst>
          </p:cNvPr>
          <p:cNvSpPr/>
          <p:nvPr/>
        </p:nvSpPr>
        <p:spPr>
          <a:xfrm>
            <a:off x="8966406" y="1648070"/>
            <a:ext cx="468974" cy="303580"/>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5729F0C8-B359-4A35-B876-A0927E2E9005}"/>
              </a:ext>
            </a:extLst>
          </p:cNvPr>
          <p:cNvCxnSpPr>
            <a:cxnSpLocks/>
          </p:cNvCxnSpPr>
          <p:nvPr/>
        </p:nvCxnSpPr>
        <p:spPr>
          <a:xfrm>
            <a:off x="7993375" y="3429000"/>
            <a:ext cx="1214320" cy="60716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96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456472"/>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This visual can be used to visualize the trend along with percentage changes for any given state</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Trend Visualization</a:t>
            </a:r>
          </a:p>
        </p:txBody>
      </p:sp>
      <p:pic>
        <p:nvPicPr>
          <p:cNvPr id="2" name="Picture 1">
            <a:extLst>
              <a:ext uri="{FF2B5EF4-FFF2-40B4-BE49-F238E27FC236}">
                <a16:creationId xmlns:a16="http://schemas.microsoft.com/office/drawing/2014/main" id="{F3F28FB9-CA9E-4298-A7F9-4739B73C20B0}"/>
              </a:ext>
            </a:extLst>
          </p:cNvPr>
          <p:cNvPicPr>
            <a:picLocks noChangeAspect="1"/>
          </p:cNvPicPr>
          <p:nvPr/>
        </p:nvPicPr>
        <p:blipFill>
          <a:blip r:embed="rId2"/>
          <a:stretch>
            <a:fillRect/>
          </a:stretch>
        </p:blipFill>
        <p:spPr>
          <a:xfrm>
            <a:off x="231448" y="1175368"/>
            <a:ext cx="8954992" cy="4680000"/>
          </a:xfrm>
          <a:prstGeom prst="rect">
            <a:avLst/>
          </a:prstGeom>
        </p:spPr>
      </p:pic>
      <p:sp>
        <p:nvSpPr>
          <p:cNvPr id="6" name="Rectangle 5">
            <a:extLst>
              <a:ext uri="{FF2B5EF4-FFF2-40B4-BE49-F238E27FC236}">
                <a16:creationId xmlns:a16="http://schemas.microsoft.com/office/drawing/2014/main" id="{FFFFB695-7572-4DCC-A413-EF5B0E027035}"/>
              </a:ext>
            </a:extLst>
          </p:cNvPr>
          <p:cNvSpPr/>
          <p:nvPr/>
        </p:nvSpPr>
        <p:spPr>
          <a:xfrm>
            <a:off x="9058990" y="2214680"/>
            <a:ext cx="2973154" cy="830997"/>
          </a:xfrm>
          <a:prstGeom prst="rect">
            <a:avLst/>
          </a:prstGeom>
        </p:spPr>
        <p:txBody>
          <a:bodyPr wrap="square">
            <a:spAutoFit/>
          </a:bodyPr>
          <a:lstStyle/>
          <a:p>
            <a:pPr marL="114300" lvl="0" algn="just">
              <a:spcBef>
                <a:spcPts val="0"/>
              </a:spcBef>
              <a:spcAft>
                <a:spcPts val="0"/>
              </a:spcAft>
              <a:buSzPts val="1800"/>
            </a:pPr>
            <a:r>
              <a:rPr lang="en-IN" sz="1600" dirty="0">
                <a:solidFill>
                  <a:srgbClr val="000000"/>
                </a:solidFill>
                <a:latin typeface="+mj-lt"/>
              </a:rPr>
              <a:t>By changing the state in the ‘State’ filter, we can visualize the trend for different states</a:t>
            </a:r>
          </a:p>
        </p:txBody>
      </p:sp>
      <p:sp>
        <p:nvSpPr>
          <p:cNvPr id="8" name="Arrow: Bent 7">
            <a:extLst>
              <a:ext uri="{FF2B5EF4-FFF2-40B4-BE49-F238E27FC236}">
                <a16:creationId xmlns:a16="http://schemas.microsoft.com/office/drawing/2014/main" id="{7DE30FD6-3845-4100-A07D-E7775D6845A7}"/>
              </a:ext>
            </a:extLst>
          </p:cNvPr>
          <p:cNvSpPr/>
          <p:nvPr/>
        </p:nvSpPr>
        <p:spPr>
          <a:xfrm rot="5400000">
            <a:off x="9225695" y="1479295"/>
            <a:ext cx="720000" cy="756000"/>
          </a:xfrm>
          <a:prstGeom prst="ben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5782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15E03C-7287-4B73-892D-756B20E96319}"/>
              </a:ext>
            </a:extLst>
          </p:cNvPr>
          <p:cNvSpPr/>
          <p:nvPr/>
        </p:nvSpPr>
        <p:spPr>
          <a:xfrm>
            <a:off x="46076" y="696780"/>
            <a:ext cx="11952000" cy="871970"/>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Because of its integration with R, modelling can be directly performed in Tableau. Following were the scripts used to perform time series modelling in R</a:t>
            </a:r>
          </a:p>
        </p:txBody>
      </p:sp>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Modelling in Tableau</a:t>
            </a:r>
          </a:p>
        </p:txBody>
      </p:sp>
      <p:pic>
        <p:nvPicPr>
          <p:cNvPr id="2" name="Picture 1">
            <a:extLst>
              <a:ext uri="{FF2B5EF4-FFF2-40B4-BE49-F238E27FC236}">
                <a16:creationId xmlns:a16="http://schemas.microsoft.com/office/drawing/2014/main" id="{06AA2B28-B065-4131-84DA-462F371F3232}"/>
              </a:ext>
            </a:extLst>
          </p:cNvPr>
          <p:cNvPicPr>
            <a:picLocks noChangeAspect="1"/>
          </p:cNvPicPr>
          <p:nvPr/>
        </p:nvPicPr>
        <p:blipFill>
          <a:blip r:embed="rId2"/>
          <a:stretch>
            <a:fillRect/>
          </a:stretch>
        </p:blipFill>
        <p:spPr>
          <a:xfrm>
            <a:off x="252085" y="1942775"/>
            <a:ext cx="5328000" cy="3392520"/>
          </a:xfrm>
          <a:prstGeom prst="rect">
            <a:avLst/>
          </a:prstGeom>
        </p:spPr>
      </p:pic>
      <p:pic>
        <p:nvPicPr>
          <p:cNvPr id="3" name="Picture 2">
            <a:extLst>
              <a:ext uri="{FF2B5EF4-FFF2-40B4-BE49-F238E27FC236}">
                <a16:creationId xmlns:a16="http://schemas.microsoft.com/office/drawing/2014/main" id="{50936876-886F-46C4-AE59-83D62F6BA751}"/>
              </a:ext>
            </a:extLst>
          </p:cNvPr>
          <p:cNvPicPr>
            <a:picLocks noChangeAspect="1"/>
          </p:cNvPicPr>
          <p:nvPr/>
        </p:nvPicPr>
        <p:blipFill>
          <a:blip r:embed="rId3"/>
          <a:stretch>
            <a:fillRect/>
          </a:stretch>
        </p:blipFill>
        <p:spPr>
          <a:xfrm>
            <a:off x="6460125" y="1911100"/>
            <a:ext cx="5328000" cy="3437420"/>
          </a:xfrm>
          <a:prstGeom prst="rect">
            <a:avLst/>
          </a:prstGeom>
        </p:spPr>
      </p:pic>
    </p:spTree>
    <p:extLst>
      <p:ext uri="{BB962C8B-B14F-4D97-AF65-F5344CB8AC3E}">
        <p14:creationId xmlns:p14="http://schemas.microsoft.com/office/powerpoint/2010/main" val="122307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ARIMA</a:t>
            </a:r>
          </a:p>
        </p:txBody>
      </p:sp>
      <p:pic>
        <p:nvPicPr>
          <p:cNvPr id="2" name="Picture 1">
            <a:extLst>
              <a:ext uri="{FF2B5EF4-FFF2-40B4-BE49-F238E27FC236}">
                <a16:creationId xmlns:a16="http://schemas.microsoft.com/office/drawing/2014/main" id="{E3DCF070-1B2B-46A5-B945-84FC5247BEE7}"/>
              </a:ext>
            </a:extLst>
          </p:cNvPr>
          <p:cNvPicPr>
            <a:picLocks noChangeAspect="1"/>
          </p:cNvPicPr>
          <p:nvPr/>
        </p:nvPicPr>
        <p:blipFill>
          <a:blip r:embed="rId2"/>
          <a:stretch>
            <a:fillRect/>
          </a:stretch>
        </p:blipFill>
        <p:spPr>
          <a:xfrm>
            <a:off x="193924" y="1036577"/>
            <a:ext cx="8879715" cy="4669273"/>
          </a:xfrm>
          <a:prstGeom prst="rect">
            <a:avLst/>
          </a:prstGeom>
        </p:spPr>
      </p:pic>
      <p:sp>
        <p:nvSpPr>
          <p:cNvPr id="6" name="Rectangle 5">
            <a:extLst>
              <a:ext uri="{FF2B5EF4-FFF2-40B4-BE49-F238E27FC236}">
                <a16:creationId xmlns:a16="http://schemas.microsoft.com/office/drawing/2014/main" id="{000C04E9-A2B5-4B6C-964F-B356284CBC10}"/>
              </a:ext>
            </a:extLst>
          </p:cNvPr>
          <p:cNvSpPr/>
          <p:nvPr/>
        </p:nvSpPr>
        <p:spPr>
          <a:xfrm>
            <a:off x="8904115" y="2052883"/>
            <a:ext cx="2973154" cy="830997"/>
          </a:xfrm>
          <a:prstGeom prst="rect">
            <a:avLst/>
          </a:prstGeom>
        </p:spPr>
        <p:txBody>
          <a:bodyPr wrap="square">
            <a:spAutoFit/>
          </a:bodyPr>
          <a:lstStyle/>
          <a:p>
            <a:pPr marL="114300" lvl="0" algn="just">
              <a:spcBef>
                <a:spcPts val="0"/>
              </a:spcBef>
              <a:spcAft>
                <a:spcPts val="0"/>
              </a:spcAft>
              <a:buSzPts val="1800"/>
            </a:pPr>
            <a:r>
              <a:rPr lang="en-IN" sz="1600" dirty="0">
                <a:solidFill>
                  <a:srgbClr val="000000"/>
                </a:solidFill>
                <a:latin typeface="+mj-lt"/>
              </a:rPr>
              <a:t>By changing the state in the ‘State’ filter, we can do the forecasting for different states</a:t>
            </a:r>
          </a:p>
        </p:txBody>
      </p:sp>
      <p:sp>
        <p:nvSpPr>
          <p:cNvPr id="8" name="Arrow: Bent 7">
            <a:extLst>
              <a:ext uri="{FF2B5EF4-FFF2-40B4-BE49-F238E27FC236}">
                <a16:creationId xmlns:a16="http://schemas.microsoft.com/office/drawing/2014/main" id="{363F49AF-49B6-4A25-B169-767047BD5AE3}"/>
              </a:ext>
            </a:extLst>
          </p:cNvPr>
          <p:cNvSpPr/>
          <p:nvPr/>
        </p:nvSpPr>
        <p:spPr>
          <a:xfrm rot="5400000">
            <a:off x="9149800" y="1299795"/>
            <a:ext cx="720000" cy="756000"/>
          </a:xfrm>
          <a:prstGeom prst="ben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29230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HOLT</a:t>
            </a:r>
          </a:p>
        </p:txBody>
      </p:sp>
      <p:pic>
        <p:nvPicPr>
          <p:cNvPr id="2" name="Picture 1">
            <a:extLst>
              <a:ext uri="{FF2B5EF4-FFF2-40B4-BE49-F238E27FC236}">
                <a16:creationId xmlns:a16="http://schemas.microsoft.com/office/drawing/2014/main" id="{1DF939CC-20B6-44C4-93C7-135E462A2104}"/>
              </a:ext>
            </a:extLst>
          </p:cNvPr>
          <p:cNvPicPr>
            <a:picLocks noChangeAspect="1"/>
          </p:cNvPicPr>
          <p:nvPr/>
        </p:nvPicPr>
        <p:blipFill>
          <a:blip r:embed="rId2"/>
          <a:stretch>
            <a:fillRect/>
          </a:stretch>
        </p:blipFill>
        <p:spPr>
          <a:xfrm>
            <a:off x="252085" y="917230"/>
            <a:ext cx="10234531" cy="5236755"/>
          </a:xfrm>
          <a:prstGeom prst="rect">
            <a:avLst/>
          </a:prstGeom>
        </p:spPr>
      </p:pic>
    </p:spTree>
    <p:extLst>
      <p:ext uri="{BB962C8B-B14F-4D97-AF65-F5344CB8AC3E}">
        <p14:creationId xmlns:p14="http://schemas.microsoft.com/office/powerpoint/2010/main" val="1204090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03433" y="2890391"/>
            <a:ext cx="2930739" cy="1446550"/>
          </a:xfrm>
          <a:prstGeom prst="rect">
            <a:avLst/>
          </a:prstGeom>
        </p:spPr>
        <p:txBody>
          <a:bodyPr wrap="none">
            <a:spAutoFit/>
          </a:bodyPr>
          <a:lstStyle/>
          <a:p>
            <a:pPr algn="ctr"/>
            <a:r>
              <a:rPr lang="en-US" sz="4400" b="1" dirty="0">
                <a:solidFill>
                  <a:srgbClr val="3C6232"/>
                </a:solidFill>
                <a:latin typeface="Cambria" pitchFamily="18" charset="0"/>
              </a:rPr>
              <a:t>Thank You</a:t>
            </a:r>
            <a:endParaRPr lang="en-US" sz="4400" b="1" i="1" dirty="0">
              <a:solidFill>
                <a:srgbClr val="3C6232"/>
              </a:solidFill>
              <a:latin typeface="Cambria" pitchFamily="18" charset="0"/>
            </a:endParaRPr>
          </a:p>
          <a:p>
            <a:pPr algn="ctr"/>
            <a:endParaRPr lang="en-US" sz="4400" b="1" dirty="0">
              <a:solidFill>
                <a:srgbClr val="3C6232"/>
              </a:solidFill>
              <a:latin typeface="Cambria" pitchFamily="18" charset="0"/>
            </a:endParaRPr>
          </a:p>
        </p:txBody>
      </p:sp>
    </p:spTree>
    <p:extLst>
      <p:ext uri="{BB962C8B-B14F-4D97-AF65-F5344CB8AC3E}">
        <p14:creationId xmlns:p14="http://schemas.microsoft.com/office/powerpoint/2010/main" val="100730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000569-8095-4ACE-9CFF-046DA9C15A6D}"/>
              </a:ext>
            </a:extLst>
          </p:cNvPr>
          <p:cNvSpPr/>
          <p:nvPr/>
        </p:nvSpPr>
        <p:spPr>
          <a:xfrm>
            <a:off x="143646" y="273363"/>
            <a:ext cx="9291734" cy="492443"/>
          </a:xfrm>
          <a:prstGeom prst="rect">
            <a:avLst/>
          </a:prstGeom>
        </p:spPr>
        <p:txBody>
          <a:bodyPr wrap="square">
            <a:spAutoFit/>
          </a:bodyPr>
          <a:lstStyle/>
          <a:p>
            <a:r>
              <a:rPr lang="en-US" sz="2600" b="1" i="1" dirty="0">
                <a:solidFill>
                  <a:srgbClr val="3C6232"/>
                </a:solidFill>
                <a:latin typeface="Cambria" pitchFamily="18" charset="0"/>
              </a:rPr>
              <a:t>References</a:t>
            </a:r>
          </a:p>
        </p:txBody>
      </p:sp>
      <p:sp>
        <p:nvSpPr>
          <p:cNvPr id="4" name="Rectangle 3">
            <a:extLst>
              <a:ext uri="{FF2B5EF4-FFF2-40B4-BE49-F238E27FC236}">
                <a16:creationId xmlns:a16="http://schemas.microsoft.com/office/drawing/2014/main" id="{89FEFC19-43CF-4810-91F0-2E9230C1C5C3}"/>
              </a:ext>
            </a:extLst>
          </p:cNvPr>
          <p:cNvSpPr/>
          <p:nvPr/>
        </p:nvSpPr>
        <p:spPr>
          <a:xfrm>
            <a:off x="18366" y="710635"/>
            <a:ext cx="11952000" cy="871970"/>
          </a:xfrm>
          <a:prstGeom prst="rect">
            <a:avLst/>
          </a:prstGeom>
        </p:spPr>
        <p:txBody>
          <a:bodyPr wrap="square">
            <a:spAutoFit/>
          </a:bodyPr>
          <a:lstStyle/>
          <a:p>
            <a:pPr marL="457200" lvl="0" indent="-342900" algn="just">
              <a:lnSpc>
                <a:spcPct val="150000"/>
              </a:lnSpc>
              <a:spcBef>
                <a:spcPts val="0"/>
              </a:spcBef>
              <a:spcAft>
                <a:spcPts val="0"/>
              </a:spcAft>
              <a:buSzPts val="1800"/>
              <a:buAutoNum type="arabicPeriod"/>
            </a:pPr>
            <a:r>
              <a:rPr lang="en-IN" dirty="0">
                <a:solidFill>
                  <a:schemeClr val="tx1"/>
                </a:solidFill>
                <a:latin typeface="+mj-lt"/>
              </a:rPr>
              <a:t>Online analytics websites, primarily Analytics Vidhya (https://www.analyticsvidhya.com/)</a:t>
            </a:r>
          </a:p>
          <a:p>
            <a:pPr marL="457200" lvl="0" indent="-342900" algn="just">
              <a:lnSpc>
                <a:spcPct val="150000"/>
              </a:lnSpc>
              <a:spcBef>
                <a:spcPts val="0"/>
              </a:spcBef>
              <a:spcAft>
                <a:spcPts val="0"/>
              </a:spcAft>
              <a:buSzPts val="1800"/>
              <a:buAutoNum type="arabicPeriod"/>
            </a:pPr>
            <a:r>
              <a:rPr lang="en-IN" dirty="0">
                <a:solidFill>
                  <a:schemeClr val="tx1"/>
                </a:solidFill>
                <a:latin typeface="+mj-lt"/>
              </a:rPr>
              <a:t>Time Series Forecasting Module in Jigsaw LMS</a:t>
            </a:r>
          </a:p>
        </p:txBody>
      </p:sp>
    </p:spTree>
    <p:extLst>
      <p:ext uri="{BB962C8B-B14F-4D97-AF65-F5344CB8AC3E}">
        <p14:creationId xmlns:p14="http://schemas.microsoft.com/office/powerpoint/2010/main" val="289913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Project Background - GDP and Its Importance</a:t>
            </a:r>
          </a:p>
        </p:txBody>
      </p:sp>
      <p:sp>
        <p:nvSpPr>
          <p:cNvPr id="3" name="Rectangle 2">
            <a:extLst>
              <a:ext uri="{FF2B5EF4-FFF2-40B4-BE49-F238E27FC236}">
                <a16:creationId xmlns:a16="http://schemas.microsoft.com/office/drawing/2014/main" id="{EABE0C24-A50D-4708-90E1-43D452FFB77C}"/>
              </a:ext>
            </a:extLst>
          </p:cNvPr>
          <p:cNvSpPr/>
          <p:nvPr/>
        </p:nvSpPr>
        <p:spPr>
          <a:xfrm>
            <a:off x="142445" y="738096"/>
            <a:ext cx="11742049" cy="378045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dirty="0">
                <a:solidFill>
                  <a:schemeClr val="tx1"/>
                </a:solidFill>
                <a:latin typeface="+mj-lt"/>
              </a:rPr>
              <a:t>GDP is the </a:t>
            </a:r>
            <a:r>
              <a:rPr lang="en-IN" b="1" dirty="0">
                <a:solidFill>
                  <a:schemeClr val="tx1"/>
                </a:solidFill>
                <a:latin typeface="+mj-lt"/>
              </a:rPr>
              <a:t>total market value of final goods and services </a:t>
            </a:r>
            <a:r>
              <a:rPr lang="en-IN" dirty="0">
                <a:solidFill>
                  <a:schemeClr val="tx1"/>
                </a:solidFill>
                <a:latin typeface="+mj-lt"/>
              </a:rPr>
              <a:t>produced in an economy in a given period of time </a:t>
            </a:r>
          </a:p>
          <a:p>
            <a:pPr marL="342900" indent="-342900" algn="just">
              <a:lnSpc>
                <a:spcPct val="150000"/>
              </a:lnSpc>
              <a:buFont typeface="Wingdings" panose="05000000000000000000" pitchFamily="2" charset="2"/>
              <a:buChar char="Ø"/>
            </a:pPr>
            <a:endParaRPr lang="en-IN" dirty="0">
              <a:solidFill>
                <a:schemeClr val="tx1"/>
              </a:solidFill>
              <a:latin typeface="+mj-lt"/>
            </a:endParaRPr>
          </a:p>
          <a:p>
            <a:pPr marL="342900" indent="-342900" algn="just">
              <a:lnSpc>
                <a:spcPct val="150000"/>
              </a:lnSpc>
              <a:buFont typeface="Wingdings" panose="05000000000000000000" pitchFamily="2" charset="2"/>
              <a:buChar char="Ø"/>
            </a:pPr>
            <a:r>
              <a:rPr lang="en-IN" dirty="0">
                <a:solidFill>
                  <a:schemeClr val="tx1"/>
                </a:solidFill>
                <a:latin typeface="+mj-lt"/>
              </a:rPr>
              <a:t>It is </a:t>
            </a:r>
            <a:r>
              <a:rPr lang="en-IN" b="1" dirty="0">
                <a:solidFill>
                  <a:schemeClr val="tx1"/>
                </a:solidFill>
                <a:latin typeface="+mj-lt"/>
              </a:rPr>
              <a:t>one of the key macro-indicators</a:t>
            </a:r>
            <a:r>
              <a:rPr lang="en-IN" dirty="0">
                <a:solidFill>
                  <a:schemeClr val="tx1"/>
                </a:solidFill>
                <a:latin typeface="+mj-lt"/>
              </a:rPr>
              <a:t> that measure the health of the economy </a:t>
            </a:r>
          </a:p>
          <a:p>
            <a:pPr algn="just">
              <a:lnSpc>
                <a:spcPct val="150000"/>
              </a:lnSpc>
            </a:pPr>
            <a:endParaRPr lang="en-IN" dirty="0">
              <a:solidFill>
                <a:schemeClr val="tx1"/>
              </a:solidFill>
              <a:latin typeface="+mj-lt"/>
            </a:endParaRPr>
          </a:p>
          <a:p>
            <a:pPr marL="342900" indent="-342900" algn="just">
              <a:lnSpc>
                <a:spcPct val="150000"/>
              </a:lnSpc>
              <a:buFont typeface="Wingdings" panose="05000000000000000000" pitchFamily="2" charset="2"/>
              <a:buChar char="Ø"/>
            </a:pPr>
            <a:r>
              <a:rPr lang="en-IN" dirty="0">
                <a:solidFill>
                  <a:schemeClr val="tx1"/>
                </a:solidFill>
                <a:latin typeface="+mj-lt"/>
              </a:rPr>
              <a:t>Nominal GDP is the value of final goods and services at the current prices, whereas Real GDP is the value of final goods and services at constant prices  </a:t>
            </a:r>
          </a:p>
          <a:p>
            <a:pPr marL="342900" indent="-342900" algn="just">
              <a:lnSpc>
                <a:spcPct val="150000"/>
              </a:lnSpc>
              <a:buFont typeface="Wingdings" panose="05000000000000000000" pitchFamily="2" charset="2"/>
              <a:buChar char="Ø"/>
            </a:pPr>
            <a:endParaRPr lang="en-IN" dirty="0">
              <a:solidFill>
                <a:schemeClr val="tx1"/>
              </a:solidFill>
              <a:latin typeface="+mj-lt"/>
            </a:endParaRPr>
          </a:p>
          <a:p>
            <a:pPr marL="342900" indent="-342900" algn="just">
              <a:lnSpc>
                <a:spcPct val="150000"/>
              </a:lnSpc>
              <a:buFont typeface="Wingdings" panose="05000000000000000000" pitchFamily="2" charset="2"/>
              <a:buChar char="Ø"/>
            </a:pPr>
            <a:r>
              <a:rPr lang="en-IN" b="1" dirty="0">
                <a:solidFill>
                  <a:schemeClr val="tx1"/>
                </a:solidFill>
                <a:latin typeface="+mj-lt"/>
              </a:rPr>
              <a:t>GDP forecasting is important</a:t>
            </a:r>
            <a:r>
              <a:rPr lang="en-IN" dirty="0">
                <a:solidFill>
                  <a:schemeClr val="tx1"/>
                </a:solidFill>
                <a:latin typeface="+mj-lt"/>
              </a:rPr>
              <a:t> because the strategies of major industries and economic policies of the government are dependent on the forecasted GDP</a:t>
            </a:r>
          </a:p>
        </p:txBody>
      </p:sp>
    </p:spTree>
    <p:extLst>
      <p:ext uri="{BB962C8B-B14F-4D97-AF65-F5344CB8AC3E}">
        <p14:creationId xmlns:p14="http://schemas.microsoft.com/office/powerpoint/2010/main" val="376811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Project Objective</a:t>
            </a:r>
          </a:p>
        </p:txBody>
      </p:sp>
      <p:sp>
        <p:nvSpPr>
          <p:cNvPr id="3" name="Rectangle 2">
            <a:extLst>
              <a:ext uri="{FF2B5EF4-FFF2-40B4-BE49-F238E27FC236}">
                <a16:creationId xmlns:a16="http://schemas.microsoft.com/office/drawing/2014/main" id="{EABE0C24-A50D-4708-90E1-43D452FFB77C}"/>
              </a:ext>
            </a:extLst>
          </p:cNvPr>
          <p:cNvSpPr/>
          <p:nvPr/>
        </p:nvSpPr>
        <p:spPr>
          <a:xfrm>
            <a:off x="142446" y="765806"/>
            <a:ext cx="9291734" cy="2805255"/>
          </a:xfrm>
          <a:prstGeom prst="rect">
            <a:avLst/>
          </a:prstGeom>
        </p:spPr>
        <p:txBody>
          <a:bodyPr wrap="square">
            <a:spAutoFit/>
          </a:bodyPr>
          <a:lstStyle/>
          <a:p>
            <a:pPr algn="just">
              <a:lnSpc>
                <a:spcPct val="150000"/>
              </a:lnSpc>
            </a:pPr>
            <a:r>
              <a:rPr lang="en-IN" sz="2000" dirty="0">
                <a:solidFill>
                  <a:schemeClr val="tx1"/>
                </a:solidFill>
                <a:latin typeface="+mj-lt"/>
              </a:rPr>
              <a:t>The objectives of the project are:</a:t>
            </a:r>
          </a:p>
          <a:p>
            <a:pPr marL="285750" lvl="0" indent="-285750" algn="just">
              <a:lnSpc>
                <a:spcPct val="150000"/>
              </a:lnSpc>
              <a:buFont typeface="Wingdings" panose="05000000000000000000" pitchFamily="2" charset="2"/>
              <a:buChar char="Ø"/>
            </a:pPr>
            <a:r>
              <a:rPr lang="en-IN" sz="2000" b="1" dirty="0">
                <a:solidFill>
                  <a:schemeClr val="tx1"/>
                </a:solidFill>
                <a:latin typeface="+mj-lt"/>
              </a:rPr>
              <a:t>Missing Value Treatment:</a:t>
            </a:r>
            <a:r>
              <a:rPr lang="en-IN" sz="2000" dirty="0">
                <a:solidFill>
                  <a:schemeClr val="tx1"/>
                </a:solidFill>
                <a:latin typeface="+mj-lt"/>
              </a:rPr>
              <a:t> Imputation of the missing GDP values</a:t>
            </a:r>
          </a:p>
          <a:p>
            <a:pPr lvl="0" algn="just">
              <a:lnSpc>
                <a:spcPct val="150000"/>
              </a:lnSpc>
            </a:pPr>
            <a:endParaRPr lang="en-IN" sz="2000" dirty="0">
              <a:solidFill>
                <a:schemeClr val="tx1"/>
              </a:solidFill>
              <a:latin typeface="+mj-lt"/>
            </a:endParaRPr>
          </a:p>
          <a:p>
            <a:pPr marL="285750" lvl="0" indent="-285750" algn="just">
              <a:lnSpc>
                <a:spcPct val="150000"/>
              </a:lnSpc>
              <a:buFont typeface="Wingdings" panose="05000000000000000000" pitchFamily="2" charset="2"/>
              <a:buChar char="Ø"/>
            </a:pPr>
            <a:r>
              <a:rPr lang="en-IN" sz="2000" b="1" dirty="0">
                <a:solidFill>
                  <a:schemeClr val="tx1"/>
                </a:solidFill>
                <a:latin typeface="+mj-lt"/>
              </a:rPr>
              <a:t>Time Series Forecasting:</a:t>
            </a:r>
            <a:r>
              <a:rPr lang="en-IN" sz="2000" dirty="0">
                <a:solidFill>
                  <a:schemeClr val="tx1"/>
                </a:solidFill>
                <a:latin typeface="+mj-lt"/>
              </a:rPr>
              <a:t> Forecasting the GDP values of the next few years</a:t>
            </a:r>
          </a:p>
          <a:p>
            <a:pPr lvl="0" algn="just">
              <a:lnSpc>
                <a:spcPct val="150000"/>
              </a:lnSpc>
            </a:pPr>
            <a:endParaRPr lang="en-IN" sz="2000" dirty="0">
              <a:solidFill>
                <a:schemeClr val="tx1"/>
              </a:solidFill>
              <a:latin typeface="+mj-lt"/>
            </a:endParaRPr>
          </a:p>
          <a:p>
            <a:pPr marL="285750" lvl="0" indent="-285750" algn="just">
              <a:lnSpc>
                <a:spcPct val="150000"/>
              </a:lnSpc>
              <a:buFont typeface="Wingdings" panose="05000000000000000000" pitchFamily="2" charset="2"/>
              <a:buChar char="Ø"/>
            </a:pPr>
            <a:r>
              <a:rPr lang="en-IN" sz="2000" b="1" dirty="0">
                <a:solidFill>
                  <a:schemeClr val="tx1"/>
                </a:solidFill>
                <a:latin typeface="+mj-lt"/>
              </a:rPr>
              <a:t>Visualization:</a:t>
            </a:r>
            <a:r>
              <a:rPr lang="en-IN" sz="2000" dirty="0">
                <a:solidFill>
                  <a:schemeClr val="tx1"/>
                </a:solidFill>
                <a:latin typeface="+mj-lt"/>
              </a:rPr>
              <a:t> Visualization of the data in a visualization tool (Tableau/</a:t>
            </a:r>
            <a:r>
              <a:rPr lang="en-IN" sz="2000" dirty="0" err="1">
                <a:solidFill>
                  <a:schemeClr val="tx1"/>
                </a:solidFill>
                <a:latin typeface="+mj-lt"/>
              </a:rPr>
              <a:t>PowerBI</a:t>
            </a:r>
            <a:r>
              <a:rPr lang="en-IN" sz="2000" dirty="0">
                <a:solidFill>
                  <a:schemeClr val="tx1"/>
                </a:solidFill>
                <a:latin typeface="+mj-lt"/>
              </a:rPr>
              <a:t>)</a:t>
            </a:r>
          </a:p>
        </p:txBody>
      </p:sp>
    </p:spTree>
    <p:extLst>
      <p:ext uri="{BB962C8B-B14F-4D97-AF65-F5344CB8AC3E}">
        <p14:creationId xmlns:p14="http://schemas.microsoft.com/office/powerpoint/2010/main" val="420829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Dataset</a:t>
            </a:r>
          </a:p>
        </p:txBody>
      </p:sp>
      <p:sp>
        <p:nvSpPr>
          <p:cNvPr id="3" name="Rectangle 2">
            <a:extLst>
              <a:ext uri="{FF2B5EF4-FFF2-40B4-BE49-F238E27FC236}">
                <a16:creationId xmlns:a16="http://schemas.microsoft.com/office/drawing/2014/main" id="{EABE0C24-A50D-4708-90E1-43D452FFB77C}"/>
              </a:ext>
            </a:extLst>
          </p:cNvPr>
          <p:cNvSpPr/>
          <p:nvPr/>
        </p:nvSpPr>
        <p:spPr>
          <a:xfrm>
            <a:off x="156300" y="793516"/>
            <a:ext cx="11742049" cy="3751668"/>
          </a:xfrm>
          <a:prstGeom prst="rect">
            <a:avLst/>
          </a:prstGeom>
        </p:spPr>
        <p:txBody>
          <a:bodyPr wrap="square">
            <a:spAutoFit/>
          </a:bodyPr>
          <a:lstStyle/>
          <a:p>
            <a:pPr marL="342900" indent="-342900" algn="just">
              <a:lnSpc>
                <a:spcPct val="120000"/>
              </a:lnSpc>
              <a:buFont typeface="Wingdings" panose="05000000000000000000" pitchFamily="2" charset="2"/>
              <a:buChar char="Ø"/>
            </a:pPr>
            <a:r>
              <a:rPr lang="en-IN" sz="2000" dirty="0">
                <a:solidFill>
                  <a:schemeClr val="tx1"/>
                </a:solidFill>
                <a:latin typeface="+mj-lt"/>
              </a:rPr>
              <a:t>Dataset was shared by </a:t>
            </a:r>
            <a:r>
              <a:rPr lang="en-IN" sz="2000" b="1" dirty="0">
                <a:solidFill>
                  <a:schemeClr val="tx1"/>
                </a:solidFill>
                <a:latin typeface="+mj-lt"/>
              </a:rPr>
              <a:t>Jigsaw Academy</a:t>
            </a:r>
            <a:r>
              <a:rPr lang="en-IN" sz="2000" dirty="0">
                <a:solidFill>
                  <a:schemeClr val="tx1"/>
                </a:solidFill>
                <a:latin typeface="+mj-lt"/>
              </a:rPr>
              <a:t>. </a:t>
            </a:r>
          </a:p>
          <a:p>
            <a:pPr marL="342900" indent="-342900" algn="just">
              <a:lnSpc>
                <a:spcPct val="120000"/>
              </a:lnSpc>
              <a:buFont typeface="Wingdings" panose="05000000000000000000" pitchFamily="2" charset="2"/>
              <a:buChar char="Ø"/>
            </a:pPr>
            <a:endParaRPr lang="en-IN" sz="2000" dirty="0">
              <a:solidFill>
                <a:schemeClr val="tx1"/>
              </a:solidFill>
              <a:latin typeface="+mj-lt"/>
            </a:endParaRPr>
          </a:p>
          <a:p>
            <a:pPr marL="342900" indent="-342900" algn="just">
              <a:lnSpc>
                <a:spcPct val="120000"/>
              </a:lnSpc>
              <a:buFont typeface="Wingdings" panose="05000000000000000000" pitchFamily="2" charset="2"/>
              <a:buChar char="Ø"/>
            </a:pPr>
            <a:r>
              <a:rPr lang="en-IN" sz="2000" b="1" dirty="0">
                <a:solidFill>
                  <a:schemeClr val="tx1"/>
                </a:solidFill>
                <a:latin typeface="+mj-lt"/>
              </a:rPr>
              <a:t>State-wise</a:t>
            </a:r>
            <a:r>
              <a:rPr lang="en-IN" sz="2000" dirty="0">
                <a:solidFill>
                  <a:schemeClr val="tx1"/>
                </a:solidFill>
                <a:latin typeface="+mj-lt"/>
              </a:rPr>
              <a:t> Nominal GDP data were available for the years from 1980 to 2014 </a:t>
            </a:r>
          </a:p>
          <a:p>
            <a:pPr marL="342900" indent="-342900" algn="just">
              <a:lnSpc>
                <a:spcPct val="120000"/>
              </a:lnSpc>
              <a:buFont typeface="Wingdings" panose="05000000000000000000" pitchFamily="2" charset="2"/>
              <a:buChar char="Ø"/>
            </a:pPr>
            <a:endParaRPr lang="en-IN" sz="2000" dirty="0">
              <a:solidFill>
                <a:schemeClr val="tx1"/>
              </a:solidFill>
              <a:latin typeface="+mj-lt"/>
            </a:endParaRPr>
          </a:p>
          <a:p>
            <a:pPr marL="342900" indent="-342900" algn="just">
              <a:lnSpc>
                <a:spcPct val="120000"/>
              </a:lnSpc>
              <a:buFont typeface="Wingdings" panose="05000000000000000000" pitchFamily="2" charset="2"/>
              <a:buChar char="Ø"/>
            </a:pPr>
            <a:r>
              <a:rPr lang="en-IN" sz="2000" dirty="0">
                <a:solidFill>
                  <a:schemeClr val="tx1"/>
                </a:solidFill>
                <a:latin typeface="+mj-lt"/>
              </a:rPr>
              <a:t>There were some gaps in the data; GDP data was </a:t>
            </a:r>
            <a:r>
              <a:rPr lang="en-IN" sz="2000" b="1" dirty="0">
                <a:solidFill>
                  <a:schemeClr val="tx1"/>
                </a:solidFill>
                <a:latin typeface="+mj-lt"/>
              </a:rPr>
              <a:t>missing for some of the years </a:t>
            </a:r>
            <a:r>
              <a:rPr lang="en-IN" sz="2000" dirty="0">
                <a:solidFill>
                  <a:schemeClr val="tx1"/>
                </a:solidFill>
                <a:latin typeface="+mj-lt"/>
              </a:rPr>
              <a:t>for few states - Telangana, Jharkhand, Chhattisgarh Uttarakhand (all of these states were carved out from some other state)</a:t>
            </a:r>
          </a:p>
          <a:p>
            <a:pPr marL="342900" indent="-342900" algn="just">
              <a:lnSpc>
                <a:spcPct val="120000"/>
              </a:lnSpc>
              <a:buFont typeface="Wingdings" panose="05000000000000000000" pitchFamily="2" charset="2"/>
              <a:buChar char="Ø"/>
            </a:pPr>
            <a:endParaRPr lang="en-IN" sz="2000" dirty="0">
              <a:solidFill>
                <a:schemeClr val="tx1"/>
              </a:solidFill>
              <a:latin typeface="+mj-lt"/>
            </a:endParaRPr>
          </a:p>
          <a:p>
            <a:pPr marL="342900" indent="-342900" algn="just">
              <a:lnSpc>
                <a:spcPct val="120000"/>
              </a:lnSpc>
              <a:buFont typeface="Wingdings" panose="05000000000000000000" pitchFamily="2" charset="2"/>
              <a:buChar char="Ø"/>
            </a:pPr>
            <a:r>
              <a:rPr lang="en-IN" sz="2000" dirty="0">
                <a:solidFill>
                  <a:schemeClr val="tx1"/>
                </a:solidFill>
                <a:latin typeface="+mj-lt"/>
              </a:rPr>
              <a:t>GDP data of the states - Andhra Pradesh, Bihar, Madhya Pradesh and Uttar Pradesh - which got </a:t>
            </a:r>
            <a:r>
              <a:rPr lang="en-IN" sz="2000" b="1" dirty="0">
                <a:solidFill>
                  <a:schemeClr val="tx1"/>
                </a:solidFill>
                <a:latin typeface="+mj-lt"/>
              </a:rPr>
              <a:t>divided</a:t>
            </a:r>
            <a:r>
              <a:rPr lang="en-IN" sz="2000" dirty="0">
                <a:solidFill>
                  <a:schemeClr val="tx1"/>
                </a:solidFill>
                <a:latin typeface="+mj-lt"/>
              </a:rPr>
              <a:t> required adjustment for the years prior to the year in which they got divided.</a:t>
            </a:r>
          </a:p>
        </p:txBody>
      </p:sp>
    </p:spTree>
    <p:extLst>
      <p:ext uri="{BB962C8B-B14F-4D97-AF65-F5344CB8AC3E}">
        <p14:creationId xmlns:p14="http://schemas.microsoft.com/office/powerpoint/2010/main" val="192161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Missing Values Treatment</a:t>
            </a:r>
          </a:p>
        </p:txBody>
      </p:sp>
      <p:sp>
        <p:nvSpPr>
          <p:cNvPr id="3" name="Rectangle 2">
            <a:extLst>
              <a:ext uri="{FF2B5EF4-FFF2-40B4-BE49-F238E27FC236}">
                <a16:creationId xmlns:a16="http://schemas.microsoft.com/office/drawing/2014/main" id="{EABE0C24-A50D-4708-90E1-43D452FFB77C}"/>
              </a:ext>
            </a:extLst>
          </p:cNvPr>
          <p:cNvSpPr/>
          <p:nvPr/>
        </p:nvSpPr>
        <p:spPr>
          <a:xfrm>
            <a:off x="32221" y="682925"/>
            <a:ext cx="11952000" cy="5546327"/>
          </a:xfrm>
          <a:prstGeom prst="rect">
            <a:avLst/>
          </a:prstGeom>
        </p:spPr>
        <p:txBody>
          <a:bodyPr wrap="square">
            <a:spAutoFit/>
          </a:bodyPr>
          <a:lstStyle/>
          <a:p>
            <a:pPr marL="457200" lvl="0" indent="-342900" algn="just">
              <a:lnSpc>
                <a:spcPct val="200000"/>
              </a:lnSpc>
              <a:spcBef>
                <a:spcPts val="0"/>
              </a:spcBef>
              <a:spcAft>
                <a:spcPts val="0"/>
              </a:spcAft>
              <a:buSzPts val="1800"/>
              <a:buFont typeface="Wingdings" panose="05000000000000000000" pitchFamily="2" charset="2"/>
              <a:buChar char="Ø"/>
            </a:pPr>
            <a:r>
              <a:rPr lang="en-IN" dirty="0">
                <a:solidFill>
                  <a:srgbClr val="000000"/>
                </a:solidFill>
                <a:latin typeface="+mj-lt"/>
              </a:rPr>
              <a:t>Some years’ data was missing for Telangana, Jharkhand, Chhattisgarh and Uttarakhand</a:t>
            </a:r>
            <a:r>
              <a:rPr lang="en-IN" b="1" dirty="0">
                <a:solidFill>
                  <a:srgbClr val="000000"/>
                </a:solidFill>
                <a:latin typeface="+mj-lt"/>
              </a:rPr>
              <a:t>. </a:t>
            </a:r>
            <a:r>
              <a:rPr lang="en-IN" dirty="0">
                <a:solidFill>
                  <a:srgbClr val="000000"/>
                </a:solidFill>
                <a:latin typeface="+mj-lt"/>
              </a:rPr>
              <a:t>All these are the states which were created from another state. To arrive at the </a:t>
            </a:r>
            <a:r>
              <a:rPr lang="en-IN" b="1" dirty="0">
                <a:solidFill>
                  <a:srgbClr val="000000"/>
                </a:solidFill>
                <a:latin typeface="+mj-lt"/>
              </a:rPr>
              <a:t>historical GDP values</a:t>
            </a:r>
            <a:r>
              <a:rPr lang="en-IN" dirty="0">
                <a:solidFill>
                  <a:srgbClr val="000000"/>
                </a:solidFill>
                <a:latin typeface="+mj-lt"/>
              </a:rPr>
              <a:t> of these states, </a:t>
            </a:r>
            <a:r>
              <a:rPr lang="en-IN" b="1" dirty="0">
                <a:solidFill>
                  <a:srgbClr val="000000"/>
                </a:solidFill>
                <a:latin typeface="+mj-lt"/>
              </a:rPr>
              <a:t>following methodology </a:t>
            </a:r>
            <a:r>
              <a:rPr lang="en-IN" dirty="0">
                <a:solidFill>
                  <a:srgbClr val="000000"/>
                </a:solidFill>
                <a:latin typeface="+mj-lt"/>
              </a:rPr>
              <a:t>was used (illustrating it with the help of Andhra Pradesh and Telangana):</a:t>
            </a:r>
          </a:p>
          <a:p>
            <a:pPr marL="1371600" lvl="0" indent="-342900" algn="just">
              <a:lnSpc>
                <a:spcPct val="200000"/>
              </a:lnSpc>
              <a:spcBef>
                <a:spcPts val="0"/>
              </a:spcBef>
              <a:spcAft>
                <a:spcPts val="0"/>
              </a:spcAft>
              <a:buSzPts val="1800"/>
              <a:buChar char="➢"/>
            </a:pPr>
            <a:r>
              <a:rPr lang="en-IN" dirty="0">
                <a:solidFill>
                  <a:srgbClr val="000000"/>
                </a:solidFill>
                <a:latin typeface="+mj-lt"/>
              </a:rPr>
              <a:t>GDP values of Telangana was available from the year 2004 onwards. If we look at the GDP values of Andhra Pradesh, we would see a </a:t>
            </a:r>
            <a:r>
              <a:rPr lang="en-IN" b="1" dirty="0">
                <a:solidFill>
                  <a:srgbClr val="000000"/>
                </a:solidFill>
                <a:latin typeface="+mj-lt"/>
              </a:rPr>
              <a:t>considerable, sudden drop </a:t>
            </a:r>
            <a:r>
              <a:rPr lang="en-IN" dirty="0">
                <a:solidFill>
                  <a:srgbClr val="000000"/>
                </a:solidFill>
                <a:latin typeface="+mj-lt"/>
              </a:rPr>
              <a:t>in GDP in the year 2004 as compared to the year 2003, which can be assumed to be because of the split in from the year 2004 onwards</a:t>
            </a:r>
          </a:p>
          <a:p>
            <a:pPr marL="1371600" lvl="0" indent="-342900" algn="just">
              <a:lnSpc>
                <a:spcPct val="200000"/>
              </a:lnSpc>
              <a:spcBef>
                <a:spcPts val="0"/>
              </a:spcBef>
              <a:spcAft>
                <a:spcPts val="0"/>
              </a:spcAft>
              <a:buSzPts val="1800"/>
              <a:buChar char="➢"/>
            </a:pPr>
            <a:r>
              <a:rPr lang="en-IN" dirty="0">
                <a:solidFill>
                  <a:srgbClr val="000000"/>
                </a:solidFill>
                <a:latin typeface="+mj-lt"/>
              </a:rPr>
              <a:t>The </a:t>
            </a:r>
            <a:r>
              <a:rPr lang="en-IN" b="1" dirty="0">
                <a:solidFill>
                  <a:srgbClr val="000000"/>
                </a:solidFill>
                <a:latin typeface="+mj-lt"/>
              </a:rPr>
              <a:t>ratio </a:t>
            </a:r>
            <a:r>
              <a:rPr lang="en-IN" dirty="0">
                <a:solidFill>
                  <a:srgbClr val="000000"/>
                </a:solidFill>
                <a:latin typeface="+mj-lt"/>
              </a:rPr>
              <a:t>of GDP value of Andhra Pradesh to Telangana in the year 2004 was calculated</a:t>
            </a:r>
          </a:p>
          <a:p>
            <a:pPr marL="1371600" lvl="0" indent="-342900" algn="just">
              <a:lnSpc>
                <a:spcPct val="200000"/>
              </a:lnSpc>
              <a:spcBef>
                <a:spcPts val="0"/>
              </a:spcBef>
              <a:spcAft>
                <a:spcPts val="0"/>
              </a:spcAft>
              <a:buSzPts val="1800"/>
              <a:buChar char="➢"/>
            </a:pPr>
            <a:r>
              <a:rPr lang="en-IN" dirty="0">
                <a:solidFill>
                  <a:srgbClr val="000000"/>
                </a:solidFill>
                <a:latin typeface="+mj-lt"/>
              </a:rPr>
              <a:t>Using this ratio, the earlier GDP values of Andhra Pradesh was split between Andhra Pradesh and Telangana</a:t>
            </a:r>
          </a:p>
          <a:p>
            <a:pPr marL="457200" lvl="0" indent="-342900" algn="just">
              <a:lnSpc>
                <a:spcPct val="200000"/>
              </a:lnSpc>
              <a:spcBef>
                <a:spcPts val="0"/>
              </a:spcBef>
              <a:spcAft>
                <a:spcPts val="0"/>
              </a:spcAft>
              <a:buSzPts val="1800"/>
              <a:buFont typeface="Wingdings" panose="05000000000000000000" pitchFamily="2" charset="2"/>
              <a:buChar char="Ø"/>
            </a:pPr>
            <a:r>
              <a:rPr lang="en-IN" dirty="0">
                <a:solidFill>
                  <a:srgbClr val="000000"/>
                </a:solidFill>
                <a:latin typeface="+mj-lt"/>
              </a:rPr>
              <a:t>Same methodology was applied to other states as well</a:t>
            </a:r>
          </a:p>
        </p:txBody>
      </p:sp>
    </p:spTree>
    <p:extLst>
      <p:ext uri="{BB962C8B-B14F-4D97-AF65-F5344CB8AC3E}">
        <p14:creationId xmlns:p14="http://schemas.microsoft.com/office/powerpoint/2010/main" val="270988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419901" y="2890391"/>
            <a:ext cx="3345789" cy="1446550"/>
          </a:xfrm>
          <a:prstGeom prst="rect">
            <a:avLst/>
          </a:prstGeom>
        </p:spPr>
        <p:txBody>
          <a:bodyPr wrap="none">
            <a:spAutoFit/>
          </a:bodyPr>
          <a:lstStyle/>
          <a:p>
            <a:pPr algn="ctr"/>
            <a:r>
              <a:rPr lang="en-US" sz="4400" b="1" dirty="0">
                <a:solidFill>
                  <a:srgbClr val="3C6232"/>
                </a:solidFill>
                <a:latin typeface="Cambria" pitchFamily="18" charset="0"/>
              </a:rPr>
              <a:t>MODELLING</a:t>
            </a:r>
            <a:endParaRPr lang="en-US" sz="4400" b="1" i="1" dirty="0">
              <a:solidFill>
                <a:srgbClr val="3C6232"/>
              </a:solidFill>
              <a:latin typeface="Cambria" pitchFamily="18" charset="0"/>
            </a:endParaRPr>
          </a:p>
          <a:p>
            <a:pPr algn="ctr"/>
            <a:endParaRPr lang="en-US" sz="4400" b="1" dirty="0">
              <a:solidFill>
                <a:srgbClr val="3C6232"/>
              </a:solidFill>
              <a:latin typeface="Cambria" pitchFamily="18" charset="0"/>
            </a:endParaRPr>
          </a:p>
        </p:txBody>
      </p:sp>
    </p:spTree>
    <p:extLst>
      <p:ext uri="{BB962C8B-B14F-4D97-AF65-F5344CB8AC3E}">
        <p14:creationId xmlns:p14="http://schemas.microsoft.com/office/powerpoint/2010/main" val="158894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Stationarity - Conditions</a:t>
            </a:r>
          </a:p>
        </p:txBody>
      </p:sp>
      <p:sp>
        <p:nvSpPr>
          <p:cNvPr id="5" name="Rectangle 4">
            <a:extLst>
              <a:ext uri="{FF2B5EF4-FFF2-40B4-BE49-F238E27FC236}">
                <a16:creationId xmlns:a16="http://schemas.microsoft.com/office/drawing/2014/main" id="{1B15E03C-7287-4B73-892D-756B20E96319}"/>
              </a:ext>
            </a:extLst>
          </p:cNvPr>
          <p:cNvSpPr/>
          <p:nvPr/>
        </p:nvSpPr>
        <p:spPr>
          <a:xfrm>
            <a:off x="32221" y="682925"/>
            <a:ext cx="11952000" cy="4195957"/>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Before performing time series forecasting on a data series (collected over a period of time), we need to ensure that the series is stationary.</a:t>
            </a:r>
          </a:p>
          <a:p>
            <a:pPr marL="114300" lvl="0" algn="just">
              <a:lnSpc>
                <a:spcPct val="150000"/>
              </a:lnSpc>
              <a:spcBef>
                <a:spcPts val="0"/>
              </a:spcBef>
              <a:spcAft>
                <a:spcPts val="0"/>
              </a:spcAft>
              <a:buSzPts val="1800"/>
            </a:pPr>
            <a:endParaRPr lang="en-IN" dirty="0">
              <a:solidFill>
                <a:srgbClr val="000000"/>
              </a:solidFill>
              <a:latin typeface="+mj-lt"/>
            </a:endParaRPr>
          </a:p>
          <a:p>
            <a:pPr marL="114300" lvl="0" algn="just">
              <a:lnSpc>
                <a:spcPct val="150000"/>
              </a:lnSpc>
              <a:spcBef>
                <a:spcPts val="0"/>
              </a:spcBef>
              <a:spcAft>
                <a:spcPts val="0"/>
              </a:spcAft>
              <a:buSzPts val="1800"/>
            </a:pPr>
            <a:r>
              <a:rPr lang="en-IN" dirty="0">
                <a:solidFill>
                  <a:srgbClr val="000000"/>
                </a:solidFill>
                <a:latin typeface="+mj-lt"/>
              </a:rPr>
              <a:t>Following conditions need to be met for a time series to be called stationary:</a:t>
            </a:r>
          </a:p>
          <a:p>
            <a:pPr marL="400050" lvl="0" indent="-285750" algn="just">
              <a:lnSpc>
                <a:spcPct val="150000"/>
              </a:lnSpc>
              <a:spcBef>
                <a:spcPts val="0"/>
              </a:spcBef>
              <a:spcAft>
                <a:spcPts val="0"/>
              </a:spcAft>
              <a:buSzPts val="1800"/>
              <a:buFont typeface="Wingdings" panose="05000000000000000000" pitchFamily="2" charset="2"/>
              <a:buChar char="Ø"/>
            </a:pPr>
            <a:r>
              <a:rPr lang="en-IN" dirty="0">
                <a:solidFill>
                  <a:srgbClr val="000000"/>
                </a:solidFill>
                <a:latin typeface="+mj-lt"/>
              </a:rPr>
              <a:t>Constant </a:t>
            </a:r>
            <a:r>
              <a:rPr lang="en-IN" b="1" dirty="0">
                <a:solidFill>
                  <a:srgbClr val="000000"/>
                </a:solidFill>
                <a:latin typeface="+mj-lt"/>
              </a:rPr>
              <a:t>mean</a:t>
            </a:r>
          </a:p>
          <a:p>
            <a:pPr marL="400050" lvl="0" indent="-285750" algn="just">
              <a:lnSpc>
                <a:spcPct val="150000"/>
              </a:lnSpc>
              <a:spcBef>
                <a:spcPts val="0"/>
              </a:spcBef>
              <a:spcAft>
                <a:spcPts val="0"/>
              </a:spcAft>
              <a:buSzPts val="1800"/>
              <a:buFont typeface="Wingdings" panose="05000000000000000000" pitchFamily="2" charset="2"/>
              <a:buChar char="Ø"/>
            </a:pPr>
            <a:r>
              <a:rPr lang="en-IN" dirty="0">
                <a:solidFill>
                  <a:srgbClr val="000000"/>
                </a:solidFill>
                <a:latin typeface="+mj-lt"/>
              </a:rPr>
              <a:t>Constant </a:t>
            </a:r>
            <a:r>
              <a:rPr lang="en-IN" b="1" dirty="0">
                <a:solidFill>
                  <a:srgbClr val="000000"/>
                </a:solidFill>
                <a:latin typeface="+mj-lt"/>
              </a:rPr>
              <a:t>variance</a:t>
            </a:r>
          </a:p>
          <a:p>
            <a:pPr marL="400050" lvl="0" indent="-285750" algn="just">
              <a:lnSpc>
                <a:spcPct val="150000"/>
              </a:lnSpc>
              <a:spcBef>
                <a:spcPts val="0"/>
              </a:spcBef>
              <a:spcAft>
                <a:spcPts val="0"/>
              </a:spcAft>
              <a:buSzPts val="1800"/>
              <a:buFont typeface="Wingdings" panose="05000000000000000000" pitchFamily="2" charset="2"/>
              <a:buChar char="Ø"/>
            </a:pPr>
            <a:r>
              <a:rPr lang="en-IN" dirty="0">
                <a:solidFill>
                  <a:srgbClr val="000000"/>
                </a:solidFill>
                <a:latin typeface="+mj-lt"/>
              </a:rPr>
              <a:t>The </a:t>
            </a:r>
            <a:r>
              <a:rPr lang="en-IN" b="1" dirty="0">
                <a:solidFill>
                  <a:srgbClr val="000000"/>
                </a:solidFill>
                <a:latin typeface="+mj-lt"/>
              </a:rPr>
              <a:t>covariance</a:t>
            </a:r>
            <a:r>
              <a:rPr lang="en-IN" dirty="0">
                <a:solidFill>
                  <a:srgbClr val="000000"/>
                </a:solidFill>
                <a:latin typeface="+mj-lt"/>
              </a:rPr>
              <a:t> of the </a:t>
            </a:r>
            <a:r>
              <a:rPr lang="en-IN" dirty="0" err="1">
                <a:solidFill>
                  <a:srgbClr val="000000"/>
                </a:solidFill>
                <a:latin typeface="+mj-lt"/>
              </a:rPr>
              <a:t>i</a:t>
            </a:r>
            <a:r>
              <a:rPr lang="en-IN" baseline="30000" dirty="0" err="1">
                <a:solidFill>
                  <a:srgbClr val="000000"/>
                </a:solidFill>
                <a:latin typeface="+mj-lt"/>
              </a:rPr>
              <a:t>th</a:t>
            </a:r>
            <a:r>
              <a:rPr lang="en-IN" dirty="0">
                <a:solidFill>
                  <a:srgbClr val="000000"/>
                </a:solidFill>
                <a:latin typeface="+mj-lt"/>
              </a:rPr>
              <a:t> term and the (</a:t>
            </a:r>
            <a:r>
              <a:rPr lang="en-IN" dirty="0" err="1">
                <a:solidFill>
                  <a:srgbClr val="000000"/>
                </a:solidFill>
                <a:latin typeface="+mj-lt"/>
              </a:rPr>
              <a:t>i+m</a:t>
            </a:r>
            <a:r>
              <a:rPr lang="en-IN" dirty="0">
                <a:solidFill>
                  <a:srgbClr val="000000"/>
                </a:solidFill>
                <a:latin typeface="+mj-lt"/>
              </a:rPr>
              <a:t>)</a:t>
            </a:r>
            <a:r>
              <a:rPr lang="en-IN" baseline="30000" dirty="0" err="1">
                <a:solidFill>
                  <a:srgbClr val="000000"/>
                </a:solidFill>
                <a:latin typeface="+mj-lt"/>
              </a:rPr>
              <a:t>th</a:t>
            </a:r>
            <a:r>
              <a:rPr lang="en-IN" dirty="0">
                <a:solidFill>
                  <a:srgbClr val="000000"/>
                </a:solidFill>
                <a:latin typeface="+mj-lt"/>
              </a:rPr>
              <a:t> term should not be a function of time.</a:t>
            </a:r>
          </a:p>
          <a:p>
            <a:pPr marL="114300" lvl="0" algn="just">
              <a:lnSpc>
                <a:spcPct val="150000"/>
              </a:lnSpc>
              <a:spcBef>
                <a:spcPts val="0"/>
              </a:spcBef>
              <a:spcAft>
                <a:spcPts val="0"/>
              </a:spcAft>
              <a:buSzPts val="1800"/>
            </a:pPr>
            <a:endParaRPr lang="en-IN" dirty="0">
              <a:solidFill>
                <a:srgbClr val="000000"/>
              </a:solidFill>
              <a:latin typeface="+mj-lt"/>
            </a:endParaRPr>
          </a:p>
          <a:p>
            <a:pPr marL="114300" lvl="0" algn="just">
              <a:lnSpc>
                <a:spcPct val="150000"/>
              </a:lnSpc>
              <a:spcBef>
                <a:spcPts val="0"/>
              </a:spcBef>
              <a:spcAft>
                <a:spcPts val="0"/>
              </a:spcAft>
              <a:buSzPts val="1800"/>
            </a:pPr>
            <a:r>
              <a:rPr lang="en-IN" dirty="0">
                <a:solidFill>
                  <a:srgbClr val="000000"/>
                </a:solidFill>
                <a:latin typeface="+mj-lt"/>
              </a:rPr>
              <a:t>Intuitively, we can say that the GDP data won’t be stationary because it isn’t expected to have either constant mean or constant standard deviation</a:t>
            </a:r>
          </a:p>
        </p:txBody>
      </p:sp>
    </p:spTree>
    <p:extLst>
      <p:ext uri="{BB962C8B-B14F-4D97-AF65-F5344CB8AC3E}">
        <p14:creationId xmlns:p14="http://schemas.microsoft.com/office/powerpoint/2010/main" val="86249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ACB6B-D4AE-2943-8324-965BFFD36161}"/>
              </a:ext>
            </a:extLst>
          </p:cNvPr>
          <p:cNvSpPr/>
          <p:nvPr/>
        </p:nvSpPr>
        <p:spPr>
          <a:xfrm>
            <a:off x="143646" y="273363"/>
            <a:ext cx="9291734" cy="492443"/>
          </a:xfrm>
          <a:prstGeom prst="rect">
            <a:avLst/>
          </a:prstGeom>
        </p:spPr>
        <p:txBody>
          <a:bodyPr wrap="square">
            <a:spAutoFit/>
          </a:bodyPr>
          <a:lstStyle/>
          <a:p>
            <a:r>
              <a:rPr lang="en-US" sz="2600" b="1" dirty="0">
                <a:solidFill>
                  <a:srgbClr val="3C6232"/>
                </a:solidFill>
                <a:latin typeface="Cambria" pitchFamily="18" charset="0"/>
              </a:rPr>
              <a:t>Stationarity - Check</a:t>
            </a:r>
          </a:p>
        </p:txBody>
      </p:sp>
      <p:sp>
        <p:nvSpPr>
          <p:cNvPr id="5" name="Rectangle 4">
            <a:extLst>
              <a:ext uri="{FF2B5EF4-FFF2-40B4-BE49-F238E27FC236}">
                <a16:creationId xmlns:a16="http://schemas.microsoft.com/office/drawing/2014/main" id="{1B15E03C-7287-4B73-892D-756B20E96319}"/>
              </a:ext>
            </a:extLst>
          </p:cNvPr>
          <p:cNvSpPr/>
          <p:nvPr/>
        </p:nvSpPr>
        <p:spPr>
          <a:xfrm>
            <a:off x="32221" y="779295"/>
            <a:ext cx="11952000" cy="456472"/>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Following graph shows the actual values, rolling mean and rolling standard deviation of the state of Bihar </a:t>
            </a:r>
          </a:p>
        </p:txBody>
      </p:sp>
      <p:sp>
        <p:nvSpPr>
          <p:cNvPr id="6" name="Rectangle 5">
            <a:extLst>
              <a:ext uri="{FF2B5EF4-FFF2-40B4-BE49-F238E27FC236}">
                <a16:creationId xmlns:a16="http://schemas.microsoft.com/office/drawing/2014/main" id="{4CA88EEE-0A0E-48D6-9383-9275DE305893}"/>
              </a:ext>
            </a:extLst>
          </p:cNvPr>
          <p:cNvSpPr/>
          <p:nvPr/>
        </p:nvSpPr>
        <p:spPr>
          <a:xfrm>
            <a:off x="7821499" y="1879341"/>
            <a:ext cx="3727220" cy="1702967"/>
          </a:xfrm>
          <a:prstGeom prst="rect">
            <a:avLst/>
          </a:prstGeom>
        </p:spPr>
        <p:txBody>
          <a:bodyPr wrap="square">
            <a:spAutoFit/>
          </a:bodyPr>
          <a:lstStyle/>
          <a:p>
            <a:pPr marL="114300" lvl="0" algn="just">
              <a:lnSpc>
                <a:spcPct val="150000"/>
              </a:lnSpc>
              <a:spcBef>
                <a:spcPts val="0"/>
              </a:spcBef>
              <a:spcAft>
                <a:spcPts val="0"/>
              </a:spcAft>
              <a:buSzPts val="1800"/>
            </a:pPr>
            <a:r>
              <a:rPr lang="en-IN" dirty="0">
                <a:solidFill>
                  <a:srgbClr val="000000"/>
                </a:solidFill>
                <a:latin typeface="+mj-lt"/>
              </a:rPr>
              <a:t>Clearly, both the mean and standard deviation are increasing over time, and hence the series isn’t stationary</a:t>
            </a:r>
          </a:p>
        </p:txBody>
      </p:sp>
      <p:pic>
        <p:nvPicPr>
          <p:cNvPr id="2" name="Picture 1">
            <a:extLst>
              <a:ext uri="{FF2B5EF4-FFF2-40B4-BE49-F238E27FC236}">
                <a16:creationId xmlns:a16="http://schemas.microsoft.com/office/drawing/2014/main" id="{943E35D0-792A-421D-9ED5-CBE90C9B3C0E}"/>
              </a:ext>
            </a:extLst>
          </p:cNvPr>
          <p:cNvPicPr>
            <a:picLocks noChangeAspect="1"/>
          </p:cNvPicPr>
          <p:nvPr/>
        </p:nvPicPr>
        <p:blipFill>
          <a:blip r:embed="rId2"/>
          <a:stretch>
            <a:fillRect/>
          </a:stretch>
        </p:blipFill>
        <p:spPr>
          <a:xfrm>
            <a:off x="207779" y="1301280"/>
            <a:ext cx="7026646" cy="4100990"/>
          </a:xfrm>
          <a:prstGeom prst="rect">
            <a:avLst/>
          </a:prstGeom>
        </p:spPr>
      </p:pic>
      <p:sp>
        <p:nvSpPr>
          <p:cNvPr id="3" name="Rectangle 2">
            <a:extLst>
              <a:ext uri="{FF2B5EF4-FFF2-40B4-BE49-F238E27FC236}">
                <a16:creationId xmlns:a16="http://schemas.microsoft.com/office/drawing/2014/main" id="{77B2A750-257D-42C2-8F26-2F108167D643}"/>
              </a:ext>
            </a:extLst>
          </p:cNvPr>
          <p:cNvSpPr/>
          <p:nvPr/>
        </p:nvSpPr>
        <p:spPr>
          <a:xfrm>
            <a:off x="3819151" y="4084345"/>
            <a:ext cx="7968974" cy="128746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dirty="0">
                <a:solidFill>
                  <a:schemeClr val="tx1"/>
                </a:solidFill>
                <a:latin typeface="+mj-lt"/>
              </a:rPr>
              <a:t>The null hypothesis of Dickey-Fuller test is that time series is not stationary (has some time-dependent structure)</a:t>
            </a:r>
          </a:p>
          <a:p>
            <a:pPr marL="285750" indent="-285750" algn="just">
              <a:lnSpc>
                <a:spcPct val="150000"/>
              </a:lnSpc>
              <a:buFont typeface="Wingdings" panose="05000000000000000000" pitchFamily="2" charset="2"/>
              <a:buChar char="Ø"/>
            </a:pPr>
            <a:r>
              <a:rPr lang="en-IN" dirty="0">
                <a:solidFill>
                  <a:srgbClr val="000000"/>
                </a:solidFill>
                <a:latin typeface="+mj-lt"/>
              </a:rPr>
              <a:t>The p-value is &gt; 0.05, which means the time series is not stationary</a:t>
            </a:r>
          </a:p>
        </p:txBody>
      </p:sp>
      <p:sp>
        <p:nvSpPr>
          <p:cNvPr id="8" name="Arrow: Right 7">
            <a:extLst>
              <a:ext uri="{FF2B5EF4-FFF2-40B4-BE49-F238E27FC236}">
                <a16:creationId xmlns:a16="http://schemas.microsoft.com/office/drawing/2014/main" id="{3C6F4972-E2B0-4A04-91D8-717F94896926}"/>
              </a:ext>
            </a:extLst>
          </p:cNvPr>
          <p:cNvSpPr/>
          <p:nvPr/>
        </p:nvSpPr>
        <p:spPr>
          <a:xfrm>
            <a:off x="7310320" y="2594155"/>
            <a:ext cx="468974" cy="303580"/>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77965B40-1A96-4535-B26A-55DB2F199A02}"/>
              </a:ext>
            </a:extLst>
          </p:cNvPr>
          <p:cNvSpPr/>
          <p:nvPr/>
        </p:nvSpPr>
        <p:spPr>
          <a:xfrm>
            <a:off x="3211990" y="4643320"/>
            <a:ext cx="468974" cy="303580"/>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696894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63185</TotalTime>
  <Words>1321</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DejaVu Sans</vt:lpstr>
      <vt:lpstr>Times New Roman</vt:lpstr>
      <vt:lpstr>Wingdings</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Piyush</dc:creator>
  <cp:lastModifiedBy>Piyush Saraogi</cp:lastModifiedBy>
  <cp:revision>4794</cp:revision>
  <cp:lastPrinted>1601-01-01T00:00:00Z</cp:lastPrinted>
  <dcterms:created xsi:type="dcterms:W3CDTF">2008-11-14T05:03:30Z</dcterms:created>
  <dcterms:modified xsi:type="dcterms:W3CDTF">2019-05-05T13:37:01Z</dcterms:modified>
</cp:coreProperties>
</file>