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3" r:id="rId1"/>
  </p:sldMasterIdLst>
  <p:notesMasterIdLst>
    <p:notesMasterId r:id="rId21"/>
  </p:notesMasterIdLst>
  <p:sldIdLst>
    <p:sldId id="256" r:id="rId2"/>
    <p:sldId id="272" r:id="rId3"/>
    <p:sldId id="267" r:id="rId4"/>
    <p:sldId id="268" r:id="rId5"/>
    <p:sldId id="269" r:id="rId6"/>
    <p:sldId id="270" r:id="rId7"/>
    <p:sldId id="257" r:id="rId8"/>
    <p:sldId id="259" r:id="rId9"/>
    <p:sldId id="258" r:id="rId10"/>
    <p:sldId id="261" r:id="rId11"/>
    <p:sldId id="280" r:id="rId12"/>
    <p:sldId id="262" r:id="rId13"/>
    <p:sldId id="281" r:id="rId14"/>
    <p:sldId id="279" r:id="rId15"/>
    <p:sldId id="278" r:id="rId16"/>
    <p:sldId id="266" r:id="rId17"/>
    <p:sldId id="273" r:id="rId18"/>
    <p:sldId id="275" r:id="rId19"/>
    <p:sldId id="28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Population VS Fatality Rate</a:t>
            </a:r>
          </a:p>
        </c:rich>
      </c:tx>
      <c:layout>
        <c:manualLayout>
          <c:xMode val="edge"/>
          <c:yMode val="edge"/>
          <c:x val="0.40594860905399405"/>
          <c:y val="1.48830834186278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0004875580500503E-2"/>
          <c:y val="0.10411401448055321"/>
          <c:w val="0.87439929756931434"/>
          <c:h val="0.622926376513464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'[cluster new.xlsx]Sheet1'!$B$1</c:f>
              <c:strCache>
                <c:ptCount val="1"/>
                <c:pt idx="0">
                  <c:v>population2016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'[cluster new.xlsx]Sheet1'!$A$2:$A$52</c:f>
              <c:strCache>
                <c:ptCount val="51"/>
                <c:pt idx="0">
                  <c:v>Alabama</c:v>
                </c:pt>
                <c:pt idx="1">
                  <c:v>Alaska</c:v>
                </c:pt>
                <c:pt idx="2">
                  <c:v>Arizona</c:v>
                </c:pt>
                <c:pt idx="3">
                  <c:v>Arkansas</c:v>
                </c:pt>
                <c:pt idx="4">
                  <c:v>California</c:v>
                </c:pt>
                <c:pt idx="5">
                  <c:v>colorado</c:v>
                </c:pt>
                <c:pt idx="6">
                  <c:v>connecticut</c:v>
                </c:pt>
                <c:pt idx="7">
                  <c:v>delaware</c:v>
                </c:pt>
                <c:pt idx="8">
                  <c:v>columbia</c:v>
                </c:pt>
                <c:pt idx="9">
                  <c:v>florida</c:v>
                </c:pt>
                <c:pt idx="10">
                  <c:v>georgia</c:v>
                </c:pt>
                <c:pt idx="11">
                  <c:v>hawaii</c:v>
                </c:pt>
                <c:pt idx="12">
                  <c:v>Idaho</c:v>
                </c:pt>
                <c:pt idx="13">
                  <c:v>Illinois</c:v>
                </c:pt>
                <c:pt idx="14">
                  <c:v>Indiana</c:v>
                </c:pt>
                <c:pt idx="15">
                  <c:v>Iowa</c:v>
                </c:pt>
                <c:pt idx="16">
                  <c:v>Kansas</c:v>
                </c:pt>
                <c:pt idx="17">
                  <c:v>Kentucky</c:v>
                </c:pt>
                <c:pt idx="18">
                  <c:v>Louisiana</c:v>
                </c:pt>
                <c:pt idx="19">
                  <c:v>Maine</c:v>
                </c:pt>
                <c:pt idx="20">
                  <c:v>Maryland</c:v>
                </c:pt>
                <c:pt idx="21">
                  <c:v>Massachusetts</c:v>
                </c:pt>
                <c:pt idx="22">
                  <c:v>Michigan</c:v>
                </c:pt>
                <c:pt idx="23">
                  <c:v>Minnesota</c:v>
                </c:pt>
                <c:pt idx="24">
                  <c:v>Mississipi</c:v>
                </c:pt>
                <c:pt idx="25">
                  <c:v>Missouri</c:v>
                </c:pt>
                <c:pt idx="26">
                  <c:v>Montana</c:v>
                </c:pt>
                <c:pt idx="27">
                  <c:v>Nebraska</c:v>
                </c:pt>
                <c:pt idx="28">
                  <c:v>Nevada</c:v>
                </c:pt>
                <c:pt idx="29">
                  <c:v>New Hampshire</c:v>
                </c:pt>
                <c:pt idx="30">
                  <c:v>NewJersey</c:v>
                </c:pt>
                <c:pt idx="31">
                  <c:v>New Mexico</c:v>
                </c:pt>
                <c:pt idx="32">
                  <c:v>Newyork</c:v>
                </c:pt>
                <c:pt idx="33">
                  <c:v>North Carolina</c:v>
                </c:pt>
                <c:pt idx="34">
                  <c:v>North Dakota</c:v>
                </c:pt>
                <c:pt idx="35">
                  <c:v>ohio</c:v>
                </c:pt>
                <c:pt idx="36">
                  <c:v>oklahoma</c:v>
                </c:pt>
                <c:pt idx="37">
                  <c:v>Oregon</c:v>
                </c:pt>
                <c:pt idx="38">
                  <c:v>Pennsylvania</c:v>
                </c:pt>
                <c:pt idx="39">
                  <c:v>Rhode island</c:v>
                </c:pt>
                <c:pt idx="40">
                  <c:v>South Carolina</c:v>
                </c:pt>
                <c:pt idx="41">
                  <c:v>South Dakota</c:v>
                </c:pt>
                <c:pt idx="42">
                  <c:v>Tennessee</c:v>
                </c:pt>
                <c:pt idx="43">
                  <c:v>Texas</c:v>
                </c:pt>
                <c:pt idx="44">
                  <c:v>Utah</c:v>
                </c:pt>
                <c:pt idx="45">
                  <c:v>Vermont</c:v>
                </c:pt>
                <c:pt idx="46">
                  <c:v>Virginia</c:v>
                </c:pt>
                <c:pt idx="47">
                  <c:v>Washington</c:v>
                </c:pt>
                <c:pt idx="48">
                  <c:v>West Virginia</c:v>
                </c:pt>
                <c:pt idx="49">
                  <c:v>Wisconsin</c:v>
                </c:pt>
                <c:pt idx="50">
                  <c:v>Wyoming</c:v>
                </c:pt>
              </c:strCache>
            </c:strRef>
          </c:cat>
          <c:val>
            <c:numRef>
              <c:f>'[cluster new.xlsx]Sheet1'!$B$2:$B$52</c:f>
              <c:numCache>
                <c:formatCode>#,##0</c:formatCode>
                <c:ptCount val="51"/>
                <c:pt idx="0">
                  <c:v>4863300</c:v>
                </c:pt>
                <c:pt idx="1">
                  <c:v>741894</c:v>
                </c:pt>
                <c:pt idx="2">
                  <c:v>6931071</c:v>
                </c:pt>
                <c:pt idx="3">
                  <c:v>2988248</c:v>
                </c:pt>
                <c:pt idx="4">
                  <c:v>39250017</c:v>
                </c:pt>
                <c:pt idx="5">
                  <c:v>5540545</c:v>
                </c:pt>
                <c:pt idx="6">
                  <c:v>3576452</c:v>
                </c:pt>
                <c:pt idx="7">
                  <c:v>952065</c:v>
                </c:pt>
                <c:pt idx="8">
                  <c:v>681170</c:v>
                </c:pt>
                <c:pt idx="9">
                  <c:v>20612439</c:v>
                </c:pt>
                <c:pt idx="10">
                  <c:v>10310371</c:v>
                </c:pt>
                <c:pt idx="11">
                  <c:v>1428557</c:v>
                </c:pt>
                <c:pt idx="12">
                  <c:v>1683140</c:v>
                </c:pt>
                <c:pt idx="13">
                  <c:v>12801539</c:v>
                </c:pt>
                <c:pt idx="14">
                  <c:v>6633053</c:v>
                </c:pt>
                <c:pt idx="15">
                  <c:v>3134693</c:v>
                </c:pt>
                <c:pt idx="16">
                  <c:v>2907289</c:v>
                </c:pt>
                <c:pt idx="17">
                  <c:v>4436974</c:v>
                </c:pt>
                <c:pt idx="18">
                  <c:v>4681666</c:v>
                </c:pt>
                <c:pt idx="19">
                  <c:v>1331479</c:v>
                </c:pt>
                <c:pt idx="20">
                  <c:v>6016447</c:v>
                </c:pt>
                <c:pt idx="21">
                  <c:v>6811779</c:v>
                </c:pt>
                <c:pt idx="22">
                  <c:v>9928300</c:v>
                </c:pt>
                <c:pt idx="23">
                  <c:v>5519952</c:v>
                </c:pt>
                <c:pt idx="24">
                  <c:v>2988726</c:v>
                </c:pt>
                <c:pt idx="25">
                  <c:v>6093000</c:v>
                </c:pt>
                <c:pt idx="26">
                  <c:v>1042520</c:v>
                </c:pt>
                <c:pt idx="27">
                  <c:v>1907116</c:v>
                </c:pt>
                <c:pt idx="28">
                  <c:v>2940058</c:v>
                </c:pt>
                <c:pt idx="29">
                  <c:v>1334795</c:v>
                </c:pt>
                <c:pt idx="30">
                  <c:v>8944469</c:v>
                </c:pt>
                <c:pt idx="31">
                  <c:v>2081015</c:v>
                </c:pt>
                <c:pt idx="32">
                  <c:v>19745289</c:v>
                </c:pt>
                <c:pt idx="33">
                  <c:v>10146788</c:v>
                </c:pt>
                <c:pt idx="34">
                  <c:v>757952</c:v>
                </c:pt>
                <c:pt idx="35">
                  <c:v>11614373</c:v>
                </c:pt>
                <c:pt idx="36">
                  <c:v>3923561</c:v>
                </c:pt>
                <c:pt idx="37">
                  <c:v>4093465</c:v>
                </c:pt>
                <c:pt idx="38">
                  <c:v>12784227</c:v>
                </c:pt>
                <c:pt idx="39">
                  <c:v>1056426</c:v>
                </c:pt>
                <c:pt idx="40">
                  <c:v>4961119</c:v>
                </c:pt>
                <c:pt idx="41">
                  <c:v>865454</c:v>
                </c:pt>
                <c:pt idx="42">
                  <c:v>6651194</c:v>
                </c:pt>
                <c:pt idx="43">
                  <c:v>27862596</c:v>
                </c:pt>
                <c:pt idx="44">
                  <c:v>3051217</c:v>
                </c:pt>
                <c:pt idx="45">
                  <c:v>624594</c:v>
                </c:pt>
                <c:pt idx="46">
                  <c:v>8411808</c:v>
                </c:pt>
                <c:pt idx="47">
                  <c:v>7288000</c:v>
                </c:pt>
                <c:pt idx="48">
                  <c:v>1831102</c:v>
                </c:pt>
                <c:pt idx="49">
                  <c:v>5778708</c:v>
                </c:pt>
                <c:pt idx="50">
                  <c:v>585501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09-4E4C-8BEC-3012414881A2}"/>
            </c:ext>
          </c:extLst>
        </c:ser>
        <c:ser>
          <c:idx val="1"/>
          <c:order val="1"/>
          <c:tx>
            <c:strRef>
              <c:f>'[cluster new.xlsx]Sheet1'!$C$1</c:f>
              <c:strCache>
                <c:ptCount val="1"/>
                <c:pt idx="0">
                  <c:v>fatal accidents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'[cluster new.xlsx]Sheet1'!$A$2:$A$52</c:f>
              <c:strCache>
                <c:ptCount val="51"/>
                <c:pt idx="0">
                  <c:v>Alabama</c:v>
                </c:pt>
                <c:pt idx="1">
                  <c:v>Alaska</c:v>
                </c:pt>
                <c:pt idx="2">
                  <c:v>Arizona</c:v>
                </c:pt>
                <c:pt idx="3">
                  <c:v>Arkansas</c:v>
                </c:pt>
                <c:pt idx="4">
                  <c:v>California</c:v>
                </c:pt>
                <c:pt idx="5">
                  <c:v>colorado</c:v>
                </c:pt>
                <c:pt idx="6">
                  <c:v>connecticut</c:v>
                </c:pt>
                <c:pt idx="7">
                  <c:v>delaware</c:v>
                </c:pt>
                <c:pt idx="8">
                  <c:v>columbia</c:v>
                </c:pt>
                <c:pt idx="9">
                  <c:v>florida</c:v>
                </c:pt>
                <c:pt idx="10">
                  <c:v>georgia</c:v>
                </c:pt>
                <c:pt idx="11">
                  <c:v>hawaii</c:v>
                </c:pt>
                <c:pt idx="12">
                  <c:v>Idaho</c:v>
                </c:pt>
                <c:pt idx="13">
                  <c:v>Illinois</c:v>
                </c:pt>
                <c:pt idx="14">
                  <c:v>Indiana</c:v>
                </c:pt>
                <c:pt idx="15">
                  <c:v>Iowa</c:v>
                </c:pt>
                <c:pt idx="16">
                  <c:v>Kansas</c:v>
                </c:pt>
                <c:pt idx="17">
                  <c:v>Kentucky</c:v>
                </c:pt>
                <c:pt idx="18">
                  <c:v>Louisiana</c:v>
                </c:pt>
                <c:pt idx="19">
                  <c:v>Maine</c:v>
                </c:pt>
                <c:pt idx="20">
                  <c:v>Maryland</c:v>
                </c:pt>
                <c:pt idx="21">
                  <c:v>Massachusetts</c:v>
                </c:pt>
                <c:pt idx="22">
                  <c:v>Michigan</c:v>
                </c:pt>
                <c:pt idx="23">
                  <c:v>Minnesota</c:v>
                </c:pt>
                <c:pt idx="24">
                  <c:v>Mississipi</c:v>
                </c:pt>
                <c:pt idx="25">
                  <c:v>Missouri</c:v>
                </c:pt>
                <c:pt idx="26">
                  <c:v>Montana</c:v>
                </c:pt>
                <c:pt idx="27">
                  <c:v>Nebraska</c:v>
                </c:pt>
                <c:pt idx="28">
                  <c:v>Nevada</c:v>
                </c:pt>
                <c:pt idx="29">
                  <c:v>New Hampshire</c:v>
                </c:pt>
                <c:pt idx="30">
                  <c:v>NewJersey</c:v>
                </c:pt>
                <c:pt idx="31">
                  <c:v>New Mexico</c:v>
                </c:pt>
                <c:pt idx="32">
                  <c:v>Newyork</c:v>
                </c:pt>
                <c:pt idx="33">
                  <c:v>North Carolina</c:v>
                </c:pt>
                <c:pt idx="34">
                  <c:v>North Dakota</c:v>
                </c:pt>
                <c:pt idx="35">
                  <c:v>ohio</c:v>
                </c:pt>
                <c:pt idx="36">
                  <c:v>oklahoma</c:v>
                </c:pt>
                <c:pt idx="37">
                  <c:v>Oregon</c:v>
                </c:pt>
                <c:pt idx="38">
                  <c:v>Pennsylvania</c:v>
                </c:pt>
                <c:pt idx="39">
                  <c:v>Rhode island</c:v>
                </c:pt>
                <c:pt idx="40">
                  <c:v>South Carolina</c:v>
                </c:pt>
                <c:pt idx="41">
                  <c:v>South Dakota</c:v>
                </c:pt>
                <c:pt idx="42">
                  <c:v>Tennessee</c:v>
                </c:pt>
                <c:pt idx="43">
                  <c:v>Texas</c:v>
                </c:pt>
                <c:pt idx="44">
                  <c:v>Utah</c:v>
                </c:pt>
                <c:pt idx="45">
                  <c:v>Vermont</c:v>
                </c:pt>
                <c:pt idx="46">
                  <c:v>Virginia</c:v>
                </c:pt>
                <c:pt idx="47">
                  <c:v>Washington</c:v>
                </c:pt>
                <c:pt idx="48">
                  <c:v>West Virginia</c:v>
                </c:pt>
                <c:pt idx="49">
                  <c:v>Wisconsin</c:v>
                </c:pt>
                <c:pt idx="50">
                  <c:v>Wyoming</c:v>
                </c:pt>
              </c:strCache>
            </c:strRef>
          </c:cat>
          <c:val>
            <c:numRef>
              <c:f>'[cluster new.xlsx]Sheet1'!$C$2:$C$52</c:f>
            </c:numRef>
          </c:val>
          <c:extLst>
            <c:ext xmlns:c16="http://schemas.microsoft.com/office/drawing/2014/chart" uri="{C3380CC4-5D6E-409C-BE32-E72D297353CC}">
              <c16:uniqueId val="{00000001-C409-4E4C-8BEC-3012414881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668133967"/>
        <c:axId val="1632439007"/>
      </c:barChart>
      <c:lineChart>
        <c:grouping val="standard"/>
        <c:varyColors val="0"/>
        <c:ser>
          <c:idx val="2"/>
          <c:order val="2"/>
          <c:tx>
            <c:strRef>
              <c:f>'[cluster new.xlsx]Sheet1'!$D$1</c:f>
              <c:strCache>
                <c:ptCount val="1"/>
                <c:pt idx="0">
                  <c:v>Fatality Rate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2-C409-4E4C-8BEC-3012414881A2}"/>
              </c:ext>
            </c:extLst>
          </c:dPt>
          <c:cat>
            <c:strRef>
              <c:f>'[cluster new.xlsx]Sheet1'!$A$2:$A$52</c:f>
              <c:strCache>
                <c:ptCount val="51"/>
                <c:pt idx="0">
                  <c:v>Alabama</c:v>
                </c:pt>
                <c:pt idx="1">
                  <c:v>Alaska</c:v>
                </c:pt>
                <c:pt idx="2">
                  <c:v>Arizona</c:v>
                </c:pt>
                <c:pt idx="3">
                  <c:v>Arkansas</c:v>
                </c:pt>
                <c:pt idx="4">
                  <c:v>California</c:v>
                </c:pt>
                <c:pt idx="5">
                  <c:v>colorado</c:v>
                </c:pt>
                <c:pt idx="6">
                  <c:v>connecticut</c:v>
                </c:pt>
                <c:pt idx="7">
                  <c:v>delaware</c:v>
                </c:pt>
                <c:pt idx="8">
                  <c:v>columbia</c:v>
                </c:pt>
                <c:pt idx="9">
                  <c:v>florida</c:v>
                </c:pt>
                <c:pt idx="10">
                  <c:v>georgia</c:v>
                </c:pt>
                <c:pt idx="11">
                  <c:v>hawaii</c:v>
                </c:pt>
                <c:pt idx="12">
                  <c:v>Idaho</c:v>
                </c:pt>
                <c:pt idx="13">
                  <c:v>Illinois</c:v>
                </c:pt>
                <c:pt idx="14">
                  <c:v>Indiana</c:v>
                </c:pt>
                <c:pt idx="15">
                  <c:v>Iowa</c:v>
                </c:pt>
                <c:pt idx="16">
                  <c:v>Kansas</c:v>
                </c:pt>
                <c:pt idx="17">
                  <c:v>Kentucky</c:v>
                </c:pt>
                <c:pt idx="18">
                  <c:v>Louisiana</c:v>
                </c:pt>
                <c:pt idx="19">
                  <c:v>Maine</c:v>
                </c:pt>
                <c:pt idx="20">
                  <c:v>Maryland</c:v>
                </c:pt>
                <c:pt idx="21">
                  <c:v>Massachusetts</c:v>
                </c:pt>
                <c:pt idx="22">
                  <c:v>Michigan</c:v>
                </c:pt>
                <c:pt idx="23">
                  <c:v>Minnesota</c:v>
                </c:pt>
                <c:pt idx="24">
                  <c:v>Mississipi</c:v>
                </c:pt>
                <c:pt idx="25">
                  <c:v>Missouri</c:v>
                </c:pt>
                <c:pt idx="26">
                  <c:v>Montana</c:v>
                </c:pt>
                <c:pt idx="27">
                  <c:v>Nebraska</c:v>
                </c:pt>
                <c:pt idx="28">
                  <c:v>Nevada</c:v>
                </c:pt>
                <c:pt idx="29">
                  <c:v>New Hampshire</c:v>
                </c:pt>
                <c:pt idx="30">
                  <c:v>NewJersey</c:v>
                </c:pt>
                <c:pt idx="31">
                  <c:v>New Mexico</c:v>
                </c:pt>
                <c:pt idx="32">
                  <c:v>Newyork</c:v>
                </c:pt>
                <c:pt idx="33">
                  <c:v>North Carolina</c:v>
                </c:pt>
                <c:pt idx="34">
                  <c:v>North Dakota</c:v>
                </c:pt>
                <c:pt idx="35">
                  <c:v>ohio</c:v>
                </c:pt>
                <c:pt idx="36">
                  <c:v>oklahoma</c:v>
                </c:pt>
                <c:pt idx="37">
                  <c:v>Oregon</c:v>
                </c:pt>
                <c:pt idx="38">
                  <c:v>Pennsylvania</c:v>
                </c:pt>
                <c:pt idx="39">
                  <c:v>Rhode island</c:v>
                </c:pt>
                <c:pt idx="40">
                  <c:v>South Carolina</c:v>
                </c:pt>
                <c:pt idx="41">
                  <c:v>South Dakota</c:v>
                </c:pt>
                <c:pt idx="42">
                  <c:v>Tennessee</c:v>
                </c:pt>
                <c:pt idx="43">
                  <c:v>Texas</c:v>
                </c:pt>
                <c:pt idx="44">
                  <c:v>Utah</c:v>
                </c:pt>
                <c:pt idx="45">
                  <c:v>Vermont</c:v>
                </c:pt>
                <c:pt idx="46">
                  <c:v>Virginia</c:v>
                </c:pt>
                <c:pt idx="47">
                  <c:v>Washington</c:v>
                </c:pt>
                <c:pt idx="48">
                  <c:v>West Virginia</c:v>
                </c:pt>
                <c:pt idx="49">
                  <c:v>Wisconsin</c:v>
                </c:pt>
                <c:pt idx="50">
                  <c:v>Wyoming</c:v>
                </c:pt>
              </c:strCache>
            </c:strRef>
          </c:cat>
          <c:val>
            <c:numRef>
              <c:f>'[cluster new.xlsx]Sheet1'!$D$2:$D$52</c:f>
              <c:numCache>
                <c:formatCode>General</c:formatCode>
                <c:ptCount val="51"/>
                <c:pt idx="0">
                  <c:v>1.7457282092406389E-2</c:v>
                </c:pt>
                <c:pt idx="1">
                  <c:v>8.7613594394886606E-3</c:v>
                </c:pt>
                <c:pt idx="2">
                  <c:v>1.2884011720555163E-2</c:v>
                </c:pt>
                <c:pt idx="3">
                  <c:v>1.7769609483550226E-2</c:v>
                </c:pt>
                <c:pt idx="4">
                  <c:v>8.0917162405305457E-3</c:v>
                </c:pt>
                <c:pt idx="5">
                  <c:v>9.8546262145691437E-3</c:v>
                </c:pt>
                <c:pt idx="6">
                  <c:v>7.4375386556285389E-3</c:v>
                </c:pt>
                <c:pt idx="7">
                  <c:v>1.3234390509051378E-2</c:v>
                </c:pt>
                <c:pt idx="8">
                  <c:v>3.3765433004976728E-3</c:v>
                </c:pt>
                <c:pt idx="9">
                  <c:v>1.4258380582715127E-2</c:v>
                </c:pt>
                <c:pt idx="10">
                  <c:v>1.3869530010122817E-2</c:v>
                </c:pt>
                <c:pt idx="11">
                  <c:v>6.3700643376498108E-3</c:v>
                </c:pt>
                <c:pt idx="12">
                  <c:v>1.2833157075466093E-2</c:v>
                </c:pt>
                <c:pt idx="13">
                  <c:v>7.7959376603078737E-3</c:v>
                </c:pt>
                <c:pt idx="14">
                  <c:v>1.2377407507523308E-2</c:v>
                </c:pt>
                <c:pt idx="15">
                  <c:v>1.0208336191135783E-2</c:v>
                </c:pt>
                <c:pt idx="16">
                  <c:v>1.2210688376697329E-2</c:v>
                </c:pt>
                <c:pt idx="17">
                  <c:v>1.7151328811032023E-2</c:v>
                </c:pt>
                <c:pt idx="18">
                  <c:v>1.5507300179038831E-2</c:v>
                </c:pt>
                <c:pt idx="19">
                  <c:v>1.1716294436487544E-2</c:v>
                </c:pt>
                <c:pt idx="20">
                  <c:v>8.5266270940307452E-3</c:v>
                </c:pt>
                <c:pt idx="21">
                  <c:v>4.4922185525983743E-3</c:v>
                </c:pt>
                <c:pt idx="22">
                  <c:v>9.6995457429771455E-3</c:v>
                </c:pt>
                <c:pt idx="23">
                  <c:v>7.4457169192775592E-3</c:v>
                </c:pt>
                <c:pt idx="24">
                  <c:v>2.2651792101383669E-2</c:v>
                </c:pt>
                <c:pt idx="25">
                  <c:v>1.4262268176596095E-2</c:v>
                </c:pt>
                <c:pt idx="26">
                  <c:v>2.1486398342477842E-2</c:v>
                </c:pt>
                <c:pt idx="27">
                  <c:v>1.2899058054150874E-2</c:v>
                </c:pt>
                <c:pt idx="28">
                  <c:v>1.1054203692580214E-2</c:v>
                </c:pt>
                <c:pt idx="29">
                  <c:v>8.5406373263310093E-3</c:v>
                </c:pt>
                <c:pt idx="30">
                  <c:v>6.2832125640996678E-3</c:v>
                </c:pt>
                <c:pt idx="31">
                  <c:v>1.4319935223917175E-2</c:v>
                </c:pt>
                <c:pt idx="32">
                  <c:v>5.6773035836548153E-3</c:v>
                </c:pt>
                <c:pt idx="33">
                  <c:v>1.3590507656215939E-2</c:v>
                </c:pt>
                <c:pt idx="34">
                  <c:v>1.7283416364096933E-2</c:v>
                </c:pt>
                <c:pt idx="35">
                  <c:v>9.5571237465853724E-3</c:v>
                </c:pt>
                <c:pt idx="36">
                  <c:v>1.6388173906306033E-2</c:v>
                </c:pt>
                <c:pt idx="37">
                  <c:v>1.0919844190679534E-2</c:v>
                </c:pt>
                <c:pt idx="38">
                  <c:v>9.3865667435348264E-3</c:v>
                </c:pt>
                <c:pt idx="39">
                  <c:v>4.2596452567430186E-3</c:v>
                </c:pt>
                <c:pt idx="40">
                  <c:v>1.96931377779892E-2</c:v>
                </c:pt>
                <c:pt idx="41">
                  <c:v>1.5367656744321478E-2</c:v>
                </c:pt>
                <c:pt idx="42">
                  <c:v>1.4403428918176194E-2</c:v>
                </c:pt>
                <c:pt idx="43">
                  <c:v>1.2619068230397483E-2</c:v>
                </c:pt>
                <c:pt idx="44">
                  <c:v>9.0455709967530995E-3</c:v>
                </c:pt>
                <c:pt idx="45">
                  <c:v>9.1259282029606432E-3</c:v>
                </c:pt>
                <c:pt idx="46">
                  <c:v>8.9517021786517242E-3</c:v>
                </c:pt>
                <c:pt idx="47">
                  <c:v>7.793633369923161E-3</c:v>
                </c:pt>
                <c:pt idx="48">
                  <c:v>1.4635995154830259E-2</c:v>
                </c:pt>
                <c:pt idx="49">
                  <c:v>9.7945769192698436E-3</c:v>
                </c:pt>
                <c:pt idx="50">
                  <c:v>2.476511568724904E-2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09-4E4C-8BEC-3012414881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97831663"/>
        <c:axId val="269634751"/>
      </c:lineChart>
      <c:catAx>
        <c:axId val="1668133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2439007"/>
        <c:crosses val="autoZero"/>
        <c:auto val="1"/>
        <c:lblAlgn val="ctr"/>
        <c:lblOffset val="100"/>
        <c:noMultiLvlLbl val="0"/>
      </c:catAx>
      <c:valAx>
        <c:axId val="16324390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8133967"/>
        <c:crosses val="autoZero"/>
        <c:crossBetween val="between"/>
      </c:valAx>
      <c:valAx>
        <c:axId val="269634751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7831663"/>
        <c:crosses val="max"/>
        <c:crossBetween val="between"/>
      </c:valAx>
      <c:catAx>
        <c:axId val="129783166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6963475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E14756-C7C1-44EF-87D0-6E73953E562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A0CCB3E-F2FD-4F85-83DB-D18B5F54DE87}">
      <dgm:prSet/>
      <dgm:spPr/>
      <dgm:t>
        <a:bodyPr/>
        <a:lstStyle/>
        <a:p>
          <a:r>
            <a:rPr lang="en-US"/>
            <a:t>Statistics analysis primarily on the FARS Fatal Accident dataset as an attempt to address this problem.</a:t>
          </a:r>
        </a:p>
      </dgm:t>
    </dgm:pt>
    <dgm:pt modelId="{7104EB9E-66E9-4749-875D-6B36285D1AF0}" type="parTrans" cxnId="{197F029B-EBCF-4459-9CF3-578A95183852}">
      <dgm:prSet/>
      <dgm:spPr/>
      <dgm:t>
        <a:bodyPr/>
        <a:lstStyle/>
        <a:p>
          <a:endParaRPr lang="en-US"/>
        </a:p>
      </dgm:t>
    </dgm:pt>
    <dgm:pt modelId="{33E2F3F6-CDA2-4545-B27C-C4FA6BB631B7}" type="sibTrans" cxnId="{197F029B-EBCF-4459-9CF3-578A95183852}">
      <dgm:prSet/>
      <dgm:spPr/>
      <dgm:t>
        <a:bodyPr/>
        <a:lstStyle/>
        <a:p>
          <a:endParaRPr lang="en-US"/>
        </a:p>
      </dgm:t>
    </dgm:pt>
    <dgm:pt modelId="{F3E2CAA0-3F0C-4B7F-93DE-D862FF9F62BC}">
      <dgm:prSet/>
      <dgm:spPr/>
      <dgm:t>
        <a:bodyPr/>
        <a:lstStyle/>
        <a:p>
          <a:r>
            <a:rPr lang="en-US"/>
            <a:t>The relationship between fatal rate and other attributes including collision manner, weather, light condition, seat position, Manufacturing year of car and drunk driver were investigated. </a:t>
          </a:r>
        </a:p>
      </dgm:t>
    </dgm:pt>
    <dgm:pt modelId="{F5F3AEC6-97BD-425C-96B2-80564C3EC208}" type="parTrans" cxnId="{A67A5A7B-8808-4EAA-A5D4-5547B2F9F71D}">
      <dgm:prSet/>
      <dgm:spPr/>
      <dgm:t>
        <a:bodyPr/>
        <a:lstStyle/>
        <a:p>
          <a:endParaRPr lang="en-US"/>
        </a:p>
      </dgm:t>
    </dgm:pt>
    <dgm:pt modelId="{0043F9ED-CD68-490E-87BE-B776C1BC7FB3}" type="sibTrans" cxnId="{A67A5A7B-8808-4EAA-A5D4-5547B2F9F71D}">
      <dgm:prSet/>
      <dgm:spPr/>
      <dgm:t>
        <a:bodyPr/>
        <a:lstStyle/>
        <a:p>
          <a:endParaRPr lang="en-US"/>
        </a:p>
      </dgm:t>
    </dgm:pt>
    <dgm:pt modelId="{D38FF259-F3FF-49E4-896B-B33D7472AEA8}">
      <dgm:prSet/>
      <dgm:spPr/>
      <dgm:t>
        <a:bodyPr/>
        <a:lstStyle/>
        <a:p>
          <a:r>
            <a:rPr lang="en-US"/>
            <a:t>Certain safety driving suggestions were made based on the statistical analysis.</a:t>
          </a:r>
        </a:p>
      </dgm:t>
    </dgm:pt>
    <dgm:pt modelId="{DCC602B0-5AC3-4336-A3EB-943314679C99}" type="parTrans" cxnId="{09049B5B-D83A-440E-A602-6F7F4D2A10F8}">
      <dgm:prSet/>
      <dgm:spPr/>
      <dgm:t>
        <a:bodyPr/>
        <a:lstStyle/>
        <a:p>
          <a:endParaRPr lang="en-US"/>
        </a:p>
      </dgm:t>
    </dgm:pt>
    <dgm:pt modelId="{3DB08CA0-EF35-4967-91F5-05AD204E6E5E}" type="sibTrans" cxnId="{09049B5B-D83A-440E-A602-6F7F4D2A10F8}">
      <dgm:prSet/>
      <dgm:spPr/>
      <dgm:t>
        <a:bodyPr/>
        <a:lstStyle/>
        <a:p>
          <a:endParaRPr lang="en-US"/>
        </a:p>
      </dgm:t>
    </dgm:pt>
    <dgm:pt modelId="{A672C5B1-127B-4FD3-859E-26192C9803AC}" type="pres">
      <dgm:prSet presAssocID="{4FE14756-C7C1-44EF-87D0-6E73953E562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9886382-2ECA-40B1-B147-FD5CB20780F5}" type="pres">
      <dgm:prSet presAssocID="{3A0CCB3E-F2FD-4F85-83DB-D18B5F54DE87}" presName="hierRoot1" presStyleCnt="0"/>
      <dgm:spPr/>
    </dgm:pt>
    <dgm:pt modelId="{3106237E-BE3D-4FF8-AD8C-7AE544EC1D9A}" type="pres">
      <dgm:prSet presAssocID="{3A0CCB3E-F2FD-4F85-83DB-D18B5F54DE87}" presName="composite" presStyleCnt="0"/>
      <dgm:spPr/>
    </dgm:pt>
    <dgm:pt modelId="{2CB6B02F-A5BA-4EF8-B830-0FCFD3F7B193}" type="pres">
      <dgm:prSet presAssocID="{3A0CCB3E-F2FD-4F85-83DB-D18B5F54DE87}" presName="background" presStyleLbl="node0" presStyleIdx="0" presStyleCnt="3"/>
      <dgm:spPr/>
    </dgm:pt>
    <dgm:pt modelId="{5E8A2F94-E4C6-439F-9746-C677A658259D}" type="pres">
      <dgm:prSet presAssocID="{3A0CCB3E-F2FD-4F85-83DB-D18B5F54DE87}" presName="text" presStyleLbl="fgAcc0" presStyleIdx="0" presStyleCnt="3">
        <dgm:presLayoutVars>
          <dgm:chPref val="3"/>
        </dgm:presLayoutVars>
      </dgm:prSet>
      <dgm:spPr/>
    </dgm:pt>
    <dgm:pt modelId="{3E6B2B31-E1AD-4009-9753-19B0862D0078}" type="pres">
      <dgm:prSet presAssocID="{3A0CCB3E-F2FD-4F85-83DB-D18B5F54DE87}" presName="hierChild2" presStyleCnt="0"/>
      <dgm:spPr/>
    </dgm:pt>
    <dgm:pt modelId="{D3ED871F-1DC3-4FC7-9AC4-13BC4C2F1626}" type="pres">
      <dgm:prSet presAssocID="{F3E2CAA0-3F0C-4B7F-93DE-D862FF9F62BC}" presName="hierRoot1" presStyleCnt="0"/>
      <dgm:spPr/>
    </dgm:pt>
    <dgm:pt modelId="{C9AF93DF-9C07-4908-A034-7B2695763EA3}" type="pres">
      <dgm:prSet presAssocID="{F3E2CAA0-3F0C-4B7F-93DE-D862FF9F62BC}" presName="composite" presStyleCnt="0"/>
      <dgm:spPr/>
    </dgm:pt>
    <dgm:pt modelId="{4FE7FB10-DF38-4EFB-967B-5050E906760C}" type="pres">
      <dgm:prSet presAssocID="{F3E2CAA0-3F0C-4B7F-93DE-D862FF9F62BC}" presName="background" presStyleLbl="node0" presStyleIdx="1" presStyleCnt="3"/>
      <dgm:spPr/>
    </dgm:pt>
    <dgm:pt modelId="{3963A07B-3244-45C3-A71C-7C080D2C8CD8}" type="pres">
      <dgm:prSet presAssocID="{F3E2CAA0-3F0C-4B7F-93DE-D862FF9F62BC}" presName="text" presStyleLbl="fgAcc0" presStyleIdx="1" presStyleCnt="3">
        <dgm:presLayoutVars>
          <dgm:chPref val="3"/>
        </dgm:presLayoutVars>
      </dgm:prSet>
      <dgm:spPr/>
    </dgm:pt>
    <dgm:pt modelId="{183B7BE1-8CC3-4CD3-AC44-8637344FA529}" type="pres">
      <dgm:prSet presAssocID="{F3E2CAA0-3F0C-4B7F-93DE-D862FF9F62BC}" presName="hierChild2" presStyleCnt="0"/>
      <dgm:spPr/>
    </dgm:pt>
    <dgm:pt modelId="{6C9304DA-240B-42F6-BD52-3DAEA91FF34C}" type="pres">
      <dgm:prSet presAssocID="{D38FF259-F3FF-49E4-896B-B33D7472AEA8}" presName="hierRoot1" presStyleCnt="0"/>
      <dgm:spPr/>
    </dgm:pt>
    <dgm:pt modelId="{22FFB9E5-6552-4CC3-80AB-2696DD080052}" type="pres">
      <dgm:prSet presAssocID="{D38FF259-F3FF-49E4-896B-B33D7472AEA8}" presName="composite" presStyleCnt="0"/>
      <dgm:spPr/>
    </dgm:pt>
    <dgm:pt modelId="{C048BD85-5DA5-47DB-8B96-75E1DAB1595D}" type="pres">
      <dgm:prSet presAssocID="{D38FF259-F3FF-49E4-896B-B33D7472AEA8}" presName="background" presStyleLbl="node0" presStyleIdx="2" presStyleCnt="3"/>
      <dgm:spPr/>
    </dgm:pt>
    <dgm:pt modelId="{67444D77-DB08-4F6D-A2E8-9806BA4B905C}" type="pres">
      <dgm:prSet presAssocID="{D38FF259-F3FF-49E4-896B-B33D7472AEA8}" presName="text" presStyleLbl="fgAcc0" presStyleIdx="2" presStyleCnt="3">
        <dgm:presLayoutVars>
          <dgm:chPref val="3"/>
        </dgm:presLayoutVars>
      </dgm:prSet>
      <dgm:spPr/>
    </dgm:pt>
    <dgm:pt modelId="{D6EF8D37-17C8-4100-B7B5-B3C2541C2937}" type="pres">
      <dgm:prSet presAssocID="{D38FF259-F3FF-49E4-896B-B33D7472AEA8}" presName="hierChild2" presStyleCnt="0"/>
      <dgm:spPr/>
    </dgm:pt>
  </dgm:ptLst>
  <dgm:cxnLst>
    <dgm:cxn modelId="{873E850F-C65A-4D06-ADD0-5A9245635BBC}" type="presOf" srcId="{F3E2CAA0-3F0C-4B7F-93DE-D862FF9F62BC}" destId="{3963A07B-3244-45C3-A71C-7C080D2C8CD8}" srcOrd="0" destOrd="0" presId="urn:microsoft.com/office/officeart/2005/8/layout/hierarchy1"/>
    <dgm:cxn modelId="{09049B5B-D83A-440E-A602-6F7F4D2A10F8}" srcId="{4FE14756-C7C1-44EF-87D0-6E73953E562A}" destId="{D38FF259-F3FF-49E4-896B-B33D7472AEA8}" srcOrd="2" destOrd="0" parTransId="{DCC602B0-5AC3-4336-A3EB-943314679C99}" sibTransId="{3DB08CA0-EF35-4967-91F5-05AD204E6E5E}"/>
    <dgm:cxn modelId="{2C848E70-13FA-4313-8362-4D63BC64B691}" type="presOf" srcId="{D38FF259-F3FF-49E4-896B-B33D7472AEA8}" destId="{67444D77-DB08-4F6D-A2E8-9806BA4B905C}" srcOrd="0" destOrd="0" presId="urn:microsoft.com/office/officeart/2005/8/layout/hierarchy1"/>
    <dgm:cxn modelId="{A67A5A7B-8808-4EAA-A5D4-5547B2F9F71D}" srcId="{4FE14756-C7C1-44EF-87D0-6E73953E562A}" destId="{F3E2CAA0-3F0C-4B7F-93DE-D862FF9F62BC}" srcOrd="1" destOrd="0" parTransId="{F5F3AEC6-97BD-425C-96B2-80564C3EC208}" sibTransId="{0043F9ED-CD68-490E-87BE-B776C1BC7FB3}"/>
    <dgm:cxn modelId="{D4855F7D-E73F-4B68-B369-A07833778501}" type="presOf" srcId="{4FE14756-C7C1-44EF-87D0-6E73953E562A}" destId="{A672C5B1-127B-4FD3-859E-26192C9803AC}" srcOrd="0" destOrd="0" presId="urn:microsoft.com/office/officeart/2005/8/layout/hierarchy1"/>
    <dgm:cxn modelId="{197F029B-EBCF-4459-9CF3-578A95183852}" srcId="{4FE14756-C7C1-44EF-87D0-6E73953E562A}" destId="{3A0CCB3E-F2FD-4F85-83DB-D18B5F54DE87}" srcOrd="0" destOrd="0" parTransId="{7104EB9E-66E9-4749-875D-6B36285D1AF0}" sibTransId="{33E2F3F6-CDA2-4545-B27C-C4FA6BB631B7}"/>
    <dgm:cxn modelId="{1627E5B7-B66C-4986-94CB-4E3D6AB8095F}" type="presOf" srcId="{3A0CCB3E-F2FD-4F85-83DB-D18B5F54DE87}" destId="{5E8A2F94-E4C6-439F-9746-C677A658259D}" srcOrd="0" destOrd="0" presId="urn:microsoft.com/office/officeart/2005/8/layout/hierarchy1"/>
    <dgm:cxn modelId="{02AF3ABC-A8F5-4E39-B72A-9BF6FF789A75}" type="presParOf" srcId="{A672C5B1-127B-4FD3-859E-26192C9803AC}" destId="{69886382-2ECA-40B1-B147-FD5CB20780F5}" srcOrd="0" destOrd="0" presId="urn:microsoft.com/office/officeart/2005/8/layout/hierarchy1"/>
    <dgm:cxn modelId="{BCB77F9B-B529-485E-BF9C-53743A3B6D20}" type="presParOf" srcId="{69886382-2ECA-40B1-B147-FD5CB20780F5}" destId="{3106237E-BE3D-4FF8-AD8C-7AE544EC1D9A}" srcOrd="0" destOrd="0" presId="urn:microsoft.com/office/officeart/2005/8/layout/hierarchy1"/>
    <dgm:cxn modelId="{2AC4818B-EF95-40D5-8B0C-22FD77EF49D2}" type="presParOf" srcId="{3106237E-BE3D-4FF8-AD8C-7AE544EC1D9A}" destId="{2CB6B02F-A5BA-4EF8-B830-0FCFD3F7B193}" srcOrd="0" destOrd="0" presId="urn:microsoft.com/office/officeart/2005/8/layout/hierarchy1"/>
    <dgm:cxn modelId="{230C8593-C0A0-4200-8E4C-9B443CA21916}" type="presParOf" srcId="{3106237E-BE3D-4FF8-AD8C-7AE544EC1D9A}" destId="{5E8A2F94-E4C6-439F-9746-C677A658259D}" srcOrd="1" destOrd="0" presId="urn:microsoft.com/office/officeart/2005/8/layout/hierarchy1"/>
    <dgm:cxn modelId="{E822844F-C003-4BB1-96B0-53993288AC49}" type="presParOf" srcId="{69886382-2ECA-40B1-B147-FD5CB20780F5}" destId="{3E6B2B31-E1AD-4009-9753-19B0862D0078}" srcOrd="1" destOrd="0" presId="urn:microsoft.com/office/officeart/2005/8/layout/hierarchy1"/>
    <dgm:cxn modelId="{92188E02-6B08-490A-9202-8CCC4A9513E7}" type="presParOf" srcId="{A672C5B1-127B-4FD3-859E-26192C9803AC}" destId="{D3ED871F-1DC3-4FC7-9AC4-13BC4C2F1626}" srcOrd="1" destOrd="0" presId="urn:microsoft.com/office/officeart/2005/8/layout/hierarchy1"/>
    <dgm:cxn modelId="{26B4C712-2FCB-44B5-86AA-9AFC36239389}" type="presParOf" srcId="{D3ED871F-1DC3-4FC7-9AC4-13BC4C2F1626}" destId="{C9AF93DF-9C07-4908-A034-7B2695763EA3}" srcOrd="0" destOrd="0" presId="urn:microsoft.com/office/officeart/2005/8/layout/hierarchy1"/>
    <dgm:cxn modelId="{FFD27132-3075-4863-8FFD-3B4204497CBE}" type="presParOf" srcId="{C9AF93DF-9C07-4908-A034-7B2695763EA3}" destId="{4FE7FB10-DF38-4EFB-967B-5050E906760C}" srcOrd="0" destOrd="0" presId="urn:microsoft.com/office/officeart/2005/8/layout/hierarchy1"/>
    <dgm:cxn modelId="{FDE75F1D-7498-4437-8043-5C0EF9824C65}" type="presParOf" srcId="{C9AF93DF-9C07-4908-A034-7B2695763EA3}" destId="{3963A07B-3244-45C3-A71C-7C080D2C8CD8}" srcOrd="1" destOrd="0" presId="urn:microsoft.com/office/officeart/2005/8/layout/hierarchy1"/>
    <dgm:cxn modelId="{7BD69DB2-54D1-4B77-ACE5-899C0049074D}" type="presParOf" srcId="{D3ED871F-1DC3-4FC7-9AC4-13BC4C2F1626}" destId="{183B7BE1-8CC3-4CD3-AC44-8637344FA529}" srcOrd="1" destOrd="0" presId="urn:microsoft.com/office/officeart/2005/8/layout/hierarchy1"/>
    <dgm:cxn modelId="{DB594AAC-21A8-4F83-98A4-C63B2A058218}" type="presParOf" srcId="{A672C5B1-127B-4FD3-859E-26192C9803AC}" destId="{6C9304DA-240B-42F6-BD52-3DAEA91FF34C}" srcOrd="2" destOrd="0" presId="urn:microsoft.com/office/officeart/2005/8/layout/hierarchy1"/>
    <dgm:cxn modelId="{3B851E75-FC35-49D5-A891-76EC4B0BBC09}" type="presParOf" srcId="{6C9304DA-240B-42F6-BD52-3DAEA91FF34C}" destId="{22FFB9E5-6552-4CC3-80AB-2696DD080052}" srcOrd="0" destOrd="0" presId="urn:microsoft.com/office/officeart/2005/8/layout/hierarchy1"/>
    <dgm:cxn modelId="{7415A2B1-0785-4CF8-B150-3EB045486F7B}" type="presParOf" srcId="{22FFB9E5-6552-4CC3-80AB-2696DD080052}" destId="{C048BD85-5DA5-47DB-8B96-75E1DAB1595D}" srcOrd="0" destOrd="0" presId="urn:microsoft.com/office/officeart/2005/8/layout/hierarchy1"/>
    <dgm:cxn modelId="{DD180865-86EC-469E-B5F5-E36F72629ACD}" type="presParOf" srcId="{22FFB9E5-6552-4CC3-80AB-2696DD080052}" destId="{67444D77-DB08-4F6D-A2E8-9806BA4B905C}" srcOrd="1" destOrd="0" presId="urn:microsoft.com/office/officeart/2005/8/layout/hierarchy1"/>
    <dgm:cxn modelId="{3AA165C7-F39B-4BB2-B946-D21DFB82A6EC}" type="presParOf" srcId="{6C9304DA-240B-42F6-BD52-3DAEA91FF34C}" destId="{D6EF8D37-17C8-4100-B7B5-B3C2541C293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B6B02F-A5BA-4EF8-B830-0FCFD3F7B193}">
      <dsp:nvSpPr>
        <dsp:cNvPr id="0" name=""/>
        <dsp:cNvSpPr/>
      </dsp:nvSpPr>
      <dsp:spPr>
        <a:xfrm>
          <a:off x="0" y="507291"/>
          <a:ext cx="3067347" cy="1947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8A2F94-E4C6-439F-9746-C677A658259D}">
      <dsp:nvSpPr>
        <dsp:cNvPr id="0" name=""/>
        <dsp:cNvSpPr/>
      </dsp:nvSpPr>
      <dsp:spPr>
        <a:xfrm>
          <a:off x="340816" y="831067"/>
          <a:ext cx="3067347" cy="1947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Statistics analysis primarily on the FARS Fatal Accident dataset as an attempt to address this problem.</a:t>
          </a:r>
        </a:p>
      </dsp:txBody>
      <dsp:txXfrm>
        <a:off x="397864" y="888115"/>
        <a:ext cx="2953251" cy="1833669"/>
      </dsp:txXfrm>
    </dsp:sp>
    <dsp:sp modelId="{4FE7FB10-DF38-4EFB-967B-5050E906760C}">
      <dsp:nvSpPr>
        <dsp:cNvPr id="0" name=""/>
        <dsp:cNvSpPr/>
      </dsp:nvSpPr>
      <dsp:spPr>
        <a:xfrm>
          <a:off x="3748980" y="507291"/>
          <a:ext cx="3067347" cy="1947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63A07B-3244-45C3-A71C-7C080D2C8CD8}">
      <dsp:nvSpPr>
        <dsp:cNvPr id="0" name=""/>
        <dsp:cNvSpPr/>
      </dsp:nvSpPr>
      <dsp:spPr>
        <a:xfrm>
          <a:off x="4089796" y="831067"/>
          <a:ext cx="3067347" cy="1947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relationship between fatal rate and other attributes including collision manner, weather, light condition, seat position, Manufacturing year of car and drunk driver were investigated. </a:t>
          </a:r>
        </a:p>
      </dsp:txBody>
      <dsp:txXfrm>
        <a:off x="4146844" y="888115"/>
        <a:ext cx="2953251" cy="1833669"/>
      </dsp:txXfrm>
    </dsp:sp>
    <dsp:sp modelId="{C048BD85-5DA5-47DB-8B96-75E1DAB1595D}">
      <dsp:nvSpPr>
        <dsp:cNvPr id="0" name=""/>
        <dsp:cNvSpPr/>
      </dsp:nvSpPr>
      <dsp:spPr>
        <a:xfrm>
          <a:off x="7497960" y="507291"/>
          <a:ext cx="3067347" cy="1947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444D77-DB08-4F6D-A2E8-9806BA4B905C}">
      <dsp:nvSpPr>
        <dsp:cNvPr id="0" name=""/>
        <dsp:cNvSpPr/>
      </dsp:nvSpPr>
      <dsp:spPr>
        <a:xfrm>
          <a:off x="7838777" y="831067"/>
          <a:ext cx="3067347" cy="1947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Certain safety driving suggestions were made based on the statistical analysis.</a:t>
          </a:r>
        </a:p>
      </dsp:txBody>
      <dsp:txXfrm>
        <a:off x="7895825" y="888115"/>
        <a:ext cx="2953251" cy="1833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66637-DEE1-4663-B553-DF71849EE44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CCAAA-A322-4535-93D5-976993FB9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8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7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643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1480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853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7941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9193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646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08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388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458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8491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0354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0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33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0763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66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6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  <p:sldLayoutId id="2147483936" r:id="rId13"/>
    <p:sldLayoutId id="2147483937" r:id="rId14"/>
    <p:sldLayoutId id="2147483938" r:id="rId15"/>
    <p:sldLayoutId id="21474839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wmf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wmf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0523B-F19A-45EE-A93F-5C86E8D69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9593" y="1385388"/>
            <a:ext cx="6851316" cy="2531292"/>
          </a:xfrm>
        </p:spPr>
        <p:txBody>
          <a:bodyPr anchor="ctr">
            <a:normAutofit/>
          </a:bodyPr>
          <a:lstStyle/>
          <a:p>
            <a:pPr algn="l"/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Broadway" panose="04040905080B02020502" pitchFamily="82" charset="0"/>
              </a:rPr>
              <a:t>Statistical Analysis On Pattern of Accidents in USA</a:t>
            </a:r>
          </a:p>
        </p:txBody>
      </p:sp>
      <p:pic>
        <p:nvPicPr>
          <p:cNvPr id="4" name="Picture 3" descr="tn00660_[1]">
            <a:extLst>
              <a:ext uri="{FF2B5EF4-FFF2-40B4-BE49-F238E27FC236}">
                <a16:creationId xmlns:a16="http://schemas.microsoft.com/office/drawing/2014/main" id="{C1F942BD-C9D0-4961-ABEC-F102F2C5D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27" y="4695371"/>
            <a:ext cx="3352800" cy="19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traffic_signals">
            <a:extLst>
              <a:ext uri="{FF2B5EF4-FFF2-40B4-BE49-F238E27FC236}">
                <a16:creationId xmlns:a16="http://schemas.microsoft.com/office/drawing/2014/main" id="{2455A515-2A68-4FFA-AD50-F9326589F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41" y="645158"/>
            <a:ext cx="71437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RW_1883">
            <a:extLst>
              <a:ext uri="{FF2B5EF4-FFF2-40B4-BE49-F238E27FC236}">
                <a16:creationId xmlns:a16="http://schemas.microsoft.com/office/drawing/2014/main" id="{489D0017-A6C6-4CE2-98F0-25F01F12E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660" y="59372"/>
            <a:ext cx="356235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MCj04298950000[1]">
            <a:extLst>
              <a:ext uri="{FF2B5EF4-FFF2-40B4-BE49-F238E27FC236}">
                <a16:creationId xmlns:a16="http://schemas.microsoft.com/office/drawing/2014/main" id="{69ED0C6A-A6F0-48C0-80C5-ABC8181FB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27" y="2983230"/>
            <a:ext cx="18669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C5C67E-BA13-4925-9A42-6E467A05B4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8327" y="59372"/>
            <a:ext cx="1617038" cy="16304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AB75E4-FECE-4BAB-98F6-4258010402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27797" y="2260889"/>
            <a:ext cx="1245825" cy="18102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6EC26F-4507-42F1-8E7A-7424B2E4DB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64541" y="4695371"/>
            <a:ext cx="4581419" cy="163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549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D3D4-39A6-4984-B93D-89E52F774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55098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Grouping states based on the 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3868C-F089-425C-BD2E-4C1F7DFB1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Cluster 1: Texas, Florida, California </a:t>
            </a:r>
          </a:p>
          <a:p>
            <a:r>
              <a:rPr lang="en-US" b="1" dirty="0"/>
              <a:t>Cluster 2: Georgia, Illinois, Michigan, New York, North Carolina, Ohio, Pennsylvania, Tennessee</a:t>
            </a:r>
          </a:p>
          <a:p>
            <a:r>
              <a:rPr lang="en-US" b="1" dirty="0"/>
              <a:t>Cluster 3: Alabama, Alaska, Arizona, Arkansas, Colorado, Connecticut, Delaware, Columbia, Hawaii, Idaho, Indiana, Iowa, Kansas, Kentucky, Louisiana, Maine, Maryland, Massachusetts, Minnesota, Mississippi, Missouri, Montana, Nebraska, Nevada, New Hampshire, New Jersey, New Mexico, North Dakota, Oklahoma, Oregon, ode island, South Carolina, South Dakota, Utah, Vermont, Virginia, Washington, West Virginia, Wisconsin, Wyoming</a:t>
            </a:r>
          </a:p>
        </p:txBody>
      </p:sp>
    </p:spTree>
    <p:extLst>
      <p:ext uri="{BB962C8B-B14F-4D97-AF65-F5344CB8AC3E}">
        <p14:creationId xmlns:p14="http://schemas.microsoft.com/office/powerpoint/2010/main" val="2510584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9">
            <a:extLst>
              <a:ext uri="{FF2B5EF4-FFF2-40B4-BE49-F238E27FC236}">
                <a16:creationId xmlns:a16="http://schemas.microsoft.com/office/drawing/2014/main" id="{42A30CA2-607B-4DD0-970E-7E7871CAEB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7158435"/>
              </p:ext>
            </p:extLst>
          </p:nvPr>
        </p:nvGraphicFramePr>
        <p:xfrm>
          <a:off x="565608" y="1762812"/>
          <a:ext cx="9219415" cy="4402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11">
            <a:extLst>
              <a:ext uri="{FF2B5EF4-FFF2-40B4-BE49-F238E27FC236}">
                <a16:creationId xmlns:a16="http://schemas.microsoft.com/office/drawing/2014/main" id="{CD39A080-297A-443D-AF4F-2ACA2A8A48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Fatality: It is an occurrence of death by accident</a:t>
            </a:r>
          </a:p>
          <a:p>
            <a:r>
              <a:rPr lang="en-US" b="1" dirty="0"/>
              <a:t>Fatality Rate: (Total number of fatal accidents by state)/ (state’s total population)</a:t>
            </a:r>
          </a:p>
        </p:txBody>
      </p:sp>
    </p:spTree>
    <p:extLst>
      <p:ext uri="{BB962C8B-B14F-4D97-AF65-F5344CB8AC3E}">
        <p14:creationId xmlns:p14="http://schemas.microsoft.com/office/powerpoint/2010/main" val="3534105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F95C-0016-43CF-9EA9-A18C089FE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C8042-1CB3-4CF5-952D-5B512F886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 1 has the highest number in population and also have higher number of fatal accidents. Considering the fatality rate vs population we can say that group 1 states are safer </a:t>
            </a:r>
          </a:p>
          <a:p>
            <a:r>
              <a:rPr lang="en-US" dirty="0"/>
              <a:t>Cluster 2 has medium fatality rate when compared to the states in cluster 3</a:t>
            </a:r>
          </a:p>
          <a:p>
            <a:r>
              <a:rPr lang="en-US" dirty="0"/>
              <a:t>Cluster 3 has low population and at the same time they have significantly high number of fatal accidents. Hence considering the fatality rates the cluster 3 states are the more accident prone states which can be fatal</a:t>
            </a:r>
          </a:p>
        </p:txBody>
      </p:sp>
    </p:spTree>
    <p:extLst>
      <p:ext uri="{BB962C8B-B14F-4D97-AF65-F5344CB8AC3E}">
        <p14:creationId xmlns:p14="http://schemas.microsoft.com/office/powerpoint/2010/main" val="3818888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4815A7B4-532E-48C9-AC24-D78ACF3339D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F6E918B1-FA59-42EF-8A8E-B0F3D1E540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17B4E6-AC88-426D-8AE8-7AA05E376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602" y="1828391"/>
            <a:ext cx="7413259" cy="48556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DF9387-C874-4D03-BFF0-328932F98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dirty="0"/>
              <a:t>Factors Affecting the Safety Of The Driver</a:t>
            </a:r>
            <a:br>
              <a:rPr lang="en-US" sz="4100" dirty="0"/>
            </a:br>
            <a:endParaRPr lang="en-US" sz="4100" dirty="0"/>
          </a:p>
        </p:txBody>
      </p:sp>
    </p:spTree>
    <p:extLst>
      <p:ext uri="{BB962C8B-B14F-4D97-AF65-F5344CB8AC3E}">
        <p14:creationId xmlns:p14="http://schemas.microsoft.com/office/powerpoint/2010/main" val="2383837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43">
            <a:extLst>
              <a:ext uri="{FF2B5EF4-FFF2-40B4-BE49-F238E27FC236}">
                <a16:creationId xmlns:a16="http://schemas.microsoft.com/office/drawing/2014/main" id="{D6280969-F024-466D-A1DB-4F848C51DEF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BB353AEC-01BC-4778-B369-C87554073F3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57251" y="154536"/>
            <a:ext cx="4636136" cy="58871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0101B0-3DDB-4DB6-95BF-C82B69CAD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445" y="609600"/>
            <a:ext cx="3183556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Significant variables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9B60D-4808-48A0-BA3A-A154A332D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4410" y="2160589"/>
            <a:ext cx="3176589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FUNC_SYS- Type of road</a:t>
            </a:r>
          </a:p>
          <a:p>
            <a:r>
              <a:rPr lang="en-US" dirty="0"/>
              <a:t>MAN_COLL</a:t>
            </a:r>
          </a:p>
          <a:p>
            <a:r>
              <a:rPr lang="en-US" dirty="0"/>
              <a:t>HARM_EV</a:t>
            </a:r>
          </a:p>
          <a:p>
            <a:r>
              <a:rPr lang="en-US" dirty="0"/>
              <a:t>BODY_TYPE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820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BF0F318-ADCC-4353-A88E-BF64ACFF190B}"/>
              </a:ext>
            </a:extLst>
          </p:cNvPr>
          <p:cNvSpPr/>
          <p:nvPr/>
        </p:nvSpPr>
        <p:spPr>
          <a:xfrm>
            <a:off x="641022" y="4355183"/>
            <a:ext cx="83615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Hatch backs are more prone to accidents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Vehicles hitting in Opposite Direction are more dangerous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every unit increase in Age of the Car person being dead increases by 5 percent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181959-0685-42F0-BEA6-145EE0DE2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86" y="787985"/>
            <a:ext cx="6327040" cy="315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70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9BB96DC-7257-4310-AA48-BEE9B2B2DA0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A199C6C8-798B-4D00-8C47-F1D5A886784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CB0BF1B-F83E-41D6-83B4-76BB733C5025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5DD6DAC-841F-44E8-B772-3B0CC4F9D08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23">
              <a:extLst>
                <a:ext uri="{FF2B5EF4-FFF2-40B4-BE49-F238E27FC236}">
                  <a16:creationId xmlns:a16="http://schemas.microsoft.com/office/drawing/2014/main" id="{30A20FCD-ACEB-47CE-B31B-91C08ADA44D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5">
              <a:extLst>
                <a:ext uri="{FF2B5EF4-FFF2-40B4-BE49-F238E27FC236}">
                  <a16:creationId xmlns:a16="http://schemas.microsoft.com/office/drawing/2014/main" id="{7A2B1C25-C94E-4302-99B8-C7A8AFE4F4C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96AEEF64-15E5-4241-B44E-FD39BF126EC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3CE4991B-2483-477C-A8EF-EA0D3A372AA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8">
              <a:extLst>
                <a:ext uri="{FF2B5EF4-FFF2-40B4-BE49-F238E27FC236}">
                  <a16:creationId xmlns:a16="http://schemas.microsoft.com/office/drawing/2014/main" id="{C57CCE68-31BF-4CB2-A1BA-20C70F17D96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9">
              <a:extLst>
                <a:ext uri="{FF2B5EF4-FFF2-40B4-BE49-F238E27FC236}">
                  <a16:creationId xmlns:a16="http://schemas.microsoft.com/office/drawing/2014/main" id="{FC67EFBD-5CEA-432B-8051-6A7B3E06D0B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1FF74FE3-9906-485E-94D7-2AA34D9275B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7" name="Graphic 6" descr="Arrow: Rotate right">
            <a:extLst>
              <a:ext uri="{FF2B5EF4-FFF2-40B4-BE49-F238E27FC236}">
                <a16:creationId xmlns:a16="http://schemas.microsoft.com/office/drawing/2014/main" id="{B40D93DB-4E23-4815-AE64-AC543B9A5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581957" y="3052801"/>
            <a:ext cx="2485900" cy="2485900"/>
          </a:xfrm>
          <a:prstGeom prst="rect">
            <a:avLst/>
          </a:prstGeom>
        </p:spPr>
      </p:pic>
      <p:pic>
        <p:nvPicPr>
          <p:cNvPr id="9" name="Graphic 8" descr="Arrow: Clockwise curve">
            <a:extLst>
              <a:ext uri="{FF2B5EF4-FFF2-40B4-BE49-F238E27FC236}">
                <a16:creationId xmlns:a16="http://schemas.microsoft.com/office/drawing/2014/main" id="{9B5986A7-F5B2-4B27-B10D-CE1E3014CD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614645">
            <a:off x="4115352" y="789368"/>
            <a:ext cx="2485900" cy="2485900"/>
          </a:xfrm>
          <a:prstGeom prst="rect">
            <a:avLst/>
          </a:prstGeom>
        </p:spPr>
      </p:pic>
      <p:pic>
        <p:nvPicPr>
          <p:cNvPr id="5" name="Content Placeholder 4" descr="Coins">
            <a:extLst>
              <a:ext uri="{FF2B5EF4-FFF2-40B4-BE49-F238E27FC236}">
                <a16:creationId xmlns:a16="http://schemas.microsoft.com/office/drawing/2014/main" id="{F46D09F4-74F1-4965-BA30-FA35EDEA1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23494" y="3204305"/>
            <a:ext cx="2485900" cy="2485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8DA768-CC55-4CE1-818A-3F9996FAD8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3864" y="1147114"/>
            <a:ext cx="2957427" cy="17374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AB307A-6BEA-4CC6-A8E3-FFBB39112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806" y="1722427"/>
            <a:ext cx="2968188" cy="23284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400"/>
              <a:t>Can Economy Effect The Number of Accidents?</a:t>
            </a:r>
          </a:p>
        </p:txBody>
      </p:sp>
    </p:spTree>
    <p:extLst>
      <p:ext uri="{BB962C8B-B14F-4D97-AF65-F5344CB8AC3E}">
        <p14:creationId xmlns:p14="http://schemas.microsoft.com/office/powerpoint/2010/main" val="3253539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3EB6CC-CE16-4AC6-BAAE-D805D88AB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17" y="531544"/>
            <a:ext cx="7786855" cy="461371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F173F-5859-47FC-A589-E9966C6E1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179" y="5145254"/>
            <a:ext cx="6978993" cy="1994851"/>
          </a:xfrm>
        </p:spPr>
        <p:txBody>
          <a:bodyPr>
            <a:normAutofit/>
          </a:bodyPr>
          <a:lstStyle/>
          <a:p>
            <a:r>
              <a:rPr lang="en-US" sz="1500" dirty="0"/>
              <a:t>Variables considered : GDP, Unemployment Index, Alcohol Consumption, Smoking</a:t>
            </a:r>
          </a:p>
          <a:p>
            <a:r>
              <a:rPr lang="en-US" sz="1600" dirty="0"/>
              <a:t>Test Conducted : Multiple Linear Regression</a:t>
            </a:r>
            <a:endParaRPr lang="en-US" sz="1500" dirty="0"/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609320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10">
            <a:extLst>
              <a:ext uri="{FF2B5EF4-FFF2-40B4-BE49-F238E27FC236}">
                <a16:creationId xmlns:a16="http://schemas.microsoft.com/office/drawing/2014/main" id="{D6280969-F024-466D-A1DB-4F848C51DEF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DC4303-A343-48B2-B2A6-49149BC106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24076" y="3424766"/>
            <a:ext cx="5570777" cy="337786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8D913-1182-489A-9062-70EAD74DE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63795" y="4013200"/>
            <a:ext cx="2679429" cy="20281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b="1" dirty="0"/>
              <a:t>Significant variables : </a:t>
            </a:r>
          </a:p>
          <a:p>
            <a:r>
              <a:rPr lang="en-US" b="1" dirty="0"/>
              <a:t>Unemployment</a:t>
            </a:r>
          </a:p>
          <a:p>
            <a:r>
              <a:rPr lang="en-US" b="1" dirty="0"/>
              <a:t>Alcohol Consumption Rate</a:t>
            </a:r>
          </a:p>
          <a:p>
            <a:r>
              <a:rPr lang="en-US" b="1" dirty="0"/>
              <a:t> GDP</a:t>
            </a:r>
          </a:p>
        </p:txBody>
      </p:sp>
      <p:pic>
        <p:nvPicPr>
          <p:cNvPr id="22" name="Content Placeholder 7">
            <a:extLst>
              <a:ext uri="{FF2B5EF4-FFF2-40B4-BE49-F238E27FC236}">
                <a16:creationId xmlns:a16="http://schemas.microsoft.com/office/drawing/2014/main" id="{2F8C6E1D-72D9-4BFA-97E7-61EFD56A7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141" y="466125"/>
            <a:ext cx="5283289" cy="295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673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BEB86-185F-42AB-80B5-9BA912970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74601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B7A96623-EDBB-4E87-AFF3-160976421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24" y="854533"/>
            <a:ext cx="5866574" cy="5705244"/>
          </a:xfrm>
          <a:prstGeom prst="rect">
            <a:avLst/>
          </a:prstGeom>
        </p:spPr>
      </p:pic>
      <p:pic>
        <p:nvPicPr>
          <p:cNvPr id="9" name="Graphic 8" descr="Magnifying glass">
            <a:extLst>
              <a:ext uri="{FF2B5EF4-FFF2-40B4-BE49-F238E27FC236}">
                <a16:creationId xmlns:a16="http://schemas.microsoft.com/office/drawing/2014/main" id="{86C7E4AA-F64B-45D4-86E9-9EB96E85D6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74037" y="1894001"/>
            <a:ext cx="3638747" cy="3638747"/>
          </a:xfrm>
          <a:prstGeom prst="rect">
            <a:avLst/>
          </a:prstGeom>
        </p:spPr>
      </p:pic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FE423048-A1EA-455A-A758-F8BDA33663CD}"/>
              </a:ext>
            </a:extLst>
          </p:cNvPr>
          <p:cNvSpPr/>
          <p:nvPr/>
        </p:nvSpPr>
        <p:spPr>
          <a:xfrm>
            <a:off x="6385046" y="231349"/>
            <a:ext cx="3447109" cy="302089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Spiked for a second straight year in 2016, hitting a nine-year high despite the adoption of new safety features and investments in partially self-driving cars.</a:t>
            </a:r>
          </a:p>
        </p:txBody>
      </p:sp>
    </p:spTree>
    <p:extLst>
      <p:ext uri="{BB962C8B-B14F-4D97-AF65-F5344CB8AC3E}">
        <p14:creationId xmlns:p14="http://schemas.microsoft.com/office/powerpoint/2010/main" val="369532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9">
            <a:extLst>
              <a:ext uri="{FF2B5EF4-FFF2-40B4-BE49-F238E27FC236}">
                <a16:creationId xmlns:a16="http://schemas.microsoft.com/office/drawing/2014/main" id="{2D94F95D-89EF-455B-9F54-0F4231363A8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1" name="Group 11">
            <a:extLst>
              <a:ext uri="{FF2B5EF4-FFF2-40B4-BE49-F238E27FC236}">
                <a16:creationId xmlns:a16="http://schemas.microsoft.com/office/drawing/2014/main" id="{612B9F8D-6DD1-481E-8CCE-81A7EEB15F57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D531F65-BE00-4220-96DD-64DD545E03CF}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5BD48B8-B8E0-4EC6-889B-B9D5035859FC}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4CB88335-CEFC-4E93-A849-B293A59F00F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68404B5-9CA3-4B1B-A75D-54F36B1B39B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7260DE41-7357-49EC-A4FF-41B6666961F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1D9D87BA-A306-430B-8BCF-468FF820D58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9F522E6-2DF0-48FC-873D-74BF2101933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1015C585-0283-4901-9837-57DD565CE86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CB6D253E-04B9-4649-B17B-DE58968B270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2" name="Rectangle 22">
            <a:extLst>
              <a:ext uri="{FF2B5EF4-FFF2-40B4-BE49-F238E27FC236}">
                <a16:creationId xmlns:a16="http://schemas.microsoft.com/office/drawing/2014/main" id="{A1AE21A0-AA96-4557-AB48-66255CF0AD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464B5-13B5-4856-A502-FEA3136E3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8596668" cy="1320800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Our Attempt </a:t>
            </a:r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5E237D6C-7E7E-47EF-BD20-E8CB719F49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4624960"/>
              </p:ext>
            </p:extLst>
          </p:nvPr>
        </p:nvGraphicFramePr>
        <p:xfrm>
          <a:off x="642938" y="642938"/>
          <a:ext cx="10906125" cy="3286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7346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33">
            <a:extLst>
              <a:ext uri="{FF2B5EF4-FFF2-40B4-BE49-F238E27FC236}">
                <a16:creationId xmlns:a16="http://schemas.microsoft.com/office/drawing/2014/main" id="{6CC33B2B-B475-4189-BA8F-3CF8248DC68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A59AAC92-4932-4D74-A545-BA3EEE56D47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47" name="Straight Connector 35">
              <a:extLst>
                <a:ext uri="{FF2B5EF4-FFF2-40B4-BE49-F238E27FC236}">
                  <a16:creationId xmlns:a16="http://schemas.microsoft.com/office/drawing/2014/main" id="{B8446528-FA87-4017-B061-CF7EE79FA240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4D4B4D0-2493-42A2-AEEB-9970A64E8BCE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23">
              <a:extLst>
                <a:ext uri="{FF2B5EF4-FFF2-40B4-BE49-F238E27FC236}">
                  <a16:creationId xmlns:a16="http://schemas.microsoft.com/office/drawing/2014/main" id="{676E13B7-7CB7-4489-914B-4012EE6EBF3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5">
              <a:extLst>
                <a:ext uri="{FF2B5EF4-FFF2-40B4-BE49-F238E27FC236}">
                  <a16:creationId xmlns:a16="http://schemas.microsoft.com/office/drawing/2014/main" id="{F2159841-C096-430C-B748-E8D2A5C994F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Isosceles Triangle 39">
              <a:extLst>
                <a:ext uri="{FF2B5EF4-FFF2-40B4-BE49-F238E27FC236}">
                  <a16:creationId xmlns:a16="http://schemas.microsoft.com/office/drawing/2014/main" id="{B4F167EF-5A0C-487E-8776-97310E39E01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7">
              <a:extLst>
                <a:ext uri="{FF2B5EF4-FFF2-40B4-BE49-F238E27FC236}">
                  <a16:creationId xmlns:a16="http://schemas.microsoft.com/office/drawing/2014/main" id="{9D8C053F-F025-4CB6-94C4-2841A20D68E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8">
              <a:extLst>
                <a:ext uri="{FF2B5EF4-FFF2-40B4-BE49-F238E27FC236}">
                  <a16:creationId xmlns:a16="http://schemas.microsoft.com/office/drawing/2014/main" id="{78581BD0-3E75-48CB-A2A3-44DB1ACB66A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9">
              <a:extLst>
                <a:ext uri="{FF2B5EF4-FFF2-40B4-BE49-F238E27FC236}">
                  <a16:creationId xmlns:a16="http://schemas.microsoft.com/office/drawing/2014/main" id="{E90D466A-AB95-4676-82CB-3BEC98AFF83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43">
              <a:extLst>
                <a:ext uri="{FF2B5EF4-FFF2-40B4-BE49-F238E27FC236}">
                  <a16:creationId xmlns:a16="http://schemas.microsoft.com/office/drawing/2014/main" id="{3AFED863-874C-49D9-AE2F-B9DFF00D569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B9784D64-E5F2-4948-98A3-526D3A182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964" y="609600"/>
            <a:ext cx="3642357" cy="364235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A9E476E-40E2-479A-A817-1F0063135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288" y="609600"/>
            <a:ext cx="3927070" cy="3642357"/>
          </a:xfrm>
          <a:prstGeom prst="rect">
            <a:avLst/>
          </a:prstGeom>
        </p:spPr>
      </p:pic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7004B37E-BE0D-419D-AECE-FB60FE9D2AE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12742" y="5578021"/>
            <a:ext cx="7729571" cy="810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Broadway" panose="04040905080B02020502" pitchFamily="82" charset="0"/>
              </a:rPr>
              <a:t>How Good Is The Weather To Drive?</a:t>
            </a:r>
          </a:p>
        </p:txBody>
      </p:sp>
    </p:spTree>
    <p:extLst>
      <p:ext uri="{BB962C8B-B14F-4D97-AF65-F5344CB8AC3E}">
        <p14:creationId xmlns:p14="http://schemas.microsoft.com/office/powerpoint/2010/main" val="3683246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28">
            <a:extLst>
              <a:ext uri="{FF2B5EF4-FFF2-40B4-BE49-F238E27FC236}">
                <a16:creationId xmlns:a16="http://schemas.microsoft.com/office/drawing/2014/main" id="{E4951899-B99C-47AB-9C7C-16264D7A14C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94D217E-92A1-48B2-B6BF-8B6A35AF9DD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9582FD9-95AB-4339-8A07-BAD420BE104B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23">
              <a:extLst>
                <a:ext uri="{FF2B5EF4-FFF2-40B4-BE49-F238E27FC236}">
                  <a16:creationId xmlns:a16="http://schemas.microsoft.com/office/drawing/2014/main" id="{6778DC79-DE09-4F89-81B1-275C542D7FB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5">
              <a:extLst>
                <a:ext uri="{FF2B5EF4-FFF2-40B4-BE49-F238E27FC236}">
                  <a16:creationId xmlns:a16="http://schemas.microsoft.com/office/drawing/2014/main" id="{EAEC370A-1F34-4D8E-B065-81F6F568AA7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A816EDF3-D9EE-488C-AFDC-0223815139E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7">
              <a:extLst>
                <a:ext uri="{FF2B5EF4-FFF2-40B4-BE49-F238E27FC236}">
                  <a16:creationId xmlns:a16="http://schemas.microsoft.com/office/drawing/2014/main" id="{E8330BD4-97D9-4D24-815A-0E557B04F96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8">
              <a:extLst>
                <a:ext uri="{FF2B5EF4-FFF2-40B4-BE49-F238E27FC236}">
                  <a16:creationId xmlns:a16="http://schemas.microsoft.com/office/drawing/2014/main" id="{EA8EDE67-BAC0-478C-99D9-BBC5AD53208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9">
              <a:extLst>
                <a:ext uri="{FF2B5EF4-FFF2-40B4-BE49-F238E27FC236}">
                  <a16:creationId xmlns:a16="http://schemas.microsoft.com/office/drawing/2014/main" id="{33DFB3F3-2523-4F1F-BC2B-B97C172F2C4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5E5660E4-7443-4FCC-AD43-9D1AE972B5C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4EDF9C36-B365-4426-85B9-82E0DE187A5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B5D48444-3B07-477A-B6EE-4F4C96049E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5188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EE6A6D6-0DA9-470C-8C99-0AC3306C3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Test Conducted: One – Way Anova</a:t>
            </a:r>
            <a:endParaRPr lang="en-US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0782AC-C8F7-42F6-A8E5-62E1F36A5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36286" y="2160589"/>
            <a:ext cx="3486443" cy="388077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dirty="0"/>
              <a:t> Dependent variable : Number of Fatal Accidents</a:t>
            </a:r>
          </a:p>
          <a:p>
            <a:pPr>
              <a:buFont typeface="Wingdings 3" charset="2"/>
              <a:buChar char=""/>
            </a:pPr>
            <a:r>
              <a:rPr lang="en-US" dirty="0"/>
              <a:t>Categorical Variable : Weather</a:t>
            </a:r>
          </a:p>
          <a:p>
            <a:pPr>
              <a:buFont typeface="Wingdings 3" charset="2"/>
              <a:buChar char=""/>
            </a:pPr>
            <a:r>
              <a:rPr lang="en-US" dirty="0"/>
              <a:t>Null Hypothesis : Means for all weather conditions are equal</a:t>
            </a:r>
          </a:p>
          <a:p>
            <a:pPr>
              <a:buFont typeface="Wingdings 3" charset="2"/>
              <a:buChar char=""/>
            </a:pPr>
            <a:r>
              <a:rPr lang="en-US" dirty="0"/>
              <a:t>Alternate hypothesis : Means for at least one weather condition isn’t equal</a:t>
            </a:r>
          </a:p>
          <a:p>
            <a:pPr>
              <a:buFont typeface="Wingdings 3" charset="2"/>
              <a:buChar char="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045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E4951899-B99C-47AB-9C7C-16264D7A14C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94D217E-92A1-48B2-B6BF-8B6A35AF9DD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9582FD9-95AB-4339-8A07-BAD420BE104B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6778DC79-DE09-4F89-81B1-275C542D7FB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EAEC370A-1F34-4D8E-B065-81F6F568AA7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A816EDF3-D9EE-488C-AFDC-0223815139E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E8330BD4-97D9-4D24-815A-0E557B04F96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EA8EDE67-BAC0-478C-99D9-BBC5AD53208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33DFB3F3-2523-4F1F-BC2B-B97C172F2C4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5E5660E4-7443-4FCC-AD43-9D1AE972B5C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4EDF9C36-B365-4426-85B9-82E0DE187A5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BF3C32B-29FD-4BF8-AAC1-76692DC36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553" r="3" b="3"/>
          <a:stretch/>
        </p:blipFill>
        <p:spPr>
          <a:xfrm>
            <a:off x="0" y="588815"/>
            <a:ext cx="6870669" cy="4918369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5CFCE-6277-4053-A133-5820FA10E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2362" y="5881106"/>
            <a:ext cx="6818009" cy="7623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 </a:t>
            </a:r>
            <a:r>
              <a:rPr lang="en-US" sz="1800" dirty="0"/>
              <a:t>Normal Weather Conditions have more number of Accidents when compared to a bad weather day.</a:t>
            </a:r>
          </a:p>
        </p:txBody>
      </p:sp>
      <p:pic>
        <p:nvPicPr>
          <p:cNvPr id="37" name="Content Placeholder 9">
            <a:extLst>
              <a:ext uri="{FF2B5EF4-FFF2-40B4-BE49-F238E27FC236}">
                <a16:creationId xmlns:a16="http://schemas.microsoft.com/office/drawing/2014/main" id="{7C95ABF9-B93F-497A-82F5-A6BB66B9D3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7" r="2" b="2"/>
          <a:stretch/>
        </p:blipFill>
        <p:spPr>
          <a:xfrm>
            <a:off x="6910938" y="588815"/>
            <a:ext cx="5251201" cy="452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301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3">
            <a:extLst>
              <a:ext uri="{FF2B5EF4-FFF2-40B4-BE49-F238E27FC236}">
                <a16:creationId xmlns:a16="http://schemas.microsoft.com/office/drawing/2014/main" id="{BB4EFBBB-EF67-4BED-8F29-0936D778E5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56" r="3" b="3"/>
          <a:stretch/>
        </p:blipFill>
        <p:spPr>
          <a:xfrm>
            <a:off x="690367" y="999241"/>
            <a:ext cx="7416685" cy="53092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ED4F37-0482-493A-AA88-32F1B8710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7715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Number of Accidents</a:t>
            </a:r>
          </a:p>
        </p:txBody>
      </p:sp>
    </p:spTree>
    <p:extLst>
      <p:ext uri="{BB962C8B-B14F-4D97-AF65-F5344CB8AC3E}">
        <p14:creationId xmlns:p14="http://schemas.microsoft.com/office/powerpoint/2010/main" val="3668806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A5AFB369-4673-4727-A7CD-D86AFE0AE06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50709826-4D6B-4A97-8DB3-5DA16662622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7263F58-6EE6-45B3-9BF2-C0BD5D30A556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197CE03-EB81-4718-BEA1-C2D488961E50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23">
              <a:extLst>
                <a:ext uri="{FF2B5EF4-FFF2-40B4-BE49-F238E27FC236}">
                  <a16:creationId xmlns:a16="http://schemas.microsoft.com/office/drawing/2014/main" id="{A3451629-72D6-4E33-A99A-40FAF7445DD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5">
              <a:extLst>
                <a:ext uri="{FF2B5EF4-FFF2-40B4-BE49-F238E27FC236}">
                  <a16:creationId xmlns:a16="http://schemas.microsoft.com/office/drawing/2014/main" id="{E04F0FD4-BCD5-4435-A6B5-A2E69303B73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E110F09-1C81-4E73-B5E9-D857CD879F0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7">
              <a:extLst>
                <a:ext uri="{FF2B5EF4-FFF2-40B4-BE49-F238E27FC236}">
                  <a16:creationId xmlns:a16="http://schemas.microsoft.com/office/drawing/2014/main" id="{273A9C01-06BD-4E8E-8BBF-2E2A9ECF49C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8">
              <a:extLst>
                <a:ext uri="{FF2B5EF4-FFF2-40B4-BE49-F238E27FC236}">
                  <a16:creationId xmlns:a16="http://schemas.microsoft.com/office/drawing/2014/main" id="{B206C9B2-27BE-4B6F-A4D0-485FBBEB58F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9">
              <a:extLst>
                <a:ext uri="{FF2B5EF4-FFF2-40B4-BE49-F238E27FC236}">
                  <a16:creationId xmlns:a16="http://schemas.microsoft.com/office/drawing/2014/main" id="{2E7D673E-0C5C-4F2B-B46E-3E9286B9E86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F0F78B34-9B26-4CA9-B8F0-B9638730F9F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FF4D102C-8B54-4D94-92B4-5836D930C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091" t="1256" b="903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39" name="Parallelogram 38">
            <a:extLst>
              <a:ext uri="{FF2B5EF4-FFF2-40B4-BE49-F238E27FC236}">
                <a16:creationId xmlns:a16="http://schemas.microsoft.com/office/drawing/2014/main" id="{4DC5F81A-AB66-427C-B973-546BE1B7EDD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146C810-9BC7-4BEB-A44C-B70C5B3DC9D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5ADF6C1-FC3E-4CEF-ACAA-1E533A92794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23">
            <a:extLst>
              <a:ext uri="{FF2B5EF4-FFF2-40B4-BE49-F238E27FC236}">
                <a16:creationId xmlns:a16="http://schemas.microsoft.com/office/drawing/2014/main" id="{BE11B7D3-FC4D-4157-827F-D418D4AF3C3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25">
            <a:extLst>
              <a:ext uri="{FF2B5EF4-FFF2-40B4-BE49-F238E27FC236}">
                <a16:creationId xmlns:a16="http://schemas.microsoft.com/office/drawing/2014/main" id="{F9CA2FB3-69C5-4A17-880A-34C260DF3C4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A3B42260-CA72-429A-AEFF-A2778C7BC6F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27">
            <a:extLst>
              <a:ext uri="{FF2B5EF4-FFF2-40B4-BE49-F238E27FC236}">
                <a16:creationId xmlns:a16="http://schemas.microsoft.com/office/drawing/2014/main" id="{C29C3C96-CB51-440C-B12F-E880D738626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28">
            <a:extLst>
              <a:ext uri="{FF2B5EF4-FFF2-40B4-BE49-F238E27FC236}">
                <a16:creationId xmlns:a16="http://schemas.microsoft.com/office/drawing/2014/main" id="{17070EE5-FA55-4C41-AD18-785E5F02344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Rectangle 29">
            <a:extLst>
              <a:ext uri="{FF2B5EF4-FFF2-40B4-BE49-F238E27FC236}">
                <a16:creationId xmlns:a16="http://schemas.microsoft.com/office/drawing/2014/main" id="{726DD974-2DC0-457D-B797-BFB5EB6F43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EF9AFB1C-D978-4634-9E2D-78B7F70F524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0FF9F10B-8764-4B6C-9EBC-4FBE9AC1AC7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5947B-F6DD-4949-A0DD-BB9220F1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4200" y="1678665"/>
            <a:ext cx="6023503" cy="39874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Clustering The States</a:t>
            </a:r>
          </a:p>
        </p:txBody>
      </p:sp>
    </p:spTree>
    <p:extLst>
      <p:ext uri="{BB962C8B-B14F-4D97-AF65-F5344CB8AC3E}">
        <p14:creationId xmlns:p14="http://schemas.microsoft.com/office/powerpoint/2010/main" val="2914034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C44945-4740-4C7C-90E5-B4CE7C647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388" y="0"/>
            <a:ext cx="5010149" cy="6858000"/>
          </a:xfrm>
          <a:prstGeom prst="rect">
            <a:avLst/>
          </a:prstGeom>
        </p:spPr>
      </p:pic>
      <p:pic>
        <p:nvPicPr>
          <p:cNvPr id="31" name="Content Placeholder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F759078A-7553-49B1-BEC8-80D6A73C46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9316" y="707010"/>
            <a:ext cx="5521933" cy="4184321"/>
          </a:xfrm>
        </p:spPr>
      </p:pic>
    </p:spTree>
    <p:extLst>
      <p:ext uri="{BB962C8B-B14F-4D97-AF65-F5344CB8AC3E}">
        <p14:creationId xmlns:p14="http://schemas.microsoft.com/office/powerpoint/2010/main" val="13147382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580</TotalTime>
  <Words>500</Words>
  <Application>Microsoft Office PowerPoint</Application>
  <PresentationFormat>Widescreen</PresentationFormat>
  <Paragraphs>43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Broadway</vt:lpstr>
      <vt:lpstr>Calibri</vt:lpstr>
      <vt:lpstr>Trebuchet MS</vt:lpstr>
      <vt:lpstr>Wingdings 3</vt:lpstr>
      <vt:lpstr>Facet</vt:lpstr>
      <vt:lpstr>Statistical Analysis On Pattern of Accidents in USA</vt:lpstr>
      <vt:lpstr>PowerPoint Presentation</vt:lpstr>
      <vt:lpstr>Our Attempt </vt:lpstr>
      <vt:lpstr>PowerPoint Presentation</vt:lpstr>
      <vt:lpstr>Test Conducted: One – Way Anova</vt:lpstr>
      <vt:lpstr>PowerPoint Presentation</vt:lpstr>
      <vt:lpstr>Number of Accidents</vt:lpstr>
      <vt:lpstr>Clustering The States</vt:lpstr>
      <vt:lpstr>PowerPoint Presentation</vt:lpstr>
      <vt:lpstr>Grouping states based on the clusters</vt:lpstr>
      <vt:lpstr>Fatality: It is an occurrence of death by accident Fatality Rate: (Total number of fatal accidents by state)/ (state’s total population)</vt:lpstr>
      <vt:lpstr>Conclusion</vt:lpstr>
      <vt:lpstr>Factors Affecting the Safety Of The Driver </vt:lpstr>
      <vt:lpstr>Significant variables</vt:lpstr>
      <vt:lpstr>PowerPoint Presentation</vt:lpstr>
      <vt:lpstr>Can Economy Effect The Number of Accidents?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 Eedupuganti</dc:creator>
  <cp:lastModifiedBy>harini reddy</cp:lastModifiedBy>
  <cp:revision>34</cp:revision>
  <dcterms:created xsi:type="dcterms:W3CDTF">2018-05-03T01:51:42Z</dcterms:created>
  <dcterms:modified xsi:type="dcterms:W3CDTF">2018-05-03T17:17:17Z</dcterms:modified>
</cp:coreProperties>
</file>