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1" r:id="rId3"/>
    <p:sldId id="257" r:id="rId4"/>
    <p:sldId id="282" r:id="rId5"/>
    <p:sldId id="273" r:id="rId6"/>
    <p:sldId id="283" r:id="rId7"/>
    <p:sldId id="268" r:id="rId8"/>
    <p:sldId id="284" r:id="rId9"/>
    <p:sldId id="285" r:id="rId10"/>
    <p:sldId id="286" r:id="rId11"/>
    <p:sldId id="288" r:id="rId12"/>
    <p:sldId id="287" r:id="rId13"/>
    <p:sldId id="271" r:id="rId14"/>
    <p:sldId id="272" r:id="rId15"/>
    <p:sldId id="289" r:id="rId16"/>
    <p:sldId id="290" r:id="rId17"/>
    <p:sldId id="293" r:id="rId18"/>
    <p:sldId id="291" r:id="rId19"/>
    <p:sldId id="292" r:id="rId20"/>
    <p:sldId id="294" r:id="rId21"/>
    <p:sldId id="295" r:id="rId22"/>
    <p:sldId id="296" r:id="rId23"/>
    <p:sldId id="297" r:id="rId24"/>
    <p:sldId id="298" r:id="rId25"/>
    <p:sldId id="300" r:id="rId26"/>
    <p:sldId id="299" r:id="rId27"/>
    <p:sldId id="301" r:id="rId28"/>
    <p:sldId id="302" r:id="rId29"/>
    <p:sldId id="303"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C000"/>
    <a:srgbClr val="D9EAF6"/>
    <a:srgbClr val="BDEBD2"/>
    <a:srgbClr val="F2BFBF"/>
    <a:srgbClr val="CC0000"/>
    <a:srgbClr val="A5A5A5"/>
    <a:srgbClr val="BA8981"/>
    <a:srgbClr val="D47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220" autoAdjust="0"/>
  </p:normalViewPr>
  <p:slideViewPr>
    <p:cSldViewPr snapToGrid="0" snapToObjects="1">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solidFill>
      </dgm:spPr>
      <dgm:t>
        <a:bodyPr/>
        <a:lstStyle/>
        <a:p>
          <a:r>
            <a:rPr lang="en-US" sz="1600" dirty="0">
              <a:solidFill>
                <a:schemeClr val="tx1"/>
              </a:solidFill>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solidFill>
      </dgm:spPr>
      <dgm:t>
        <a:bodyPr/>
        <a:lstStyle/>
        <a:p>
          <a:r>
            <a:rPr lang="en-US" sz="1600" dirty="0">
              <a:solidFill>
                <a:schemeClr val="tx1"/>
              </a:solidFill>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BB0C0077-94C3-41CE-9B1E-EAFAF9509005}">
      <dgm:prSet phldrT="[Text]" custT="1"/>
      <dgm:spPr>
        <a:solidFill>
          <a:schemeClr val="accent4">
            <a:lumMod val="20000"/>
            <a:lumOff val="80000"/>
          </a:schemeClr>
        </a:solidFill>
      </dgm:spPr>
      <dgm:t>
        <a:bodyPr/>
        <a:lstStyle/>
        <a:p>
          <a:r>
            <a:rPr lang="en-US" sz="1400" kern="1200" dirty="0">
              <a:solidFill>
                <a:prstClr val="white">
                  <a:lumMod val="50000"/>
                </a:prstClr>
              </a:solidFill>
              <a:latin typeface="Calibri" panose="020F0502020204030204"/>
              <a:ea typeface="+mn-ea"/>
              <a:cs typeface="+mn-cs"/>
            </a:rPr>
            <a:t>Model Building</a:t>
          </a:r>
        </a:p>
      </dgm:t>
    </dgm:pt>
    <dgm:pt modelId="{ABBD56CD-A3C2-4FDF-9E6F-012A38523C8F}" type="parTrans" cxnId="{FA6D37CD-5079-4E53-9C1E-5CD1A091A135}">
      <dgm:prSet/>
      <dgm:spPr/>
      <dgm:t>
        <a:bodyPr/>
        <a:lstStyle/>
        <a:p>
          <a:endParaRPr lang="en-US"/>
        </a:p>
      </dgm:t>
    </dgm:pt>
    <dgm:pt modelId="{3A02A049-BF2B-4E28-BE28-E47D76F2A47D}" type="sibTrans" cxnId="{FA6D37CD-5079-4E53-9C1E-5CD1A091A135}">
      <dgm:prSet/>
      <dgm:spPr/>
      <dgm:t>
        <a:bodyPr/>
        <a:lstStyle/>
        <a:p>
          <a:endParaRPr lang="en-US"/>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custLinFactNeighborY="-5799">
        <dgm:presLayoutVars>
          <dgm:bulletEnabled val="1"/>
        </dgm:presLayoutVars>
      </dgm:prSet>
      <dgm:spPr/>
    </dgm:pt>
    <dgm:pt modelId="{67A42667-C3B1-42FA-BD15-44B5A0B154BB}" type="pres">
      <dgm:prSet presAssocID="{EB3144E3-364B-42A3-926F-C6F6D9811A09}" presName="parSpace" presStyleCnt="0"/>
      <dgm:spPr/>
    </dgm:pt>
    <dgm:pt modelId="{7BDC6CA0-0D56-482A-BBA9-AF7857A02491}" type="pres">
      <dgm:prSet presAssocID="{BB0C0077-94C3-41CE-9B1E-EAFAF9509005}" presName="parTxOnly" presStyleLbl="node1" presStyleIdx="2" presStyleCnt="4">
        <dgm:presLayoutVars>
          <dgm:bulletEnabled val="1"/>
        </dgm:presLayoutVars>
      </dgm:prSet>
      <dgm:spPr/>
    </dgm:pt>
    <dgm:pt modelId="{E8D43A14-C314-41B9-B6CD-7A9F10CD2817}" type="pres">
      <dgm:prSet presAssocID="{3A02A049-BF2B-4E28-BE28-E47D76F2A47D}" presName="parSpace" presStyleCnt="0"/>
      <dgm:spPr/>
    </dgm:pt>
    <dgm:pt modelId="{26B413B8-7E53-41EE-A424-3BA676945A6C}" type="pres">
      <dgm:prSet presAssocID="{3B693455-3BFC-4747-BE84-DE428C4A9C21}" presName="parTxOnly" presStyleLbl="node1" presStyleIdx="3" presStyleCnt="4">
        <dgm:presLayoutVars>
          <dgm:bulletEnabled val="1"/>
        </dgm:presLayoutVars>
      </dgm:prSet>
      <dgm:spPr>
        <a:xfrm>
          <a:off x="2891788" y="0"/>
          <a:ext cx="1806789" cy="410633"/>
        </a:xfrm>
        <a:prstGeom prst="chevron">
          <a:avLst/>
        </a:prstGeom>
      </dgm:spPr>
    </dgm:pt>
  </dgm:ptLst>
  <dgm:cxnLst>
    <dgm:cxn modelId="{6999F53E-6C17-47E1-B103-C74ED7C8F886}" type="presOf" srcId="{BB0C0077-94C3-41CE-9B1E-EAFAF9509005}" destId="{7BDC6CA0-0D56-482A-BBA9-AF7857A02491}"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3"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FA6D37CD-5079-4E53-9C1E-5CD1A091A135}" srcId="{F933CEC1-01EA-4166-9E83-6E6EFD04D381}" destId="{BB0C0077-94C3-41CE-9B1E-EAFAF9509005}" srcOrd="2" destOrd="0" parTransId="{ABBD56CD-A3C2-4FDF-9E6F-012A38523C8F}" sibTransId="{3A02A049-BF2B-4E28-BE28-E47D76F2A47D}"/>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70DB72A9-7525-4DC1-AD69-A708B0366B6F}" type="presParOf" srcId="{9D42BE8D-4516-4D53-B069-D7B6459912A5}" destId="{7BDC6CA0-0D56-482A-BBA9-AF7857A02491}" srcOrd="4" destOrd="0" presId="urn:microsoft.com/office/officeart/2005/8/layout/hChevron3"/>
    <dgm:cxn modelId="{567C1032-D31F-4E3D-855E-CA6005F19E8C}" type="presParOf" srcId="{9D42BE8D-4516-4D53-B069-D7B6459912A5}" destId="{E8D43A14-C314-41B9-B6CD-7A9F10CD2817}" srcOrd="5" destOrd="0" presId="urn:microsoft.com/office/officeart/2005/8/layout/hChevron3"/>
    <dgm:cxn modelId="{B7AFD5D8-8BB0-418A-908C-348B74890B6E}" type="presParOf" srcId="{9D42BE8D-4516-4D53-B069-D7B6459912A5}" destId="{26B413B8-7E53-41EE-A424-3BA676945A6C}"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F933CEC1-01EA-4166-9E83-6E6EFD04D381}" type="doc">
      <dgm:prSet loTypeId="urn:microsoft.com/office/officeart/2005/8/layout/hChevron3" loCatId="process" qsTypeId="urn:microsoft.com/office/officeart/2005/8/quickstyle/simple1" qsCatId="simple" csTypeId="urn:microsoft.com/office/officeart/2005/8/colors/accent4_2" csCatId="accent4" phldr="1"/>
      <dgm:spPr/>
    </dgm:pt>
    <dgm:pt modelId="{BA826ADE-A58B-40D3-8A78-1654903E7CE2}">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gm:t>
    </dgm:pt>
    <dgm:pt modelId="{663EB66C-ADA8-4F58-8528-7DD8FB74D548}" type="parTrans" cxnId="{A08342D2-C996-44CB-8720-D1CA5339B495}">
      <dgm:prSet/>
      <dgm:spPr/>
      <dgm:t>
        <a:bodyPr/>
        <a:lstStyle/>
        <a:p>
          <a:endParaRPr lang="en-US">
            <a:solidFill>
              <a:schemeClr val="tx1"/>
            </a:solidFill>
          </a:endParaRPr>
        </a:p>
      </dgm:t>
    </dgm:pt>
    <dgm:pt modelId="{EB630216-ED7B-451B-9626-570FF71A1759}" type="sibTrans" cxnId="{A08342D2-C996-44CB-8720-D1CA5339B495}">
      <dgm:prSet/>
      <dgm:spPr/>
      <dgm:t>
        <a:bodyPr/>
        <a:lstStyle/>
        <a:p>
          <a:endParaRPr lang="en-US">
            <a:solidFill>
              <a:schemeClr val="tx1"/>
            </a:solidFill>
          </a:endParaRPr>
        </a:p>
      </dgm:t>
    </dgm:pt>
    <dgm:pt modelId="{8D9B58BD-C761-4F38-8BE7-93C37F485FBA}">
      <dgm:prSet phldrT="[Text]" custT="1"/>
      <dgm:spPr>
        <a:solidFill>
          <a:srgbClr val="FFC000"/>
        </a:solidFill>
        <a:ln w="12700" cap="flat" cmpd="sng" algn="ctr">
          <a:solidFill>
            <a:prstClr val="white">
              <a:hueOff val="0"/>
              <a:satOff val="0"/>
              <a:lumOff val="0"/>
              <a:alphaOff val="0"/>
            </a:prstClr>
          </a:solidFill>
          <a:prstDash val="solid"/>
          <a:miter lim="800000"/>
        </a:ln>
        <a:effectLst/>
      </dgm:spPr>
      <dgm:t>
        <a:bodyPr spcFirstLastPara="0" vert="horz" wrap="square" lIns="85344" tIns="42672" rIns="21336" bIns="42672" numCol="1" spcCol="1270" anchor="ctr" anchorCtr="0"/>
        <a:lstStyle/>
        <a:p>
          <a:r>
            <a:rPr lang="en-US" sz="1600" kern="1200" dirty="0">
              <a:solidFill>
                <a:prstClr val="black"/>
              </a:solidFill>
              <a:latin typeface="Calibri" panose="020F0502020204030204"/>
              <a:ea typeface="+mn-ea"/>
              <a:cs typeface="+mn-cs"/>
            </a:rPr>
            <a:t>Data Preparation</a:t>
          </a:r>
        </a:p>
      </dgm:t>
    </dgm:pt>
    <dgm:pt modelId="{D7921CA5-D8F4-448D-B146-22C3CD70312A}" type="parTrans" cxnId="{DA87FB66-0B83-4C93-BC6F-56CDFD8E7D1D}">
      <dgm:prSet/>
      <dgm:spPr/>
      <dgm:t>
        <a:bodyPr/>
        <a:lstStyle/>
        <a:p>
          <a:endParaRPr lang="en-US">
            <a:solidFill>
              <a:schemeClr val="tx1"/>
            </a:solidFill>
          </a:endParaRPr>
        </a:p>
      </dgm:t>
    </dgm:pt>
    <dgm:pt modelId="{EB3144E3-364B-42A3-926F-C6F6D9811A09}" type="sibTrans" cxnId="{DA87FB66-0B83-4C93-BC6F-56CDFD8E7D1D}">
      <dgm:prSet/>
      <dgm:spPr/>
      <dgm:t>
        <a:bodyPr/>
        <a:lstStyle/>
        <a:p>
          <a:endParaRPr lang="en-US">
            <a:solidFill>
              <a:schemeClr val="tx1"/>
            </a:solidFill>
          </a:endParaRPr>
        </a:p>
      </dgm:t>
    </dgm:pt>
    <dgm:pt modelId="{3B693455-3BFC-4747-BE84-DE428C4A9C21}">
      <dgm:prSet phldrT="[Tex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gm:t>
    </dgm:pt>
    <dgm:pt modelId="{B1ACDE5E-280D-48B0-806D-4F1671BB3309}" type="parTrans" cxnId="{291393A2-AE32-4BFF-B9F5-E0C75F74103E}">
      <dgm:prSet/>
      <dgm:spPr/>
      <dgm:t>
        <a:bodyPr/>
        <a:lstStyle/>
        <a:p>
          <a:endParaRPr lang="en-US">
            <a:solidFill>
              <a:schemeClr val="tx1"/>
            </a:solidFill>
          </a:endParaRPr>
        </a:p>
      </dgm:t>
    </dgm:pt>
    <dgm:pt modelId="{39E88BF7-D5CB-4B39-A7D2-DCF9673A166F}" type="sibTrans" cxnId="{291393A2-AE32-4BFF-B9F5-E0C75F74103E}">
      <dgm:prSet/>
      <dgm:spPr/>
      <dgm:t>
        <a:bodyPr/>
        <a:lstStyle/>
        <a:p>
          <a:endParaRPr lang="en-US">
            <a:solidFill>
              <a:schemeClr val="tx1"/>
            </a:solidFill>
          </a:endParaRPr>
        </a:p>
      </dgm:t>
    </dgm:pt>
    <dgm:pt modelId="{EA8F73E4-94E6-47CF-9073-805A273ADA46}">
      <dgm:prSet custT="1"/>
      <dgm:spPr>
        <a:solidFill>
          <a:srgbClr val="FFC000">
            <a:lumMod val="20000"/>
            <a:lumOff val="80000"/>
          </a:srgbClr>
        </a:solidFill>
        <a:ln w="12700" cap="flat" cmpd="sng" algn="ctr">
          <a:solidFill>
            <a:prstClr val="white">
              <a:hueOff val="0"/>
              <a:satOff val="0"/>
              <a:lumOff val="0"/>
              <a:alphaOff val="0"/>
            </a:prstClr>
          </a:solidFill>
          <a:prstDash val="solid"/>
          <a:miter lim="800000"/>
        </a:ln>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gm:t>
    </dgm:pt>
    <dgm:pt modelId="{81DA2C06-99C8-4AEE-A393-1B90597FBDB2}" type="parTrans" cxnId="{F0D01455-5A61-40F9-A536-1246E73DCFC8}">
      <dgm:prSet/>
      <dgm:spPr/>
      <dgm:t>
        <a:bodyPr/>
        <a:lstStyle/>
        <a:p>
          <a:endParaRPr lang="en-US">
            <a:solidFill>
              <a:schemeClr val="tx1"/>
            </a:solidFill>
          </a:endParaRPr>
        </a:p>
      </dgm:t>
    </dgm:pt>
    <dgm:pt modelId="{0FB76A02-A3E4-4465-8559-6D84F2A76C05}" type="sibTrans" cxnId="{F0D01455-5A61-40F9-A536-1246E73DCFC8}">
      <dgm:prSet/>
      <dgm:spPr/>
      <dgm:t>
        <a:bodyPr/>
        <a:lstStyle/>
        <a:p>
          <a:endParaRPr lang="en-US">
            <a:solidFill>
              <a:schemeClr val="tx1"/>
            </a:solidFill>
          </a:endParaRPr>
        </a:p>
      </dgm:t>
    </dgm:pt>
    <dgm:pt modelId="{9D42BE8D-4516-4D53-B069-D7B6459912A5}" type="pres">
      <dgm:prSet presAssocID="{F933CEC1-01EA-4166-9E83-6E6EFD04D381}" presName="Name0" presStyleCnt="0">
        <dgm:presLayoutVars>
          <dgm:dir/>
          <dgm:resizeHandles val="exact"/>
        </dgm:presLayoutVars>
      </dgm:prSet>
      <dgm:spPr/>
    </dgm:pt>
    <dgm:pt modelId="{B0125802-FF23-41CE-9015-89FFB731749C}" type="pres">
      <dgm:prSet presAssocID="{BA826ADE-A58B-40D3-8A78-1654903E7CE2}" presName="parTxOnly" presStyleLbl="node1" presStyleIdx="0" presStyleCnt="4">
        <dgm:presLayoutVars>
          <dgm:bulletEnabled val="1"/>
        </dgm:presLayoutVars>
      </dgm:prSet>
      <dgm:spPr>
        <a:xfrm>
          <a:off x="926" y="0"/>
          <a:ext cx="1806789" cy="410633"/>
        </a:xfrm>
        <a:prstGeom prst="homePlate">
          <a:avLst/>
        </a:prstGeom>
      </dgm:spPr>
    </dgm:pt>
    <dgm:pt modelId="{B179E800-3C11-4127-B006-8ECD67724FAD}" type="pres">
      <dgm:prSet presAssocID="{EB630216-ED7B-451B-9626-570FF71A1759}" presName="parSpace" presStyleCnt="0"/>
      <dgm:spPr/>
    </dgm:pt>
    <dgm:pt modelId="{1E70B2D5-7BD0-4CFB-8C11-B4C04E5287C0}" type="pres">
      <dgm:prSet presAssocID="{8D9B58BD-C761-4F38-8BE7-93C37F485FBA}" presName="parTxOnly" presStyleLbl="node1" presStyleIdx="1" presStyleCnt="4">
        <dgm:presLayoutVars>
          <dgm:bulletEnabled val="1"/>
        </dgm:presLayoutVars>
      </dgm:prSet>
      <dgm:spPr>
        <a:xfrm>
          <a:off x="1446357" y="0"/>
          <a:ext cx="1806789" cy="410633"/>
        </a:xfrm>
        <a:prstGeom prst="chevron">
          <a:avLst/>
        </a:prstGeom>
      </dgm:spPr>
    </dgm:pt>
    <dgm:pt modelId="{67A42667-C3B1-42FA-BD15-44B5A0B154BB}" type="pres">
      <dgm:prSet presAssocID="{EB3144E3-364B-42A3-926F-C6F6D9811A09}" presName="parSpace" presStyleCnt="0"/>
      <dgm:spPr/>
    </dgm:pt>
    <dgm:pt modelId="{26B413B8-7E53-41EE-A424-3BA676945A6C}" type="pres">
      <dgm:prSet presAssocID="{3B693455-3BFC-4747-BE84-DE428C4A9C21}" presName="parTxOnly" presStyleLbl="node1" presStyleIdx="2" presStyleCnt="4">
        <dgm:presLayoutVars>
          <dgm:bulletEnabled val="1"/>
        </dgm:presLayoutVars>
      </dgm:prSet>
      <dgm:spPr>
        <a:xfrm>
          <a:off x="2891788" y="0"/>
          <a:ext cx="1806789" cy="410633"/>
        </a:xfrm>
        <a:prstGeom prst="chevron">
          <a:avLst/>
        </a:prstGeom>
      </dgm:spPr>
    </dgm:pt>
    <dgm:pt modelId="{99C617DE-4BC4-42A8-AADC-BAA7570ADB14}" type="pres">
      <dgm:prSet presAssocID="{39E88BF7-D5CB-4B39-A7D2-DCF9673A166F}" presName="parSpace" presStyleCnt="0"/>
      <dgm:spPr/>
    </dgm:pt>
    <dgm:pt modelId="{E416A628-4DE1-4550-A3A1-EC0DBC291299}" type="pres">
      <dgm:prSet presAssocID="{EA8F73E4-94E6-47CF-9073-805A273ADA46}" presName="parTxOnly" presStyleLbl="node1" presStyleIdx="3" presStyleCnt="4" custLinFactNeighborY="-5154">
        <dgm:presLayoutVars>
          <dgm:bulletEnabled val="1"/>
        </dgm:presLayoutVars>
      </dgm:prSet>
      <dgm:spPr>
        <a:xfrm>
          <a:off x="4337220" y="0"/>
          <a:ext cx="1806789" cy="410633"/>
        </a:xfrm>
        <a:prstGeom prst="chevron">
          <a:avLst/>
        </a:prstGeom>
      </dgm:spPr>
    </dgm:pt>
  </dgm:ptLst>
  <dgm:cxnLst>
    <dgm:cxn modelId="{C71C1806-21A3-491D-88FA-476A2FF71A71}" type="presOf" srcId="{EA8F73E4-94E6-47CF-9073-805A273ADA46}" destId="{E416A628-4DE1-4550-A3A1-EC0DBC291299}" srcOrd="0" destOrd="0" presId="urn:microsoft.com/office/officeart/2005/8/layout/hChevron3"/>
    <dgm:cxn modelId="{DA87FB66-0B83-4C93-BC6F-56CDFD8E7D1D}" srcId="{F933CEC1-01EA-4166-9E83-6E6EFD04D381}" destId="{8D9B58BD-C761-4F38-8BE7-93C37F485FBA}" srcOrd="1" destOrd="0" parTransId="{D7921CA5-D8F4-448D-B146-22C3CD70312A}" sibTransId="{EB3144E3-364B-42A3-926F-C6F6D9811A09}"/>
    <dgm:cxn modelId="{418B1D6E-AF03-4FBA-80B3-D27E73AF128E}" type="presOf" srcId="{8D9B58BD-C761-4F38-8BE7-93C37F485FBA}" destId="{1E70B2D5-7BD0-4CFB-8C11-B4C04E5287C0}" srcOrd="0" destOrd="0" presId="urn:microsoft.com/office/officeart/2005/8/layout/hChevron3"/>
    <dgm:cxn modelId="{5D515D50-FF6C-4272-BA36-BBFE0ADA30E6}" type="presOf" srcId="{3B693455-3BFC-4747-BE84-DE428C4A9C21}" destId="{26B413B8-7E53-41EE-A424-3BA676945A6C}" srcOrd="0" destOrd="0" presId="urn:microsoft.com/office/officeart/2005/8/layout/hChevron3"/>
    <dgm:cxn modelId="{F0D01455-5A61-40F9-A536-1246E73DCFC8}" srcId="{F933CEC1-01EA-4166-9E83-6E6EFD04D381}" destId="{EA8F73E4-94E6-47CF-9073-805A273ADA46}" srcOrd="3" destOrd="0" parTransId="{81DA2C06-99C8-4AEE-A393-1B90597FBDB2}" sibTransId="{0FB76A02-A3E4-4465-8559-6D84F2A76C05}"/>
    <dgm:cxn modelId="{7CF1A296-6A73-4026-A533-6F23753384F9}" type="presOf" srcId="{BA826ADE-A58B-40D3-8A78-1654903E7CE2}" destId="{B0125802-FF23-41CE-9015-89FFB731749C}" srcOrd="0" destOrd="0" presId="urn:microsoft.com/office/officeart/2005/8/layout/hChevron3"/>
    <dgm:cxn modelId="{291393A2-AE32-4BFF-B9F5-E0C75F74103E}" srcId="{F933CEC1-01EA-4166-9E83-6E6EFD04D381}" destId="{3B693455-3BFC-4747-BE84-DE428C4A9C21}" srcOrd="2" destOrd="0" parTransId="{B1ACDE5E-280D-48B0-806D-4F1671BB3309}" sibTransId="{39E88BF7-D5CB-4B39-A7D2-DCF9673A166F}"/>
    <dgm:cxn modelId="{5E798DC8-C714-47F8-AFDD-7E6E7C38E322}" type="presOf" srcId="{F933CEC1-01EA-4166-9E83-6E6EFD04D381}" destId="{9D42BE8D-4516-4D53-B069-D7B6459912A5}" srcOrd="0" destOrd="0" presId="urn:microsoft.com/office/officeart/2005/8/layout/hChevron3"/>
    <dgm:cxn modelId="{A08342D2-C996-44CB-8720-D1CA5339B495}" srcId="{F933CEC1-01EA-4166-9E83-6E6EFD04D381}" destId="{BA826ADE-A58B-40D3-8A78-1654903E7CE2}" srcOrd="0" destOrd="0" parTransId="{663EB66C-ADA8-4F58-8528-7DD8FB74D548}" sibTransId="{EB630216-ED7B-451B-9626-570FF71A1759}"/>
    <dgm:cxn modelId="{C11F1BC9-3785-40A9-ABD0-37F5DFB16A2C}" type="presParOf" srcId="{9D42BE8D-4516-4D53-B069-D7B6459912A5}" destId="{B0125802-FF23-41CE-9015-89FFB731749C}" srcOrd="0" destOrd="0" presId="urn:microsoft.com/office/officeart/2005/8/layout/hChevron3"/>
    <dgm:cxn modelId="{F125EA7F-23C8-4F58-8E90-3CA561E087B3}" type="presParOf" srcId="{9D42BE8D-4516-4D53-B069-D7B6459912A5}" destId="{B179E800-3C11-4127-B006-8ECD67724FAD}" srcOrd="1" destOrd="0" presId="urn:microsoft.com/office/officeart/2005/8/layout/hChevron3"/>
    <dgm:cxn modelId="{95DB7B08-F901-4B22-9874-31DBC7EA053C}" type="presParOf" srcId="{9D42BE8D-4516-4D53-B069-D7B6459912A5}" destId="{1E70B2D5-7BD0-4CFB-8C11-B4C04E5287C0}" srcOrd="2" destOrd="0" presId="urn:microsoft.com/office/officeart/2005/8/layout/hChevron3"/>
    <dgm:cxn modelId="{AB1543A2-9B4A-4411-B5F0-FFA5A5B01983}" type="presParOf" srcId="{9D42BE8D-4516-4D53-B069-D7B6459912A5}" destId="{67A42667-C3B1-42FA-BD15-44B5A0B154BB}" srcOrd="3" destOrd="0" presId="urn:microsoft.com/office/officeart/2005/8/layout/hChevron3"/>
    <dgm:cxn modelId="{B7AFD5D8-8BB0-418A-908C-348B74890B6E}" type="presParOf" srcId="{9D42BE8D-4516-4D53-B069-D7B6459912A5}" destId="{26B413B8-7E53-41EE-A424-3BA676945A6C}" srcOrd="4" destOrd="0" presId="urn:microsoft.com/office/officeart/2005/8/layout/hChevron3"/>
    <dgm:cxn modelId="{C312462A-413D-462B-9C1D-C8996CAF753B}" type="presParOf" srcId="{9D42BE8D-4516-4D53-B069-D7B6459912A5}" destId="{99C617DE-4BC4-42A8-AADC-BAA7570ADB14}" srcOrd="5" destOrd="0" presId="urn:microsoft.com/office/officeart/2005/8/layout/hChevron3"/>
    <dgm:cxn modelId="{BF962AB0-6EDD-4EE3-B76E-1424A96B7EC7}" type="presParOf" srcId="{9D42BE8D-4516-4D53-B069-D7B6459912A5}" destId="{E416A628-4DE1-4550-A3A1-EC0DBC291299}" srcOrd="6" destOrd="0" presId="urn:microsoft.com/office/officeart/2005/8/layout/hChevron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Data Preparation</a:t>
          </a:r>
        </a:p>
      </dsp:txBody>
      <dsp:txXfrm>
        <a:off x="1992462" y="0"/>
        <a:ext cx="1820519" cy="410633"/>
      </dsp:txXfrm>
    </dsp:sp>
    <dsp:sp modelId="{7BDC6CA0-0D56-482A-BBA9-AF7857A02491}">
      <dsp:nvSpPr>
        <dsp:cNvPr id="0" name=""/>
        <dsp:cNvSpPr/>
      </dsp:nvSpPr>
      <dsp:spPr>
        <a:xfrm>
          <a:off x="3572068" y="0"/>
          <a:ext cx="2231152" cy="410633"/>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26B413B8-7E53-41EE-A424-3BA676945A6C}">
      <dsp:nvSpPr>
        <dsp:cNvPr id="0" name=""/>
        <dsp:cNvSpPr/>
      </dsp:nvSpPr>
      <dsp:spPr>
        <a:xfrm>
          <a:off x="5356990"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Results</a:t>
          </a:r>
        </a:p>
      </dsp:txBody>
      <dsp:txXfrm>
        <a:off x="5562307" y="0"/>
        <a:ext cx="1820519" cy="410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25802-FF23-41CE-9015-89FFB731749C}">
      <dsp:nvSpPr>
        <dsp:cNvPr id="0" name=""/>
        <dsp:cNvSpPr/>
      </dsp:nvSpPr>
      <dsp:spPr>
        <a:xfrm>
          <a:off x="2223" y="0"/>
          <a:ext cx="2231152" cy="410633"/>
        </a:xfrm>
        <a:prstGeom prst="homePlate">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Introduction</a:t>
          </a:r>
        </a:p>
      </dsp:txBody>
      <dsp:txXfrm>
        <a:off x="2223" y="0"/>
        <a:ext cx="2128494" cy="410633"/>
      </dsp:txXfrm>
    </dsp:sp>
    <dsp:sp modelId="{1E70B2D5-7BD0-4CFB-8C11-B4C04E5287C0}">
      <dsp:nvSpPr>
        <dsp:cNvPr id="0" name=""/>
        <dsp:cNvSpPr/>
      </dsp:nvSpPr>
      <dsp:spPr>
        <a:xfrm>
          <a:off x="1787145" y="0"/>
          <a:ext cx="2231152" cy="410633"/>
        </a:xfrm>
        <a:prstGeom prst="chevron">
          <a:avLst/>
        </a:prstGeom>
        <a:solidFill>
          <a:srgbClr val="FFC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black"/>
              </a:solidFill>
              <a:latin typeface="Calibri" panose="020F0502020204030204"/>
              <a:ea typeface="+mn-ea"/>
              <a:cs typeface="+mn-cs"/>
            </a:rPr>
            <a:t>Data Preparation</a:t>
          </a:r>
        </a:p>
      </dsp:txBody>
      <dsp:txXfrm>
        <a:off x="1992462" y="0"/>
        <a:ext cx="1820519" cy="410633"/>
      </dsp:txXfrm>
    </dsp:sp>
    <dsp:sp modelId="{26B413B8-7E53-41EE-A424-3BA676945A6C}">
      <dsp:nvSpPr>
        <dsp:cNvPr id="0" name=""/>
        <dsp:cNvSpPr/>
      </dsp:nvSpPr>
      <dsp:spPr>
        <a:xfrm>
          <a:off x="3572068"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Model Building</a:t>
          </a:r>
        </a:p>
      </dsp:txBody>
      <dsp:txXfrm>
        <a:off x="3777385" y="0"/>
        <a:ext cx="1820519" cy="410633"/>
      </dsp:txXfrm>
    </dsp:sp>
    <dsp:sp modelId="{E416A628-4DE1-4550-A3A1-EC0DBC291299}">
      <dsp:nvSpPr>
        <dsp:cNvPr id="0" name=""/>
        <dsp:cNvSpPr/>
      </dsp:nvSpPr>
      <dsp:spPr>
        <a:xfrm>
          <a:off x="5356990" y="0"/>
          <a:ext cx="2231152" cy="410633"/>
        </a:xfrm>
        <a:prstGeom prst="chevron">
          <a:avLst/>
        </a:prstGeom>
        <a:solidFill>
          <a:srgbClr val="FFC000">
            <a:lumMod val="20000"/>
            <a:lumOff val="80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lumMod val="50000"/>
                </a:prstClr>
              </a:solidFill>
              <a:latin typeface="Calibri" panose="020F0502020204030204"/>
              <a:ea typeface="+mn-ea"/>
              <a:cs typeface="+mn-cs"/>
            </a:rPr>
            <a:t>Results</a:t>
          </a:r>
        </a:p>
      </dsp:txBody>
      <dsp:txXfrm>
        <a:off x="5562307" y="0"/>
        <a:ext cx="1820519" cy="4106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2F6D3-D29C-434F-845A-F2FD5DF36C77}"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93D88-5FC1-42EF-B8DE-84DA706BE9EF}" type="slidenum">
              <a:rPr lang="en-US" smtClean="0"/>
              <a:t>‹#›</a:t>
            </a:fld>
            <a:endParaRPr lang="en-US"/>
          </a:p>
        </p:txBody>
      </p:sp>
    </p:spTree>
    <p:extLst>
      <p:ext uri="{BB962C8B-B14F-4D97-AF65-F5344CB8AC3E}">
        <p14:creationId xmlns:p14="http://schemas.microsoft.com/office/powerpoint/2010/main" val="44699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reditcards.com/credit-card-news/market-share-statistics.php"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shiftprocessing.com/credit-card-fraud-statistic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 </a:t>
            </a:r>
            <a:r>
              <a:rPr lang="en-US" sz="1200" dirty="0"/>
              <a:t>according to the 2013 Federal Reserve Payments Study (Ref </a:t>
            </a:r>
            <a:r>
              <a:rPr lang="en-US" dirty="0">
                <a:hlinkClick r:id="rId3"/>
              </a:rPr>
              <a:t>https://www.creditcards.com/credit-card-news/market-share-statistics.php</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r>
              <a:rPr lang="en-US" dirty="0"/>
              <a:t>Four Networks “</a:t>
            </a:r>
            <a:r>
              <a:rPr lang="en-US" sz="1200" dirty="0"/>
              <a:t>(VISA, Mastercard, American Express, and Discover (Ref </a:t>
            </a:r>
            <a:r>
              <a:rPr lang="en-US" dirty="0">
                <a:hlinkClick r:id="rId3"/>
              </a:rPr>
              <a:t>https://www.creditcards.com/credit-card-news/market-share-statistics.php</a:t>
            </a:r>
            <a:r>
              <a:rPr lang="en-US" sz="1200" dirty="0"/>
              <a:t>)</a:t>
            </a:r>
          </a:p>
          <a:p>
            <a:endParaRPr lang="en-US" sz="1200" dirty="0"/>
          </a:p>
          <a:p>
            <a:r>
              <a:rPr lang="en-US" sz="1200" dirty="0"/>
              <a:t>3 and 4 point Ref (</a:t>
            </a:r>
            <a:r>
              <a:rPr lang="en-US" dirty="0">
                <a:hlinkClick r:id="rId4"/>
              </a:rPr>
              <a:t>https://shiftprocessing.com/credit-card-fraud-statistics/</a:t>
            </a:r>
            <a:r>
              <a:rPr lang="en-US" sz="1200" dirty="0"/>
              <a:t>)</a:t>
            </a:r>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3</a:t>
            </a:fld>
            <a:endParaRPr lang="en-US"/>
          </a:p>
        </p:txBody>
      </p:sp>
    </p:spTree>
    <p:extLst>
      <p:ext uri="{BB962C8B-B14F-4D97-AF65-F5344CB8AC3E}">
        <p14:creationId xmlns:p14="http://schemas.microsoft.com/office/powerpoint/2010/main" val="106920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5</a:t>
            </a:fld>
            <a:endParaRPr lang="en-US"/>
          </a:p>
        </p:txBody>
      </p:sp>
    </p:spTree>
    <p:extLst>
      <p:ext uri="{BB962C8B-B14F-4D97-AF65-F5344CB8AC3E}">
        <p14:creationId xmlns:p14="http://schemas.microsoft.com/office/powerpoint/2010/main" val="105714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6</a:t>
            </a:fld>
            <a:endParaRPr lang="en-US"/>
          </a:p>
        </p:txBody>
      </p:sp>
    </p:spTree>
    <p:extLst>
      <p:ext uri="{BB962C8B-B14F-4D97-AF65-F5344CB8AC3E}">
        <p14:creationId xmlns:p14="http://schemas.microsoft.com/office/powerpoint/2010/main" val="176522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9</a:t>
            </a:fld>
            <a:endParaRPr lang="en-US"/>
          </a:p>
        </p:txBody>
      </p:sp>
    </p:spTree>
    <p:extLst>
      <p:ext uri="{BB962C8B-B14F-4D97-AF65-F5344CB8AC3E}">
        <p14:creationId xmlns:p14="http://schemas.microsoft.com/office/powerpoint/2010/main" val="109759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10</a:t>
            </a:fld>
            <a:endParaRPr lang="en-US"/>
          </a:p>
        </p:txBody>
      </p:sp>
    </p:spTree>
    <p:extLst>
      <p:ext uri="{BB962C8B-B14F-4D97-AF65-F5344CB8AC3E}">
        <p14:creationId xmlns:p14="http://schemas.microsoft.com/office/powerpoint/2010/main" val="425806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11</a:t>
            </a:fld>
            <a:endParaRPr lang="en-US"/>
          </a:p>
        </p:txBody>
      </p:sp>
    </p:spTree>
    <p:extLst>
      <p:ext uri="{BB962C8B-B14F-4D97-AF65-F5344CB8AC3E}">
        <p14:creationId xmlns:p14="http://schemas.microsoft.com/office/powerpoint/2010/main" val="135133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93D88-5FC1-42EF-B8DE-84DA706BE9EF}" type="slidenum">
              <a:rPr lang="en-US" smtClean="0"/>
              <a:t>12</a:t>
            </a:fld>
            <a:endParaRPr lang="en-US"/>
          </a:p>
        </p:txBody>
      </p:sp>
    </p:spTree>
    <p:extLst>
      <p:ext uri="{BB962C8B-B14F-4D97-AF65-F5344CB8AC3E}">
        <p14:creationId xmlns:p14="http://schemas.microsoft.com/office/powerpoint/2010/main" val="391405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C12C-8D73-3B4B-B226-5E16B8AD0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A77A53-AC6B-F444-9637-DE9266BA7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FD29B-21CB-7A4C-9794-F0D848B152D0}"/>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5CC4A264-4A25-7C49-B8E9-D0EE685D5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53EAE-1ED4-B24F-93E0-C0315C1E78A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25238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E5D9-64B5-3049-8777-22FFB08212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F955BB-1C09-7545-8357-87EB681FE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D14F7-3920-D040-8A45-1734F4C74DD0}"/>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58930EDB-6E9B-934B-A951-9EBF81906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8F345-4CEC-774C-95C7-82AAD67D1C3B}"/>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99369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A6C75D-3272-904D-8063-7757DA6F2B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D33F0-B6E9-8F4D-B428-57F76276E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05F8-E380-E446-ACB0-FBA2186EEBE5}"/>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8EB9DFD2-98AA-4648-BF79-13B7BD1EA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FCA1F-3502-434B-AD52-1944739DC1A9}"/>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26494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9EEA-E87D-D947-BC86-2A64524B5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A8393-7DC1-544F-BC7E-8DFD47F7BE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D480-8393-5C42-8000-1F6A0B7B29AC}"/>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3C253929-CD42-BE43-A4E8-4EB9C80D3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4EEE2-40E6-3E4B-ADC5-BE12DF5F772B}"/>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92852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4EFB-1274-D843-A74F-935BCB13F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319C89-ABF5-7E45-9927-7D5739410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15990-8248-F04E-8AE0-B58F7871BE82}"/>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D2E7296D-C2E0-3E48-86EF-518A1E445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A902F-B56F-C342-ABEF-12FCB8B2E37F}"/>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7562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9938-4784-324D-A35D-0906FE151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88FA2-65B0-A94D-AC9C-29B07FC17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5F9C5-34EA-174D-910F-B187417B0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657D5-32BC-4E42-B6A6-675664D40088}"/>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6" name="Footer Placeholder 5">
            <a:extLst>
              <a:ext uri="{FF2B5EF4-FFF2-40B4-BE49-F238E27FC236}">
                <a16:creationId xmlns:a16="http://schemas.microsoft.com/office/drawing/2014/main" id="{597FB10A-4DC6-C14C-8D6F-4636B5BF1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1C4E5-0F77-7247-86B4-5FA176E0490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00772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794A-8D0C-5E4F-8C2B-7EBE25A7D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38124-6219-2946-AA4A-AF9FD4638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1A2AD-999B-9545-9BE0-E5066C98A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8180BC-8D2E-0A4D-ADB2-438EF03D8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7E075-182B-9242-AD7B-197AA2D08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E9F62-C334-2E48-B01D-29C544B4073D}"/>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8" name="Footer Placeholder 7">
            <a:extLst>
              <a:ext uri="{FF2B5EF4-FFF2-40B4-BE49-F238E27FC236}">
                <a16:creationId xmlns:a16="http://schemas.microsoft.com/office/drawing/2014/main" id="{9531991D-6FCD-CD40-92EF-012EB2805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0FDBE-3366-3B47-A6B0-D76BB5570128}"/>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21535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8ED8-B409-F049-9C88-C04A3B8B64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AE43F-B109-4347-BBDD-46949EE9A61E}"/>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4" name="Footer Placeholder 3">
            <a:extLst>
              <a:ext uri="{FF2B5EF4-FFF2-40B4-BE49-F238E27FC236}">
                <a16:creationId xmlns:a16="http://schemas.microsoft.com/office/drawing/2014/main" id="{A26BA411-D582-0143-B46E-13FFFC2CE7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EC6A2-D1F5-014F-B535-DB5F38C645AD}"/>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117179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C9BA3-25C6-1D4A-9C6C-5043B2889DAD}"/>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3" name="Footer Placeholder 2">
            <a:extLst>
              <a:ext uri="{FF2B5EF4-FFF2-40B4-BE49-F238E27FC236}">
                <a16:creationId xmlns:a16="http://schemas.microsoft.com/office/drawing/2014/main" id="{DC120C96-F3B6-8E44-9227-336362BB4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DC688-35E5-6E46-B9B6-8DF00E5189D6}"/>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313800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087-30C1-6340-AA35-9D7B39DD4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491757-38B0-3E4D-A945-4332CECDF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60977-CF13-4147-834E-26B326666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1D15F-6127-AD45-9603-B9C32094722C}"/>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6" name="Footer Placeholder 5">
            <a:extLst>
              <a:ext uri="{FF2B5EF4-FFF2-40B4-BE49-F238E27FC236}">
                <a16:creationId xmlns:a16="http://schemas.microsoft.com/office/drawing/2014/main" id="{96693781-E896-A24F-9382-BD36E3473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53790-A2A8-B449-B70E-876A1C414155}"/>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22574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DA08-B0AA-7C40-915D-F3C4099ED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DB254D-9485-E14D-B853-04DBD2E68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8F566-697F-9C49-9B8C-9E06673C0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CB4D7-6495-7142-9765-3CCCE723D906}"/>
              </a:ext>
            </a:extLst>
          </p:cNvPr>
          <p:cNvSpPr>
            <a:spLocks noGrp="1"/>
          </p:cNvSpPr>
          <p:nvPr>
            <p:ph type="dt" sz="half" idx="10"/>
          </p:nvPr>
        </p:nvSpPr>
        <p:spPr/>
        <p:txBody>
          <a:bodyPr/>
          <a:lstStyle/>
          <a:p>
            <a:fld id="{BFE6B98F-2BD9-2648-A2F6-14370DF97F50}" type="datetimeFigureOut">
              <a:rPr lang="en-US" smtClean="0"/>
              <a:t>7/6/2020</a:t>
            </a:fld>
            <a:endParaRPr lang="en-US"/>
          </a:p>
        </p:txBody>
      </p:sp>
      <p:sp>
        <p:nvSpPr>
          <p:cNvPr id="6" name="Footer Placeholder 5">
            <a:extLst>
              <a:ext uri="{FF2B5EF4-FFF2-40B4-BE49-F238E27FC236}">
                <a16:creationId xmlns:a16="http://schemas.microsoft.com/office/drawing/2014/main" id="{41AE596E-3C6A-E341-8A2C-DA51674D9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55F18-8097-FA4F-BBCE-77DDC7C9EB9F}"/>
              </a:ext>
            </a:extLst>
          </p:cNvPr>
          <p:cNvSpPr>
            <a:spLocks noGrp="1"/>
          </p:cNvSpPr>
          <p:nvPr>
            <p:ph type="sldNum" sz="quarter" idx="12"/>
          </p:nvPr>
        </p:nvSpPr>
        <p:spPr/>
        <p:txBody>
          <a:bodyPr/>
          <a:lstStyle/>
          <a:p>
            <a:fld id="{BB58E9DC-1ECB-9D45-BEB3-3EDB4A4CA09F}" type="slidenum">
              <a:rPr lang="en-US" smtClean="0"/>
              <a:t>‹#›</a:t>
            </a:fld>
            <a:endParaRPr lang="en-US"/>
          </a:p>
        </p:txBody>
      </p:sp>
    </p:spTree>
    <p:extLst>
      <p:ext uri="{BB962C8B-B14F-4D97-AF65-F5344CB8AC3E}">
        <p14:creationId xmlns:p14="http://schemas.microsoft.com/office/powerpoint/2010/main" val="99155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567CB-EFA2-6642-B467-98E920001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094EB4-9084-F849-9452-9CE2A056B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31A74-0C3E-A94E-B295-E04CC9B4B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6B98F-2BD9-2648-A2F6-14370DF97F50}" type="datetimeFigureOut">
              <a:rPr lang="en-US" smtClean="0"/>
              <a:t>7/6/2020</a:t>
            </a:fld>
            <a:endParaRPr lang="en-US"/>
          </a:p>
        </p:txBody>
      </p:sp>
      <p:sp>
        <p:nvSpPr>
          <p:cNvPr id="5" name="Footer Placeholder 4">
            <a:extLst>
              <a:ext uri="{FF2B5EF4-FFF2-40B4-BE49-F238E27FC236}">
                <a16:creationId xmlns:a16="http://schemas.microsoft.com/office/drawing/2014/main" id="{E8A264A2-5A9C-4E48-A024-DBB93312D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7B516-EA7E-8E44-B422-FB045A699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8E9DC-1ECB-9D45-BEB3-3EDB4A4CA09F}" type="slidenum">
              <a:rPr lang="en-US" smtClean="0"/>
              <a:t>‹#›</a:t>
            </a:fld>
            <a:endParaRPr lang="en-US"/>
          </a:p>
        </p:txBody>
      </p:sp>
    </p:spTree>
    <p:extLst>
      <p:ext uri="{BB962C8B-B14F-4D97-AF65-F5344CB8AC3E}">
        <p14:creationId xmlns:p14="http://schemas.microsoft.com/office/powerpoint/2010/main" val="282517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9.png"/><Relationship Id="rId7" Type="http://schemas.openxmlformats.org/officeDocument/2006/relationships/diagramColors" Target="../diagrams/colors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0.png"/><Relationship Id="rId7" Type="http://schemas.openxmlformats.org/officeDocument/2006/relationships/diagramLayout" Target="../diagrams/layout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2.png"/><Relationship Id="rId10" Type="http://schemas.microsoft.com/office/2007/relationships/diagramDrawing" Target="../diagrams/drawing10.xml"/><Relationship Id="rId4" Type="http://schemas.openxmlformats.org/officeDocument/2006/relationships/image" Target="../media/image11.png"/><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5.png"/><Relationship Id="rId7" Type="http://schemas.openxmlformats.org/officeDocument/2006/relationships/diagramColors" Target="../diagrams/colors1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7.png"/><Relationship Id="rId7" Type="http://schemas.openxmlformats.org/officeDocument/2006/relationships/diagramColors" Target="../diagrams/colors1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0.png"/><Relationship Id="rId7" Type="http://schemas.openxmlformats.org/officeDocument/2006/relationships/diagramColors" Target="../diagrams/colors1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2.png"/><Relationship Id="rId7" Type="http://schemas.openxmlformats.org/officeDocument/2006/relationships/diagramColors" Target="../diagrams/colors17.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4.png"/><Relationship Id="rId7" Type="http://schemas.openxmlformats.org/officeDocument/2006/relationships/diagramColors" Target="../diagrams/colors18.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29.png"/><Relationship Id="rId7" Type="http://schemas.openxmlformats.org/officeDocument/2006/relationships/diagramColors" Target="../diagrams/colors22.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5.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31.png"/><Relationship Id="rId7" Type="http://schemas.openxmlformats.org/officeDocument/2006/relationships/diagramColors" Target="../diagrams/colors2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4.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5.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8.png"/><Relationship Id="rId7"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2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2562-1E9C-5342-A30D-CCA07F848C51}"/>
              </a:ext>
            </a:extLst>
          </p:cNvPr>
          <p:cNvSpPr>
            <a:spLocks noGrp="1"/>
          </p:cNvSpPr>
          <p:nvPr>
            <p:ph type="ctrTitle"/>
          </p:nvPr>
        </p:nvSpPr>
        <p:spPr/>
        <p:txBody>
          <a:bodyPr/>
          <a:lstStyle/>
          <a:p>
            <a:r>
              <a:rPr lang="en-US" dirty="0"/>
              <a:t>Credit Card Fraud Detection using Machine Learning</a:t>
            </a:r>
          </a:p>
        </p:txBody>
      </p:sp>
      <p:sp>
        <p:nvSpPr>
          <p:cNvPr id="3" name="Subtitle 2">
            <a:extLst>
              <a:ext uri="{FF2B5EF4-FFF2-40B4-BE49-F238E27FC236}">
                <a16:creationId xmlns:a16="http://schemas.microsoft.com/office/drawing/2014/main" id="{1F937C83-835E-7140-9DA1-8061BBECD7DF}"/>
              </a:ext>
            </a:extLst>
          </p:cNvPr>
          <p:cNvSpPr>
            <a:spLocks noGrp="1"/>
          </p:cNvSpPr>
          <p:nvPr>
            <p:ph type="subTitle" idx="1"/>
          </p:nvPr>
        </p:nvSpPr>
        <p:spPr>
          <a:xfrm>
            <a:off x="1562100" y="4131733"/>
            <a:ext cx="9144000" cy="1752601"/>
          </a:xfrm>
        </p:spPr>
        <p:txBody>
          <a:bodyPr>
            <a:normAutofit/>
          </a:bodyPr>
          <a:lstStyle/>
          <a:p>
            <a:r>
              <a:rPr lang="en-US" sz="2000" b="1" dirty="0"/>
              <a:t>Manoj Kumar Eega</a:t>
            </a:r>
          </a:p>
        </p:txBody>
      </p:sp>
    </p:spTree>
    <p:extLst>
      <p:ext uri="{BB962C8B-B14F-4D97-AF65-F5344CB8AC3E}">
        <p14:creationId xmlns:p14="http://schemas.microsoft.com/office/powerpoint/2010/main" val="106434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Partition	</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A39EB-134C-43EE-9E86-B01A53C7D20C}"/>
              </a:ext>
            </a:extLst>
          </p:cNvPr>
          <p:cNvSpPr txBox="1"/>
          <p:nvPr/>
        </p:nvSpPr>
        <p:spPr>
          <a:xfrm>
            <a:off x="496919" y="2780544"/>
            <a:ext cx="4906747" cy="2400657"/>
          </a:xfrm>
          <a:prstGeom prst="rect">
            <a:avLst/>
          </a:prstGeom>
          <a:noFill/>
        </p:spPr>
        <p:txBody>
          <a:bodyPr wrap="square" rtlCol="0">
            <a:spAutoFit/>
          </a:bodyPr>
          <a:lstStyle/>
          <a:p>
            <a:pPr>
              <a:spcAft>
                <a:spcPts val="1200"/>
              </a:spcAft>
            </a:pPr>
            <a:r>
              <a:rPr lang="en-US" sz="2000" b="1" dirty="0"/>
              <a:t>Holdout sample</a:t>
            </a:r>
          </a:p>
          <a:p>
            <a:pPr marL="342900" indent="-342900">
              <a:spcAft>
                <a:spcPts val="1200"/>
              </a:spcAft>
              <a:buFont typeface="Arial" panose="020B0604020202020204" pitchFamily="34" charset="0"/>
              <a:buChar char="•"/>
            </a:pPr>
            <a:r>
              <a:rPr lang="en-US" sz="2000" dirty="0"/>
              <a:t>We have divided the data into 2 parts </a:t>
            </a:r>
          </a:p>
          <a:p>
            <a:pPr marL="342900" indent="-342900">
              <a:spcAft>
                <a:spcPts val="1200"/>
              </a:spcAft>
              <a:buFont typeface="Arial" panose="020B0604020202020204" pitchFamily="34" charset="0"/>
              <a:buChar char="•"/>
            </a:pPr>
            <a:r>
              <a:rPr lang="en-US" sz="2000" dirty="0"/>
              <a:t>The first one contains 75% of the data(Training Dataset)</a:t>
            </a:r>
          </a:p>
          <a:p>
            <a:pPr marL="342900" indent="-342900">
              <a:spcAft>
                <a:spcPts val="1200"/>
              </a:spcAft>
              <a:buFont typeface="Arial" panose="020B0604020202020204" pitchFamily="34" charset="0"/>
              <a:buChar char="•"/>
            </a:pPr>
            <a:r>
              <a:rPr lang="en-US" sz="2000" dirty="0"/>
              <a:t>The second one contains 25% of the data(Testing Dataset)</a:t>
            </a:r>
          </a:p>
        </p:txBody>
      </p:sp>
      <p:sp>
        <p:nvSpPr>
          <p:cNvPr id="10" name="TextBox 9">
            <a:extLst>
              <a:ext uri="{FF2B5EF4-FFF2-40B4-BE49-F238E27FC236}">
                <a16:creationId xmlns:a16="http://schemas.microsoft.com/office/drawing/2014/main" id="{B6F70ED6-A848-42DD-AC48-8A0EF8830E8B}"/>
              </a:ext>
            </a:extLst>
          </p:cNvPr>
          <p:cNvSpPr txBox="1"/>
          <p:nvPr/>
        </p:nvSpPr>
        <p:spPr>
          <a:xfrm>
            <a:off x="5826722" y="2780544"/>
            <a:ext cx="5556639" cy="3323987"/>
          </a:xfrm>
          <a:prstGeom prst="rect">
            <a:avLst/>
          </a:prstGeom>
          <a:noFill/>
        </p:spPr>
        <p:txBody>
          <a:bodyPr wrap="square" rtlCol="0">
            <a:spAutoFit/>
          </a:bodyPr>
          <a:lstStyle/>
          <a:p>
            <a:pPr>
              <a:spcAft>
                <a:spcPts val="1200"/>
              </a:spcAft>
            </a:pPr>
            <a:r>
              <a:rPr lang="en-US" sz="2000" b="1" dirty="0"/>
              <a:t>Cross-Validation</a:t>
            </a:r>
          </a:p>
          <a:p>
            <a:pPr marL="342900" indent="-342900">
              <a:buFont typeface="Arial" panose="020B0604020202020204" pitchFamily="34" charset="0"/>
              <a:buChar char="•"/>
            </a:pPr>
            <a:r>
              <a:rPr lang="en-US" sz="2000" dirty="0"/>
              <a:t>We split the entire data to 10 folds, use 9 folds to build the model, and the unused 1-fold to evaluate the test performance (repeat the process 9 times)</a:t>
            </a:r>
          </a:p>
          <a:p>
            <a:pPr marL="342900" indent="-342900">
              <a:buFont typeface="Arial" panose="020B0604020202020204" pitchFamily="34" charset="0"/>
              <a:buChar char="•"/>
            </a:pPr>
            <a:r>
              <a:rPr lang="en-US" sz="2000" dirty="0"/>
              <a:t>Due to class imbalance in dataset, its better to use all the information available in class with less observations. This can be achieved with Cross-validation technique</a:t>
            </a:r>
          </a:p>
          <a:p>
            <a:endParaRPr lang="en-US" sz="2000" dirty="0"/>
          </a:p>
        </p:txBody>
      </p:sp>
      <p:graphicFrame>
        <p:nvGraphicFramePr>
          <p:cNvPr id="12" name="Diagram 11">
            <a:extLst>
              <a:ext uri="{FF2B5EF4-FFF2-40B4-BE49-F238E27FC236}">
                <a16:creationId xmlns:a16="http://schemas.microsoft.com/office/drawing/2014/main" id="{31064673-A19A-4744-A4E6-0D596542F1B1}"/>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28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Imbalance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78458AB-F60D-4E83-BB0D-016AF8BC02D2}"/>
              </a:ext>
            </a:extLst>
          </p:cNvPr>
          <p:cNvPicPr>
            <a:picLocks noChangeAspect="1"/>
          </p:cNvPicPr>
          <p:nvPr/>
        </p:nvPicPr>
        <p:blipFill>
          <a:blip r:embed="rId3"/>
          <a:stretch>
            <a:fillRect/>
          </a:stretch>
        </p:blipFill>
        <p:spPr>
          <a:xfrm>
            <a:off x="496919" y="2780068"/>
            <a:ext cx="5361648" cy="2938215"/>
          </a:xfrm>
          <a:prstGeom prst="rect">
            <a:avLst/>
          </a:prstGeom>
        </p:spPr>
      </p:pic>
      <p:sp>
        <p:nvSpPr>
          <p:cNvPr id="5" name="TextBox 4">
            <a:extLst>
              <a:ext uri="{FF2B5EF4-FFF2-40B4-BE49-F238E27FC236}">
                <a16:creationId xmlns:a16="http://schemas.microsoft.com/office/drawing/2014/main" id="{6F4132E3-B985-40DA-80D0-051FF98DAC31}"/>
              </a:ext>
            </a:extLst>
          </p:cNvPr>
          <p:cNvSpPr txBox="1"/>
          <p:nvPr/>
        </p:nvSpPr>
        <p:spPr>
          <a:xfrm>
            <a:off x="6338287" y="2752024"/>
            <a:ext cx="445401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Number of fraud transactions are 492(0.18%)</a:t>
            </a:r>
          </a:p>
          <a:p>
            <a:endParaRPr lang="en-US" sz="2000" dirty="0"/>
          </a:p>
          <a:p>
            <a:pPr marL="285750" indent="-285750">
              <a:buFont typeface="Arial" panose="020B0604020202020204" pitchFamily="34" charset="0"/>
              <a:buChar char="•"/>
            </a:pPr>
            <a:r>
              <a:rPr lang="en-US" sz="2000" dirty="0"/>
              <a:t>Number of non-fraud transactions are 284,315(99.82%)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3 Methods:</a:t>
            </a:r>
          </a:p>
          <a:p>
            <a:pPr marL="742950" lvl="1" indent="-285750">
              <a:buFont typeface="Arial" panose="020B0604020202020204" pitchFamily="34" charset="0"/>
              <a:buChar char="•"/>
            </a:pPr>
            <a:r>
              <a:rPr lang="en-US" sz="2000" dirty="0"/>
              <a:t>Random Under Sampling</a:t>
            </a:r>
          </a:p>
          <a:p>
            <a:pPr marL="742950" lvl="1" indent="-285750">
              <a:buFont typeface="Arial" panose="020B0604020202020204" pitchFamily="34" charset="0"/>
              <a:buChar char="•"/>
            </a:pPr>
            <a:r>
              <a:rPr lang="en-US" sz="2000" dirty="0"/>
              <a:t>Random Over Sampling</a:t>
            </a:r>
          </a:p>
          <a:p>
            <a:pPr marL="742950" lvl="1" indent="-285750">
              <a:buFont typeface="Arial" panose="020B0604020202020204" pitchFamily="34" charset="0"/>
              <a:buChar char="•"/>
            </a:pPr>
            <a:r>
              <a:rPr lang="en-US" sz="2000" dirty="0"/>
              <a:t>SMOTE-TOMEK Over Sampling</a:t>
            </a:r>
          </a:p>
        </p:txBody>
      </p:sp>
      <p:graphicFrame>
        <p:nvGraphicFramePr>
          <p:cNvPr id="10" name="Diagram 9">
            <a:extLst>
              <a:ext uri="{FF2B5EF4-FFF2-40B4-BE49-F238E27FC236}">
                <a16:creationId xmlns:a16="http://schemas.microsoft.com/office/drawing/2014/main" id="{81285987-67C0-494B-B191-4F0339B2A6B0}"/>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85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Imbalance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4132E3-B985-40DA-80D0-051FF98DAC31}"/>
              </a:ext>
            </a:extLst>
          </p:cNvPr>
          <p:cNvSpPr txBox="1"/>
          <p:nvPr/>
        </p:nvSpPr>
        <p:spPr>
          <a:xfrm>
            <a:off x="347120" y="2301547"/>
            <a:ext cx="3349810" cy="400110"/>
          </a:xfrm>
          <a:prstGeom prst="rect">
            <a:avLst/>
          </a:prstGeom>
          <a:noFill/>
        </p:spPr>
        <p:txBody>
          <a:bodyPr wrap="square" rtlCol="0">
            <a:spAutoFit/>
          </a:bodyPr>
          <a:lstStyle/>
          <a:p>
            <a:r>
              <a:rPr lang="en-US" sz="2000" b="1" dirty="0"/>
              <a:t>Random Under Sampling</a:t>
            </a:r>
          </a:p>
        </p:txBody>
      </p:sp>
      <p:pic>
        <p:nvPicPr>
          <p:cNvPr id="7" name="Picture 6">
            <a:extLst>
              <a:ext uri="{FF2B5EF4-FFF2-40B4-BE49-F238E27FC236}">
                <a16:creationId xmlns:a16="http://schemas.microsoft.com/office/drawing/2014/main" id="{DDEE571E-7A5D-40F4-A821-C30BD0DC4A8C}"/>
              </a:ext>
            </a:extLst>
          </p:cNvPr>
          <p:cNvPicPr>
            <a:picLocks noChangeAspect="1"/>
          </p:cNvPicPr>
          <p:nvPr/>
        </p:nvPicPr>
        <p:blipFill>
          <a:blip r:embed="rId3"/>
          <a:stretch>
            <a:fillRect/>
          </a:stretch>
        </p:blipFill>
        <p:spPr>
          <a:xfrm>
            <a:off x="1809255" y="2776554"/>
            <a:ext cx="7191375" cy="819150"/>
          </a:xfrm>
          <a:prstGeom prst="rect">
            <a:avLst/>
          </a:prstGeom>
        </p:spPr>
      </p:pic>
      <p:sp>
        <p:nvSpPr>
          <p:cNvPr id="13" name="TextBox 12">
            <a:extLst>
              <a:ext uri="{FF2B5EF4-FFF2-40B4-BE49-F238E27FC236}">
                <a16:creationId xmlns:a16="http://schemas.microsoft.com/office/drawing/2014/main" id="{F8F0A7DA-DB23-499B-89F7-D273CCE65ACB}"/>
              </a:ext>
            </a:extLst>
          </p:cNvPr>
          <p:cNvSpPr txBox="1"/>
          <p:nvPr/>
        </p:nvSpPr>
        <p:spPr>
          <a:xfrm>
            <a:off x="347120" y="3677347"/>
            <a:ext cx="3349810" cy="400110"/>
          </a:xfrm>
          <a:prstGeom prst="rect">
            <a:avLst/>
          </a:prstGeom>
          <a:noFill/>
        </p:spPr>
        <p:txBody>
          <a:bodyPr wrap="square" rtlCol="0">
            <a:spAutoFit/>
          </a:bodyPr>
          <a:lstStyle/>
          <a:p>
            <a:r>
              <a:rPr lang="en-US" sz="2000" b="1" dirty="0"/>
              <a:t>Random Over Sampling</a:t>
            </a:r>
          </a:p>
        </p:txBody>
      </p:sp>
      <p:pic>
        <p:nvPicPr>
          <p:cNvPr id="8" name="Picture 7">
            <a:extLst>
              <a:ext uri="{FF2B5EF4-FFF2-40B4-BE49-F238E27FC236}">
                <a16:creationId xmlns:a16="http://schemas.microsoft.com/office/drawing/2014/main" id="{F27E5BB1-9B5B-45E5-9108-97681D3FA0DD}"/>
              </a:ext>
            </a:extLst>
          </p:cNvPr>
          <p:cNvPicPr>
            <a:picLocks noChangeAspect="1"/>
          </p:cNvPicPr>
          <p:nvPr/>
        </p:nvPicPr>
        <p:blipFill>
          <a:blip r:embed="rId4"/>
          <a:stretch>
            <a:fillRect/>
          </a:stretch>
        </p:blipFill>
        <p:spPr>
          <a:xfrm>
            <a:off x="1809255" y="4159100"/>
            <a:ext cx="7391400" cy="809625"/>
          </a:xfrm>
          <a:prstGeom prst="rect">
            <a:avLst/>
          </a:prstGeom>
        </p:spPr>
      </p:pic>
      <p:sp>
        <p:nvSpPr>
          <p:cNvPr id="15" name="TextBox 14">
            <a:extLst>
              <a:ext uri="{FF2B5EF4-FFF2-40B4-BE49-F238E27FC236}">
                <a16:creationId xmlns:a16="http://schemas.microsoft.com/office/drawing/2014/main" id="{125F3195-70AC-414E-9425-997377D55CBD}"/>
              </a:ext>
            </a:extLst>
          </p:cNvPr>
          <p:cNvSpPr txBox="1"/>
          <p:nvPr/>
        </p:nvSpPr>
        <p:spPr>
          <a:xfrm>
            <a:off x="347120" y="5049466"/>
            <a:ext cx="3349810" cy="400110"/>
          </a:xfrm>
          <a:prstGeom prst="rect">
            <a:avLst/>
          </a:prstGeom>
          <a:noFill/>
        </p:spPr>
        <p:txBody>
          <a:bodyPr wrap="square" rtlCol="0">
            <a:spAutoFit/>
          </a:bodyPr>
          <a:lstStyle/>
          <a:p>
            <a:r>
              <a:rPr lang="en-US" sz="2000" b="1" dirty="0"/>
              <a:t>Random Over Sampling</a:t>
            </a:r>
          </a:p>
        </p:txBody>
      </p:sp>
      <p:pic>
        <p:nvPicPr>
          <p:cNvPr id="9" name="Picture 8">
            <a:extLst>
              <a:ext uri="{FF2B5EF4-FFF2-40B4-BE49-F238E27FC236}">
                <a16:creationId xmlns:a16="http://schemas.microsoft.com/office/drawing/2014/main" id="{F0DFB337-4225-4E34-B739-DCE37FEACDAF}"/>
              </a:ext>
            </a:extLst>
          </p:cNvPr>
          <p:cNvPicPr>
            <a:picLocks noChangeAspect="1"/>
          </p:cNvPicPr>
          <p:nvPr/>
        </p:nvPicPr>
        <p:blipFill>
          <a:blip r:embed="rId5"/>
          <a:stretch>
            <a:fillRect/>
          </a:stretch>
        </p:blipFill>
        <p:spPr>
          <a:xfrm>
            <a:off x="1809255" y="5449576"/>
            <a:ext cx="7000875" cy="838200"/>
          </a:xfrm>
          <a:prstGeom prst="rect">
            <a:avLst/>
          </a:prstGeom>
        </p:spPr>
      </p:pic>
      <p:graphicFrame>
        <p:nvGraphicFramePr>
          <p:cNvPr id="17" name="Diagram 16">
            <a:extLst>
              <a:ext uri="{FF2B5EF4-FFF2-40B4-BE49-F238E27FC236}">
                <a16:creationId xmlns:a16="http://schemas.microsoft.com/office/drawing/2014/main" id="{4A8ABCFF-DD90-4E1B-A77E-8ECF81A9AD6E}"/>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7001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Model Building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Diagram 28">
            <a:extLst>
              <a:ext uri="{FF2B5EF4-FFF2-40B4-BE49-F238E27FC236}">
                <a16:creationId xmlns:a16="http://schemas.microsoft.com/office/drawing/2014/main" id="{DE177ACB-B415-461A-B6F9-3A6623612DA3}"/>
              </a:ext>
            </a:extLst>
          </p:cNvPr>
          <p:cNvGraphicFramePr/>
          <p:nvPr>
            <p:extLst>
              <p:ext uri="{D42A27DB-BD31-4B8C-83A1-F6EECF244321}">
                <p14:modId xmlns:p14="http://schemas.microsoft.com/office/powerpoint/2010/main" val="109950943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FBD9CCEE-A7DE-4652-91F7-8CEBA9324266}"/>
              </a:ext>
            </a:extLst>
          </p:cNvPr>
          <p:cNvSpPr/>
          <p:nvPr/>
        </p:nvSpPr>
        <p:spPr>
          <a:xfrm>
            <a:off x="496919" y="2203079"/>
            <a:ext cx="5913308" cy="4189993"/>
          </a:xfrm>
          <a:prstGeom prst="rect">
            <a:avLst/>
          </a:prstGeom>
        </p:spPr>
        <p:txBody>
          <a:bodyPr wrap="square">
            <a:spAutoFit/>
          </a:bodyPr>
          <a:lstStyle/>
          <a:p>
            <a:pPr>
              <a:lnSpc>
                <a:spcPct val="150000"/>
              </a:lnSpc>
            </a:pPr>
            <a:r>
              <a:rPr lang="en-US" sz="2000" b="1" dirty="0"/>
              <a:t>Data for modelling</a:t>
            </a:r>
          </a:p>
          <a:p>
            <a:pPr marL="800100" lvl="1" indent="-342900">
              <a:lnSpc>
                <a:spcPct val="150000"/>
              </a:lnSpc>
              <a:buFont typeface="Arial" panose="020B0604020202020204" pitchFamily="34" charset="0"/>
              <a:buChar char="•"/>
            </a:pPr>
            <a:r>
              <a:rPr lang="en-US" sz="2000" dirty="0"/>
              <a:t>All independent variables except ‘Time’</a:t>
            </a:r>
          </a:p>
          <a:p>
            <a:pPr>
              <a:lnSpc>
                <a:spcPct val="150000"/>
              </a:lnSpc>
            </a:pPr>
            <a:r>
              <a:rPr lang="en-US" sz="2000" b="1" dirty="0"/>
              <a:t>Model types (6):</a:t>
            </a:r>
          </a:p>
          <a:p>
            <a:pPr marL="800100" lvl="2" indent="-342900">
              <a:lnSpc>
                <a:spcPct val="150000"/>
              </a:lnSpc>
              <a:buFont typeface="Arial" panose="020B0604020202020204" pitchFamily="34" charset="0"/>
              <a:buChar char="•"/>
            </a:pPr>
            <a:r>
              <a:rPr lang="en-US" sz="2000" dirty="0"/>
              <a:t>Logistic Regression</a:t>
            </a:r>
          </a:p>
          <a:p>
            <a:pPr marL="800100" lvl="2" indent="-342900">
              <a:lnSpc>
                <a:spcPct val="150000"/>
              </a:lnSpc>
              <a:buFont typeface="Arial" panose="020B0604020202020204" pitchFamily="34" charset="0"/>
              <a:buChar char="•"/>
            </a:pPr>
            <a:r>
              <a:rPr lang="en-US" sz="2000" dirty="0"/>
              <a:t>Decision Trees and its variants </a:t>
            </a:r>
          </a:p>
          <a:p>
            <a:pPr marL="800100" lvl="2" indent="-342900">
              <a:lnSpc>
                <a:spcPct val="150000"/>
              </a:lnSpc>
              <a:buFont typeface="Arial" panose="020B0604020202020204" pitchFamily="34" charset="0"/>
              <a:buChar char="•"/>
            </a:pPr>
            <a:r>
              <a:rPr lang="en-US" sz="2000" dirty="0"/>
              <a:t>Random Forest</a:t>
            </a:r>
          </a:p>
          <a:p>
            <a:pPr marL="800100" lvl="2" indent="-342900">
              <a:lnSpc>
                <a:spcPct val="150000"/>
              </a:lnSpc>
              <a:buFont typeface="Arial" panose="020B0604020202020204" pitchFamily="34" charset="0"/>
              <a:buChar char="•"/>
            </a:pPr>
            <a:r>
              <a:rPr lang="en-US" sz="2000" dirty="0"/>
              <a:t>Gradient Boosting</a:t>
            </a:r>
          </a:p>
          <a:p>
            <a:pPr marL="800100" lvl="2" indent="-342900">
              <a:lnSpc>
                <a:spcPct val="150000"/>
              </a:lnSpc>
              <a:buFont typeface="Arial" panose="020B0604020202020204" pitchFamily="34" charset="0"/>
              <a:buChar char="•"/>
            </a:pPr>
            <a:r>
              <a:rPr lang="en-US" sz="2000" dirty="0"/>
              <a:t>Support Vector Machine</a:t>
            </a:r>
          </a:p>
          <a:p>
            <a:pPr marL="800100" lvl="2" indent="-342900">
              <a:lnSpc>
                <a:spcPct val="150000"/>
              </a:lnSpc>
              <a:buFont typeface="Arial" panose="020B0604020202020204" pitchFamily="34" charset="0"/>
              <a:buChar char="•"/>
            </a:pPr>
            <a:r>
              <a:rPr lang="en-US" sz="2000" dirty="0"/>
              <a:t>K- Nearest Neighbors</a:t>
            </a:r>
          </a:p>
        </p:txBody>
      </p:sp>
    </p:spTree>
    <p:extLst>
      <p:ext uri="{BB962C8B-B14F-4D97-AF65-F5344CB8AC3E}">
        <p14:creationId xmlns:p14="http://schemas.microsoft.com/office/powerpoint/2010/main" val="138751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Logistic Regression – Holdout Sample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B62366-AC5C-4CE5-AD68-40CCE6BDDB89}"/>
              </a:ext>
            </a:extLst>
          </p:cNvPr>
          <p:cNvPicPr>
            <a:picLocks noChangeAspect="1"/>
          </p:cNvPicPr>
          <p:nvPr/>
        </p:nvPicPr>
        <p:blipFill>
          <a:blip r:embed="rId2"/>
          <a:stretch>
            <a:fillRect/>
          </a:stretch>
        </p:blipFill>
        <p:spPr>
          <a:xfrm>
            <a:off x="2194144" y="2252067"/>
            <a:ext cx="6995073" cy="4169194"/>
          </a:xfrm>
          <a:prstGeom prst="rect">
            <a:avLst/>
          </a:prstGeom>
        </p:spPr>
      </p:pic>
      <p:graphicFrame>
        <p:nvGraphicFramePr>
          <p:cNvPr id="52" name="Diagram 51">
            <a:extLst>
              <a:ext uri="{FF2B5EF4-FFF2-40B4-BE49-F238E27FC236}">
                <a16:creationId xmlns:a16="http://schemas.microsoft.com/office/drawing/2014/main" id="{9F0E96D0-67F8-4F28-A8E2-9B026B26174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250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Logistic Regression – Cross Validation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122C44-86B8-4BC5-9619-AAC43A915118}"/>
              </a:ext>
            </a:extLst>
          </p:cNvPr>
          <p:cNvPicPr>
            <a:picLocks noChangeAspect="1"/>
          </p:cNvPicPr>
          <p:nvPr/>
        </p:nvPicPr>
        <p:blipFill>
          <a:blip r:embed="rId2"/>
          <a:stretch>
            <a:fillRect/>
          </a:stretch>
        </p:blipFill>
        <p:spPr>
          <a:xfrm>
            <a:off x="298886" y="4548797"/>
            <a:ext cx="8858250" cy="1828800"/>
          </a:xfrm>
          <a:prstGeom prst="rect">
            <a:avLst/>
          </a:prstGeom>
        </p:spPr>
      </p:pic>
      <p:pic>
        <p:nvPicPr>
          <p:cNvPr id="8" name="Picture 7">
            <a:extLst>
              <a:ext uri="{FF2B5EF4-FFF2-40B4-BE49-F238E27FC236}">
                <a16:creationId xmlns:a16="http://schemas.microsoft.com/office/drawing/2014/main" id="{424C36A2-C4B8-40ED-B6D2-18BA3CEB2CF6}"/>
              </a:ext>
            </a:extLst>
          </p:cNvPr>
          <p:cNvPicPr>
            <a:picLocks noChangeAspect="1"/>
          </p:cNvPicPr>
          <p:nvPr/>
        </p:nvPicPr>
        <p:blipFill>
          <a:blip r:embed="rId3"/>
          <a:stretch>
            <a:fillRect/>
          </a:stretch>
        </p:blipFill>
        <p:spPr>
          <a:xfrm>
            <a:off x="446523" y="2470174"/>
            <a:ext cx="8639111" cy="1866900"/>
          </a:xfrm>
          <a:prstGeom prst="rect">
            <a:avLst/>
          </a:prstGeom>
        </p:spPr>
      </p:pic>
      <p:graphicFrame>
        <p:nvGraphicFramePr>
          <p:cNvPr id="15" name="Diagram 14">
            <a:extLst>
              <a:ext uri="{FF2B5EF4-FFF2-40B4-BE49-F238E27FC236}">
                <a16:creationId xmlns:a16="http://schemas.microsoft.com/office/drawing/2014/main" id="{062D604A-A75A-4D00-97C7-041F7CD8F4D9}"/>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03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Decision Tree– Holdout Sample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70B792-3A54-47CD-A29F-975F1C0F5EAB}"/>
              </a:ext>
            </a:extLst>
          </p:cNvPr>
          <p:cNvPicPr>
            <a:picLocks noChangeAspect="1"/>
          </p:cNvPicPr>
          <p:nvPr/>
        </p:nvPicPr>
        <p:blipFill>
          <a:blip r:embed="rId2"/>
          <a:stretch>
            <a:fillRect/>
          </a:stretch>
        </p:blipFill>
        <p:spPr>
          <a:xfrm>
            <a:off x="5454543" y="4337073"/>
            <a:ext cx="5805224" cy="1391396"/>
          </a:xfrm>
          <a:prstGeom prst="rect">
            <a:avLst/>
          </a:prstGeom>
        </p:spPr>
      </p:pic>
      <p:sp>
        <p:nvSpPr>
          <p:cNvPr id="3" name="TextBox 2">
            <a:extLst>
              <a:ext uri="{FF2B5EF4-FFF2-40B4-BE49-F238E27FC236}">
                <a16:creationId xmlns:a16="http://schemas.microsoft.com/office/drawing/2014/main" id="{1745CB1F-7A95-4750-8EE8-592B59128B5D}"/>
              </a:ext>
            </a:extLst>
          </p:cNvPr>
          <p:cNvSpPr txBox="1"/>
          <p:nvPr/>
        </p:nvSpPr>
        <p:spPr>
          <a:xfrm>
            <a:off x="5342675" y="2735241"/>
            <a:ext cx="580522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Maximum depth of 8</a:t>
            </a:r>
          </a:p>
          <a:p>
            <a:pPr marL="285750" indent="-285750">
              <a:buFont typeface="Arial" panose="020B0604020202020204" pitchFamily="34" charset="0"/>
              <a:buChar char="•"/>
            </a:pPr>
            <a:r>
              <a:rPr lang="en-US" sz="2000" dirty="0"/>
              <a:t>SMOTE-TOMEK oversampled and standardized data for training</a:t>
            </a:r>
          </a:p>
          <a:p>
            <a:pPr marL="285750" indent="-285750">
              <a:buFont typeface="Arial" panose="020B0604020202020204" pitchFamily="34" charset="0"/>
              <a:buChar char="•"/>
            </a:pPr>
            <a:r>
              <a:rPr lang="en-US" sz="2000" dirty="0"/>
              <a:t>Standardized unsampled data for validation</a:t>
            </a:r>
          </a:p>
        </p:txBody>
      </p:sp>
      <p:pic>
        <p:nvPicPr>
          <p:cNvPr id="6" name="Picture 5">
            <a:extLst>
              <a:ext uri="{FF2B5EF4-FFF2-40B4-BE49-F238E27FC236}">
                <a16:creationId xmlns:a16="http://schemas.microsoft.com/office/drawing/2014/main" id="{E28A93FD-48C2-431E-BAF0-39BC132FCB49}"/>
              </a:ext>
            </a:extLst>
          </p:cNvPr>
          <p:cNvPicPr>
            <a:picLocks noChangeAspect="1"/>
          </p:cNvPicPr>
          <p:nvPr/>
        </p:nvPicPr>
        <p:blipFill>
          <a:blip r:embed="rId3"/>
          <a:stretch>
            <a:fillRect/>
          </a:stretch>
        </p:blipFill>
        <p:spPr>
          <a:xfrm>
            <a:off x="176246" y="2637704"/>
            <a:ext cx="5102052" cy="3398739"/>
          </a:xfrm>
          <a:prstGeom prst="rect">
            <a:avLst/>
          </a:prstGeom>
        </p:spPr>
      </p:pic>
      <p:graphicFrame>
        <p:nvGraphicFramePr>
          <p:cNvPr id="13" name="Diagram 12">
            <a:extLst>
              <a:ext uri="{FF2B5EF4-FFF2-40B4-BE49-F238E27FC236}">
                <a16:creationId xmlns:a16="http://schemas.microsoft.com/office/drawing/2014/main" id="{8B5C4BB3-EBEC-4696-AD49-84D3F74D12F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33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Decision Tree– Cross Validation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45CB1F-7A95-4750-8EE8-592B59128B5D}"/>
              </a:ext>
            </a:extLst>
          </p:cNvPr>
          <p:cNvSpPr txBox="1"/>
          <p:nvPr/>
        </p:nvSpPr>
        <p:spPr>
          <a:xfrm>
            <a:off x="1520502" y="4238801"/>
            <a:ext cx="847191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average cross-validated recall is 71.5%. This is much lesser than the training recall</a:t>
            </a:r>
          </a:p>
          <a:p>
            <a:endParaRPr lang="en-US" sz="2000" dirty="0"/>
          </a:p>
          <a:p>
            <a:pPr marL="285750" indent="-285750">
              <a:buFont typeface="Arial" panose="020B0604020202020204" pitchFamily="34" charset="0"/>
              <a:buChar char="•"/>
            </a:pPr>
            <a:r>
              <a:rPr lang="en-US" sz="2000" dirty="0"/>
              <a:t>The decision tree model is overfitting on training data</a:t>
            </a:r>
          </a:p>
        </p:txBody>
      </p:sp>
      <p:pic>
        <p:nvPicPr>
          <p:cNvPr id="4" name="Picture 3">
            <a:extLst>
              <a:ext uri="{FF2B5EF4-FFF2-40B4-BE49-F238E27FC236}">
                <a16:creationId xmlns:a16="http://schemas.microsoft.com/office/drawing/2014/main" id="{58B38FA2-C527-4F70-B31C-C39FE6B4D259}"/>
              </a:ext>
            </a:extLst>
          </p:cNvPr>
          <p:cNvPicPr>
            <a:picLocks noChangeAspect="1"/>
          </p:cNvPicPr>
          <p:nvPr/>
        </p:nvPicPr>
        <p:blipFill>
          <a:blip r:embed="rId2"/>
          <a:stretch>
            <a:fillRect/>
          </a:stretch>
        </p:blipFill>
        <p:spPr>
          <a:xfrm>
            <a:off x="1520502" y="2523638"/>
            <a:ext cx="8610600" cy="1200150"/>
          </a:xfrm>
          <a:prstGeom prst="rect">
            <a:avLst/>
          </a:prstGeom>
        </p:spPr>
      </p:pic>
      <p:graphicFrame>
        <p:nvGraphicFramePr>
          <p:cNvPr id="12" name="Diagram 11">
            <a:extLst>
              <a:ext uri="{FF2B5EF4-FFF2-40B4-BE49-F238E27FC236}">
                <a16:creationId xmlns:a16="http://schemas.microsoft.com/office/drawing/2014/main" id="{9D385519-D519-4FBC-9202-4B23E5F3E95B}"/>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08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Random Forest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4430812-3F44-4ECB-9076-8E87C7BD4E19}"/>
              </a:ext>
            </a:extLst>
          </p:cNvPr>
          <p:cNvPicPr>
            <a:picLocks noChangeAspect="1"/>
          </p:cNvPicPr>
          <p:nvPr/>
        </p:nvPicPr>
        <p:blipFill>
          <a:blip r:embed="rId2"/>
          <a:stretch>
            <a:fillRect/>
          </a:stretch>
        </p:blipFill>
        <p:spPr>
          <a:xfrm>
            <a:off x="1543050" y="2389218"/>
            <a:ext cx="9105900" cy="1733550"/>
          </a:xfrm>
          <a:prstGeom prst="rect">
            <a:avLst/>
          </a:prstGeom>
        </p:spPr>
      </p:pic>
      <p:pic>
        <p:nvPicPr>
          <p:cNvPr id="8" name="Picture 7">
            <a:extLst>
              <a:ext uri="{FF2B5EF4-FFF2-40B4-BE49-F238E27FC236}">
                <a16:creationId xmlns:a16="http://schemas.microsoft.com/office/drawing/2014/main" id="{E3CA0DAC-A777-4E3D-8939-247A7EB64B81}"/>
              </a:ext>
            </a:extLst>
          </p:cNvPr>
          <p:cNvPicPr>
            <a:picLocks noChangeAspect="1"/>
          </p:cNvPicPr>
          <p:nvPr/>
        </p:nvPicPr>
        <p:blipFill>
          <a:blip r:embed="rId3"/>
          <a:stretch>
            <a:fillRect/>
          </a:stretch>
        </p:blipFill>
        <p:spPr>
          <a:xfrm>
            <a:off x="1522820" y="4424362"/>
            <a:ext cx="9115425" cy="1666875"/>
          </a:xfrm>
          <a:prstGeom prst="rect">
            <a:avLst/>
          </a:prstGeom>
        </p:spPr>
      </p:pic>
      <p:graphicFrame>
        <p:nvGraphicFramePr>
          <p:cNvPr id="14" name="Diagram 13">
            <a:extLst>
              <a:ext uri="{FF2B5EF4-FFF2-40B4-BE49-F238E27FC236}">
                <a16:creationId xmlns:a16="http://schemas.microsoft.com/office/drawing/2014/main" id="{9220656E-23F7-4BAB-A7CA-A899E3C034EC}"/>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23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Random Forest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9111B6-5710-493C-B0B7-E0DDD1E3CEB8}"/>
              </a:ext>
            </a:extLst>
          </p:cNvPr>
          <p:cNvPicPr>
            <a:picLocks noChangeAspect="1"/>
          </p:cNvPicPr>
          <p:nvPr/>
        </p:nvPicPr>
        <p:blipFill>
          <a:blip r:embed="rId2"/>
          <a:stretch>
            <a:fillRect/>
          </a:stretch>
        </p:blipFill>
        <p:spPr>
          <a:xfrm>
            <a:off x="562294" y="3027307"/>
            <a:ext cx="4639680" cy="2569669"/>
          </a:xfrm>
          <a:prstGeom prst="rect">
            <a:avLst/>
          </a:prstGeom>
        </p:spPr>
      </p:pic>
      <p:pic>
        <p:nvPicPr>
          <p:cNvPr id="4" name="Picture 3">
            <a:extLst>
              <a:ext uri="{FF2B5EF4-FFF2-40B4-BE49-F238E27FC236}">
                <a16:creationId xmlns:a16="http://schemas.microsoft.com/office/drawing/2014/main" id="{9CD1C17E-72F9-4A77-A328-2CCC21BC500C}"/>
              </a:ext>
            </a:extLst>
          </p:cNvPr>
          <p:cNvPicPr>
            <a:picLocks noChangeAspect="1"/>
          </p:cNvPicPr>
          <p:nvPr/>
        </p:nvPicPr>
        <p:blipFill>
          <a:blip r:embed="rId3"/>
          <a:stretch>
            <a:fillRect/>
          </a:stretch>
        </p:blipFill>
        <p:spPr>
          <a:xfrm>
            <a:off x="5744188" y="2203079"/>
            <a:ext cx="4864104" cy="3852154"/>
          </a:xfrm>
          <a:prstGeom prst="rect">
            <a:avLst/>
          </a:prstGeom>
        </p:spPr>
      </p:pic>
      <p:sp>
        <p:nvSpPr>
          <p:cNvPr id="5" name="TextBox 4">
            <a:extLst>
              <a:ext uri="{FF2B5EF4-FFF2-40B4-BE49-F238E27FC236}">
                <a16:creationId xmlns:a16="http://schemas.microsoft.com/office/drawing/2014/main" id="{A3B470E1-A84E-4921-9D22-5880BEA20586}"/>
              </a:ext>
            </a:extLst>
          </p:cNvPr>
          <p:cNvSpPr txBox="1"/>
          <p:nvPr/>
        </p:nvSpPr>
        <p:spPr>
          <a:xfrm>
            <a:off x="924339" y="6052847"/>
            <a:ext cx="3735421" cy="400110"/>
          </a:xfrm>
          <a:prstGeom prst="rect">
            <a:avLst/>
          </a:prstGeom>
          <a:noFill/>
        </p:spPr>
        <p:txBody>
          <a:bodyPr wrap="square" rtlCol="0">
            <a:spAutoFit/>
          </a:bodyPr>
          <a:lstStyle/>
          <a:p>
            <a:pPr algn="ctr"/>
            <a:r>
              <a:rPr lang="en-US" sz="2000" dirty="0"/>
              <a:t>ROC Curve</a:t>
            </a:r>
          </a:p>
        </p:txBody>
      </p:sp>
      <p:sp>
        <p:nvSpPr>
          <p:cNvPr id="13" name="TextBox 12">
            <a:extLst>
              <a:ext uri="{FF2B5EF4-FFF2-40B4-BE49-F238E27FC236}">
                <a16:creationId xmlns:a16="http://schemas.microsoft.com/office/drawing/2014/main" id="{F5300E97-6082-43BC-A6EE-3C463E362435}"/>
              </a:ext>
            </a:extLst>
          </p:cNvPr>
          <p:cNvSpPr txBox="1"/>
          <p:nvPr/>
        </p:nvSpPr>
        <p:spPr>
          <a:xfrm>
            <a:off x="6308529" y="6078485"/>
            <a:ext cx="3735421" cy="400110"/>
          </a:xfrm>
          <a:prstGeom prst="rect">
            <a:avLst/>
          </a:prstGeom>
          <a:noFill/>
        </p:spPr>
        <p:txBody>
          <a:bodyPr wrap="square" rtlCol="0">
            <a:spAutoFit/>
          </a:bodyPr>
          <a:lstStyle/>
          <a:p>
            <a:pPr algn="ctr"/>
            <a:r>
              <a:rPr lang="en-US" sz="2000" dirty="0"/>
              <a:t>Variable Importance</a:t>
            </a:r>
          </a:p>
        </p:txBody>
      </p:sp>
      <p:graphicFrame>
        <p:nvGraphicFramePr>
          <p:cNvPr id="14" name="Diagram 13">
            <a:extLst>
              <a:ext uri="{FF2B5EF4-FFF2-40B4-BE49-F238E27FC236}">
                <a16:creationId xmlns:a16="http://schemas.microsoft.com/office/drawing/2014/main" id="{71877852-38A2-480C-B810-017CFD377F7A}"/>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734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Outline</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EF126-857A-41C1-BD0C-25A972FFF4ED}"/>
              </a:ext>
            </a:extLst>
          </p:cNvPr>
          <p:cNvSpPr txBox="1"/>
          <p:nvPr/>
        </p:nvSpPr>
        <p:spPr>
          <a:xfrm>
            <a:off x="496919" y="2223753"/>
            <a:ext cx="8131278"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Introduction</a:t>
            </a:r>
          </a:p>
          <a:p>
            <a:pPr marL="285750" indent="-285750">
              <a:lnSpc>
                <a:spcPct val="150000"/>
              </a:lnSpc>
              <a:buFont typeface="Arial" panose="020B0604020202020204" pitchFamily="34" charset="0"/>
              <a:buChar char="•"/>
            </a:pPr>
            <a:r>
              <a:rPr lang="en-US" sz="2800" dirty="0"/>
              <a:t>Data Preparation </a:t>
            </a:r>
          </a:p>
          <a:p>
            <a:pPr marL="285750" indent="-285750">
              <a:lnSpc>
                <a:spcPct val="150000"/>
              </a:lnSpc>
              <a:buFont typeface="Arial" panose="020B0604020202020204" pitchFamily="34" charset="0"/>
              <a:buChar char="•"/>
            </a:pPr>
            <a:r>
              <a:rPr lang="en-US" sz="2800" dirty="0"/>
              <a:t>Model Building</a:t>
            </a:r>
          </a:p>
          <a:p>
            <a:pPr marL="285750" indent="-285750">
              <a:lnSpc>
                <a:spcPct val="150000"/>
              </a:lnSpc>
              <a:buFont typeface="Arial" panose="020B0604020202020204" pitchFamily="34" charset="0"/>
              <a:buChar char="•"/>
            </a:pPr>
            <a:r>
              <a:rPr lang="en-US" sz="2800" dirty="0"/>
              <a:t>Results</a:t>
            </a:r>
          </a:p>
          <a:p>
            <a:pPr marL="285750" indent="-285750">
              <a:lnSpc>
                <a:spcPct val="150000"/>
              </a:lnSpc>
              <a:buFont typeface="Arial" panose="020B0604020202020204" pitchFamily="34" charset="0"/>
              <a:buChar char="•"/>
            </a:pPr>
            <a:r>
              <a:rPr lang="en-US" sz="2800" dirty="0"/>
              <a:t>Original Vision vs Final Product</a:t>
            </a:r>
          </a:p>
          <a:p>
            <a:pPr marL="285750" indent="-285750">
              <a:lnSpc>
                <a:spcPct val="150000"/>
              </a:lnSpc>
              <a:buFont typeface="Arial" panose="020B0604020202020204" pitchFamily="34" charset="0"/>
              <a:buChar char="•"/>
            </a:pPr>
            <a:r>
              <a:rPr lang="en-US" sz="2800" dirty="0"/>
              <a:t>Lessons Learnt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1414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Gradient Boosting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71E91F-BC07-459E-B981-3C501F94372F}"/>
              </a:ext>
            </a:extLst>
          </p:cNvPr>
          <p:cNvSpPr txBox="1"/>
          <p:nvPr/>
        </p:nvSpPr>
        <p:spPr>
          <a:xfrm>
            <a:off x="6030242" y="2481992"/>
            <a:ext cx="482954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5 models are built with different learning rate (0.05, 0.075, 0.1, 0.25, 0.5, 0.75, 1)</a:t>
            </a:r>
            <a:br>
              <a:rPr lang="en-US" sz="2000" dirty="0"/>
            </a:br>
            <a:endParaRPr lang="en-US" sz="2000" dirty="0"/>
          </a:p>
        </p:txBody>
      </p:sp>
      <p:pic>
        <p:nvPicPr>
          <p:cNvPr id="8" name="Picture 7">
            <a:extLst>
              <a:ext uri="{FF2B5EF4-FFF2-40B4-BE49-F238E27FC236}">
                <a16:creationId xmlns:a16="http://schemas.microsoft.com/office/drawing/2014/main" id="{1273C729-2E89-4436-AAFD-6BCE9303AE25}"/>
              </a:ext>
            </a:extLst>
          </p:cNvPr>
          <p:cNvPicPr>
            <a:picLocks noChangeAspect="1"/>
          </p:cNvPicPr>
          <p:nvPr/>
        </p:nvPicPr>
        <p:blipFill>
          <a:blip r:embed="rId2"/>
          <a:stretch>
            <a:fillRect/>
          </a:stretch>
        </p:blipFill>
        <p:spPr>
          <a:xfrm>
            <a:off x="109495" y="2481992"/>
            <a:ext cx="5827167" cy="3641178"/>
          </a:xfrm>
          <a:prstGeom prst="rect">
            <a:avLst/>
          </a:prstGeom>
        </p:spPr>
      </p:pic>
      <p:pic>
        <p:nvPicPr>
          <p:cNvPr id="9" name="Picture 8">
            <a:extLst>
              <a:ext uri="{FF2B5EF4-FFF2-40B4-BE49-F238E27FC236}">
                <a16:creationId xmlns:a16="http://schemas.microsoft.com/office/drawing/2014/main" id="{447D27C3-9DF5-49A9-AED2-025739D730C5}"/>
              </a:ext>
            </a:extLst>
          </p:cNvPr>
          <p:cNvPicPr>
            <a:picLocks noChangeAspect="1"/>
          </p:cNvPicPr>
          <p:nvPr/>
        </p:nvPicPr>
        <p:blipFill>
          <a:blip r:embed="rId3"/>
          <a:stretch>
            <a:fillRect/>
          </a:stretch>
        </p:blipFill>
        <p:spPr>
          <a:xfrm>
            <a:off x="6030242" y="3860380"/>
            <a:ext cx="5259540" cy="2264358"/>
          </a:xfrm>
          <a:prstGeom prst="rect">
            <a:avLst/>
          </a:prstGeom>
        </p:spPr>
      </p:pic>
      <p:graphicFrame>
        <p:nvGraphicFramePr>
          <p:cNvPr id="16" name="Diagram 15">
            <a:extLst>
              <a:ext uri="{FF2B5EF4-FFF2-40B4-BE49-F238E27FC236}">
                <a16:creationId xmlns:a16="http://schemas.microsoft.com/office/drawing/2014/main" id="{DAE78BA1-7414-4D76-BE49-F2E9BF841158}"/>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3237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Gradient Boosting</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9F86B6-96DA-4411-8271-0D25B0A150EB}"/>
              </a:ext>
            </a:extLst>
          </p:cNvPr>
          <p:cNvPicPr>
            <a:picLocks noChangeAspect="1"/>
          </p:cNvPicPr>
          <p:nvPr/>
        </p:nvPicPr>
        <p:blipFill>
          <a:blip r:embed="rId2"/>
          <a:stretch>
            <a:fillRect/>
          </a:stretch>
        </p:blipFill>
        <p:spPr>
          <a:xfrm>
            <a:off x="737407" y="2493513"/>
            <a:ext cx="5243854" cy="3703006"/>
          </a:xfrm>
          <a:prstGeom prst="rect">
            <a:avLst/>
          </a:prstGeom>
        </p:spPr>
      </p:pic>
      <p:sp>
        <p:nvSpPr>
          <p:cNvPr id="9" name="TextBox 8">
            <a:extLst>
              <a:ext uri="{FF2B5EF4-FFF2-40B4-BE49-F238E27FC236}">
                <a16:creationId xmlns:a16="http://schemas.microsoft.com/office/drawing/2014/main" id="{9D5F9872-6EA6-4D11-B933-E82DF41BA151}"/>
              </a:ext>
            </a:extLst>
          </p:cNvPr>
          <p:cNvSpPr txBox="1"/>
          <p:nvPr/>
        </p:nvSpPr>
        <p:spPr>
          <a:xfrm>
            <a:off x="6296202" y="3338793"/>
            <a:ext cx="428017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is 0.95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Increasing the depth of the trees (growing bigger trees) is making the model more precise and less sensitive to true positives</a:t>
            </a:r>
          </a:p>
        </p:txBody>
      </p:sp>
      <p:graphicFrame>
        <p:nvGraphicFramePr>
          <p:cNvPr id="15" name="Diagram 14">
            <a:extLst>
              <a:ext uri="{FF2B5EF4-FFF2-40B4-BE49-F238E27FC236}">
                <a16:creationId xmlns:a16="http://schemas.microsoft.com/office/drawing/2014/main" id="{F6DF5476-48F5-459D-8798-2DC711E79C57}"/>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87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Support Vector Machines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6EF3D70-4790-44CF-94AC-556D4F7BDC80}"/>
              </a:ext>
            </a:extLst>
          </p:cNvPr>
          <p:cNvPicPr>
            <a:picLocks noChangeAspect="1"/>
          </p:cNvPicPr>
          <p:nvPr/>
        </p:nvPicPr>
        <p:blipFill>
          <a:blip r:embed="rId2"/>
          <a:stretch>
            <a:fillRect/>
          </a:stretch>
        </p:blipFill>
        <p:spPr>
          <a:xfrm>
            <a:off x="1932111" y="2203079"/>
            <a:ext cx="7887555" cy="4236695"/>
          </a:xfrm>
          <a:prstGeom prst="rect">
            <a:avLst/>
          </a:prstGeom>
        </p:spPr>
      </p:pic>
      <p:graphicFrame>
        <p:nvGraphicFramePr>
          <p:cNvPr id="12" name="Diagram 11">
            <a:extLst>
              <a:ext uri="{FF2B5EF4-FFF2-40B4-BE49-F238E27FC236}">
                <a16:creationId xmlns:a16="http://schemas.microsoft.com/office/drawing/2014/main" id="{88344BE6-A3BB-48C2-93BF-E537B2A7B6F4}"/>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774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Support Vector Machines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CDAB63-6F33-4677-B612-5CE9C6E48FEF}"/>
              </a:ext>
            </a:extLst>
          </p:cNvPr>
          <p:cNvPicPr>
            <a:picLocks noChangeAspect="1"/>
          </p:cNvPicPr>
          <p:nvPr/>
        </p:nvPicPr>
        <p:blipFill>
          <a:blip r:embed="rId2"/>
          <a:stretch>
            <a:fillRect/>
          </a:stretch>
        </p:blipFill>
        <p:spPr>
          <a:xfrm>
            <a:off x="1862366" y="2217898"/>
            <a:ext cx="7928713" cy="4238351"/>
          </a:xfrm>
          <a:prstGeom prst="rect">
            <a:avLst/>
          </a:prstGeom>
        </p:spPr>
      </p:pic>
      <p:graphicFrame>
        <p:nvGraphicFramePr>
          <p:cNvPr id="10" name="Diagram 9">
            <a:extLst>
              <a:ext uri="{FF2B5EF4-FFF2-40B4-BE49-F238E27FC236}">
                <a16:creationId xmlns:a16="http://schemas.microsoft.com/office/drawing/2014/main" id="{3F271F2B-F59F-443E-B25C-348481D13467}"/>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723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C810E68D-9C14-4BD0-9C91-3D832F4B9685}"/>
              </a:ext>
            </a:extLst>
          </p:cNvPr>
          <p:cNvPicPr>
            <a:picLocks noChangeAspect="1"/>
          </p:cNvPicPr>
          <p:nvPr/>
        </p:nvPicPr>
        <p:blipFill>
          <a:blip r:embed="rId2"/>
          <a:stretch>
            <a:fillRect/>
          </a:stretch>
        </p:blipFill>
        <p:spPr>
          <a:xfrm>
            <a:off x="454448" y="2625523"/>
            <a:ext cx="4979058" cy="3423102"/>
          </a:xfrm>
          <a:prstGeom prst="rect">
            <a:avLst/>
          </a:prstGeom>
        </p:spPr>
      </p:pic>
      <p:sp>
        <p:nvSpPr>
          <p:cNvPr id="3" name="TextBox 2">
            <a:extLst>
              <a:ext uri="{FF2B5EF4-FFF2-40B4-BE49-F238E27FC236}">
                <a16:creationId xmlns:a16="http://schemas.microsoft.com/office/drawing/2014/main" id="{144450BC-F3EC-40A7-AA04-4EE16DA60523}"/>
              </a:ext>
            </a:extLst>
          </p:cNvPr>
          <p:cNvSpPr txBox="1"/>
          <p:nvPr/>
        </p:nvSpPr>
        <p:spPr>
          <a:xfrm>
            <a:off x="275494" y="2363747"/>
            <a:ext cx="10471369" cy="369332"/>
          </a:xfrm>
          <a:prstGeom prst="rect">
            <a:avLst/>
          </a:prstGeom>
          <a:noFill/>
        </p:spPr>
        <p:txBody>
          <a:bodyPr wrap="square" rtlCol="0">
            <a:spAutoFit/>
          </a:bodyPr>
          <a:lstStyle/>
          <a:p>
            <a:pPr marL="285750" indent="-285750">
              <a:buFont typeface="Arial" panose="020B0604020202020204" pitchFamily="34" charset="0"/>
              <a:buChar char="•"/>
            </a:pPr>
            <a:r>
              <a:rPr lang="en-US"/>
              <a:t> Plots for K ranging from 1 to 100</a:t>
            </a:r>
            <a:endParaRPr lang="en-US" dirty="0"/>
          </a:p>
        </p:txBody>
      </p:sp>
      <p:sp>
        <p:nvSpPr>
          <p:cNvPr id="11" name="TextBox 10">
            <a:extLst>
              <a:ext uri="{FF2B5EF4-FFF2-40B4-BE49-F238E27FC236}">
                <a16:creationId xmlns:a16="http://schemas.microsoft.com/office/drawing/2014/main" id="{C7D00470-31B3-4A39-A9F6-89B24D65CA89}"/>
              </a:ext>
            </a:extLst>
          </p:cNvPr>
          <p:cNvSpPr txBox="1"/>
          <p:nvPr/>
        </p:nvSpPr>
        <p:spPr>
          <a:xfrm>
            <a:off x="766395" y="6020200"/>
            <a:ext cx="4247801" cy="369332"/>
          </a:xfrm>
          <a:prstGeom prst="rect">
            <a:avLst/>
          </a:prstGeom>
          <a:noFill/>
        </p:spPr>
        <p:txBody>
          <a:bodyPr wrap="square" rtlCol="0">
            <a:spAutoFit/>
          </a:bodyPr>
          <a:lstStyle/>
          <a:p>
            <a:pPr algn="ctr"/>
            <a:r>
              <a:rPr lang="en-US"/>
              <a:t>Accuracy</a:t>
            </a:r>
            <a:endParaRPr lang="en-US" dirty="0"/>
          </a:p>
        </p:txBody>
      </p:sp>
      <p:sp>
        <p:nvSpPr>
          <p:cNvPr id="12" name="TextBox 11">
            <a:extLst>
              <a:ext uri="{FF2B5EF4-FFF2-40B4-BE49-F238E27FC236}">
                <a16:creationId xmlns:a16="http://schemas.microsoft.com/office/drawing/2014/main" id="{9D33D9EC-E37A-46AB-96AD-960D017C8F65}"/>
              </a:ext>
            </a:extLst>
          </p:cNvPr>
          <p:cNvSpPr txBox="1"/>
          <p:nvPr/>
        </p:nvSpPr>
        <p:spPr>
          <a:xfrm>
            <a:off x="5999842" y="6020200"/>
            <a:ext cx="4247801" cy="369332"/>
          </a:xfrm>
          <a:prstGeom prst="rect">
            <a:avLst/>
          </a:prstGeom>
          <a:noFill/>
        </p:spPr>
        <p:txBody>
          <a:bodyPr wrap="square" rtlCol="0">
            <a:spAutoFit/>
          </a:bodyPr>
          <a:lstStyle/>
          <a:p>
            <a:pPr algn="ctr"/>
            <a:r>
              <a:rPr lang="en-US"/>
              <a:t>Precision</a:t>
            </a:r>
            <a:endParaRPr lang="en-US" dirty="0"/>
          </a:p>
        </p:txBody>
      </p:sp>
      <p:pic>
        <p:nvPicPr>
          <p:cNvPr id="6" name="Picture 5" descr="A close up of a map&#10;&#10;Description automatically generated">
            <a:extLst>
              <a:ext uri="{FF2B5EF4-FFF2-40B4-BE49-F238E27FC236}">
                <a16:creationId xmlns:a16="http://schemas.microsoft.com/office/drawing/2014/main" id="{DCCA5222-F8B1-4A10-993B-BB9858B61D02}"/>
              </a:ext>
            </a:extLst>
          </p:cNvPr>
          <p:cNvPicPr>
            <a:picLocks noChangeAspect="1"/>
          </p:cNvPicPr>
          <p:nvPr/>
        </p:nvPicPr>
        <p:blipFill>
          <a:blip r:embed="rId3"/>
          <a:stretch>
            <a:fillRect/>
          </a:stretch>
        </p:blipFill>
        <p:spPr>
          <a:xfrm>
            <a:off x="5634213" y="2780544"/>
            <a:ext cx="4979058" cy="3304366"/>
          </a:xfrm>
          <a:prstGeom prst="rect">
            <a:avLst/>
          </a:prstGeom>
        </p:spPr>
      </p:pic>
      <p:graphicFrame>
        <p:nvGraphicFramePr>
          <p:cNvPr id="17" name="Diagram 16">
            <a:extLst>
              <a:ext uri="{FF2B5EF4-FFF2-40B4-BE49-F238E27FC236}">
                <a16:creationId xmlns:a16="http://schemas.microsoft.com/office/drawing/2014/main" id="{8D6E9488-45B7-4F54-9038-26A99DDD40A0}"/>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33D9EC-E37A-46AB-96AD-960D017C8F65}"/>
              </a:ext>
            </a:extLst>
          </p:cNvPr>
          <p:cNvSpPr txBox="1"/>
          <p:nvPr/>
        </p:nvSpPr>
        <p:spPr>
          <a:xfrm>
            <a:off x="737407" y="2517129"/>
            <a:ext cx="4247801" cy="369332"/>
          </a:xfrm>
          <a:prstGeom prst="rect">
            <a:avLst/>
          </a:prstGeom>
          <a:noFill/>
        </p:spPr>
        <p:txBody>
          <a:bodyPr wrap="square" rtlCol="0">
            <a:spAutoFit/>
          </a:bodyPr>
          <a:lstStyle/>
          <a:p>
            <a:pPr algn="ctr"/>
            <a:r>
              <a:rPr lang="en-US" dirty="0"/>
              <a:t>Recall</a:t>
            </a:r>
          </a:p>
        </p:txBody>
      </p:sp>
      <p:pic>
        <p:nvPicPr>
          <p:cNvPr id="4" name="Picture 3">
            <a:extLst>
              <a:ext uri="{FF2B5EF4-FFF2-40B4-BE49-F238E27FC236}">
                <a16:creationId xmlns:a16="http://schemas.microsoft.com/office/drawing/2014/main" id="{A87E8E40-55DF-4FC0-B251-99453B079048}"/>
              </a:ext>
            </a:extLst>
          </p:cNvPr>
          <p:cNvPicPr>
            <a:picLocks noChangeAspect="1"/>
          </p:cNvPicPr>
          <p:nvPr/>
        </p:nvPicPr>
        <p:blipFill>
          <a:blip r:embed="rId2"/>
          <a:stretch>
            <a:fillRect/>
          </a:stretch>
        </p:blipFill>
        <p:spPr>
          <a:xfrm>
            <a:off x="0" y="2952575"/>
            <a:ext cx="5651247" cy="3191908"/>
          </a:xfrm>
          <a:prstGeom prst="rect">
            <a:avLst/>
          </a:prstGeom>
        </p:spPr>
      </p:pic>
      <p:pic>
        <p:nvPicPr>
          <p:cNvPr id="3" name="Picture 2">
            <a:extLst>
              <a:ext uri="{FF2B5EF4-FFF2-40B4-BE49-F238E27FC236}">
                <a16:creationId xmlns:a16="http://schemas.microsoft.com/office/drawing/2014/main" id="{D609123D-DAAB-4F12-B089-E2B8B26C6BFC}"/>
              </a:ext>
            </a:extLst>
          </p:cNvPr>
          <p:cNvPicPr>
            <a:picLocks noChangeAspect="1"/>
          </p:cNvPicPr>
          <p:nvPr/>
        </p:nvPicPr>
        <p:blipFill>
          <a:blip r:embed="rId3"/>
          <a:stretch>
            <a:fillRect/>
          </a:stretch>
        </p:blipFill>
        <p:spPr>
          <a:xfrm>
            <a:off x="5826723" y="3152927"/>
            <a:ext cx="5132490" cy="2945760"/>
          </a:xfrm>
          <a:prstGeom prst="rect">
            <a:avLst/>
          </a:prstGeom>
        </p:spPr>
      </p:pic>
      <p:sp>
        <p:nvSpPr>
          <p:cNvPr id="13" name="TextBox 12">
            <a:extLst>
              <a:ext uri="{FF2B5EF4-FFF2-40B4-BE49-F238E27FC236}">
                <a16:creationId xmlns:a16="http://schemas.microsoft.com/office/drawing/2014/main" id="{4C7A7F2C-67B8-49C8-BDB0-F2A18FDEE4AF}"/>
              </a:ext>
            </a:extLst>
          </p:cNvPr>
          <p:cNvSpPr txBox="1"/>
          <p:nvPr/>
        </p:nvSpPr>
        <p:spPr>
          <a:xfrm>
            <a:off x="6438283" y="2517129"/>
            <a:ext cx="4247801" cy="369332"/>
          </a:xfrm>
          <a:prstGeom prst="rect">
            <a:avLst/>
          </a:prstGeom>
          <a:noFill/>
        </p:spPr>
        <p:txBody>
          <a:bodyPr wrap="square" rtlCol="0">
            <a:spAutoFit/>
          </a:bodyPr>
          <a:lstStyle/>
          <a:p>
            <a:pPr algn="ctr"/>
            <a:r>
              <a:rPr lang="en-US" dirty="0"/>
              <a:t>ROC Curve on Test Data for K = 85</a:t>
            </a:r>
          </a:p>
        </p:txBody>
      </p:sp>
      <p:graphicFrame>
        <p:nvGraphicFramePr>
          <p:cNvPr id="14" name="Diagram 13">
            <a:extLst>
              <a:ext uri="{FF2B5EF4-FFF2-40B4-BE49-F238E27FC236}">
                <a16:creationId xmlns:a16="http://schemas.microsoft.com/office/drawing/2014/main" id="{048B6086-EBAF-493A-B79D-052EF77740A9}"/>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557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K – Nearest Neighbors</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3392A5A-0502-40B3-A82D-B6DEB9498848}"/>
              </a:ext>
            </a:extLst>
          </p:cNvPr>
          <p:cNvPicPr>
            <a:picLocks noChangeAspect="1"/>
          </p:cNvPicPr>
          <p:nvPr/>
        </p:nvPicPr>
        <p:blipFill>
          <a:blip r:embed="rId2"/>
          <a:stretch>
            <a:fillRect/>
          </a:stretch>
        </p:blipFill>
        <p:spPr>
          <a:xfrm>
            <a:off x="1865439" y="2493513"/>
            <a:ext cx="8461119" cy="1658861"/>
          </a:xfrm>
          <a:prstGeom prst="rect">
            <a:avLst/>
          </a:prstGeom>
        </p:spPr>
      </p:pic>
      <p:sp>
        <p:nvSpPr>
          <p:cNvPr id="15" name="TextBox 14">
            <a:extLst>
              <a:ext uri="{FF2B5EF4-FFF2-40B4-BE49-F238E27FC236}">
                <a16:creationId xmlns:a16="http://schemas.microsoft.com/office/drawing/2014/main" id="{5E742DAA-D9DC-4712-B3CA-4ED1589BF780}"/>
              </a:ext>
            </a:extLst>
          </p:cNvPr>
          <p:cNvSpPr txBox="1"/>
          <p:nvPr/>
        </p:nvSpPr>
        <p:spPr>
          <a:xfrm>
            <a:off x="1865439" y="4521209"/>
            <a:ext cx="892767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k =85, the recall curve is flat, and precision is improving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I choose a higher k, there is no reduction in the recall, but the computational load on the machine will increase. If I choose lower K, the precision will drop below 70%	</a:t>
            </a:r>
          </a:p>
        </p:txBody>
      </p:sp>
      <p:graphicFrame>
        <p:nvGraphicFramePr>
          <p:cNvPr id="16" name="Diagram 15">
            <a:extLst>
              <a:ext uri="{FF2B5EF4-FFF2-40B4-BE49-F238E27FC236}">
                <a16:creationId xmlns:a16="http://schemas.microsoft.com/office/drawing/2014/main" id="{BEBD1900-3C1B-4BF3-B4CC-334BFD3C3B06}"/>
              </a:ext>
            </a:extLst>
          </p:cNvPr>
          <p:cNvGraphicFramePr/>
          <p:nvPr>
            <p:extLst>
              <p:ext uri="{D42A27DB-BD31-4B8C-83A1-F6EECF244321}">
                <p14:modId xmlns:p14="http://schemas.microsoft.com/office/powerpoint/2010/main" val="1966883183"/>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64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Results</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1200643" y="4337074"/>
            <a:ext cx="920654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Random Forest model is best model based on validation recall, AUC and precision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 forest with 200 trees in parallel has a validation recall of 0.77 and a validation precision of 0.95. Even though the recall is not as high as other models the precision is much higher, thus giving the business much higher confidence in flagging fraud cases </a:t>
            </a:r>
          </a:p>
        </p:txBody>
      </p:sp>
      <p:pic>
        <p:nvPicPr>
          <p:cNvPr id="4" name="Picture 3">
            <a:extLst>
              <a:ext uri="{FF2B5EF4-FFF2-40B4-BE49-F238E27FC236}">
                <a16:creationId xmlns:a16="http://schemas.microsoft.com/office/drawing/2014/main" id="{879F7134-3788-4760-9088-27E81930AE02}"/>
              </a:ext>
            </a:extLst>
          </p:cNvPr>
          <p:cNvPicPr>
            <a:picLocks noChangeAspect="1"/>
          </p:cNvPicPr>
          <p:nvPr/>
        </p:nvPicPr>
        <p:blipFill>
          <a:blip r:embed="rId2"/>
          <a:stretch>
            <a:fillRect/>
          </a:stretch>
        </p:blipFill>
        <p:spPr>
          <a:xfrm>
            <a:off x="1200643" y="2433101"/>
            <a:ext cx="8982075" cy="1676400"/>
          </a:xfrm>
          <a:prstGeom prst="rect">
            <a:avLst/>
          </a:prstGeom>
        </p:spPr>
      </p:pic>
      <p:graphicFrame>
        <p:nvGraphicFramePr>
          <p:cNvPr id="13" name="Diagram 12">
            <a:extLst>
              <a:ext uri="{FF2B5EF4-FFF2-40B4-BE49-F238E27FC236}">
                <a16:creationId xmlns:a16="http://schemas.microsoft.com/office/drawing/2014/main" id="{AE916912-239B-48DC-98A1-E40E70407FA1}"/>
              </a:ext>
            </a:extLst>
          </p:cNvPr>
          <p:cNvGraphicFramePr/>
          <p:nvPr>
            <p:extLst>
              <p:ext uri="{D42A27DB-BD31-4B8C-83A1-F6EECF244321}">
                <p14:modId xmlns:p14="http://schemas.microsoft.com/office/powerpoint/2010/main" val="174881139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500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Original Vision Vs Final Product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737407" y="2417680"/>
            <a:ext cx="9206549"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t>Original Vision was to classify the credit card fraud transactions with high recall using advanced ML methods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vision was translated using Logistic Regression, Decision Tree, Support Vector Machines, Random forest and Gradient Boosting models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dirty="0"/>
              <a:t>The original vision is achieved successfully by credit card fraud transactions with </a:t>
            </a:r>
            <a:r>
              <a:rPr lang="en-US" sz="2000" dirty="0"/>
              <a:t>99.91% accuracy, can find 77% of the fraud cases with a 95% precision in identifying the true positives</a:t>
            </a:r>
            <a:endParaRPr lang="en-IN" sz="2000" dirty="0"/>
          </a:p>
          <a:p>
            <a:pPr marL="342900" indent="-342900">
              <a:buFont typeface="Arial" panose="020B0604020202020204" pitchFamily="34" charset="0"/>
              <a:buChar char="•"/>
            </a:pPr>
            <a:endParaRPr lang="en-US" sz="2000" dirty="0"/>
          </a:p>
        </p:txBody>
      </p:sp>
      <p:graphicFrame>
        <p:nvGraphicFramePr>
          <p:cNvPr id="10" name="Diagram 9">
            <a:extLst>
              <a:ext uri="{FF2B5EF4-FFF2-40B4-BE49-F238E27FC236}">
                <a16:creationId xmlns:a16="http://schemas.microsoft.com/office/drawing/2014/main" id="{D122A7EC-7CBE-4DD7-992E-B1CEE01BFF94}"/>
              </a:ext>
            </a:extLst>
          </p:cNvPr>
          <p:cNvGraphicFramePr/>
          <p:nvPr>
            <p:extLst>
              <p:ext uri="{D42A27DB-BD31-4B8C-83A1-F6EECF244321}">
                <p14:modId xmlns:p14="http://schemas.microsoft.com/office/powerpoint/2010/main" val="3734250801"/>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27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Lessons Learnt	</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2515FE2-B07F-4E8B-BC43-4A17FDD2B573}"/>
              </a:ext>
            </a:extLst>
          </p:cNvPr>
          <p:cNvSpPr txBox="1"/>
          <p:nvPr/>
        </p:nvSpPr>
        <p:spPr>
          <a:xfrm>
            <a:off x="737407" y="2417680"/>
            <a:ext cx="9206549" cy="37379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Skewed data influence the predictions in ML models</a:t>
            </a:r>
          </a:p>
          <a:p>
            <a:pPr marL="342900" indent="-342900">
              <a:lnSpc>
                <a:spcPct val="150000"/>
              </a:lnSpc>
              <a:buFont typeface="Arial" panose="020B0604020202020204" pitchFamily="34" charset="0"/>
              <a:buChar char="•"/>
            </a:pPr>
            <a:r>
              <a:rPr lang="en-US" sz="2000" dirty="0"/>
              <a:t>Dealing with Imbalance in class variables</a:t>
            </a:r>
          </a:p>
          <a:p>
            <a:pPr marL="342900" indent="-342900">
              <a:lnSpc>
                <a:spcPct val="150000"/>
              </a:lnSpc>
              <a:buFont typeface="Arial" panose="020B0604020202020204" pitchFamily="34" charset="0"/>
              <a:buChar char="•"/>
            </a:pPr>
            <a:r>
              <a:rPr lang="en-US" sz="2000" dirty="0"/>
              <a:t>Finding the right metric in accessing the results for the model</a:t>
            </a:r>
          </a:p>
          <a:p>
            <a:pPr marL="342900" indent="-342900">
              <a:lnSpc>
                <a:spcPct val="150000"/>
              </a:lnSpc>
              <a:buFont typeface="Arial" panose="020B0604020202020204" pitchFamily="34" charset="0"/>
              <a:buChar char="•"/>
            </a:pPr>
            <a:r>
              <a:rPr lang="en-US" sz="2000" dirty="0"/>
              <a:t>Model evaluation methods such as Holdout sample, Cross validation</a:t>
            </a:r>
          </a:p>
          <a:p>
            <a:pPr marL="342900" indent="-342900">
              <a:lnSpc>
                <a:spcPct val="150000"/>
              </a:lnSpc>
              <a:buFont typeface="Arial" panose="020B0604020202020204" pitchFamily="34" charset="0"/>
              <a:buChar char="•"/>
            </a:pPr>
            <a:r>
              <a:rPr lang="en-US" sz="2000" dirty="0"/>
              <a:t>Principal Component Analysis can be performed to reduce complexity when there are large number of independent variables</a:t>
            </a:r>
          </a:p>
          <a:p>
            <a:pPr marL="342900" indent="-342900">
              <a:lnSpc>
                <a:spcPct val="150000"/>
              </a:lnSpc>
              <a:buFont typeface="Arial" panose="020B0604020202020204" pitchFamily="34" charset="0"/>
              <a:buChar char="•"/>
            </a:pPr>
            <a:r>
              <a:rPr lang="en-US" sz="2000" dirty="0"/>
              <a:t>AUC and precision are also better metrics than accuracy when it comes to deciding the discriminatory power of a model</a:t>
            </a:r>
          </a:p>
        </p:txBody>
      </p:sp>
      <p:graphicFrame>
        <p:nvGraphicFramePr>
          <p:cNvPr id="9" name="Diagram 8">
            <a:extLst>
              <a:ext uri="{FF2B5EF4-FFF2-40B4-BE49-F238E27FC236}">
                <a16:creationId xmlns:a16="http://schemas.microsoft.com/office/drawing/2014/main" id="{20A29904-96B8-4D41-89F7-904FF9EFAFF4}"/>
              </a:ext>
            </a:extLst>
          </p:cNvPr>
          <p:cNvGraphicFramePr/>
          <p:nvPr>
            <p:extLst>
              <p:ext uri="{D42A27DB-BD31-4B8C-83A1-F6EECF244321}">
                <p14:modId xmlns:p14="http://schemas.microsoft.com/office/powerpoint/2010/main" val="3734250801"/>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20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E5728-376D-084D-A21E-A7364686FDC5}"/>
              </a:ext>
            </a:extLst>
          </p:cNvPr>
          <p:cNvSpPr>
            <a:spLocks noGrp="1"/>
          </p:cNvSpPr>
          <p:nvPr>
            <p:ph type="title"/>
          </p:nvPr>
        </p:nvSpPr>
        <p:spPr>
          <a:xfrm>
            <a:off x="795528" y="386930"/>
            <a:ext cx="10141799" cy="1300554"/>
          </a:xfrm>
        </p:spPr>
        <p:txBody>
          <a:bodyPr anchor="b">
            <a:normAutofit/>
          </a:bodyPr>
          <a:lstStyle/>
          <a:p>
            <a:r>
              <a:rPr lang="en-US" sz="4800" dirty="0"/>
              <a:t>Introduction</a:t>
            </a:r>
          </a:p>
        </p:txBody>
      </p:sp>
      <p:sp>
        <p:nvSpPr>
          <p:cNvPr id="18"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B3BF2-68AB-3245-BA6D-151E399255C9}"/>
              </a:ext>
            </a:extLst>
          </p:cNvPr>
          <p:cNvSpPr>
            <a:spLocks noGrp="1"/>
          </p:cNvSpPr>
          <p:nvPr>
            <p:ph idx="1"/>
          </p:nvPr>
        </p:nvSpPr>
        <p:spPr>
          <a:xfrm>
            <a:off x="4642050" y="2404337"/>
            <a:ext cx="6547888" cy="3639450"/>
          </a:xfrm>
        </p:spPr>
        <p:txBody>
          <a:bodyPr anchor="ctr">
            <a:normAutofit/>
          </a:bodyPr>
          <a:lstStyle/>
          <a:p>
            <a:r>
              <a:rPr lang="en-US" sz="2000" dirty="0"/>
              <a:t>The total number of credit card transactions in the US was 50.8 billion in 2019, up from 37.3 billion in 2016</a:t>
            </a:r>
          </a:p>
          <a:p>
            <a:r>
              <a:rPr lang="en-US" sz="2000" dirty="0"/>
              <a:t>The number of credit cards from the four primary credit card networks is 679 million in 2018. There were a total of 1.06 billion credit cards in 2017</a:t>
            </a:r>
          </a:p>
          <a:p>
            <a:r>
              <a:rPr lang="en-US" sz="2000" dirty="0"/>
              <a:t>The United States leads as the most credit fraud prone country with 38.6% of reported card fraud cases in 2018</a:t>
            </a:r>
          </a:p>
          <a:p>
            <a:r>
              <a:rPr lang="en-US" sz="2000" dirty="0"/>
              <a:t>Credit card fraud increased by 18.4 percent in 2018 and has been increasing since 2014</a:t>
            </a:r>
          </a:p>
        </p:txBody>
      </p:sp>
      <p:sp>
        <p:nvSpPr>
          <p:cNvPr id="20"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B0D445E-9868-4A70-934B-19C7D3DC3C33}"/>
              </a:ext>
            </a:extLst>
          </p:cNvPr>
          <p:cNvPicPr>
            <a:picLocks noChangeAspect="1"/>
          </p:cNvPicPr>
          <p:nvPr/>
        </p:nvPicPr>
        <p:blipFill>
          <a:blip r:embed="rId3"/>
          <a:stretch>
            <a:fillRect/>
          </a:stretch>
        </p:blipFill>
        <p:spPr>
          <a:xfrm>
            <a:off x="533024" y="3202855"/>
            <a:ext cx="3915603" cy="1999321"/>
          </a:xfrm>
          <a:prstGeom prst="rect">
            <a:avLst/>
          </a:prstGeom>
        </p:spPr>
      </p:pic>
      <p:graphicFrame>
        <p:nvGraphicFramePr>
          <p:cNvPr id="13" name="Diagram 12">
            <a:extLst>
              <a:ext uri="{FF2B5EF4-FFF2-40B4-BE49-F238E27FC236}">
                <a16:creationId xmlns:a16="http://schemas.microsoft.com/office/drawing/2014/main" id="{9EB16A09-A506-48D7-AAE2-740C49B12820}"/>
              </a:ext>
            </a:extLst>
          </p:cNvPr>
          <p:cNvGraphicFramePr/>
          <p:nvPr>
            <p:extLst>
              <p:ext uri="{D42A27DB-BD31-4B8C-83A1-F6EECF244321}">
                <p14:modId xmlns:p14="http://schemas.microsoft.com/office/powerpoint/2010/main" val="17983875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637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2125877" y="3740255"/>
            <a:ext cx="10066122" cy="942428"/>
          </a:xfrm>
        </p:spPr>
        <p:txBody>
          <a:bodyPr anchor="b">
            <a:noAutofit/>
          </a:bodyPr>
          <a:lstStyle/>
          <a:p>
            <a:r>
              <a:rPr lang="en-US" sz="9600" dirty="0"/>
              <a:t> THANK YOU</a:t>
            </a:r>
          </a:p>
        </p:txBody>
      </p:sp>
    </p:spTree>
    <p:extLst>
      <p:ext uri="{BB962C8B-B14F-4D97-AF65-F5344CB8AC3E}">
        <p14:creationId xmlns:p14="http://schemas.microsoft.com/office/powerpoint/2010/main" val="275795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Purpose of Project</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EF126-857A-41C1-BD0C-25A972FFF4ED}"/>
              </a:ext>
            </a:extLst>
          </p:cNvPr>
          <p:cNvSpPr txBox="1"/>
          <p:nvPr/>
        </p:nvSpPr>
        <p:spPr>
          <a:xfrm>
            <a:off x="471947" y="2477729"/>
            <a:ext cx="1057383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To Identify the fraudulent credit card transactions so that customers are not charged for items that they did not purchase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Even though the percent of a fraudulent transaction is very low in proportion to the total transactions, fraud transactions can hamper the consumer sentiment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will be a damaging thing to the company, as the customer might not use the card later, and for the country, because a huge negative sentiment will put the consumption-based economies at risk</a:t>
            </a:r>
          </a:p>
        </p:txBody>
      </p:sp>
      <p:graphicFrame>
        <p:nvGraphicFramePr>
          <p:cNvPr id="13" name="Diagram 12">
            <a:extLst>
              <a:ext uri="{FF2B5EF4-FFF2-40B4-BE49-F238E27FC236}">
                <a16:creationId xmlns:a16="http://schemas.microsoft.com/office/drawing/2014/main" id="{78421911-FD61-4C82-A544-A341498F5694}"/>
              </a:ext>
            </a:extLst>
          </p:cNvPr>
          <p:cNvGraphicFramePr/>
          <p:nvPr>
            <p:extLst>
              <p:ext uri="{D42A27DB-BD31-4B8C-83A1-F6EECF244321}">
                <p14:modId xmlns:p14="http://schemas.microsoft.com/office/powerpoint/2010/main" val="3543031277"/>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50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Data</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DD3AE-1C7E-F84C-BE90-1623715085E7}"/>
              </a:ext>
            </a:extLst>
          </p:cNvPr>
          <p:cNvSpPr>
            <a:spLocks noGrp="1"/>
          </p:cNvSpPr>
          <p:nvPr>
            <p:ph idx="1"/>
          </p:nvPr>
        </p:nvSpPr>
        <p:spPr>
          <a:xfrm>
            <a:off x="3084293" y="2124305"/>
            <a:ext cx="7961488" cy="3730394"/>
          </a:xfrm>
        </p:spPr>
        <p:txBody>
          <a:bodyPr anchor="t">
            <a:normAutofit fontScale="92500"/>
          </a:bodyPr>
          <a:lstStyle/>
          <a:p>
            <a:pPr lvl="1"/>
            <a:endParaRPr lang="en-US" sz="2000" dirty="0"/>
          </a:p>
          <a:p>
            <a:pPr lvl="1">
              <a:lnSpc>
                <a:spcPct val="150000"/>
              </a:lnSpc>
            </a:pPr>
            <a:r>
              <a:rPr lang="en-US" sz="2000" dirty="0"/>
              <a:t>The dataset has been collected and analyzed during a research collaboration of Worldline and the Machine Learning Group of ULB on big data mining and fraud detection</a:t>
            </a:r>
          </a:p>
          <a:p>
            <a:pPr lvl="1">
              <a:lnSpc>
                <a:spcPct val="150000"/>
              </a:lnSpc>
            </a:pPr>
            <a:r>
              <a:rPr lang="en-US" sz="2000" dirty="0"/>
              <a:t>The data contains transactions made by European credit card users in September 2013</a:t>
            </a:r>
          </a:p>
          <a:p>
            <a:pPr lvl="1">
              <a:lnSpc>
                <a:spcPct val="150000"/>
              </a:lnSpc>
            </a:pPr>
            <a:r>
              <a:rPr lang="en-US" sz="2000" dirty="0"/>
              <a:t>There are 284,807 transactions in the dataset</a:t>
            </a:r>
          </a:p>
          <a:p>
            <a:pPr lvl="1">
              <a:lnSpc>
                <a:spcPct val="150000"/>
              </a:lnSpc>
            </a:pPr>
            <a:r>
              <a:rPr lang="en-US" sz="2000" dirty="0"/>
              <a:t>The dataset contains 30 numeric variables and 1 target variable (binary)</a:t>
            </a:r>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DD4AEC-DEA8-41B7-B04D-A38D693AC0B5}"/>
              </a:ext>
            </a:extLst>
          </p:cNvPr>
          <p:cNvPicPr>
            <a:picLocks noChangeAspect="1"/>
          </p:cNvPicPr>
          <p:nvPr/>
        </p:nvPicPr>
        <p:blipFill>
          <a:blip r:embed="rId3"/>
          <a:stretch>
            <a:fillRect/>
          </a:stretch>
        </p:blipFill>
        <p:spPr>
          <a:xfrm>
            <a:off x="196645" y="2683829"/>
            <a:ext cx="2857587" cy="2875616"/>
          </a:xfrm>
          <a:prstGeom prst="rect">
            <a:avLst/>
          </a:prstGeom>
        </p:spPr>
      </p:pic>
      <p:graphicFrame>
        <p:nvGraphicFramePr>
          <p:cNvPr id="16" name="Diagram 15">
            <a:extLst>
              <a:ext uri="{FF2B5EF4-FFF2-40B4-BE49-F238E27FC236}">
                <a16:creationId xmlns:a16="http://schemas.microsoft.com/office/drawing/2014/main" id="{344AF11C-F921-45B6-922C-891AACCFCAEB}"/>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6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a:t>Data</a:t>
            </a:r>
            <a:endParaRPr lang="en-US" sz="4800" dirty="0"/>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DD3AE-1C7E-F84C-BE90-1623715085E7}"/>
              </a:ext>
            </a:extLst>
          </p:cNvPr>
          <p:cNvSpPr>
            <a:spLocks noGrp="1"/>
          </p:cNvSpPr>
          <p:nvPr>
            <p:ph idx="1"/>
          </p:nvPr>
        </p:nvSpPr>
        <p:spPr>
          <a:xfrm>
            <a:off x="3165045" y="2456193"/>
            <a:ext cx="8333601" cy="3730394"/>
          </a:xfrm>
        </p:spPr>
        <p:txBody>
          <a:bodyPr anchor="t">
            <a:normAutofit lnSpcReduction="10000"/>
          </a:bodyPr>
          <a:lstStyle/>
          <a:p>
            <a:pPr marL="0" indent="0">
              <a:lnSpc>
                <a:spcPct val="120000"/>
              </a:lnSpc>
              <a:buNone/>
            </a:pPr>
            <a:r>
              <a:rPr lang="en-US" sz="2400" b="1" dirty="0"/>
              <a:t>Independent Variables </a:t>
            </a:r>
          </a:p>
          <a:p>
            <a:pPr lvl="1">
              <a:lnSpc>
                <a:spcPct val="120000"/>
              </a:lnSpc>
            </a:pPr>
            <a:r>
              <a:rPr lang="en-US" sz="2000" dirty="0"/>
              <a:t>Features V1, V2, … V28 are the 28 principal components obtained by doing principal component analysis</a:t>
            </a:r>
          </a:p>
          <a:p>
            <a:pPr lvl="1">
              <a:lnSpc>
                <a:spcPct val="120000"/>
              </a:lnSpc>
            </a:pPr>
            <a:r>
              <a:rPr lang="en-US" sz="2000" dirty="0"/>
              <a:t>The variable 'Time' contains the seconds elapsed between each transaction and the first transaction in the dataset</a:t>
            </a:r>
          </a:p>
          <a:p>
            <a:pPr lvl="1">
              <a:lnSpc>
                <a:spcPct val="120000"/>
              </a:lnSpc>
            </a:pPr>
            <a:r>
              <a:rPr lang="en-US" sz="2000" dirty="0"/>
              <a:t>The variable 'Amount' is the transaction amount </a:t>
            </a:r>
          </a:p>
          <a:p>
            <a:pPr marL="0" indent="0">
              <a:lnSpc>
                <a:spcPct val="120000"/>
              </a:lnSpc>
              <a:buNone/>
            </a:pPr>
            <a:r>
              <a:rPr lang="en-US" sz="2500" b="1" dirty="0"/>
              <a:t>Target Variable </a:t>
            </a:r>
          </a:p>
          <a:p>
            <a:pPr lvl="1">
              <a:lnSpc>
                <a:spcPct val="120000"/>
              </a:lnSpc>
            </a:pPr>
            <a:r>
              <a:rPr lang="en-US" sz="2000" dirty="0"/>
              <a:t>The variable 'Class' is the binary response variable and it takes value ‘1’ in case of fraud and ‘0’ otherwise</a:t>
            </a:r>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DD4AEC-DEA8-41B7-B04D-A38D693AC0B5}"/>
              </a:ext>
            </a:extLst>
          </p:cNvPr>
          <p:cNvPicPr>
            <a:picLocks noChangeAspect="1"/>
          </p:cNvPicPr>
          <p:nvPr/>
        </p:nvPicPr>
        <p:blipFill>
          <a:blip r:embed="rId3"/>
          <a:stretch>
            <a:fillRect/>
          </a:stretch>
        </p:blipFill>
        <p:spPr>
          <a:xfrm>
            <a:off x="196645" y="2683829"/>
            <a:ext cx="2857587" cy="2875616"/>
          </a:xfrm>
          <a:prstGeom prst="rect">
            <a:avLst/>
          </a:prstGeom>
        </p:spPr>
      </p:pic>
      <p:graphicFrame>
        <p:nvGraphicFramePr>
          <p:cNvPr id="10" name="Diagram 9">
            <a:extLst>
              <a:ext uri="{FF2B5EF4-FFF2-40B4-BE49-F238E27FC236}">
                <a16:creationId xmlns:a16="http://schemas.microsoft.com/office/drawing/2014/main" id="{3948DDBF-6BAC-4A5F-B271-D486E6DFA533}"/>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53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Limitations of Data</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C825E5-E747-44C1-9268-28EF501F1ECA}"/>
              </a:ext>
            </a:extLst>
          </p:cNvPr>
          <p:cNvSpPr txBox="1"/>
          <p:nvPr/>
        </p:nvSpPr>
        <p:spPr>
          <a:xfrm>
            <a:off x="4226486" y="4053288"/>
            <a:ext cx="6929439" cy="830997"/>
          </a:xfrm>
          <a:prstGeom prst="rect">
            <a:avLst/>
          </a:prstGeom>
          <a:noFill/>
        </p:spPr>
        <p:txBody>
          <a:bodyPr wrap="square" rtlCol="0">
            <a:spAutoFit/>
          </a:bodyPr>
          <a:lstStyle/>
          <a:p>
            <a:r>
              <a:rPr lang="en-US" sz="2400" dirty="0"/>
              <a:t>Outliers among independent variables</a:t>
            </a:r>
          </a:p>
          <a:p>
            <a:endParaRPr lang="en-US" sz="2400" dirty="0"/>
          </a:p>
        </p:txBody>
      </p:sp>
      <p:sp>
        <p:nvSpPr>
          <p:cNvPr id="14" name="TextBox 13">
            <a:extLst>
              <a:ext uri="{FF2B5EF4-FFF2-40B4-BE49-F238E27FC236}">
                <a16:creationId xmlns:a16="http://schemas.microsoft.com/office/drawing/2014/main" id="{0F5B5428-2821-4E9A-90FF-4B40AE7FCF3E}"/>
              </a:ext>
            </a:extLst>
          </p:cNvPr>
          <p:cNvSpPr txBox="1"/>
          <p:nvPr/>
        </p:nvSpPr>
        <p:spPr>
          <a:xfrm>
            <a:off x="4226485" y="5279850"/>
            <a:ext cx="6591301" cy="830997"/>
          </a:xfrm>
          <a:prstGeom prst="rect">
            <a:avLst/>
          </a:prstGeom>
          <a:noFill/>
        </p:spPr>
        <p:txBody>
          <a:bodyPr wrap="square" rtlCol="0">
            <a:spAutoFit/>
          </a:bodyPr>
          <a:lstStyle/>
          <a:p>
            <a:r>
              <a:rPr lang="en-US" sz="2400" dirty="0"/>
              <a:t>Highly Skewed variables</a:t>
            </a:r>
          </a:p>
          <a:p>
            <a:endParaRPr lang="en-US" sz="2400" dirty="0"/>
          </a:p>
        </p:txBody>
      </p:sp>
      <p:pic>
        <p:nvPicPr>
          <p:cNvPr id="6" name="Picture 5">
            <a:extLst>
              <a:ext uri="{FF2B5EF4-FFF2-40B4-BE49-F238E27FC236}">
                <a16:creationId xmlns:a16="http://schemas.microsoft.com/office/drawing/2014/main" id="{323156AF-A808-4225-A657-9827AE0B372E}"/>
              </a:ext>
            </a:extLst>
          </p:cNvPr>
          <p:cNvPicPr>
            <a:picLocks noChangeAspect="1"/>
          </p:cNvPicPr>
          <p:nvPr/>
        </p:nvPicPr>
        <p:blipFill>
          <a:blip r:embed="rId2"/>
          <a:stretch>
            <a:fillRect/>
          </a:stretch>
        </p:blipFill>
        <p:spPr>
          <a:xfrm>
            <a:off x="1714500" y="2677011"/>
            <a:ext cx="1452108" cy="715293"/>
          </a:xfrm>
          <a:prstGeom prst="rect">
            <a:avLst/>
          </a:prstGeom>
        </p:spPr>
      </p:pic>
      <p:pic>
        <p:nvPicPr>
          <p:cNvPr id="7" name="Picture 6">
            <a:extLst>
              <a:ext uri="{FF2B5EF4-FFF2-40B4-BE49-F238E27FC236}">
                <a16:creationId xmlns:a16="http://schemas.microsoft.com/office/drawing/2014/main" id="{CCA0554A-4A6E-442F-AF7A-F209A13F5219}"/>
              </a:ext>
            </a:extLst>
          </p:cNvPr>
          <p:cNvPicPr>
            <a:picLocks noChangeAspect="1"/>
          </p:cNvPicPr>
          <p:nvPr/>
        </p:nvPicPr>
        <p:blipFill>
          <a:blip r:embed="rId3"/>
          <a:stretch>
            <a:fillRect/>
          </a:stretch>
        </p:blipFill>
        <p:spPr>
          <a:xfrm>
            <a:off x="1714500" y="3839867"/>
            <a:ext cx="1754136" cy="1062110"/>
          </a:xfrm>
          <a:prstGeom prst="rect">
            <a:avLst/>
          </a:prstGeom>
        </p:spPr>
      </p:pic>
      <p:sp>
        <p:nvSpPr>
          <p:cNvPr id="17" name="TextBox 16">
            <a:extLst>
              <a:ext uri="{FF2B5EF4-FFF2-40B4-BE49-F238E27FC236}">
                <a16:creationId xmlns:a16="http://schemas.microsoft.com/office/drawing/2014/main" id="{1850D427-A86D-4091-853D-FC211D5E87E2}"/>
              </a:ext>
            </a:extLst>
          </p:cNvPr>
          <p:cNvSpPr txBox="1"/>
          <p:nvPr/>
        </p:nvSpPr>
        <p:spPr>
          <a:xfrm>
            <a:off x="4226485" y="2740482"/>
            <a:ext cx="6929439" cy="830997"/>
          </a:xfrm>
          <a:prstGeom prst="rect">
            <a:avLst/>
          </a:prstGeom>
          <a:noFill/>
        </p:spPr>
        <p:txBody>
          <a:bodyPr wrap="square" rtlCol="0">
            <a:spAutoFit/>
          </a:bodyPr>
          <a:lstStyle/>
          <a:p>
            <a:r>
              <a:rPr lang="en-US" sz="2400" dirty="0"/>
              <a:t>Class Imbalance</a:t>
            </a:r>
          </a:p>
          <a:p>
            <a:endParaRPr lang="en-US" sz="2400" dirty="0"/>
          </a:p>
        </p:txBody>
      </p:sp>
      <p:pic>
        <p:nvPicPr>
          <p:cNvPr id="12" name="Picture 11">
            <a:extLst>
              <a:ext uri="{FF2B5EF4-FFF2-40B4-BE49-F238E27FC236}">
                <a16:creationId xmlns:a16="http://schemas.microsoft.com/office/drawing/2014/main" id="{4C2509A3-81C4-43FA-B371-C2A4A171758B}"/>
              </a:ext>
            </a:extLst>
          </p:cNvPr>
          <p:cNvPicPr>
            <a:picLocks noChangeAspect="1"/>
          </p:cNvPicPr>
          <p:nvPr/>
        </p:nvPicPr>
        <p:blipFill>
          <a:blip r:embed="rId4"/>
          <a:stretch>
            <a:fillRect/>
          </a:stretch>
        </p:blipFill>
        <p:spPr>
          <a:xfrm>
            <a:off x="1714500" y="5071053"/>
            <a:ext cx="1811464" cy="1062110"/>
          </a:xfrm>
          <a:prstGeom prst="rect">
            <a:avLst/>
          </a:prstGeom>
        </p:spPr>
      </p:pic>
      <p:graphicFrame>
        <p:nvGraphicFramePr>
          <p:cNvPr id="22" name="Diagram 21">
            <a:extLst>
              <a:ext uri="{FF2B5EF4-FFF2-40B4-BE49-F238E27FC236}">
                <a16:creationId xmlns:a16="http://schemas.microsoft.com/office/drawing/2014/main" id="{228DE5BD-7E9F-4BA8-9EB0-0DC876AB1557}"/>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2779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Transformation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850D427-A86D-4091-853D-FC211D5E87E2}"/>
              </a:ext>
            </a:extLst>
          </p:cNvPr>
          <p:cNvSpPr txBox="1"/>
          <p:nvPr/>
        </p:nvSpPr>
        <p:spPr>
          <a:xfrm>
            <a:off x="737407" y="2341810"/>
            <a:ext cx="1054886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Amount Variable is Highly Right Skewed</a:t>
            </a:r>
          </a:p>
          <a:p>
            <a:pPr marL="342900" indent="-342900">
              <a:buFont typeface="Arial" panose="020B0604020202020204" pitchFamily="34" charset="0"/>
              <a:buChar char="•"/>
            </a:pPr>
            <a:r>
              <a:rPr lang="en-US" sz="2000" dirty="0"/>
              <a:t>Standard scaling is applied after Log Transformation</a:t>
            </a:r>
          </a:p>
        </p:txBody>
      </p:sp>
      <p:pic>
        <p:nvPicPr>
          <p:cNvPr id="3" name="Picture 2">
            <a:extLst>
              <a:ext uri="{FF2B5EF4-FFF2-40B4-BE49-F238E27FC236}">
                <a16:creationId xmlns:a16="http://schemas.microsoft.com/office/drawing/2014/main" id="{A5AC52EB-8962-4999-BD4A-6470EF734487}"/>
              </a:ext>
            </a:extLst>
          </p:cNvPr>
          <p:cNvPicPr>
            <a:picLocks noChangeAspect="1"/>
          </p:cNvPicPr>
          <p:nvPr/>
        </p:nvPicPr>
        <p:blipFill>
          <a:blip r:embed="rId2"/>
          <a:stretch>
            <a:fillRect/>
          </a:stretch>
        </p:blipFill>
        <p:spPr>
          <a:xfrm>
            <a:off x="737407" y="3351299"/>
            <a:ext cx="4547029" cy="2935310"/>
          </a:xfrm>
          <a:prstGeom prst="rect">
            <a:avLst/>
          </a:prstGeom>
        </p:spPr>
      </p:pic>
      <p:pic>
        <p:nvPicPr>
          <p:cNvPr id="5" name="Picture 4">
            <a:extLst>
              <a:ext uri="{FF2B5EF4-FFF2-40B4-BE49-F238E27FC236}">
                <a16:creationId xmlns:a16="http://schemas.microsoft.com/office/drawing/2014/main" id="{04A33148-7121-415F-A469-01F88D4CE801}"/>
              </a:ext>
            </a:extLst>
          </p:cNvPr>
          <p:cNvPicPr>
            <a:picLocks noChangeAspect="1"/>
          </p:cNvPicPr>
          <p:nvPr/>
        </p:nvPicPr>
        <p:blipFill>
          <a:blip r:embed="rId3"/>
          <a:stretch>
            <a:fillRect/>
          </a:stretch>
        </p:blipFill>
        <p:spPr>
          <a:xfrm>
            <a:off x="6286306" y="3351299"/>
            <a:ext cx="4479735" cy="2935310"/>
          </a:xfrm>
          <a:prstGeom prst="rect">
            <a:avLst/>
          </a:prstGeom>
        </p:spPr>
      </p:pic>
      <p:graphicFrame>
        <p:nvGraphicFramePr>
          <p:cNvPr id="16" name="Diagram 15">
            <a:extLst>
              <a:ext uri="{FF2B5EF4-FFF2-40B4-BE49-F238E27FC236}">
                <a16:creationId xmlns:a16="http://schemas.microsoft.com/office/drawing/2014/main" id="{9E7386AF-2B0A-4552-AC8B-C56231D2A108}"/>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85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A9903-2773-4F4C-97D3-3111419435C1}"/>
              </a:ext>
            </a:extLst>
          </p:cNvPr>
          <p:cNvSpPr>
            <a:spLocks noGrp="1"/>
          </p:cNvSpPr>
          <p:nvPr>
            <p:ph type="title"/>
          </p:nvPr>
        </p:nvSpPr>
        <p:spPr>
          <a:xfrm>
            <a:off x="793662" y="386930"/>
            <a:ext cx="10066122" cy="1298448"/>
          </a:xfrm>
        </p:spPr>
        <p:txBody>
          <a:bodyPr anchor="b">
            <a:normAutofit/>
          </a:bodyPr>
          <a:lstStyle/>
          <a:p>
            <a:r>
              <a:rPr lang="en-US" sz="4800" dirty="0"/>
              <a:t>Data Reduction</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A39EB-134C-43EE-9E86-B01A53C7D20C}"/>
              </a:ext>
            </a:extLst>
          </p:cNvPr>
          <p:cNvSpPr txBox="1"/>
          <p:nvPr/>
        </p:nvSpPr>
        <p:spPr>
          <a:xfrm>
            <a:off x="6369354" y="2862768"/>
            <a:ext cx="4906747" cy="347787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PCA on 29 Variables except “Time”</a:t>
            </a:r>
          </a:p>
          <a:p>
            <a:pPr marL="342900" indent="-342900">
              <a:spcAft>
                <a:spcPts val="1200"/>
              </a:spcAft>
              <a:buFont typeface="Arial" panose="020B0604020202020204" pitchFamily="34" charset="0"/>
              <a:buChar char="•"/>
            </a:pPr>
            <a:r>
              <a:rPr lang="en-US" sz="2000" dirty="0"/>
              <a:t>The proportion of cumulative variance explained increases linearly</a:t>
            </a:r>
          </a:p>
          <a:p>
            <a:pPr marL="342900" indent="-342900">
              <a:spcAft>
                <a:spcPts val="1200"/>
              </a:spcAft>
              <a:buFont typeface="Arial" panose="020B0604020202020204" pitchFamily="34" charset="0"/>
              <a:buChar char="•"/>
            </a:pPr>
            <a:r>
              <a:rPr lang="en-US" sz="2000" dirty="0"/>
              <a:t>The last component doesn’t contribute much to the explained variance, and hence can be removed </a:t>
            </a:r>
          </a:p>
          <a:p>
            <a:pPr marL="342900" indent="-342900">
              <a:spcAft>
                <a:spcPts val="1200"/>
              </a:spcAft>
              <a:buFont typeface="Arial" panose="020B0604020202020204" pitchFamily="34" charset="0"/>
              <a:buChar char="•"/>
            </a:pPr>
            <a:r>
              <a:rPr lang="en-US" sz="2000" dirty="0"/>
              <a:t>But, selecting 28 among 29 variables doesn’t make much of a sense</a:t>
            </a:r>
          </a:p>
          <a:p>
            <a:endParaRPr lang="en-US" sz="2000" dirty="0"/>
          </a:p>
        </p:txBody>
      </p:sp>
      <p:pic>
        <p:nvPicPr>
          <p:cNvPr id="6" name="Picture 5">
            <a:extLst>
              <a:ext uri="{FF2B5EF4-FFF2-40B4-BE49-F238E27FC236}">
                <a16:creationId xmlns:a16="http://schemas.microsoft.com/office/drawing/2014/main" id="{1CADB58C-6A95-4DBB-817A-9CE102158839}"/>
              </a:ext>
            </a:extLst>
          </p:cNvPr>
          <p:cNvPicPr>
            <a:picLocks noChangeAspect="1"/>
          </p:cNvPicPr>
          <p:nvPr/>
        </p:nvPicPr>
        <p:blipFill>
          <a:blip r:embed="rId3"/>
          <a:stretch>
            <a:fillRect/>
          </a:stretch>
        </p:blipFill>
        <p:spPr>
          <a:xfrm>
            <a:off x="232820" y="2432060"/>
            <a:ext cx="6029273" cy="3752429"/>
          </a:xfrm>
          <a:prstGeom prst="rect">
            <a:avLst/>
          </a:prstGeom>
        </p:spPr>
      </p:pic>
      <p:graphicFrame>
        <p:nvGraphicFramePr>
          <p:cNvPr id="13" name="Diagram 12">
            <a:extLst>
              <a:ext uri="{FF2B5EF4-FFF2-40B4-BE49-F238E27FC236}">
                <a16:creationId xmlns:a16="http://schemas.microsoft.com/office/drawing/2014/main" id="{36B93A08-7B1B-4ADE-B565-9B50A2F6D3FC}"/>
              </a:ext>
            </a:extLst>
          </p:cNvPr>
          <p:cNvGraphicFramePr/>
          <p:nvPr>
            <p:extLst>
              <p:ext uri="{D42A27DB-BD31-4B8C-83A1-F6EECF244321}">
                <p14:modId xmlns:p14="http://schemas.microsoft.com/office/powerpoint/2010/main" val="1665366295"/>
              </p:ext>
            </p:extLst>
          </p:nvPr>
        </p:nvGraphicFramePr>
        <p:xfrm>
          <a:off x="1932111" y="84035"/>
          <a:ext cx="7590367" cy="410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034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1254</Words>
  <Application>Microsoft Office PowerPoint</Application>
  <PresentationFormat>Widescreen</PresentationFormat>
  <Paragraphs>247</Paragraphs>
  <Slides>30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Credit Card Fraud Detection using Machine Learning</vt:lpstr>
      <vt:lpstr>Outline</vt:lpstr>
      <vt:lpstr>Introduction</vt:lpstr>
      <vt:lpstr>Purpose of Project</vt:lpstr>
      <vt:lpstr>Data</vt:lpstr>
      <vt:lpstr>Data</vt:lpstr>
      <vt:lpstr>Limitations of Data</vt:lpstr>
      <vt:lpstr>Data Transformation</vt:lpstr>
      <vt:lpstr>Data Reduction</vt:lpstr>
      <vt:lpstr>Data Partition </vt:lpstr>
      <vt:lpstr>Data Imbalance</vt:lpstr>
      <vt:lpstr>Data Imbalance</vt:lpstr>
      <vt:lpstr>Model Building</vt:lpstr>
      <vt:lpstr>Logistic Regression – Holdout Sample</vt:lpstr>
      <vt:lpstr>Logistic Regression – Cross Validation</vt:lpstr>
      <vt:lpstr>Decision Tree– Holdout Sample</vt:lpstr>
      <vt:lpstr>Decision Tree– Cross Validation</vt:lpstr>
      <vt:lpstr>Random Forest</vt:lpstr>
      <vt:lpstr>Random Forest</vt:lpstr>
      <vt:lpstr>Gradient Boosting</vt:lpstr>
      <vt:lpstr>Gradient Boosting</vt:lpstr>
      <vt:lpstr>Support Vector Machines</vt:lpstr>
      <vt:lpstr>Support Vector Machines</vt:lpstr>
      <vt:lpstr>K – Nearest Neighbors</vt:lpstr>
      <vt:lpstr>K – Nearest Neighbors</vt:lpstr>
      <vt:lpstr>K – Nearest Neighbors</vt:lpstr>
      <vt:lpstr>Results</vt:lpstr>
      <vt:lpstr>Original Vision Vs Final Product</vt:lpstr>
      <vt:lpstr>Lessons Learnt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Sigadam, Sravani</dc:creator>
  <cp:lastModifiedBy>Eega, Manoj (eegamk)</cp:lastModifiedBy>
  <cp:revision>70</cp:revision>
  <dcterms:created xsi:type="dcterms:W3CDTF">2020-02-24T19:27:55Z</dcterms:created>
  <dcterms:modified xsi:type="dcterms:W3CDTF">2020-07-06T07:22:35Z</dcterms:modified>
</cp:coreProperties>
</file>