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7" r:id="rId6"/>
    <p:sldId id="273" r:id="rId7"/>
    <p:sldId id="274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76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>
        <p:scale>
          <a:sx n="86" d="100"/>
          <a:sy n="86" d="100"/>
        </p:scale>
        <p:origin x="-4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3T00:16:09.871" idx="6">
    <p:pos x="3242" y="455"/>
    <p:text>Is this a good heading?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3T00:16:09.871" idx="8">
    <p:pos x="3242" y="455"/>
    <p:text>Is this a good heading?</p:text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8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8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778" y="5070356"/>
            <a:ext cx="387795" cy="38779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4/12/2020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 investment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Manoj</a:t>
            </a:r>
            <a:r>
              <a:rPr lang="en-US" sz="3200" dirty="0"/>
              <a:t> </a:t>
            </a:r>
            <a:r>
              <a:rPr lang="en-US" sz="3200" dirty="0" err="1"/>
              <a:t>eega</a:t>
            </a:r>
            <a:endParaRPr lang="en-US" sz="32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2905" r="2570" b="3850"/>
          <a:stretch/>
        </p:blipFill>
        <p:spPr>
          <a:xfrm>
            <a:off x="710812" y="72854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1703078"/>
            <a:ext cx="9962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Quality Insights of critical Parameters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Nearly 90 percent of “</a:t>
            </a:r>
            <a:r>
              <a:rPr lang="en-US" sz="2000" dirty="0" err="1"/>
              <a:t>monthly_price</a:t>
            </a:r>
            <a:r>
              <a:rPr lang="en-US" sz="2000" dirty="0"/>
              <a:t>” , “</a:t>
            </a:r>
            <a:r>
              <a:rPr lang="en-US" sz="2000" dirty="0" err="1"/>
              <a:t>weekly_price</a:t>
            </a:r>
            <a:r>
              <a:rPr lang="en-US" sz="2000" dirty="0"/>
              <a:t>” entries have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0.04% of entries of “bedrooms” have missing values, they are filtered out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Critical Parameters for final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ListingsNY</a:t>
            </a:r>
            <a:r>
              <a:rPr lang="en-US" sz="2000" dirty="0"/>
              <a:t> : "</a:t>
            </a:r>
            <a:r>
              <a:rPr lang="en-US" sz="2000" dirty="0" err="1"/>
              <a:t>zipcode</a:t>
            </a:r>
            <a:r>
              <a:rPr lang="en-US" sz="2000" dirty="0"/>
              <a:t>","</a:t>
            </a:r>
            <a:r>
              <a:rPr lang="en-US" sz="2000" dirty="0" err="1"/>
              <a:t>price","bedrooms</a:t>
            </a:r>
            <a:r>
              <a:rPr lang="en-US" sz="2000" dirty="0"/>
              <a:t>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Median Price Data :  "</a:t>
            </a:r>
            <a:r>
              <a:rPr lang="en-US" sz="2000" dirty="0" err="1"/>
              <a:t>RegionName</a:t>
            </a:r>
            <a:r>
              <a:rPr lang="en-US" sz="2000" dirty="0"/>
              <a:t>“(</a:t>
            </a:r>
            <a:r>
              <a:rPr lang="en-US" sz="2000" dirty="0" err="1"/>
              <a:t>zipcode</a:t>
            </a:r>
            <a:r>
              <a:rPr lang="en-US" sz="2000" dirty="0"/>
              <a:t>),"X2017.06“(</a:t>
            </a:r>
            <a:r>
              <a:rPr lang="en-US" sz="2000" dirty="0" err="1"/>
              <a:t>Latest_Median_Price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These two filtered lists are joined for further analysis</a:t>
            </a:r>
            <a:br>
              <a:rPr lang="en-US" sz="2400" dirty="0"/>
            </a:b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36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798" y="1623647"/>
            <a:ext cx="9546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joining the median price data with the listings data, data for 25 zip codes remain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 these 25 zip codes , the ones with insignificant sample size have been filtered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Remaining data of 19 zip codes have been used for further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Merged the listings data and Median price data to get both revenue and median price into one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br>
              <a:rPr lang="en-US" sz="2400" dirty="0"/>
            </a:b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1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5524" y="1626878"/>
                <a:ext cx="10565402" cy="5611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Avg</a:t>
                </a:r>
                <a:r>
                  <a:rPr lang="en-US" sz="2400" dirty="0"/>
                  <a:t> . Revenue  = Mean(Occupancy(~75%) X Equivalent two bedroom rent X No. of days(~365))</a:t>
                </a:r>
                <a:br>
                  <a:rPr lang="en-US" sz="2400" dirty="0"/>
                </a:br>
                <a:r>
                  <a:rPr lang="en-US" sz="2000" dirty="0"/>
                  <a:t>[Assuming that a 1000 square foot property in a locale such as Bronx or Manhattan generates twice the revenue and costs twice as much as any other 500 square foot property within that same locale.]</a:t>
                </a:r>
                <a:br>
                  <a:rPr lang="en-US" sz="2000" dirty="0"/>
                </a:b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Increased the sample size in each zip code to increase the significance level of the findings</a:t>
                </a:r>
                <a:br>
                  <a:rPr lang="en-US" sz="2400" dirty="0"/>
                </a:br>
                <a:r>
                  <a:rPr lang="en-US" sz="2400" dirty="0"/>
                  <a:t>[</a:t>
                </a:r>
                <a:r>
                  <a:rPr lang="en-US" sz="2000" dirty="0"/>
                  <a:t>Sample size increased through calculating the equivalent two bedroom rent of an ‘n’ bedroom property based on the above assumption]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                               </a:t>
                </a:r>
                <a:r>
                  <a:rPr lang="en-US" sz="2000" dirty="0">
                    <a:sym typeface="Wingdings" panose="05000000000000000000" pitchFamily="2" charset="2"/>
                  </a:rPr>
                  <a:t>Equivalent two bedroom price = price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𝑁𝑜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𝑏𝑒𝑑𝑟𝑜𝑜𝑚𝑠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br>
                  <a:rPr lang="en-US" sz="2400" dirty="0"/>
                </a:br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24" y="1626878"/>
                <a:ext cx="10565402" cy="5611536"/>
              </a:xfrm>
              <a:prstGeom prst="rect">
                <a:avLst/>
              </a:prstGeom>
              <a:blipFill>
                <a:blip r:embed="rId3"/>
                <a:stretch>
                  <a:fillRect l="-750" t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5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slide2" descr="Sheet 2">
            <a:extLst>
              <a:ext uri="{FF2B5EF4-FFF2-40B4-BE49-F238E27FC236}">
                <a16:creationId xmlns:a16="http://schemas.microsoft.com/office/drawing/2014/main" id="{6913F85F-4606-47BD-A183-215F7611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617488"/>
            <a:ext cx="10839450" cy="39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B818CEAD-5314-4DF1-B630-B183296D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67423"/>
            <a:ext cx="10877550" cy="42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slide2" descr="Sheet 3">
            <a:extLst>
              <a:ext uri="{FF2B5EF4-FFF2-40B4-BE49-F238E27FC236}">
                <a16:creationId xmlns:a16="http://schemas.microsoft.com/office/drawing/2014/main" id="{B802E896-12A3-40FE-84EE-92B8CCC6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79" y="1166957"/>
            <a:ext cx="5718271" cy="51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898" y="1503053"/>
            <a:ext cx="1002247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Explore more business case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Build interactive dashboards using </a:t>
            </a:r>
            <a:r>
              <a:rPr lang="en-US" sz="2400" dirty="0" err="1">
                <a:sym typeface="Arial"/>
              </a:rPr>
              <a:t>Rshiny</a:t>
            </a:r>
            <a:endParaRPr lang="en-US" sz="2400" dirty="0"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Areal heat maps to represent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Square footage information will help us understand price better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  <a:cs typeface="Arial"/>
                <a:sym typeface="Arial"/>
              </a:rPr>
              <a:t>98% listings missing square footage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  <a:cs typeface="Arial"/>
                <a:sym typeface="Arial"/>
              </a:rPr>
              <a:t>Next step : Richer data or extrapolation using ML techniques</a:t>
            </a:r>
          </a:p>
          <a:p>
            <a:pPr lvl="1"/>
            <a:endParaRPr lang="en-US" sz="2000" dirty="0">
              <a:latin typeface="Economica" panose="020B0604020202020204" charset="0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Weekly prices and multi-day bookings to be incorporated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Economica" panose="020B0604020202020204" charset="0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Only 25 New York zip codes in Zillow data restricting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Economica" panose="020B0604020202020204" charset="0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Arial"/>
              </a:rPr>
              <a:t>Prices taken are from a single point in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Economica" panose="020B0604020202020204" charset="0"/>
                <a:cs typeface="Arial"/>
                <a:sym typeface="Arial"/>
              </a:rPr>
              <a:t>Historical price data will help analyze price trends</a:t>
            </a:r>
          </a:p>
          <a:p>
            <a:pPr lvl="1"/>
            <a:endParaRPr lang="en-US" sz="2000" dirty="0">
              <a:latin typeface="Economica" panose="020B0604020202020204" charset="0"/>
              <a:cs typeface="Arial"/>
              <a:sym typeface="Arial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992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7355" y="5076812"/>
            <a:ext cx="4540440" cy="503167"/>
          </a:xfrm>
        </p:spPr>
        <p:txBody>
          <a:bodyPr/>
          <a:lstStyle/>
          <a:p>
            <a:r>
              <a:rPr lang="en-US" dirty="0"/>
              <a:t>eegamk@mail.uc.edu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5027" y="4452803"/>
            <a:ext cx="4533900" cy="503238"/>
          </a:xfrm>
        </p:spPr>
        <p:txBody>
          <a:bodyPr/>
          <a:lstStyle/>
          <a:p>
            <a:r>
              <a:rPr lang="en-US" sz="2400" dirty="0" err="1"/>
              <a:t>Manoj</a:t>
            </a:r>
            <a:r>
              <a:rPr lang="en-US" sz="2400" dirty="0"/>
              <a:t> </a:t>
            </a:r>
            <a:r>
              <a:rPr lang="en-US" sz="2400" dirty="0" err="1"/>
              <a:t>eega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938" y="1357449"/>
            <a:ext cx="3085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Pexels.com</a:t>
            </a:r>
          </a:p>
          <a:p>
            <a:r>
              <a:rPr lang="en-US" dirty="0"/>
              <a:t>Capital one Facebook, LinkedIn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" y="623420"/>
            <a:ext cx="4937211" cy="1325563"/>
          </a:xfrm>
        </p:spPr>
        <p:txBody>
          <a:bodyPr/>
          <a:lstStyle/>
          <a:p>
            <a:r>
              <a:rPr lang="en-IN" sz="2800" dirty="0"/>
              <a:t>Client Wishes to invest in real estate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4" b="17654"/>
          <a:stretch>
            <a:fillRect/>
          </a:stretch>
        </p:blipFill>
        <p:spPr/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52" y="2291768"/>
            <a:ext cx="415495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Properties in New York City</a:t>
            </a:r>
            <a:b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Identified that two-bedroom properties to be the best investments</a:t>
            </a:r>
            <a:b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</a:b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Goal</a:t>
            </a:r>
            <a:b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To identify zip codes where the investments will be most profitable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69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FBBCC3-DF82-4170-99A0-4082CBA797E5}"/>
              </a:ext>
            </a:extLst>
          </p:cNvPr>
          <p:cNvGrpSpPr/>
          <p:nvPr/>
        </p:nvGrpSpPr>
        <p:grpSpPr>
          <a:xfrm>
            <a:off x="3141342" y="2193567"/>
            <a:ext cx="6404246" cy="4150334"/>
            <a:chOff x="3857510" y="831102"/>
            <a:chExt cx="4803185" cy="3112750"/>
          </a:xfrm>
        </p:grpSpPr>
        <p:sp>
          <p:nvSpPr>
            <p:cNvPr id="8" name="Sev01">
              <a:extLst>
                <a:ext uri="{FF2B5EF4-FFF2-40B4-BE49-F238E27FC236}">
                  <a16:creationId xmlns:a16="http://schemas.microsoft.com/office/drawing/2014/main" id="{62ACA8C6-6E07-4EA8-85A7-6D61E0C52BEC}"/>
                </a:ext>
              </a:extLst>
            </p:cNvPr>
            <p:cNvSpPr/>
            <p:nvPr/>
          </p:nvSpPr>
          <p:spPr>
            <a:xfrm>
              <a:off x="3857510" y="831102"/>
              <a:ext cx="986016" cy="9860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bg1"/>
                  </a:solidFill>
                  <a:latin typeface="FontAwesome" pitchFamily="2" charset="0"/>
                </a:rPr>
                <a:t>01</a:t>
              </a:r>
            </a:p>
          </p:txBody>
        </p:sp>
        <p:sp>
          <p:nvSpPr>
            <p:cNvPr id="10" name="Sev02">
              <a:extLst>
                <a:ext uri="{FF2B5EF4-FFF2-40B4-BE49-F238E27FC236}">
                  <a16:creationId xmlns:a16="http://schemas.microsoft.com/office/drawing/2014/main" id="{5ED4D0EC-C479-4304-ACE3-6C7536B5FCDC}"/>
                </a:ext>
              </a:extLst>
            </p:cNvPr>
            <p:cNvSpPr/>
            <p:nvPr/>
          </p:nvSpPr>
          <p:spPr>
            <a:xfrm>
              <a:off x="3859236" y="1967376"/>
              <a:ext cx="986016" cy="986014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bg1"/>
                  </a:solidFill>
                  <a:latin typeface="FontAwesome" pitchFamily="2" charset="0"/>
                </a:rPr>
                <a:t>02</a:t>
              </a:r>
            </a:p>
          </p:txBody>
        </p:sp>
        <p:grpSp>
          <p:nvGrpSpPr>
            <p:cNvPr id="11" name="Group 225">
              <a:extLst>
                <a:ext uri="{FF2B5EF4-FFF2-40B4-BE49-F238E27FC236}">
                  <a16:creationId xmlns:a16="http://schemas.microsoft.com/office/drawing/2014/main" id="{88B77EC3-ECE8-41CD-89C4-EF87F364E7C2}"/>
                </a:ext>
              </a:extLst>
            </p:cNvPr>
            <p:cNvGrpSpPr/>
            <p:nvPr/>
          </p:nvGrpSpPr>
          <p:grpSpPr>
            <a:xfrm>
              <a:off x="5501492" y="904245"/>
              <a:ext cx="835479" cy="835479"/>
              <a:chOff x="864537" y="1822859"/>
              <a:chExt cx="971309" cy="97130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BC396B-99A3-4279-8564-968F403B7B51}"/>
                  </a:ext>
                </a:extLst>
              </p:cNvPr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3B1C743-AC39-4299-8418-B34E8686DDA2}"/>
                  </a:ext>
                </a:extLst>
              </p:cNvPr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2" name="Group 225">
              <a:extLst>
                <a:ext uri="{FF2B5EF4-FFF2-40B4-BE49-F238E27FC236}">
                  <a16:creationId xmlns:a16="http://schemas.microsoft.com/office/drawing/2014/main" id="{3061B376-42E0-4265-B62E-2B1FB38DB328}"/>
                </a:ext>
              </a:extLst>
            </p:cNvPr>
            <p:cNvGrpSpPr/>
            <p:nvPr/>
          </p:nvGrpSpPr>
          <p:grpSpPr>
            <a:xfrm>
              <a:off x="5501492" y="2046526"/>
              <a:ext cx="835479" cy="835479"/>
              <a:chOff x="864537" y="1822859"/>
              <a:chExt cx="971309" cy="97130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C76F0CC-6518-4A96-93E9-72DE691BCAE7}"/>
                  </a:ext>
                </a:extLst>
              </p:cNvPr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BD7B0E1-96C2-4979-B20E-8F6C9BD7CC30}"/>
                  </a:ext>
                </a:extLst>
              </p:cNvPr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9A09EC-AA5E-493E-8D38-C1D0087EF26D}"/>
                </a:ext>
              </a:extLst>
            </p:cNvPr>
            <p:cNvSpPr/>
            <p:nvPr/>
          </p:nvSpPr>
          <p:spPr>
            <a:xfrm>
              <a:off x="4654752" y="1127214"/>
              <a:ext cx="381000" cy="39678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1226AB-C2D7-4E4D-ACB3-B98E2E208E27}"/>
                </a:ext>
              </a:extLst>
            </p:cNvPr>
            <p:cNvSpPr/>
            <p:nvPr/>
          </p:nvSpPr>
          <p:spPr>
            <a:xfrm>
              <a:off x="4654752" y="2271581"/>
              <a:ext cx="381000" cy="381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:a16="http://schemas.microsoft.com/office/drawing/2014/main" id="{16E16C38-FD0E-45DF-B6AA-7644755E66BD}"/>
                </a:ext>
              </a:extLst>
            </p:cNvPr>
            <p:cNvCxnSpPr/>
            <p:nvPr/>
          </p:nvCxnSpPr>
          <p:spPr>
            <a:xfrm rot="10800000" flipH="1">
              <a:off x="4854980" y="1316723"/>
              <a:ext cx="605353" cy="2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C0E2C4-B4ED-4CC7-9BE7-9D54A5202234}"/>
                </a:ext>
              </a:extLst>
            </p:cNvPr>
            <p:cNvCxnSpPr/>
            <p:nvPr/>
          </p:nvCxnSpPr>
          <p:spPr>
            <a:xfrm rot="10800000" flipH="1">
              <a:off x="4854980" y="2460384"/>
              <a:ext cx="605353" cy="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0">
              <a:extLst>
                <a:ext uri="{FF2B5EF4-FFF2-40B4-BE49-F238E27FC236}">
                  <a16:creationId xmlns:a16="http://schemas.microsoft.com/office/drawing/2014/main" id="{A4E12023-D565-4FFC-AA7F-A99188FC537B}"/>
                </a:ext>
              </a:extLst>
            </p:cNvPr>
            <p:cNvGrpSpPr/>
            <p:nvPr/>
          </p:nvGrpSpPr>
          <p:grpSpPr>
            <a:xfrm>
              <a:off x="6296971" y="940091"/>
              <a:ext cx="2341953" cy="668836"/>
              <a:chOff x="1047958" y="1175400"/>
              <a:chExt cx="3230280" cy="426211"/>
            </a:xfrm>
          </p:grpSpPr>
          <p:sp>
            <p:nvSpPr>
              <p:cNvPr id="23" name="Text Placeholder 3">
                <a:extLst>
                  <a:ext uri="{FF2B5EF4-FFF2-40B4-BE49-F238E27FC236}">
                    <a16:creationId xmlns:a16="http://schemas.microsoft.com/office/drawing/2014/main" id="{D4E92EE1-1D7A-437B-AF6F-433B4E588F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958" y="1175400"/>
                <a:ext cx="1557124" cy="165085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152396" algn="l" defTabSz="1219170">
                  <a:lnSpc>
                    <a:spcPct val="115000"/>
                  </a:lnSpc>
                  <a:buClr>
                    <a:schemeClr val="dk1"/>
                  </a:buClr>
                  <a:buSzPts val="1800"/>
                  <a:defRPr/>
                </a:pPr>
                <a:r>
                  <a:rPr lang="en-US" sz="2133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Zillow Data</a:t>
                </a:r>
              </a:p>
            </p:txBody>
          </p:sp>
          <p:sp>
            <p:nvSpPr>
              <p:cNvPr id="24" name="Text Placeholder 3">
                <a:extLst>
                  <a:ext uri="{FF2B5EF4-FFF2-40B4-BE49-F238E27FC236}">
                    <a16:creationId xmlns:a16="http://schemas.microsoft.com/office/drawing/2014/main" id="{F7028131-5EB8-4C58-88B8-7E204FC232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0238" y="1395676"/>
                <a:ext cx="3048000" cy="205935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1219170">
                  <a:spcBef>
                    <a:spcPct val="20000"/>
                  </a:spcBef>
                  <a:defRPr/>
                </a:pPr>
                <a:r>
                  <a:rPr lang="en-US" sz="14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Historical property values in different zip codes across USA</a:t>
                </a:r>
              </a:p>
            </p:txBody>
          </p:sp>
        </p:grp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508F2957-DC97-46B7-95D0-B4BEEE9E67DD}"/>
                </a:ext>
              </a:extLst>
            </p:cNvPr>
            <p:cNvGrpSpPr/>
            <p:nvPr/>
          </p:nvGrpSpPr>
          <p:grpSpPr>
            <a:xfrm>
              <a:off x="6295933" y="2129942"/>
              <a:ext cx="2364762" cy="827349"/>
              <a:chOff x="1046527" y="1214631"/>
              <a:chExt cx="3261740" cy="493052"/>
            </a:xfrm>
          </p:grpSpPr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E5CA6074-3132-4FD4-B52B-37452510C4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527" y="1214631"/>
                <a:ext cx="1606872" cy="154386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spAutoFit/>
              </a:bodyPr>
              <a:lstStyle>
                <a:lvl1pPr marL="0" indent="0" algn="ctr">
                  <a:buNone/>
                  <a:defRPr sz="14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152396" algn="l">
                  <a:lnSpc>
                    <a:spcPct val="115000"/>
                  </a:lnSpc>
                  <a:buClr>
                    <a:schemeClr val="dk1"/>
                  </a:buClr>
                  <a:buSzPts val="1800"/>
                  <a:defRPr/>
                </a:pPr>
                <a:r>
                  <a:rPr lang="en-US" sz="2133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</a:rPr>
                  <a:t>Airbnb data</a:t>
                </a:r>
              </a:p>
            </p:txBody>
          </p:sp>
          <p:sp>
            <p:nvSpPr>
              <p:cNvPr id="22" name="Text Placeholder 3">
                <a:extLst>
                  <a:ext uri="{FF2B5EF4-FFF2-40B4-BE49-F238E27FC236}">
                    <a16:creationId xmlns:a16="http://schemas.microsoft.com/office/drawing/2014/main" id="{7C90265C-A7CA-45B4-BDC7-66E4BA922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268" y="1418801"/>
                <a:ext cx="3047999" cy="28888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>
                  <a:spcBef>
                    <a:spcPct val="20000"/>
                  </a:spcBef>
                  <a:defRPr/>
                </a:pPr>
                <a:r>
                  <a:rPr lang="en-US" sz="14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</a:rPr>
                  <a:t>Information about rental listings of various zip codes like price, occupancy </a:t>
                </a:r>
                <a:r>
                  <a:rPr lang="en-US" sz="1400" dirty="0" err="1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</a:rPr>
                  <a:t>etc</a:t>
                </a:r>
                <a:r>
                  <a:rPr lang="en-US" sz="1400" dirty="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</a:rPr>
                  <a:t> </a:t>
                </a:r>
              </a:p>
            </p:txBody>
          </p:sp>
        </p:grpSp>
        <p:pic>
          <p:nvPicPr>
            <p:cNvPr id="19" name="Graphic 56" descr="Open hand">
              <a:extLst>
                <a:ext uri="{FF2B5EF4-FFF2-40B4-BE49-F238E27FC236}">
                  <a16:creationId xmlns:a16="http://schemas.microsoft.com/office/drawing/2014/main" id="{AAB51365-4826-42F9-949C-BFCF1298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31743" y="3526972"/>
              <a:ext cx="457200" cy="416880"/>
            </a:xfrm>
            <a:prstGeom prst="rect">
              <a:avLst/>
            </a:prstGeom>
          </p:spPr>
        </p:pic>
        <p:pic>
          <p:nvPicPr>
            <p:cNvPr id="20" name="Graphic 58" descr="Coins">
              <a:extLst>
                <a:ext uri="{FF2B5EF4-FFF2-40B4-BE49-F238E27FC236}">
                  <a16:creationId xmlns:a16="http://schemas.microsoft.com/office/drawing/2014/main" id="{93C18680-066F-417E-9486-97C4073E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8365" y="3423163"/>
              <a:ext cx="274320" cy="274320"/>
            </a:xfrm>
            <a:prstGeom prst="rect">
              <a:avLst/>
            </a:prstGeom>
          </p:spPr>
        </p:pic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FF95B0E3-D0B2-40F5-9792-869AB9E86A1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4799" y="2416578"/>
            <a:ext cx="742902" cy="74290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BBF89EE-5A2A-45AE-ACBF-A6F930816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76" y="3960831"/>
            <a:ext cx="720898" cy="6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overview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51" y="1879110"/>
            <a:ext cx="1387510" cy="139976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defTabSz="1219170">
              <a:spcBef>
                <a:spcPct val="20000"/>
              </a:spcBef>
              <a:defRPr/>
            </a:pPr>
            <a:r>
              <a:rPr lang="en-US" dirty="0">
                <a:sym typeface="Arial"/>
              </a:rPr>
              <a:t>Data cleaning and transformations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7" y="4295053"/>
            <a:ext cx="2588705" cy="1749005"/>
          </a:xfrm>
        </p:spPr>
        <p:txBody>
          <a:bodyPr/>
          <a:lstStyle/>
          <a:p>
            <a:pPr defTabSz="121917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800" dirty="0">
                <a:sym typeface="Arial"/>
              </a:rPr>
              <a:t>Critical data selection, uniform date formats, appropriate data formats, wide format to long format 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7299" r="1572" b="480"/>
          <a:stretch/>
        </p:blipFill>
        <p:spPr>
          <a:xfrm>
            <a:off x="3960658" y="1848535"/>
            <a:ext cx="1423094" cy="143033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pPr marL="152396" defTabSz="1219170">
              <a:lnSpc>
                <a:spcPct val="115000"/>
              </a:lnSpc>
              <a:buClr>
                <a:srgbClr val="000000"/>
              </a:buClr>
              <a:buSzPts val="1800"/>
              <a:defRPr/>
            </a:pPr>
            <a:r>
              <a:rPr lang="en-US" dirty="0">
                <a:sym typeface="Arial"/>
              </a:rPr>
              <a:t>Feature Engineering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91500" y="4295053"/>
            <a:ext cx="2588705" cy="1749005"/>
          </a:xfrm>
        </p:spPr>
        <p:txBody>
          <a:bodyPr/>
          <a:lstStyle/>
          <a:p>
            <a:pPr defTabSz="121917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800" dirty="0">
                <a:sym typeface="Arial"/>
              </a:rPr>
              <a:t>New variables for analysis. Combined different data sources to obtain a single dataset 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1" t="-4647" r="-3717" b="-4381"/>
          <a:stretch/>
        </p:blipFill>
        <p:spPr>
          <a:xfrm>
            <a:off x="6795773" y="1848535"/>
            <a:ext cx="1430337" cy="143033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065821" y="3539268"/>
            <a:ext cx="2944828" cy="495389"/>
          </a:xfrm>
        </p:spPr>
        <p:txBody>
          <a:bodyPr/>
          <a:lstStyle/>
          <a:p>
            <a:pPr marL="152396" defTabSz="1219170">
              <a:lnSpc>
                <a:spcPct val="115000"/>
              </a:lnSpc>
              <a:buClr>
                <a:srgbClr val="000000"/>
              </a:buClr>
              <a:buSzPts val="1800"/>
              <a:defRPr/>
            </a:pPr>
            <a:r>
              <a:rPr lang="en-US" dirty="0">
                <a:sym typeface="Arial"/>
              </a:rPr>
              <a:t>Break even calculations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3883" y="4295052"/>
            <a:ext cx="2588705" cy="1749005"/>
          </a:xfrm>
        </p:spPr>
        <p:txBody>
          <a:bodyPr/>
          <a:lstStyle/>
          <a:p>
            <a:pPr defTabSz="121917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800" dirty="0">
                <a:sym typeface="Arial"/>
              </a:rPr>
              <a:t>Evaluate break even for zip codes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3769" r="4654" b="5313"/>
          <a:stretch/>
        </p:blipFill>
        <p:spPr>
          <a:xfrm>
            <a:off x="9648156" y="1893126"/>
            <a:ext cx="1430337" cy="1341155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152396" defTabSz="1219170">
              <a:lnSpc>
                <a:spcPct val="115000"/>
              </a:lnSpc>
              <a:buClr>
                <a:srgbClr val="000000"/>
              </a:buClr>
              <a:buSzPts val="1800"/>
              <a:defRPr/>
            </a:pPr>
            <a:r>
              <a:rPr lang="en-US" dirty="0">
                <a:sym typeface="Arial"/>
              </a:rPr>
              <a:t>Explore Profitability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96266" y="4295051"/>
            <a:ext cx="2588705" cy="1749005"/>
          </a:xfrm>
        </p:spPr>
        <p:txBody>
          <a:bodyPr/>
          <a:lstStyle/>
          <a:p>
            <a:pPr defTabSz="1219170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sz="1800" dirty="0">
                <a:sym typeface="Arial"/>
              </a:rPr>
              <a:t>Evaluate profitability in the long run and very long run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1524000"/>
            <a:ext cx="99626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cap="all" dirty="0">
                <a:latin typeface="+mj-lt"/>
                <a:ea typeface="+mj-ea"/>
                <a:cs typeface="+mj-cs"/>
                <a:sym typeface="Arial"/>
              </a:rPr>
              <a:t>Given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An occupancy rate of 75%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Time value of money discount rate is 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Investor pays for the property upfront in cash</a:t>
            </a:r>
          </a:p>
          <a:p>
            <a:pPr>
              <a:lnSpc>
                <a:spcPct val="150000"/>
              </a:lnSpc>
            </a:pPr>
            <a:r>
              <a:rPr lang="en-US" sz="2400" b="1" cap="all" dirty="0">
                <a:latin typeface="+mj-lt"/>
                <a:ea typeface="+mj-ea"/>
                <a:cs typeface="+mj-cs"/>
                <a:sym typeface="Arial"/>
              </a:rPr>
              <a:t>Additional Logical Assumptions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Rent of a ‘m’ bedroom property is m/n times of that of a ‘n’ bedroom property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Indirect discounts due to bulk bookings and special promotional discounts were not taken into consideration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rPr>
              <a:t>Cleaning fee covers cleaning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1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023" y="1524000"/>
            <a:ext cx="996260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 Treatment </a:t>
            </a:r>
            <a:br>
              <a:rPr lang="en-US" sz="2000" dirty="0"/>
            </a:br>
            <a:r>
              <a:rPr lang="en-US" sz="2000" dirty="0"/>
              <a:t>1% of the entries found with missing zip codes, eliminated them after making sure the missing value distribution is even among all the neighborhood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 New York entries (Listings Data) </a:t>
            </a:r>
            <a:br>
              <a:rPr lang="en-US" sz="2000" dirty="0"/>
            </a:br>
            <a:r>
              <a:rPr lang="en-US" sz="2000" dirty="0"/>
              <a:t>Filtered zip codes pertaining to New York city after missing value treatment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Oriented approach to filter critical parameters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5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Parameter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5031" y="5008978"/>
            <a:ext cx="67924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Investment for each </a:t>
            </a:r>
            <a:r>
              <a:rPr lang="en-US" sz="2000" dirty="0" err="1"/>
              <a:t>zipcode</a:t>
            </a:r>
            <a:r>
              <a:rPr lang="en-US" sz="2000" dirty="0"/>
              <a:t>  = Latest Available Median Price</a:t>
            </a:r>
          </a:p>
          <a:p>
            <a:endParaRPr lang="en-US" sz="2000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5713"/>
              </p:ext>
            </p:extLst>
          </p:nvPr>
        </p:nvGraphicFramePr>
        <p:xfrm>
          <a:off x="2188754" y="2226248"/>
          <a:ext cx="8127999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7695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10927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6537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Investment</a:t>
                      </a:r>
                      <a:r>
                        <a:rPr lang="en-US" sz="1800" u="none" strike="noStrike" baseline="0" dirty="0">
                          <a:effectLst/>
                        </a:rPr>
                        <a:t> F</a:t>
                      </a:r>
                      <a:r>
                        <a:rPr lang="en-US" sz="1800" u="none" strike="noStrike" dirty="0">
                          <a:effectLst/>
                        </a:rPr>
                        <a:t>actors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Assumptions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Median Price of the property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Latest available Median price data taken as price at the time of investment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"</a:t>
                      </a:r>
                      <a:r>
                        <a:rPr lang="en-US" sz="1800" u="none" strike="noStrike" dirty="0" err="1">
                          <a:effectLst/>
                        </a:rPr>
                        <a:t>RegionName</a:t>
                      </a:r>
                      <a:r>
                        <a:rPr lang="en-US" sz="1800" u="none" strike="noStrike" dirty="0">
                          <a:effectLst/>
                        </a:rPr>
                        <a:t>" and "x2017.06" are to be checked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8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9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-210579"/>
            <a:ext cx="11150600" cy="920336"/>
          </a:xfrm>
        </p:spPr>
        <p:txBody>
          <a:bodyPr/>
          <a:lstStyle/>
          <a:p>
            <a:r>
              <a:rPr lang="en-US" dirty="0"/>
              <a:t>Revenue parameter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1771" y="6055629"/>
            <a:ext cx="872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Revenue = Occupancy rate x Average Rent x No. of days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9795"/>
              </p:ext>
            </p:extLst>
          </p:nvPr>
        </p:nvGraphicFramePr>
        <p:xfrm>
          <a:off x="1208314" y="709756"/>
          <a:ext cx="9948727" cy="51848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4142">
                  <a:extLst>
                    <a:ext uri="{9D8B030D-6E8A-4147-A177-3AD203B41FA5}">
                      <a16:colId xmlns:a16="http://schemas.microsoft.com/office/drawing/2014/main" val="1861033665"/>
                    </a:ext>
                  </a:extLst>
                </a:gridCol>
                <a:gridCol w="3902406">
                  <a:extLst>
                    <a:ext uri="{9D8B030D-6E8A-4147-A177-3AD203B41FA5}">
                      <a16:colId xmlns:a16="http://schemas.microsoft.com/office/drawing/2014/main" val="4150032606"/>
                    </a:ext>
                  </a:extLst>
                </a:gridCol>
                <a:gridCol w="3612179">
                  <a:extLst>
                    <a:ext uri="{9D8B030D-6E8A-4147-A177-3AD203B41FA5}">
                      <a16:colId xmlns:a16="http://schemas.microsoft.com/office/drawing/2014/main" val="524677600"/>
                    </a:ext>
                  </a:extLst>
                </a:gridCol>
              </a:tblGrid>
              <a:tr h="366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Factors</a:t>
                      </a:r>
                      <a:endParaRPr lang="en-IN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Assumptions</a:t>
                      </a:r>
                      <a:endParaRPr lang="en-IN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IN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95242"/>
                  </a:ext>
                </a:extLst>
              </a:tr>
              <a:tr h="916520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"Price", "monthly_price","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weekly_price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 to be checked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5139"/>
                  </a:ext>
                </a:extLst>
              </a:tr>
              <a:tr h="756852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of a 'm' bedroom property is m/n times of that of a 'n' bedroom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"bedrooms"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43399"/>
                  </a:ext>
                </a:extLst>
              </a:tr>
              <a:tr h="1191476"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Occupancy assumed to be 75%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 we can filter out measures relating to reviews, host qualities,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bookability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web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urls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neighborhood, latitude &amp; longitude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2027"/>
                  </a:ext>
                </a:extLst>
              </a:tr>
              <a:tr h="641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 fee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 fee assumed to cover cleaning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on revenue is zero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64946"/>
                  </a:ext>
                </a:extLst>
              </a:tr>
              <a:tr h="641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Indirect discounts due to bulk bookings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Assumed to be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on revenue is zero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68877"/>
                  </a:ext>
                </a:extLst>
              </a:tr>
              <a:tr h="670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Promotional Discounts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Assumed to be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on revenue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8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variable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969" y="1847850"/>
            <a:ext cx="1049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ListingsNY</a:t>
            </a:r>
            <a:r>
              <a:rPr lang="en-US" sz="2400" dirty="0"/>
              <a:t> : </a:t>
            </a:r>
            <a:r>
              <a:rPr lang="en-US" sz="2400" b="1" i="1" dirty="0"/>
              <a:t>“</a:t>
            </a:r>
            <a:r>
              <a:rPr lang="en-US" sz="2400" b="1" i="1" dirty="0" err="1"/>
              <a:t>zipcode</a:t>
            </a:r>
            <a:r>
              <a:rPr lang="en-US" sz="2400" b="1" i="1" dirty="0"/>
              <a:t>”, “Price”, “monthly_price”,“</a:t>
            </a:r>
            <a:r>
              <a:rPr lang="en-US" sz="2400" b="1" i="1" dirty="0" err="1"/>
              <a:t>weekly_price</a:t>
            </a:r>
            <a:r>
              <a:rPr lang="en-US" sz="2400" b="1" i="1" dirty="0"/>
              <a:t>” , “bedrooms”</a:t>
            </a:r>
            <a:br>
              <a:rPr lang="en-US" sz="2400" b="1" i="1" dirty="0"/>
            </a:b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Median Price Data :  </a:t>
            </a:r>
            <a:r>
              <a:rPr lang="en-US" sz="2400" b="1" i="1" dirty="0"/>
              <a:t>“</a:t>
            </a:r>
            <a:r>
              <a:rPr lang="en-US" sz="2400" b="1" i="1" dirty="0" err="1"/>
              <a:t>RegionName</a:t>
            </a:r>
            <a:r>
              <a:rPr lang="en-US" sz="2400" b="1" i="1" dirty="0"/>
              <a:t>”</a:t>
            </a:r>
            <a:r>
              <a:rPr lang="en-US" sz="2000" dirty="0"/>
              <a:t>(</a:t>
            </a:r>
            <a:r>
              <a:rPr lang="en-US" sz="2000" dirty="0" err="1"/>
              <a:t>zipcode</a:t>
            </a:r>
            <a:r>
              <a:rPr lang="en-US" sz="2000" dirty="0"/>
              <a:t>) , </a:t>
            </a:r>
            <a:r>
              <a:rPr lang="en-US" sz="2400" b="1" i="1" dirty="0"/>
              <a:t>“x2017.06” </a:t>
            </a:r>
            <a:r>
              <a:rPr lang="en-US" sz="2000" dirty="0"/>
              <a:t>(Latest Median Price data)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347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Widescreen</PresentationFormat>
  <Paragraphs>148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Economica</vt:lpstr>
      <vt:lpstr>FontAwesome</vt:lpstr>
      <vt:lpstr>Open Sans</vt:lpstr>
      <vt:lpstr>Wingdings</vt:lpstr>
      <vt:lpstr>Office Theme</vt:lpstr>
      <vt:lpstr>Real estate investment  analysis</vt:lpstr>
      <vt:lpstr>Client Wishes to invest in real estate sector</vt:lpstr>
      <vt:lpstr>Data sources</vt:lpstr>
      <vt:lpstr>Approach - overview</vt:lpstr>
      <vt:lpstr>Assumptions</vt:lpstr>
      <vt:lpstr>Data cleaning</vt:lpstr>
      <vt:lpstr>Investment Parameter selection</vt:lpstr>
      <vt:lpstr>Revenue parameter selection</vt:lpstr>
      <vt:lpstr>Primary variable selection</vt:lpstr>
      <vt:lpstr>initialization</vt:lpstr>
      <vt:lpstr>initialization</vt:lpstr>
      <vt:lpstr>Transformed data</vt:lpstr>
      <vt:lpstr>Results</vt:lpstr>
      <vt:lpstr>Results</vt:lpstr>
      <vt:lpstr>Results</vt:lpstr>
      <vt:lpstr>Future improvements</vt:lpstr>
      <vt:lpstr>Thank you!</vt:lpstr>
      <vt:lpstr>Image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2020-04-14T23:45:06Z</dcterms:created>
  <dcterms:modified xsi:type="dcterms:W3CDTF">2020-04-15T16:37:28Z</dcterms:modified>
</cp:coreProperties>
</file>