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>
        <p:scale>
          <a:sx n="50" d="100"/>
          <a:sy n="50" d="100"/>
        </p:scale>
        <p:origin x="74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l Gaikwad" userId="048ab014f08f0cd8" providerId="LiveId" clId="{F2B4E719-9885-43BF-B9A9-E2A278F5BD13}"/>
    <pc:docChg chg="custSel modSld">
      <pc:chgData name="Kushal Gaikwad" userId="048ab014f08f0cd8" providerId="LiveId" clId="{F2B4E719-9885-43BF-B9A9-E2A278F5BD13}" dt="2025-04-25T16:01:02.692" v="8" actId="1076"/>
      <pc:docMkLst>
        <pc:docMk/>
      </pc:docMkLst>
      <pc:sldChg chg="delSp modSp mod">
        <pc:chgData name="Kushal Gaikwad" userId="048ab014f08f0cd8" providerId="LiveId" clId="{F2B4E719-9885-43BF-B9A9-E2A278F5BD13}" dt="2025-04-25T16:00:25.046" v="3" actId="1076"/>
        <pc:sldMkLst>
          <pc:docMk/>
          <pc:sldMk cId="1008027359" sldId="256"/>
        </pc:sldMkLst>
        <pc:spChg chg="mod">
          <ac:chgData name="Kushal Gaikwad" userId="048ab014f08f0cd8" providerId="LiveId" clId="{F2B4E719-9885-43BF-B9A9-E2A278F5BD13}" dt="2025-04-25T16:00:25.046" v="3" actId="1076"/>
          <ac:spMkLst>
            <pc:docMk/>
            <pc:sldMk cId="1008027359" sldId="256"/>
            <ac:spMk id="2" creationId="{87DA1777-1AA5-3CFA-3214-E2793B9E69D7}"/>
          </ac:spMkLst>
        </pc:spChg>
        <pc:spChg chg="del mod">
          <ac:chgData name="Kushal Gaikwad" userId="048ab014f08f0cd8" providerId="LiveId" clId="{F2B4E719-9885-43BF-B9A9-E2A278F5BD13}" dt="2025-04-25T15:59:59.087" v="2" actId="478"/>
          <ac:spMkLst>
            <pc:docMk/>
            <pc:sldMk cId="1008027359" sldId="256"/>
            <ac:spMk id="3" creationId="{2903BF06-2B7E-3E5A-AF72-83A6E75DE5EC}"/>
          </ac:spMkLst>
        </pc:spChg>
      </pc:sldChg>
      <pc:sldChg chg="delSp modSp mod">
        <pc:chgData name="Kushal Gaikwad" userId="048ab014f08f0cd8" providerId="LiveId" clId="{F2B4E719-9885-43BF-B9A9-E2A278F5BD13}" dt="2025-04-25T16:01:02.692" v="8" actId="1076"/>
        <pc:sldMkLst>
          <pc:docMk/>
          <pc:sldMk cId="1805591902" sldId="267"/>
        </pc:sldMkLst>
        <pc:spChg chg="mod">
          <ac:chgData name="Kushal Gaikwad" userId="048ab014f08f0cd8" providerId="LiveId" clId="{F2B4E719-9885-43BF-B9A9-E2A278F5BD13}" dt="2025-04-25T16:01:02.692" v="8" actId="1076"/>
          <ac:spMkLst>
            <pc:docMk/>
            <pc:sldMk cId="1805591902" sldId="267"/>
            <ac:spMk id="2" creationId="{E1A02672-DECB-BA63-4022-67F26B65FFE8}"/>
          </ac:spMkLst>
        </pc:spChg>
        <pc:spChg chg="del mod">
          <ac:chgData name="Kushal Gaikwad" userId="048ab014f08f0cd8" providerId="LiveId" clId="{F2B4E719-9885-43BF-B9A9-E2A278F5BD13}" dt="2025-04-25T16:00:50.569" v="6" actId="478"/>
          <ac:spMkLst>
            <pc:docMk/>
            <pc:sldMk cId="1805591902" sldId="267"/>
            <ac:spMk id="3" creationId="{50293CF8-346E-4277-FDE5-6818C84F04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45A-E5DB-F988-D0A3-F3DD0A516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49EAB-959E-70A3-7C3D-63B499F46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1D22-C1C3-5D7E-6C4A-8CE5C1A2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C7C2-20F4-4A9B-A665-3424DB69456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F1FBC-8445-A189-E0EA-D729F3C3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69095-6C7B-98BF-D557-4698EAD3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4BE-44E6-4460-A687-3C214691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DC39-7237-9221-26BE-3A3560C5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CB15D-2263-9D28-920B-D2FD3AFCA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0D65-34B5-A80A-0ADB-41EAE5DC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C7C2-20F4-4A9B-A665-3424DB69456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1208-8E5B-3009-5241-8CE6FF4E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BFAAA-325B-EDB8-2E0B-C40AC650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4BE-44E6-4460-A687-3C214691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18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B9A16-7DB7-E6B3-68B4-507C4AA05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86B91-BF3F-539B-1D60-C60DB6BD3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A2DE1-A0C1-739B-611F-7F63F48A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C7C2-20F4-4A9B-A665-3424DB69456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65C3-A4DE-B82A-C4C9-FC4E00B0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0FCA5-CC44-4DD2-6A28-65552BCC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4BE-44E6-4460-A687-3C214691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BADE-3E2C-4361-42A6-01D0C1EF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BD2F-7571-697E-15CF-0BCB7E9C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28223-A1F6-0E80-C621-7D187A6E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C7C2-20F4-4A9B-A665-3424DB69456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55D55-675A-677F-6AED-73595F55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AB41A-743A-1A25-7B16-7706FBDB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4BE-44E6-4460-A687-3C214691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9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C4A0-BB57-59A7-F7C7-AD85D063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BF284-2C99-BE7E-9294-3E53193AF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72736-D23B-99EC-3F9F-C04F3034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C7C2-20F4-4A9B-A665-3424DB69456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70C1F-4EE2-8BAE-C911-E18CE1A6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CF77-EFD8-EB17-D0AF-F42D42D7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4BE-44E6-4460-A687-3C214691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6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DC8E-30FA-EF52-B8FD-471EB174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F652-E2BB-2C1E-002F-E5EECE6CE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9665-3275-F183-BBC4-D0D314784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1D1AA-19D1-F80C-1567-3C3B5CDD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C7C2-20F4-4A9B-A665-3424DB69456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43727-6027-325D-91BD-8FFC304E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B0221-8086-EDD6-5F7E-4C742B9C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4BE-44E6-4460-A687-3C214691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0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2D53-46CF-DE2B-46D3-91BB4584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A4888-DB26-C0F8-82CF-3B4DA7622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EAD30-E3C5-CB02-5349-9052CD37E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D1ED3-B590-76F3-591F-971C610A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A1D76-54C4-B6CB-76D7-340AB2C09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1626-6DD1-D15E-D05D-5B1C7B3D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C7C2-20F4-4A9B-A665-3424DB69456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868A3-1C5E-CEE7-F701-C0B8926A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99798-A547-6312-E085-781625FD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4BE-44E6-4460-A687-3C214691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83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E69B-20C7-8BFB-7BB5-873E1920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76881-E0A6-F97B-A6B5-EEB65E77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C7C2-20F4-4A9B-A665-3424DB69456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D978C-21B2-0CA2-41EA-33EE0B8A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C5579-ABCA-AD48-6E83-2E31436B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4BE-44E6-4460-A687-3C214691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2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F8396-B352-6917-66A0-6DBCC6A0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C7C2-20F4-4A9B-A665-3424DB69456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729FC-ACE1-A4CE-40D1-662A09C5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9B38E-7035-806F-37CD-11178254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4BE-44E6-4460-A687-3C214691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6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1F9B-3118-088E-9BD4-F57D84EA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1539-500D-5473-F00E-2CE754BE2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32F35-B3FD-5868-7C15-C6544AAAA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B4B78-BAAC-BF5A-F416-9B60E514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C7C2-20F4-4A9B-A665-3424DB69456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50CA2-9DEE-0867-2ABB-D4EE5FC2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8CA42-A489-A3FC-A51A-269796CA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4BE-44E6-4460-A687-3C214691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4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BE27-8F5B-E061-AE4A-C2EDE287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A66F-3531-DD9D-47A7-45FF6BBFC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6BBA3-83EC-CB15-554F-FF9901B0C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2EC14-3F4E-69EF-D99E-A305B19D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C7C2-20F4-4A9B-A665-3424DB69456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B226A-EA73-6B66-8413-4C4D0E31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AC8E9-6AD1-4222-B57A-4DC7664D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4BE-44E6-4460-A687-3C214691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2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A0A75-967C-08EA-6167-D919F49F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A35EA-2E14-39AB-DB86-6C2E2D50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A4A4-7E29-56F3-9FFE-53FCDB276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C7C2-20F4-4A9B-A665-3424DB69456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A59-F9D7-CCA4-5A71-2E54E61F5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D369-54D1-1ABC-B632-E9EFC6BE7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74BE-44E6-4460-A687-3C214691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42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1777-1AA5-3CFA-3214-E2793B9E6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6738"/>
            <a:ext cx="9144000" cy="2387600"/>
          </a:xfrm>
        </p:spPr>
        <p:txBody>
          <a:bodyPr/>
          <a:lstStyle/>
          <a:p>
            <a:r>
              <a:rPr lang="en-IN" dirty="0"/>
              <a:t>Sales &amp; Financial Performance Dashboard</a:t>
            </a:r>
          </a:p>
        </p:txBody>
      </p:sp>
    </p:spTree>
    <p:extLst>
      <p:ext uri="{BB962C8B-B14F-4D97-AF65-F5344CB8AC3E}">
        <p14:creationId xmlns:p14="http://schemas.microsoft.com/office/powerpoint/2010/main" val="100802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1188-33A7-DF50-D7E9-E40FA945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Sales Financial Dataset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631D-8E46-249A-648A-6D5D93C5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This dataset is composed of multiple interconnected sheets providing a comprehensive view of financial operations, structured as follows: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GL (General Ledger)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Records transactional entries with details such as date, amount, territory, and account involved.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Useful for financial statement generation and performance tracking.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COA (Chart of Accounts)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Defines the structure of financial accounts, grouped by categories like Assets, Liabilities, Income, etc.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Provides classification down to sub-account levels for detailed reporting.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Calendar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Time dimension for analysis, breaking down dates into year, quarter, month, and day.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Enables temporal trends and period-based comparisons.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Territory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Maps territory keys to countries and regions.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Supports geographical segmentation of financial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36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B03D-8FB7-52EC-402A-26E7A82A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Revenue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54D77-6809-AC22-F67E-DA1899919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0749" y="1491764"/>
            <a:ext cx="5457825" cy="482331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Financial Highlights (₹ in lakhs)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Revenue</a:t>
            </a:r>
            <a:r>
              <a:rPr lang="en-US" dirty="0"/>
              <a:t> steadily grew: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2018: ₹35.8L → 2019: ₹56.9L → 2020: ₹78.5L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Gross Profit</a:t>
            </a:r>
            <a:r>
              <a:rPr lang="en-US" dirty="0"/>
              <a:t> rose consistently: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2018: ₹23.8L → 2020: ₹53.4L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Operating Expenses</a:t>
            </a:r>
            <a:r>
              <a:rPr lang="en-US" dirty="0"/>
              <a:t> increased with revenue: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2018: ₹12.3L → 2020: ₹31.0L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Net Profit</a:t>
            </a:r>
            <a:r>
              <a:rPr lang="en-US" dirty="0"/>
              <a:t> nearly doubled from 2018 to 2019: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2018: ₹6.2L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2019: ₹13.0L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2020: ₹12.9L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Contributors</a:t>
            </a:r>
            <a:r>
              <a:rPr lang="en-US" dirty="0"/>
              <a:t> to cost rise: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Marketing &amp; Admin expenses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depreciation</a:t>
            </a:r>
          </a:p>
          <a:p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61846D3-9DD5-6B2E-0D9D-C54912C586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7750" y="1491764"/>
            <a:ext cx="3941978" cy="4685199"/>
          </a:xfrm>
        </p:spPr>
      </p:pic>
    </p:spTree>
    <p:extLst>
      <p:ext uri="{BB962C8B-B14F-4D97-AF65-F5344CB8AC3E}">
        <p14:creationId xmlns:p14="http://schemas.microsoft.com/office/powerpoint/2010/main" val="148701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1454-E5F4-129B-23C6-43C1E5E4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Representation of Sales Revenue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FA8F2-59B8-BB5C-08FC-1F6197E433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Sales Revenue Trend (2018–2020)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📈 Steady growth observed across all quarters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💼 Strongest revenue recorded in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🔹 2018 &lt; 2019 &lt; 2020 — consistent year-over-year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🚀 Q3 &amp; Q4 of 2020 showed the sharpest rise</a:t>
            </a:r>
          </a:p>
          <a:p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7140D3D-9BEC-E1CF-594D-1A96E36329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9849" y="1825624"/>
            <a:ext cx="5172782" cy="4232275"/>
          </a:xfrm>
        </p:spPr>
      </p:pic>
    </p:spTree>
    <p:extLst>
      <p:ext uri="{BB962C8B-B14F-4D97-AF65-F5344CB8AC3E}">
        <p14:creationId xmlns:p14="http://schemas.microsoft.com/office/powerpoint/2010/main" val="212453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5956-0CCF-B054-123D-48373EF1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Gross Profit of Sales Revenue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691D7-CC7A-EFB7-9C71-F27ABEACA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Gross Profit Trend (2018–2020)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📈 Year-on-year growth in gross profit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💰 2020 highest at ₹53.4L, followed by 2019 and 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🔹 2018 (₹23.8L) &lt; 2019 (₹39.7L) &lt; 2020 (₹53.4L)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🚀 Strong Q3 &amp; Q4 growth, especially in 2020</a:t>
            </a:r>
          </a:p>
          <a:p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AEA458A-74DE-B4EC-A821-4513E5091E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581542" cy="296545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F57E6C-EFA4-7D8D-C17E-526822CCF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765337"/>
            <a:ext cx="3705226" cy="14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AC5D-D10B-CFC8-D1FF-8B826791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 Profit of Sales Revenue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78B09-6A02-0845-5943-CCF5262C81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Net Profit Trend (2018–2020)</a:t>
            </a:r>
          </a:p>
          <a:p>
            <a:r>
              <a:rPr lang="en-US" dirty="0"/>
              <a:t>📈 Consistent year-over-year growth in net profit</a:t>
            </a:r>
            <a:br>
              <a:rPr lang="en-US" dirty="0"/>
            </a:br>
            <a:r>
              <a:rPr lang="en-US" dirty="0"/>
              <a:t>💼 2019 recorded the highest profit (₹13.03L), 2020 close behind</a:t>
            </a:r>
            <a:br>
              <a:rPr lang="en-US" dirty="0"/>
            </a:br>
            <a:r>
              <a:rPr lang="en-US" dirty="0"/>
              <a:t>🔹 2018 &lt; 2020 &lt; 2019 — peak performance in 2019</a:t>
            </a:r>
            <a:br>
              <a:rPr lang="en-US" dirty="0"/>
            </a:br>
            <a:r>
              <a:rPr lang="en-US" dirty="0"/>
              <a:t>🚀 Q4 showed the strongest gains across all years</a:t>
            </a:r>
          </a:p>
          <a:p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EFA00D8-CFF0-3C7F-3F82-4AEC7237B0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9639" y="1662113"/>
            <a:ext cx="3771911" cy="332228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54FF8C-A0DD-576B-0086-281FA845C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38" y="4984393"/>
            <a:ext cx="3518079" cy="11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3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38F7-B366-270E-FEB8-1EC21D7B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F76A2-9E12-7155-64F8-12D50E2E94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📊 Sales Revenue (2018–2020)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Steady YoY growth</a:t>
            </a:r>
            <a:r>
              <a:rPr lang="en-US" dirty="0"/>
              <a:t>: ₹35.8L (2018) → ₹56.9L (2019) → ₹78.3L (2020)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Qtr</a:t>
            </a:r>
            <a:r>
              <a:rPr lang="en-US" b="1" dirty="0"/>
              <a:t>-on-</a:t>
            </a:r>
            <a:r>
              <a:rPr lang="en-US" b="1" dirty="0" err="1"/>
              <a:t>Qtr</a:t>
            </a:r>
            <a:r>
              <a:rPr lang="en-US" b="1" dirty="0"/>
              <a:t> rise</a:t>
            </a:r>
            <a:r>
              <a:rPr lang="en-US" dirty="0"/>
              <a:t> across all years with strongest gains in Q3 and Q4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2020 outperformed</a:t>
            </a:r>
            <a:r>
              <a:rPr lang="en-US" dirty="0"/>
              <a:t> both prior years in all quarters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5D728-CF64-7C5D-2F8E-9021783F8A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💰 Gross Profit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Increased from ₹23.8L (2018) to ₹53.4L (2020)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Margins improved due to better control over </a:t>
            </a:r>
            <a:r>
              <a:rPr lang="en-US" b="1" dirty="0"/>
              <a:t>cost of sales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Strongest Q4 performance seen in 2020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47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CC4B-7513-C26F-22D4-ED42B516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6553-51B2-0527-3DBE-C17A91F22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📈 Net Profit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Doubled from ₹6.2L (2018) to ₹13L+ (2019), slight dip to ₹12.9L (2020)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Profit dips</a:t>
            </a:r>
            <a:r>
              <a:rPr lang="en-US" dirty="0"/>
              <a:t> in Q1 due to seasonal expense spikes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profitability maintained in </a:t>
            </a:r>
            <a:r>
              <a:rPr lang="en-US" b="1" dirty="0"/>
              <a:t>Q4 across all years</a:t>
            </a:r>
            <a:endParaRPr lang="en-US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330AF-9971-391C-64C7-5DBE4C07F1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/>
              <a:t>🔍 Key Drivers of Net Profit (2020)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📉 Operating Expenses: ₹-31L (↑ from 2019)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🏢 Depreciation &amp; Amortization: ₹-7.1L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💸 Interest &amp; Tax: ₹-3L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📈 Non-operating income (Interest, Dividends): ₹72.2K helped cushion profit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8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672-DECB-BA63-4022-67F26B65F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4788"/>
            <a:ext cx="9144000" cy="23876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559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557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Sales &amp; Financial Performance Dashboard</vt:lpstr>
      <vt:lpstr>Sales Financial Dataset Summary</vt:lpstr>
      <vt:lpstr>Sales Revenue</vt:lpstr>
      <vt:lpstr>Visual Representation of Sales Revenue</vt:lpstr>
      <vt:lpstr>Gross Profit of Sales Revenue</vt:lpstr>
      <vt:lpstr>Net Profit of Sales Revenue</vt:lpstr>
      <vt:lpstr>Summary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Kushal Gaikwad</dc:creator>
  <cp:lastModifiedBy>Kushal Gaikwad</cp:lastModifiedBy>
  <cp:revision>1</cp:revision>
  <dcterms:created xsi:type="dcterms:W3CDTF">2025-04-25T14:57:54Z</dcterms:created>
  <dcterms:modified xsi:type="dcterms:W3CDTF">2025-04-25T16:01:07Z</dcterms:modified>
</cp:coreProperties>
</file>