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handoutMasterIdLst>
    <p:handoutMasterId r:id="rId25"/>
  </p:handoutMasterIdLst>
  <p:sldIdLst>
    <p:sldId id="531" r:id="rId2"/>
    <p:sldId id="533" r:id="rId3"/>
    <p:sldId id="289" r:id="rId4"/>
    <p:sldId id="534" r:id="rId5"/>
    <p:sldId id="292" r:id="rId6"/>
    <p:sldId id="294" r:id="rId7"/>
    <p:sldId id="535" r:id="rId8"/>
    <p:sldId id="298" r:id="rId9"/>
    <p:sldId id="536" r:id="rId10"/>
    <p:sldId id="537" r:id="rId11"/>
    <p:sldId id="532" r:id="rId12"/>
    <p:sldId id="538" r:id="rId13"/>
    <p:sldId id="540" r:id="rId14"/>
    <p:sldId id="541" r:id="rId15"/>
    <p:sldId id="542" r:id="rId16"/>
    <p:sldId id="543" r:id="rId17"/>
    <p:sldId id="544" r:id="rId18"/>
    <p:sldId id="545" r:id="rId19"/>
    <p:sldId id="546" r:id="rId20"/>
    <p:sldId id="547" r:id="rId21"/>
    <p:sldId id="307" r:id="rId22"/>
    <p:sldId id="301" r:id="rId23"/>
  </p:sldIdLst>
  <p:sldSz cx="12192000" cy="6858000"/>
  <p:notesSz cx="6858000" cy="9144000"/>
  <p:embeddedFontLst>
    <p:embeddedFont>
      <p:font typeface="Aharoni" panose="02010803020104030203" pitchFamily="2" charset="-79"/>
      <p:bold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italic r:id="rId32"/>
    </p:embeddedFont>
    <p:embeddedFont>
      <p:font typeface="Open Sans" panose="020B0606030504020204" pitchFamily="34" charset="0"/>
      <p:regular r:id="rId33"/>
      <p:bold r:id="rId34"/>
      <p:italic r:id="rId35"/>
      <p:boldItalic r:id="rId36"/>
    </p:embeddedFont>
    <p:embeddedFont>
      <p:font typeface="Plus Jakarta Sans" panose="020B0604020202020204" charset="0"/>
      <p:regular r:id="rId37"/>
      <p:bold r:id="rId38"/>
      <p:italic r:id="rId39"/>
      <p:boldItalic r:id="rId40"/>
    </p:embeddedFont>
    <p:embeddedFont>
      <p:font typeface="Poppins SemiBold" panose="00000700000000000000"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custDataLst>
    <p:tags r:id="rId4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0C1"/>
    <a:srgbClr val="B2AA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87" Type="http://customschemas.google.com/relationships/presentationmetadata" Target="metadata"/><Relationship Id="rId5" Type="http://schemas.openxmlformats.org/officeDocument/2006/relationships/slide" Target="slides/slide4.xml"/><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18-03-2025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image" Target="../media/image11.web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officetimeline.com/gantt-chart/how-to-make/excel"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teamgant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hyperlink" Target="https://www.lucidchart.com/pages/examples/uml_diagram_tool" TargetMode="External"/><Relationship Id="rId1" Type="http://schemas.openxmlformats.org/officeDocument/2006/relationships/slideLayout" Target="../slideLayouts/slideLayout9.xml"/><Relationship Id="rId4" Type="http://schemas.openxmlformats.org/officeDocument/2006/relationships/image" Target="../media/image10.web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3193908"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M.MANOJ BU21EECE01000091</a:t>
            </a:r>
            <a:endParaRPr lang="en-US" sz="1400" b="1" i="0" u="none" strike="noStrike" cap="none" dirty="0">
              <a:solidFill>
                <a:schemeClr val="dk1"/>
              </a:solidFill>
              <a:latin typeface="Montserrat Medium"/>
              <a:ea typeface="Arial"/>
              <a:cs typeface="Arial"/>
              <a:sym typeface="Montserrat Medium"/>
            </a:endParaRPr>
          </a:p>
          <a:p>
            <a:pPr marL="285750" indent="-285750" algn="ctr">
              <a:buSzPts val="1400"/>
              <a:buFont typeface="Arial" panose="020B0604020202020204" pitchFamily="34" charset="0"/>
              <a:buChar char="•"/>
            </a:pPr>
            <a:r>
              <a:rPr lang="en-US" b="1" dirty="0">
                <a:solidFill>
                  <a:schemeClr val="dk1"/>
                </a:solidFill>
                <a:latin typeface="Montserrat Medium"/>
                <a:sym typeface="Montserrat Medium"/>
              </a:rPr>
              <a:t>D.PRUDHVI BU21EECE0100168</a:t>
            </a:r>
            <a:endParaRPr lang="en-US" sz="1400" b="1" i="0" u="none" strike="noStrike" cap="none" dirty="0">
              <a:solidFill>
                <a:schemeClr val="dk1"/>
              </a:solidFill>
              <a:latin typeface="Arial"/>
              <a:ea typeface="Arial"/>
              <a:cs typeface="Arial"/>
              <a:sym typeface="Arial"/>
            </a:endParaRPr>
          </a:p>
          <a:p>
            <a:pPr marL="285750" indent="-285750" algn="ctr">
              <a:buSzPts val="1400"/>
              <a:buFont typeface="Arial" panose="020B0604020202020204" pitchFamily="34" charset="0"/>
              <a:buChar char="•"/>
            </a:pPr>
            <a:r>
              <a:rPr lang="en-US" b="1" dirty="0">
                <a:solidFill>
                  <a:schemeClr val="dk1"/>
                </a:solidFill>
                <a:latin typeface="Montserrat Medium"/>
                <a:sym typeface="Montserrat Medium"/>
              </a:rPr>
              <a:t>V.MAHESH BU21EECE0100267</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DR.KSHITIJ</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DR.ARUN KUMAR</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800247" y="245812"/>
            <a:ext cx="843698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7069"/>
                </a:solidFill>
                <a:latin typeface="Open Sans"/>
                <a:ea typeface="Open Sans"/>
                <a:cs typeface="Open Sans"/>
                <a:sym typeface="Open Sans"/>
              </a:rPr>
              <a:t>CONTINOUS MOINTORING OF SUBJECT DATA ON CLOUD THROUGH IOT SYSTEMS</a:t>
            </a:r>
            <a:endParaRPr lang="en-US" sz="20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1/2/3</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C21</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A0C7DA-03D2-7C28-0C4A-633A2917DA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Rectangle 3">
            <a:extLst>
              <a:ext uri="{FF2B5EF4-FFF2-40B4-BE49-F238E27FC236}">
                <a16:creationId xmlns:a16="http://schemas.microsoft.com/office/drawing/2014/main" id="{943800DB-2868-B0E1-5CD0-B5677E23C3D4}"/>
              </a:ext>
            </a:extLst>
          </p:cNvPr>
          <p:cNvSpPr/>
          <p:nvPr/>
        </p:nvSpPr>
        <p:spPr>
          <a:xfrm>
            <a:off x="151221" y="0"/>
            <a:ext cx="11321592" cy="3553906"/>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ln w="0"/>
                <a:solidFill>
                  <a:schemeClr val="tx1"/>
                </a:solidFill>
                <a:effectLst>
                  <a:outerShdw blurRad="38100" dist="19050" dir="2700000" algn="tl" rotWithShape="0">
                    <a:schemeClr val="dk1">
                      <a:alpha val="40000"/>
                    </a:schemeClr>
                  </a:outerShdw>
                </a:effectLst>
              </a:rPr>
              <a:t>Motion Monitoring</a:t>
            </a:r>
            <a:r>
              <a:rPr lang="en-US" sz="1600" dirty="0">
                <a:ln w="0"/>
                <a:solidFill>
                  <a:schemeClr val="tx1"/>
                </a:solidFill>
                <a:effectLst>
                  <a:outerShdw blurRad="38100" dist="19050" dir="2700000" algn="tl" rotWithShape="0">
                    <a:schemeClr val="dk1">
                      <a:alpha val="40000"/>
                    </a:schemeClr>
                  </a:outerShdw>
                </a:effectLst>
              </a:rPr>
              <a:t>:</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Purpose: Detect and track patient movement for fall detection, physical therapy, or monitoring movement patterns for rehabilitation.</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IoT Sensors Used:</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Accelerometers and gyroscopes to detect motion, orientation, and movement.</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PIR (Passive Infrared) Sensors for presence detection.</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Biomedical Applications:</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Fall Detection: Automatically alert caregivers if a patient falls, especially in elderly care facilities or home care settings.</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Rehabilitation: Track patients' movements during therapy or physical rehabilitation to ensure they are following prescribed exercises.</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Patient Monitoring: Ensure that patients in critical conditions remain in a specific position for safety or medical reasons.</a:t>
            </a:r>
          </a:p>
        </p:txBody>
      </p:sp>
      <p:pic>
        <p:nvPicPr>
          <p:cNvPr id="11" name="Picture Placeholder 10">
            <a:extLst>
              <a:ext uri="{FF2B5EF4-FFF2-40B4-BE49-F238E27FC236}">
                <a16:creationId xmlns:a16="http://schemas.microsoft.com/office/drawing/2014/main" id="{B671DD0F-F12A-D6BC-2A17-669C412CDE24}"/>
              </a:ext>
            </a:extLst>
          </p:cNvPr>
          <p:cNvPicPr>
            <a:picLocks noGrp="1" noChangeAspect="1"/>
          </p:cNvPicPr>
          <p:nvPr>
            <p:ph type="pic" idx="2"/>
          </p:nvPr>
        </p:nvPicPr>
        <p:blipFill>
          <a:blip r:embed="rId2"/>
          <a:srcRect t="7770" b="7770"/>
          <a:stretch>
            <a:fillRect/>
          </a:stretch>
        </p:blipFill>
        <p:spPr>
          <a:xfrm>
            <a:off x="103695" y="3667027"/>
            <a:ext cx="4588704" cy="2481606"/>
          </a:xfrm>
        </p:spPr>
      </p:pic>
      <p:pic>
        <p:nvPicPr>
          <p:cNvPr id="13" name="Picture 12">
            <a:extLst>
              <a:ext uri="{FF2B5EF4-FFF2-40B4-BE49-F238E27FC236}">
                <a16:creationId xmlns:a16="http://schemas.microsoft.com/office/drawing/2014/main" id="{C07CAA16-47C4-7AFA-BAE6-DB59400CE7F3}"/>
              </a:ext>
            </a:extLst>
          </p:cNvPr>
          <p:cNvPicPr>
            <a:picLocks noChangeAspect="1"/>
          </p:cNvPicPr>
          <p:nvPr/>
        </p:nvPicPr>
        <p:blipFill>
          <a:blip r:embed="rId3"/>
          <a:stretch>
            <a:fillRect/>
          </a:stretch>
        </p:blipFill>
        <p:spPr>
          <a:xfrm>
            <a:off x="5604627" y="3667027"/>
            <a:ext cx="4405460" cy="2673023"/>
          </a:xfrm>
          <a:prstGeom prst="rect">
            <a:avLst/>
          </a:prstGeom>
        </p:spPr>
      </p:pic>
    </p:spTree>
    <p:extLst>
      <p:ext uri="{BB962C8B-B14F-4D97-AF65-F5344CB8AC3E}">
        <p14:creationId xmlns:p14="http://schemas.microsoft.com/office/powerpoint/2010/main" val="180223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6" name="Rectangle 5">
            <a:extLst>
              <a:ext uri="{FF2B5EF4-FFF2-40B4-BE49-F238E27FC236}">
                <a16:creationId xmlns:a16="http://schemas.microsoft.com/office/drawing/2014/main" id="{E91AD488-2B38-B953-6E78-8EA0E65BA99C}"/>
              </a:ext>
            </a:extLst>
          </p:cNvPr>
          <p:cNvSpPr/>
          <p:nvPr/>
        </p:nvSpPr>
        <p:spPr>
          <a:xfrm>
            <a:off x="-1" y="1"/>
            <a:ext cx="11623249" cy="4336330"/>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n w="0"/>
                <a:solidFill>
                  <a:schemeClr val="tx2">
                    <a:lumMod val="10000"/>
                  </a:schemeClr>
                </a:solidFill>
                <a:effectLst>
                  <a:outerShdw blurRad="38100" dist="19050" dir="2700000" algn="tl" rotWithShape="0">
                    <a:schemeClr val="dk1">
                      <a:alpha val="40000"/>
                    </a:schemeClr>
                  </a:outerShdw>
                </a:effectLst>
              </a:rPr>
              <a:t>Benefits of IoT in Biomedical Monitoring:</a:t>
            </a:r>
          </a:p>
          <a:p>
            <a:pPr>
              <a:buFont typeface="Arial" panose="020B0604020202020204" pitchFamily="34" charset="0"/>
              <a:buChar char="•"/>
            </a:pPr>
            <a:r>
              <a:rPr lang="en-US" sz="1600" dirty="0">
                <a:ln w="0"/>
                <a:solidFill>
                  <a:schemeClr val="tx2">
                    <a:lumMod val="10000"/>
                  </a:schemeClr>
                </a:solidFill>
                <a:effectLst>
                  <a:outerShdw blurRad="38100" dist="19050" dir="2700000" algn="tl" rotWithShape="0">
                    <a:schemeClr val="dk1">
                      <a:alpha val="40000"/>
                    </a:schemeClr>
                  </a:outerShdw>
                </a:effectLst>
              </a:rPr>
              <a:t>Real-time Data: Continuous and real-time data collection improves immediate response time to any irregularities in conditions like temperature, humidity, or patient movement.</a:t>
            </a:r>
          </a:p>
          <a:p>
            <a:pPr>
              <a:buFont typeface="Arial" panose="020B0604020202020204" pitchFamily="34" charset="0"/>
              <a:buChar char="•"/>
            </a:pPr>
            <a:r>
              <a:rPr lang="en-US" sz="1600" dirty="0">
                <a:ln w="0"/>
                <a:solidFill>
                  <a:schemeClr val="tx2">
                    <a:lumMod val="10000"/>
                  </a:schemeClr>
                </a:solidFill>
                <a:effectLst>
                  <a:outerShdw blurRad="38100" dist="19050" dir="2700000" algn="tl" rotWithShape="0">
                    <a:schemeClr val="dk1">
                      <a:alpha val="40000"/>
                    </a:schemeClr>
                  </a:outerShdw>
                </a:effectLst>
              </a:rPr>
              <a:t>Remote Monitoring: Allows healthcare providers to monitor patients or medical conditions from a remote location, offering convenience and increasing response time.</a:t>
            </a:r>
          </a:p>
          <a:p>
            <a:pPr>
              <a:buFont typeface="Arial" panose="020B0604020202020204" pitchFamily="34" charset="0"/>
              <a:buChar char="•"/>
            </a:pPr>
            <a:r>
              <a:rPr lang="en-US" sz="1600" dirty="0">
                <a:ln w="0"/>
                <a:solidFill>
                  <a:schemeClr val="tx2">
                    <a:lumMod val="10000"/>
                  </a:schemeClr>
                </a:solidFill>
                <a:effectLst>
                  <a:outerShdw blurRad="38100" dist="19050" dir="2700000" algn="tl" rotWithShape="0">
                    <a:schemeClr val="dk1">
                      <a:alpha val="40000"/>
                    </a:schemeClr>
                  </a:outerShdw>
                </a:effectLst>
              </a:rPr>
              <a:t>Data Logging and Alerts: Automatic logging of environmental data and generation of alerts when conditions deviate from predefined thresholds (e.g., temperature drops below a safe limit in a drug fridge).</a:t>
            </a:r>
          </a:p>
          <a:p>
            <a:r>
              <a:rPr lang="en-US" sz="1600" dirty="0">
                <a:ln w="0"/>
                <a:solidFill>
                  <a:schemeClr val="tx2">
                    <a:lumMod val="10000"/>
                  </a:schemeClr>
                </a:solidFill>
                <a:effectLst>
                  <a:outerShdw blurRad="38100" dist="19050" dir="2700000" algn="tl" rotWithShape="0">
                    <a:schemeClr val="dk1">
                      <a:alpha val="40000"/>
                    </a:schemeClr>
                  </a:outerShdw>
                </a:effectLst>
              </a:rPr>
              <a:t>Sample Image for Biomedical IoT Monitoring:</a:t>
            </a:r>
          </a:p>
          <a:p>
            <a:r>
              <a:rPr lang="en-US" sz="1600" dirty="0">
                <a:ln w="0"/>
                <a:solidFill>
                  <a:schemeClr val="tx2">
                    <a:lumMod val="10000"/>
                  </a:schemeClr>
                </a:solidFill>
                <a:effectLst>
                  <a:outerShdw blurRad="38100" dist="19050" dir="2700000" algn="tl" rotWithShape="0">
                    <a:schemeClr val="dk1">
                      <a:alpha val="40000"/>
                    </a:schemeClr>
                  </a:outerShdw>
                </a:effectLst>
              </a:rPr>
              <a:t>I'll create a conceptual image depicting IoT sensors used for temperature, humidity, and motion monitoring in a biomedical context. This will include visualizing sensors in a hospital setting, such as for patient monitoring or lab environments. Allow me a moment.</a:t>
            </a:r>
          </a:p>
          <a:p>
            <a:r>
              <a:rPr lang="en-US" sz="1800" b="1" dirty="0">
                <a:solidFill>
                  <a:schemeClr val="tx2">
                    <a:lumMod val="10000"/>
                  </a:schemeClr>
                </a:solidFill>
              </a:rPr>
              <a:t>Sample Image for Biomedical IoT Monitoring:</a:t>
            </a:r>
          </a:p>
          <a:p>
            <a:r>
              <a:rPr lang="en-US" sz="1600" dirty="0">
                <a:solidFill>
                  <a:schemeClr val="tx2">
                    <a:lumMod val="10000"/>
                  </a:schemeClr>
                </a:solidFill>
              </a:rPr>
              <a:t>I'll create a conceptual image depicting </a:t>
            </a:r>
            <a:r>
              <a:rPr lang="en-US" sz="1600" b="1" dirty="0">
                <a:solidFill>
                  <a:schemeClr val="tx2">
                    <a:lumMod val="10000"/>
                  </a:schemeClr>
                </a:solidFill>
              </a:rPr>
              <a:t>IoT sensors</a:t>
            </a:r>
            <a:r>
              <a:rPr lang="en-US" sz="1600" dirty="0">
                <a:solidFill>
                  <a:schemeClr val="tx2">
                    <a:lumMod val="10000"/>
                  </a:schemeClr>
                </a:solidFill>
              </a:rPr>
              <a:t> used for </a:t>
            </a:r>
            <a:r>
              <a:rPr lang="en-US" sz="1600" b="1" dirty="0">
                <a:solidFill>
                  <a:schemeClr val="tx2">
                    <a:lumMod val="10000"/>
                  </a:schemeClr>
                </a:solidFill>
              </a:rPr>
              <a:t>temperature, humidity, and motion monitoring</a:t>
            </a:r>
            <a:r>
              <a:rPr lang="en-US" sz="1600" dirty="0">
                <a:solidFill>
                  <a:schemeClr val="tx2">
                    <a:lumMod val="10000"/>
                  </a:schemeClr>
                </a:solidFill>
              </a:rPr>
              <a:t> in a biomedical context. This will include visualizing sensors in a hospital setting, such as for patient monitoring or lab environments. Allow me a moment.</a:t>
            </a:r>
          </a:p>
          <a:p>
            <a:pPr>
              <a:buFont typeface="Arial" panose="020B0604020202020204" pitchFamily="34" charset="0"/>
              <a:buChar char="•"/>
            </a:pPr>
            <a:endParaRPr lang="en-US" sz="1600" dirty="0">
              <a:ln w="0"/>
              <a:solidFill>
                <a:schemeClr val="tx2">
                  <a:lumMod val="10000"/>
                </a:schemeClr>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43C0ED36-6594-481E-A1E3-5B19DBAD938D}"/>
              </a:ext>
            </a:extLst>
          </p:cNvPr>
          <p:cNvPicPr>
            <a:picLocks noChangeAspect="1"/>
          </p:cNvPicPr>
          <p:nvPr/>
        </p:nvPicPr>
        <p:blipFill>
          <a:blip r:embed="rId2"/>
          <a:stretch>
            <a:fillRect/>
          </a:stretch>
        </p:blipFill>
        <p:spPr>
          <a:xfrm>
            <a:off x="3472206" y="3830588"/>
            <a:ext cx="5590095" cy="2662287"/>
          </a:xfrm>
          <a:prstGeom prst="rect">
            <a:avLst/>
          </a:prstGeom>
        </p:spPr>
      </p:pic>
    </p:spTree>
    <p:extLst>
      <p:ext uri="{BB962C8B-B14F-4D97-AF65-F5344CB8AC3E}">
        <p14:creationId xmlns:p14="http://schemas.microsoft.com/office/powerpoint/2010/main" val="199542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65052E1-608A-1D29-6A82-88F11DD9AE87}"/>
              </a:ext>
            </a:extLst>
          </p:cNvPr>
          <p:cNvSpPr>
            <a:spLocks noGrp="1"/>
          </p:cNvSpPr>
          <p:nvPr>
            <p:ph type="pic" idx="2"/>
          </p:nvPr>
        </p:nvSpPr>
        <p:spPr/>
      </p:sp>
      <p:sp>
        <p:nvSpPr>
          <p:cNvPr id="3" name="Slide Number Placeholder 2">
            <a:extLst>
              <a:ext uri="{FF2B5EF4-FFF2-40B4-BE49-F238E27FC236}">
                <a16:creationId xmlns:a16="http://schemas.microsoft.com/office/drawing/2014/main" id="{42C116A0-69D1-BCA5-6F66-49A15EC040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Rectangle 3">
            <a:extLst>
              <a:ext uri="{FF2B5EF4-FFF2-40B4-BE49-F238E27FC236}">
                <a16:creationId xmlns:a16="http://schemas.microsoft.com/office/drawing/2014/main" id="{3281364F-5DC9-9527-D68A-1B950FFF8317}"/>
              </a:ext>
            </a:extLst>
          </p:cNvPr>
          <p:cNvSpPr/>
          <p:nvPr/>
        </p:nvSpPr>
        <p:spPr>
          <a:xfrm>
            <a:off x="169683" y="853127"/>
            <a:ext cx="11528981" cy="5048052"/>
          </a:xfrm>
          <a:prstGeom prst="rect">
            <a:avLst/>
          </a:prstGeom>
          <a:solidFill>
            <a:srgbClr val="F0E0C1"/>
          </a:solidFill>
          <a:ln>
            <a:solidFill>
              <a:srgbClr val="B2AA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ln w="0"/>
                <a:solidFill>
                  <a:schemeClr val="tx1"/>
                </a:solidFill>
                <a:effectLst>
                  <a:outerShdw blurRad="38100" dist="19050" dir="2700000" algn="tl" rotWithShape="0">
                    <a:schemeClr val="dk1">
                      <a:alpha val="40000"/>
                    </a:schemeClr>
                  </a:outerShdw>
                </a:effectLst>
              </a:rPr>
              <a:t>IoT Simulation:</a:t>
            </a:r>
          </a:p>
          <a:p>
            <a:r>
              <a:rPr lang="en-US" sz="1600" dirty="0">
                <a:ln w="0"/>
                <a:solidFill>
                  <a:schemeClr val="tx1"/>
                </a:solidFill>
                <a:effectLst>
                  <a:outerShdw blurRad="38100" dist="19050" dir="2700000" algn="tl" rotWithShape="0">
                    <a:schemeClr val="dk1">
                      <a:alpha val="40000"/>
                    </a:schemeClr>
                  </a:outerShdw>
                </a:effectLst>
              </a:rPr>
              <a:t>To simulate this kind of system, software platforms like MATLAB, Simulink, or cloud simulation platforms can be used. In the simulation:</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IoT Sensors Simulation: Virtual sensors can be simulated to mimic the behavior of real devices. These can provide data on temperature, humidity, heart rate, or other relevant parameters.</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Cloud Integration: Simulated sensors will send data to a simulated cloud server where it is processed.</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Real-Time Data Processing: Cloud functions can process the data in real-time, triggering specific events such as alerts when certain parameters exceed safe limits.</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Example Use Cases:</a:t>
            </a:r>
          </a:p>
          <a:p>
            <a:pPr>
              <a:buFont typeface="+mj-lt"/>
              <a:buAutoNum type="arabicPeriod"/>
            </a:pPr>
            <a:r>
              <a:rPr lang="en-US" sz="1600" dirty="0">
                <a:ln w="0"/>
                <a:solidFill>
                  <a:schemeClr val="tx1"/>
                </a:solidFill>
                <a:effectLst>
                  <a:outerShdw blurRad="38100" dist="19050" dir="2700000" algn="tl" rotWithShape="0">
                    <a:schemeClr val="dk1">
                      <a:alpha val="40000"/>
                    </a:schemeClr>
                  </a:outerShdw>
                </a:effectLst>
              </a:rPr>
              <a:t>Healthcare: Continuous monitoring of vital signs like heart rate, temperature, or blood pressure. The system could send alerts to healthcare providers if a patient’s vitals are abnormal.</a:t>
            </a:r>
          </a:p>
          <a:p>
            <a:pPr>
              <a:buFont typeface="+mj-lt"/>
              <a:buAutoNum type="arabicPeriod"/>
            </a:pPr>
            <a:r>
              <a:rPr lang="en-US" sz="1600" dirty="0">
                <a:ln w="0"/>
                <a:solidFill>
                  <a:schemeClr val="tx1"/>
                </a:solidFill>
                <a:effectLst>
                  <a:outerShdw blurRad="38100" dist="19050" dir="2700000" algn="tl" rotWithShape="0">
                    <a:schemeClr val="dk1">
                      <a:alpha val="40000"/>
                    </a:schemeClr>
                  </a:outerShdw>
                </a:effectLst>
              </a:rPr>
              <a:t>Environmental Monitoring: Monitoring air quality, temperature, humidity, etc., and sending data to the cloud for analysis to predict potential weather-related disasters or pollution levels.</a:t>
            </a:r>
          </a:p>
          <a:p>
            <a:pPr>
              <a:buFont typeface="+mj-lt"/>
              <a:buAutoNum type="arabicPeriod"/>
            </a:pPr>
            <a:r>
              <a:rPr lang="en-US" sz="1600" dirty="0">
                <a:ln w="0"/>
                <a:solidFill>
                  <a:schemeClr val="tx1"/>
                </a:solidFill>
                <a:effectLst>
                  <a:outerShdw blurRad="38100" dist="19050" dir="2700000" algn="tl" rotWithShape="0">
                    <a:schemeClr val="dk1">
                      <a:alpha val="40000"/>
                    </a:schemeClr>
                  </a:outerShdw>
                </a:effectLst>
              </a:rPr>
              <a:t>Industrial Monitoring: IoT devices on machinery in a factory can monitor equipment conditions, such as vibration or temperature. If an anomaly is detected, the system alerts maintenance teams to prevent failures.</a:t>
            </a:r>
          </a:p>
        </p:txBody>
      </p:sp>
      <p:sp>
        <p:nvSpPr>
          <p:cNvPr id="5" name="Rectangle 4">
            <a:extLst>
              <a:ext uri="{FF2B5EF4-FFF2-40B4-BE49-F238E27FC236}">
                <a16:creationId xmlns:a16="http://schemas.microsoft.com/office/drawing/2014/main" id="{D6EAC149-7755-55B9-E970-E5F33809D4E4}"/>
              </a:ext>
            </a:extLst>
          </p:cNvPr>
          <p:cNvSpPr/>
          <p:nvPr/>
        </p:nvSpPr>
        <p:spPr>
          <a:xfrm>
            <a:off x="4072379" y="197963"/>
            <a:ext cx="3516198" cy="457201"/>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SIMULATION</a:t>
            </a:r>
          </a:p>
        </p:txBody>
      </p:sp>
    </p:spTree>
    <p:extLst>
      <p:ext uri="{BB962C8B-B14F-4D97-AF65-F5344CB8AC3E}">
        <p14:creationId xmlns:p14="http://schemas.microsoft.com/office/powerpoint/2010/main" val="202385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A6F5-DFFF-E87F-9311-6ACBF3FBE70F}"/>
              </a:ext>
            </a:extLst>
          </p:cNvPr>
          <p:cNvSpPr>
            <a:spLocks noGrp="1"/>
          </p:cNvSpPr>
          <p:nvPr>
            <p:ph type="title"/>
          </p:nvPr>
        </p:nvSpPr>
        <p:spPr/>
        <p:txBody>
          <a:bodyPr/>
          <a:lstStyle/>
          <a:p>
            <a:r>
              <a:rPr lang="en-IN" dirty="0"/>
              <a:t>Final Review Objectives</a:t>
            </a:r>
          </a:p>
        </p:txBody>
      </p:sp>
      <p:sp>
        <p:nvSpPr>
          <p:cNvPr id="3" name="Rectangle 2">
            <a:extLst>
              <a:ext uri="{FF2B5EF4-FFF2-40B4-BE49-F238E27FC236}">
                <a16:creationId xmlns:a16="http://schemas.microsoft.com/office/drawing/2014/main" id="{C5809C18-1B33-7C2F-CEFC-B638445F34A6}"/>
              </a:ext>
            </a:extLst>
          </p:cNvPr>
          <p:cNvSpPr/>
          <p:nvPr/>
        </p:nvSpPr>
        <p:spPr>
          <a:xfrm>
            <a:off x="952106" y="1102936"/>
            <a:ext cx="10916239" cy="4911365"/>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2000" dirty="0">
                <a:solidFill>
                  <a:schemeClr val="tx2">
                    <a:lumMod val="10000"/>
                  </a:schemeClr>
                </a:solidFill>
                <a:latin typeface="Arial" panose="020B0604020202020204" pitchFamily="34" charset="0"/>
                <a:cs typeface="Arial" panose="020B0604020202020204" pitchFamily="34" charset="0"/>
              </a:rPr>
              <a:t>The final review assesses the project's completion, effectiveness, and alignment with initial objectives. It ensures the solution meets technical, functional, and performance standards. Key areas of evaluation include:</a:t>
            </a:r>
          </a:p>
          <a:p>
            <a:pPr>
              <a:buNone/>
            </a:pPr>
            <a:endParaRPr lang="en-US" sz="2000" dirty="0">
              <a:solidFill>
                <a:schemeClr val="tx2">
                  <a:lumMod val="10000"/>
                </a:schemeClr>
              </a:solidFill>
              <a:latin typeface="Arial" panose="020B0604020202020204" pitchFamily="34" charset="0"/>
              <a:cs typeface="Arial" panose="020B0604020202020204" pitchFamily="34" charset="0"/>
            </a:endParaRPr>
          </a:p>
          <a:p>
            <a:pPr>
              <a:buNone/>
            </a:pPr>
            <a:endParaRPr lang="en-US" sz="2000" dirty="0">
              <a:solidFill>
                <a:schemeClr val="tx2">
                  <a:lumMod val="1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chemeClr val="tx2">
                    <a:lumMod val="10000"/>
                  </a:schemeClr>
                </a:solidFill>
                <a:latin typeface="Arial" panose="020B0604020202020204" pitchFamily="34" charset="0"/>
                <a:cs typeface="Arial" panose="020B0604020202020204" pitchFamily="34" charset="0"/>
              </a:rPr>
              <a:t>Implementation Accuracy:</a:t>
            </a:r>
            <a:r>
              <a:rPr lang="en-US" sz="2000" dirty="0">
                <a:solidFill>
                  <a:schemeClr val="tx2">
                    <a:lumMod val="10000"/>
                  </a:schemeClr>
                </a:solidFill>
                <a:latin typeface="Arial" panose="020B0604020202020204" pitchFamily="34" charset="0"/>
                <a:cs typeface="Arial" panose="020B0604020202020204" pitchFamily="34" charset="0"/>
              </a:rPr>
              <a:t> How well the IoT-based monitoring system functions in real-time.</a:t>
            </a:r>
          </a:p>
          <a:p>
            <a:pPr>
              <a:buFont typeface="Arial" panose="020B0604020202020204" pitchFamily="34" charset="0"/>
              <a:buChar char="•"/>
            </a:pPr>
            <a:r>
              <a:rPr lang="en-US" sz="2000" b="1" dirty="0">
                <a:solidFill>
                  <a:schemeClr val="tx2">
                    <a:lumMod val="10000"/>
                  </a:schemeClr>
                </a:solidFill>
                <a:latin typeface="Arial" panose="020B0604020202020204" pitchFamily="34" charset="0"/>
                <a:cs typeface="Arial" panose="020B0604020202020204" pitchFamily="34" charset="0"/>
              </a:rPr>
              <a:t>Cloud Integration Efficiency:</a:t>
            </a:r>
            <a:r>
              <a:rPr lang="en-US" sz="2000" dirty="0">
                <a:solidFill>
                  <a:schemeClr val="tx2">
                    <a:lumMod val="10000"/>
                  </a:schemeClr>
                </a:solidFill>
                <a:latin typeface="Arial" panose="020B0604020202020204" pitchFamily="34" charset="0"/>
                <a:cs typeface="Arial" panose="020B0604020202020204" pitchFamily="34" charset="0"/>
              </a:rPr>
              <a:t> Evaluating data transmission security, speed, and reliability.</a:t>
            </a:r>
          </a:p>
          <a:p>
            <a:pPr>
              <a:buFont typeface="Arial" panose="020B0604020202020204" pitchFamily="34" charset="0"/>
              <a:buChar char="•"/>
            </a:pPr>
            <a:r>
              <a:rPr lang="en-US" sz="2000" b="1" dirty="0">
                <a:solidFill>
                  <a:schemeClr val="tx2">
                    <a:lumMod val="10000"/>
                  </a:schemeClr>
                </a:solidFill>
                <a:latin typeface="Arial" panose="020B0604020202020204" pitchFamily="34" charset="0"/>
                <a:cs typeface="Arial" panose="020B0604020202020204" pitchFamily="34" charset="0"/>
              </a:rPr>
              <a:t>Machine Learning Performance:</a:t>
            </a:r>
            <a:r>
              <a:rPr lang="en-US" sz="2000" dirty="0">
                <a:solidFill>
                  <a:schemeClr val="tx2">
                    <a:lumMod val="10000"/>
                  </a:schemeClr>
                </a:solidFill>
                <a:latin typeface="Arial" panose="020B0604020202020204" pitchFamily="34" charset="0"/>
                <a:cs typeface="Arial" panose="020B0604020202020204" pitchFamily="34" charset="0"/>
              </a:rPr>
              <a:t> Effectiveness of anomaly detection and predictive analytics.</a:t>
            </a:r>
          </a:p>
          <a:p>
            <a:pPr>
              <a:buFont typeface="Arial" panose="020B0604020202020204" pitchFamily="34" charset="0"/>
              <a:buChar char="•"/>
            </a:pPr>
            <a:r>
              <a:rPr lang="en-US" sz="2000" b="1" dirty="0">
                <a:solidFill>
                  <a:schemeClr val="tx2">
                    <a:lumMod val="10000"/>
                  </a:schemeClr>
                </a:solidFill>
                <a:latin typeface="Arial" panose="020B0604020202020204" pitchFamily="34" charset="0"/>
                <a:cs typeface="Arial" panose="020B0604020202020204" pitchFamily="34" charset="0"/>
              </a:rPr>
              <a:t>Usability and Scalability:</a:t>
            </a:r>
            <a:r>
              <a:rPr lang="en-US" sz="2000" dirty="0">
                <a:solidFill>
                  <a:schemeClr val="tx2">
                    <a:lumMod val="10000"/>
                  </a:schemeClr>
                </a:solidFill>
                <a:latin typeface="Arial" panose="020B0604020202020204" pitchFamily="34" charset="0"/>
                <a:cs typeface="Arial" panose="020B0604020202020204" pitchFamily="34" charset="0"/>
              </a:rPr>
              <a:t> How user-friendly and expandable the system is.</a:t>
            </a:r>
          </a:p>
          <a:p>
            <a:pPr>
              <a:buFont typeface="Arial" panose="020B0604020202020204" pitchFamily="34" charset="0"/>
              <a:buChar char="•"/>
            </a:pPr>
            <a:r>
              <a:rPr lang="en-US" sz="2000" b="1" dirty="0">
                <a:solidFill>
                  <a:schemeClr val="tx2">
                    <a:lumMod val="10000"/>
                  </a:schemeClr>
                </a:solidFill>
                <a:latin typeface="Arial" panose="020B0604020202020204" pitchFamily="34" charset="0"/>
                <a:cs typeface="Arial" panose="020B0604020202020204" pitchFamily="34" charset="0"/>
              </a:rPr>
              <a:t>Security &amp; Compliance:</a:t>
            </a:r>
            <a:r>
              <a:rPr lang="en-US" sz="2000" dirty="0">
                <a:solidFill>
                  <a:schemeClr val="tx2">
                    <a:lumMod val="10000"/>
                  </a:schemeClr>
                </a:solidFill>
                <a:latin typeface="Arial" panose="020B0604020202020204" pitchFamily="34" charset="0"/>
                <a:cs typeface="Arial" panose="020B0604020202020204" pitchFamily="34" charset="0"/>
              </a:rPr>
              <a:t> Ensuring data encryption, access control, and regulatory adherence.</a:t>
            </a:r>
          </a:p>
        </p:txBody>
      </p:sp>
    </p:spTree>
    <p:extLst>
      <p:ext uri="{BB962C8B-B14F-4D97-AF65-F5344CB8AC3E}">
        <p14:creationId xmlns:p14="http://schemas.microsoft.com/office/powerpoint/2010/main" val="20313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8ED1-50B4-6AD5-80EA-AB8ECF58A4C1}"/>
              </a:ext>
            </a:extLst>
          </p:cNvPr>
          <p:cNvSpPr>
            <a:spLocks noGrp="1"/>
          </p:cNvSpPr>
          <p:nvPr>
            <p:ph type="title"/>
          </p:nvPr>
        </p:nvSpPr>
        <p:spPr/>
        <p:txBody>
          <a:bodyPr/>
          <a:lstStyle/>
          <a:p>
            <a:r>
              <a:rPr lang="en-IN" dirty="0"/>
              <a:t>Results &amp; Achievements</a:t>
            </a:r>
          </a:p>
        </p:txBody>
      </p:sp>
      <p:sp>
        <p:nvSpPr>
          <p:cNvPr id="3" name="Rectangle 2">
            <a:extLst>
              <a:ext uri="{FF2B5EF4-FFF2-40B4-BE49-F238E27FC236}">
                <a16:creationId xmlns:a16="http://schemas.microsoft.com/office/drawing/2014/main" id="{D5065FC0-DFFC-610D-3FA0-501003E27CE7}"/>
              </a:ext>
            </a:extLst>
          </p:cNvPr>
          <p:cNvSpPr/>
          <p:nvPr/>
        </p:nvSpPr>
        <p:spPr>
          <a:xfrm>
            <a:off x="850492" y="1102936"/>
            <a:ext cx="11036708" cy="4958499"/>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10000"/>
                  </a:schemeClr>
                </a:solidFill>
                <a:latin typeface="Arial" panose="020B0604020202020204" pitchFamily="34" charset="0"/>
                <a:cs typeface="Arial" panose="020B0604020202020204" pitchFamily="34" charset="0"/>
              </a:rPr>
              <a:t>A summary of key accomplishments throughout the project:</a:t>
            </a:r>
            <a:br>
              <a:rPr lang="en-US" sz="2000" dirty="0">
                <a:solidFill>
                  <a:schemeClr val="tx2">
                    <a:lumMod val="10000"/>
                  </a:schemeClr>
                </a:solidFill>
                <a:latin typeface="Arial" panose="020B0604020202020204" pitchFamily="34" charset="0"/>
                <a:cs typeface="Arial" panose="020B0604020202020204" pitchFamily="34" charset="0"/>
              </a:rPr>
            </a:br>
            <a:r>
              <a:rPr lang="en-US" sz="2000" dirty="0">
                <a:solidFill>
                  <a:schemeClr val="tx2">
                    <a:lumMod val="10000"/>
                  </a:schemeClr>
                </a:solidFill>
                <a:latin typeface="Arial" panose="020B0604020202020204" pitchFamily="34" charset="0"/>
                <a:cs typeface="Arial" panose="020B0604020202020204" pitchFamily="34" charset="0"/>
              </a:rPr>
              <a:t>✅ </a:t>
            </a:r>
            <a:r>
              <a:rPr lang="en-US" sz="2000" b="1" dirty="0">
                <a:solidFill>
                  <a:schemeClr val="tx2">
                    <a:lumMod val="10000"/>
                  </a:schemeClr>
                </a:solidFill>
                <a:latin typeface="Arial" panose="020B0604020202020204" pitchFamily="34" charset="0"/>
                <a:cs typeface="Arial" panose="020B0604020202020204" pitchFamily="34" charset="0"/>
              </a:rPr>
              <a:t>Real-Time Data Collection:</a:t>
            </a:r>
            <a:r>
              <a:rPr lang="en-US" sz="2000" dirty="0">
                <a:solidFill>
                  <a:schemeClr val="tx2">
                    <a:lumMod val="10000"/>
                  </a:schemeClr>
                </a:solidFill>
                <a:latin typeface="Arial" panose="020B0604020202020204" pitchFamily="34" charset="0"/>
                <a:cs typeface="Arial" panose="020B0604020202020204" pitchFamily="34" charset="0"/>
              </a:rPr>
              <a:t> Successfully deployed IoT sensors for continuous monitoring of temperature, humidity, and motion.</a:t>
            </a:r>
            <a:br>
              <a:rPr lang="en-US" sz="2000" dirty="0">
                <a:solidFill>
                  <a:schemeClr val="tx2">
                    <a:lumMod val="10000"/>
                  </a:schemeClr>
                </a:solidFill>
                <a:latin typeface="Arial" panose="020B0604020202020204" pitchFamily="34" charset="0"/>
                <a:cs typeface="Arial" panose="020B0604020202020204" pitchFamily="34" charset="0"/>
              </a:rPr>
            </a:br>
            <a:r>
              <a:rPr lang="en-US" sz="2000" dirty="0">
                <a:solidFill>
                  <a:schemeClr val="tx2">
                    <a:lumMod val="10000"/>
                  </a:schemeClr>
                </a:solidFill>
                <a:latin typeface="Arial" panose="020B0604020202020204" pitchFamily="34" charset="0"/>
                <a:cs typeface="Arial" panose="020B0604020202020204" pitchFamily="34" charset="0"/>
              </a:rPr>
              <a:t>✅ </a:t>
            </a:r>
            <a:r>
              <a:rPr lang="en-US" sz="2000" b="1" dirty="0">
                <a:solidFill>
                  <a:schemeClr val="tx2">
                    <a:lumMod val="10000"/>
                  </a:schemeClr>
                </a:solidFill>
                <a:latin typeface="Arial" panose="020B0604020202020204" pitchFamily="34" charset="0"/>
                <a:cs typeface="Arial" panose="020B0604020202020204" pitchFamily="34" charset="0"/>
              </a:rPr>
              <a:t>Cloud-Based Monitoring:</a:t>
            </a:r>
            <a:r>
              <a:rPr lang="en-US" sz="2000" dirty="0">
                <a:solidFill>
                  <a:schemeClr val="tx2">
                    <a:lumMod val="10000"/>
                  </a:schemeClr>
                </a:solidFill>
                <a:latin typeface="Arial" panose="020B0604020202020204" pitchFamily="34" charset="0"/>
                <a:cs typeface="Arial" panose="020B0604020202020204" pitchFamily="34" charset="0"/>
              </a:rPr>
              <a:t> Integrated secure cloud storage with real-time dashboards for data visualization.</a:t>
            </a:r>
            <a:br>
              <a:rPr lang="en-US" sz="2000" dirty="0">
                <a:solidFill>
                  <a:schemeClr val="tx2">
                    <a:lumMod val="10000"/>
                  </a:schemeClr>
                </a:solidFill>
                <a:latin typeface="Arial" panose="020B0604020202020204" pitchFamily="34" charset="0"/>
                <a:cs typeface="Arial" panose="020B0604020202020204" pitchFamily="34" charset="0"/>
              </a:rPr>
            </a:br>
            <a:r>
              <a:rPr lang="en-US" sz="2000" dirty="0">
                <a:solidFill>
                  <a:schemeClr val="tx2">
                    <a:lumMod val="10000"/>
                  </a:schemeClr>
                </a:solidFill>
                <a:latin typeface="Arial" panose="020B0604020202020204" pitchFamily="34" charset="0"/>
                <a:cs typeface="Arial" panose="020B0604020202020204" pitchFamily="34" charset="0"/>
              </a:rPr>
              <a:t>✅ </a:t>
            </a:r>
            <a:r>
              <a:rPr lang="en-US" sz="2000" b="1" dirty="0">
                <a:solidFill>
                  <a:schemeClr val="tx2">
                    <a:lumMod val="10000"/>
                  </a:schemeClr>
                </a:solidFill>
                <a:latin typeface="Arial" panose="020B0604020202020204" pitchFamily="34" charset="0"/>
                <a:cs typeface="Arial" panose="020B0604020202020204" pitchFamily="34" charset="0"/>
              </a:rPr>
              <a:t>Machine Learning Enhancements:</a:t>
            </a:r>
            <a:r>
              <a:rPr lang="en-US" sz="2000" dirty="0">
                <a:solidFill>
                  <a:schemeClr val="tx2">
                    <a:lumMod val="10000"/>
                  </a:schemeClr>
                </a:solidFill>
                <a:latin typeface="Arial" panose="020B0604020202020204" pitchFamily="34" charset="0"/>
                <a:cs typeface="Arial" panose="020B0604020202020204" pitchFamily="34" charset="0"/>
              </a:rPr>
              <a:t> Implemented basic AI algorithms for anomaly detection and predictive analysis.</a:t>
            </a:r>
            <a:br>
              <a:rPr lang="en-US" sz="2000" dirty="0">
                <a:solidFill>
                  <a:schemeClr val="tx2">
                    <a:lumMod val="10000"/>
                  </a:schemeClr>
                </a:solidFill>
                <a:latin typeface="Arial" panose="020B0604020202020204" pitchFamily="34" charset="0"/>
                <a:cs typeface="Arial" panose="020B0604020202020204" pitchFamily="34" charset="0"/>
              </a:rPr>
            </a:br>
            <a:r>
              <a:rPr lang="en-US" sz="2000" dirty="0">
                <a:solidFill>
                  <a:schemeClr val="tx2">
                    <a:lumMod val="10000"/>
                  </a:schemeClr>
                </a:solidFill>
                <a:latin typeface="Arial" panose="020B0604020202020204" pitchFamily="34" charset="0"/>
                <a:cs typeface="Arial" panose="020B0604020202020204" pitchFamily="34" charset="0"/>
              </a:rPr>
              <a:t>✅ </a:t>
            </a:r>
            <a:r>
              <a:rPr lang="en-US" sz="2000" b="1" dirty="0">
                <a:solidFill>
                  <a:schemeClr val="tx2">
                    <a:lumMod val="10000"/>
                  </a:schemeClr>
                </a:solidFill>
                <a:latin typeface="Arial" panose="020B0604020202020204" pitchFamily="34" charset="0"/>
                <a:cs typeface="Arial" panose="020B0604020202020204" pitchFamily="34" charset="0"/>
              </a:rPr>
              <a:t>Optimized Power &amp; Cost Efficiency:</a:t>
            </a:r>
            <a:r>
              <a:rPr lang="en-US" sz="2000" dirty="0">
                <a:solidFill>
                  <a:schemeClr val="tx2">
                    <a:lumMod val="10000"/>
                  </a:schemeClr>
                </a:solidFill>
                <a:latin typeface="Arial" panose="020B0604020202020204" pitchFamily="34" charset="0"/>
                <a:cs typeface="Arial" panose="020B0604020202020204" pitchFamily="34" charset="0"/>
              </a:rPr>
              <a:t> Reduced IoT device energy consumption and optimized cloud resource usage.</a:t>
            </a:r>
            <a:br>
              <a:rPr lang="en-US" sz="2000" dirty="0">
                <a:solidFill>
                  <a:schemeClr val="tx2">
                    <a:lumMod val="10000"/>
                  </a:schemeClr>
                </a:solidFill>
                <a:latin typeface="Arial" panose="020B0604020202020204" pitchFamily="34" charset="0"/>
                <a:cs typeface="Arial" panose="020B0604020202020204" pitchFamily="34" charset="0"/>
              </a:rPr>
            </a:br>
            <a:r>
              <a:rPr lang="en-US" sz="2000" dirty="0">
                <a:solidFill>
                  <a:schemeClr val="tx2">
                    <a:lumMod val="10000"/>
                  </a:schemeClr>
                </a:solidFill>
                <a:latin typeface="Arial" panose="020B0604020202020204" pitchFamily="34" charset="0"/>
                <a:cs typeface="Arial" panose="020B0604020202020204" pitchFamily="34" charset="0"/>
              </a:rPr>
              <a:t>✅ </a:t>
            </a:r>
            <a:r>
              <a:rPr lang="en-US" sz="2000" b="1" dirty="0">
                <a:solidFill>
                  <a:schemeClr val="tx2">
                    <a:lumMod val="10000"/>
                  </a:schemeClr>
                </a:solidFill>
                <a:latin typeface="Arial" panose="020B0604020202020204" pitchFamily="34" charset="0"/>
                <a:cs typeface="Arial" panose="020B0604020202020204" pitchFamily="34" charset="0"/>
              </a:rPr>
              <a:t>Data Encryption &amp; Compliance:</a:t>
            </a:r>
            <a:r>
              <a:rPr lang="en-US" sz="2000" dirty="0">
                <a:solidFill>
                  <a:schemeClr val="tx2">
                    <a:lumMod val="10000"/>
                  </a:schemeClr>
                </a:solidFill>
                <a:latin typeface="Arial" panose="020B0604020202020204" pitchFamily="34" charset="0"/>
                <a:cs typeface="Arial" panose="020B0604020202020204" pitchFamily="34" charset="0"/>
              </a:rPr>
              <a:t> Applied security measures like MQTT/HTTPS protocols for secure data transfer.</a:t>
            </a:r>
          </a:p>
          <a:p>
            <a:pPr algn="ctr"/>
            <a:r>
              <a:rPr lang="en-US" sz="2000" b="1" dirty="0">
                <a:solidFill>
                  <a:schemeClr val="tx2">
                    <a:lumMod val="10000"/>
                  </a:schemeClr>
                </a:solidFill>
              </a:rPr>
              <a:t>MQTT</a:t>
            </a:r>
            <a:r>
              <a:rPr lang="en-US" sz="2000" dirty="0">
                <a:solidFill>
                  <a:schemeClr val="tx2">
                    <a:lumMod val="10000"/>
                  </a:schemeClr>
                </a:solidFill>
              </a:rPr>
              <a:t> (Message Queuing Telemetry Transport) and </a:t>
            </a:r>
            <a:r>
              <a:rPr lang="en-US" sz="2000" b="1" dirty="0">
                <a:solidFill>
                  <a:schemeClr val="tx2">
                    <a:lumMod val="10000"/>
                  </a:schemeClr>
                </a:solidFill>
              </a:rPr>
              <a:t>HTTPS</a:t>
            </a:r>
            <a:r>
              <a:rPr lang="en-US" sz="2000" dirty="0">
                <a:solidFill>
                  <a:schemeClr val="tx2">
                    <a:lumMod val="10000"/>
                  </a:schemeClr>
                </a:solidFill>
              </a:rPr>
              <a:t> (</a:t>
            </a:r>
            <a:r>
              <a:rPr lang="en-US" sz="2000" dirty="0" err="1">
                <a:solidFill>
                  <a:schemeClr val="tx2">
                    <a:lumMod val="10000"/>
                  </a:schemeClr>
                </a:solidFill>
              </a:rPr>
              <a:t>HyperText</a:t>
            </a:r>
            <a:r>
              <a:rPr lang="en-US" sz="2000" dirty="0">
                <a:solidFill>
                  <a:schemeClr val="tx2">
                    <a:lumMod val="10000"/>
                  </a:schemeClr>
                </a:solidFill>
              </a:rPr>
              <a:t> Transfer Protocol Secure) are used for </a:t>
            </a:r>
            <a:r>
              <a:rPr lang="en-US" sz="2000" b="1" dirty="0">
                <a:solidFill>
                  <a:schemeClr val="tx2">
                    <a:lumMod val="10000"/>
                  </a:schemeClr>
                </a:solidFill>
              </a:rPr>
              <a:t>secure and efficient</a:t>
            </a:r>
            <a:r>
              <a:rPr lang="en-US" sz="2000" dirty="0">
                <a:solidFill>
                  <a:schemeClr val="tx2">
                    <a:lumMod val="10000"/>
                  </a:schemeClr>
                </a:solidFill>
              </a:rPr>
              <a:t> data transmission in IoT systems. </a:t>
            </a:r>
            <a:endParaRPr lang="en-IN" sz="2000" dirty="0">
              <a:solidFill>
                <a:schemeClr val="tx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889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97FE-D598-C93E-EA0C-61F90B7A5934}"/>
              </a:ext>
            </a:extLst>
          </p:cNvPr>
          <p:cNvSpPr>
            <a:spLocks noGrp="1"/>
          </p:cNvSpPr>
          <p:nvPr>
            <p:ph type="title"/>
          </p:nvPr>
        </p:nvSpPr>
        <p:spPr/>
        <p:txBody>
          <a:bodyPr/>
          <a:lstStyle/>
          <a:p>
            <a:r>
              <a:rPr lang="en-IN" dirty="0"/>
              <a:t>. Challenges &amp; Solutions</a:t>
            </a:r>
          </a:p>
        </p:txBody>
      </p:sp>
      <p:sp>
        <p:nvSpPr>
          <p:cNvPr id="3" name="Rectangle 2">
            <a:extLst>
              <a:ext uri="{FF2B5EF4-FFF2-40B4-BE49-F238E27FC236}">
                <a16:creationId xmlns:a16="http://schemas.microsoft.com/office/drawing/2014/main" id="{D09A89E0-7D08-9CC5-DB94-F3B39BCE72C7}"/>
              </a:ext>
            </a:extLst>
          </p:cNvPr>
          <p:cNvSpPr/>
          <p:nvPr/>
        </p:nvSpPr>
        <p:spPr>
          <a:xfrm>
            <a:off x="942680" y="1244338"/>
            <a:ext cx="10850252" cy="4845377"/>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465FF3DC-83EF-E060-D438-E7428EF2543F}"/>
              </a:ext>
            </a:extLst>
          </p:cNvPr>
          <p:cNvGraphicFramePr>
            <a:graphicFrameLocks noGrp="1"/>
          </p:cNvGraphicFramePr>
          <p:nvPr>
            <p:extLst>
              <p:ext uri="{D42A27DB-BD31-4B8C-83A1-F6EECF244321}">
                <p14:modId xmlns:p14="http://schemas.microsoft.com/office/powerpoint/2010/main" val="677359347"/>
              </p:ext>
            </p:extLst>
          </p:nvPr>
        </p:nvGraphicFramePr>
        <p:xfrm>
          <a:off x="1110006" y="2503531"/>
          <a:ext cx="10515600" cy="2895600"/>
        </p:xfrm>
        <a:graphic>
          <a:graphicData uri="http://schemas.openxmlformats.org/drawingml/2006/table">
            <a:tbl>
              <a:tblPr/>
              <a:tblGrid>
                <a:gridCol w="5257800">
                  <a:extLst>
                    <a:ext uri="{9D8B030D-6E8A-4147-A177-3AD203B41FA5}">
                      <a16:colId xmlns:a16="http://schemas.microsoft.com/office/drawing/2014/main" val="3216589633"/>
                    </a:ext>
                  </a:extLst>
                </a:gridCol>
                <a:gridCol w="5257800">
                  <a:extLst>
                    <a:ext uri="{9D8B030D-6E8A-4147-A177-3AD203B41FA5}">
                      <a16:colId xmlns:a16="http://schemas.microsoft.com/office/drawing/2014/main" val="2252534998"/>
                    </a:ext>
                  </a:extLst>
                </a:gridCol>
              </a:tblGrid>
              <a:tr h="0">
                <a:tc>
                  <a:txBody>
                    <a:bodyPr/>
                    <a:lstStyle/>
                    <a:p>
                      <a:r>
                        <a:rPr lang="en-IN" b="1"/>
                        <a:t>Challenges</a:t>
                      </a:r>
                      <a:endParaRPr lang="en-IN"/>
                    </a:p>
                  </a:txBody>
                  <a:tcPr anchor="ctr">
                    <a:lnL>
                      <a:noFill/>
                    </a:lnL>
                    <a:lnR>
                      <a:noFill/>
                    </a:lnR>
                    <a:lnT>
                      <a:noFill/>
                    </a:lnT>
                    <a:lnB>
                      <a:noFill/>
                    </a:lnB>
                    <a:noFill/>
                  </a:tcPr>
                </a:tc>
                <a:tc>
                  <a:txBody>
                    <a:bodyPr/>
                    <a:lstStyle/>
                    <a:p>
                      <a:r>
                        <a:rPr lang="en-IN" b="1"/>
                        <a:t>Solutions Implemented</a:t>
                      </a:r>
                      <a:endParaRPr lang="en-IN"/>
                    </a:p>
                  </a:txBody>
                  <a:tcPr anchor="ctr">
                    <a:lnL>
                      <a:noFill/>
                    </a:lnL>
                    <a:lnR>
                      <a:noFill/>
                    </a:lnR>
                    <a:lnT>
                      <a:noFill/>
                    </a:lnT>
                    <a:lnB>
                      <a:noFill/>
                    </a:lnB>
                    <a:noFill/>
                  </a:tcPr>
                </a:tc>
                <a:extLst>
                  <a:ext uri="{0D108BD9-81ED-4DB2-BD59-A6C34878D82A}">
                    <a16:rowId xmlns:a16="http://schemas.microsoft.com/office/drawing/2014/main" val="1196596322"/>
                  </a:ext>
                </a:extLst>
              </a:tr>
              <a:tr h="0">
                <a:tc>
                  <a:txBody>
                    <a:bodyPr/>
                    <a:lstStyle/>
                    <a:p>
                      <a:r>
                        <a:rPr lang="en-IN" b="1"/>
                        <a:t>Network Latency Issues</a:t>
                      </a:r>
                      <a:endParaRPr lang="en-IN"/>
                    </a:p>
                  </a:txBody>
                  <a:tcPr anchor="ctr">
                    <a:lnL>
                      <a:noFill/>
                    </a:lnL>
                    <a:lnR>
                      <a:noFill/>
                    </a:lnR>
                    <a:lnT>
                      <a:noFill/>
                    </a:lnT>
                    <a:lnB>
                      <a:noFill/>
                    </a:lnB>
                    <a:noFill/>
                  </a:tcPr>
                </a:tc>
                <a:tc>
                  <a:txBody>
                    <a:bodyPr/>
                    <a:lstStyle/>
                    <a:p>
                      <a:r>
                        <a:rPr lang="en-US"/>
                        <a:t>Used MQTT protocol for faster and lightweight data transmission.</a:t>
                      </a:r>
                    </a:p>
                  </a:txBody>
                  <a:tcPr anchor="ctr">
                    <a:lnL>
                      <a:noFill/>
                    </a:lnL>
                    <a:lnR>
                      <a:noFill/>
                    </a:lnR>
                    <a:lnT>
                      <a:noFill/>
                    </a:lnT>
                    <a:lnB>
                      <a:noFill/>
                    </a:lnB>
                    <a:noFill/>
                  </a:tcPr>
                </a:tc>
                <a:extLst>
                  <a:ext uri="{0D108BD9-81ED-4DB2-BD59-A6C34878D82A}">
                    <a16:rowId xmlns:a16="http://schemas.microsoft.com/office/drawing/2014/main" val="2148191697"/>
                  </a:ext>
                </a:extLst>
              </a:tr>
              <a:tr h="0">
                <a:tc>
                  <a:txBody>
                    <a:bodyPr/>
                    <a:lstStyle/>
                    <a:p>
                      <a:r>
                        <a:rPr lang="en-IN" b="1"/>
                        <a:t>Cloud Cost Optimization</a:t>
                      </a:r>
                      <a:endParaRPr lang="en-IN"/>
                    </a:p>
                  </a:txBody>
                  <a:tcPr anchor="ctr">
                    <a:lnL>
                      <a:noFill/>
                    </a:lnL>
                    <a:lnR>
                      <a:noFill/>
                    </a:lnR>
                    <a:lnT>
                      <a:noFill/>
                    </a:lnT>
                    <a:lnB>
                      <a:noFill/>
                    </a:lnB>
                    <a:noFill/>
                  </a:tcPr>
                </a:tc>
                <a:tc>
                  <a:txBody>
                    <a:bodyPr/>
                    <a:lstStyle/>
                    <a:p>
                      <a:r>
                        <a:rPr lang="en-US"/>
                        <a:t>Implemented auto-scaling and edge computing for reduced cloud dependency.</a:t>
                      </a:r>
                    </a:p>
                  </a:txBody>
                  <a:tcPr anchor="ctr">
                    <a:lnL>
                      <a:noFill/>
                    </a:lnL>
                    <a:lnR>
                      <a:noFill/>
                    </a:lnR>
                    <a:lnT>
                      <a:noFill/>
                    </a:lnT>
                    <a:lnB>
                      <a:noFill/>
                    </a:lnB>
                    <a:noFill/>
                  </a:tcPr>
                </a:tc>
                <a:extLst>
                  <a:ext uri="{0D108BD9-81ED-4DB2-BD59-A6C34878D82A}">
                    <a16:rowId xmlns:a16="http://schemas.microsoft.com/office/drawing/2014/main" val="3608428986"/>
                  </a:ext>
                </a:extLst>
              </a:tr>
              <a:tr h="0">
                <a:tc>
                  <a:txBody>
                    <a:bodyPr/>
                    <a:lstStyle/>
                    <a:p>
                      <a:r>
                        <a:rPr lang="en-IN" b="1"/>
                        <a:t>Data Security Risks</a:t>
                      </a:r>
                      <a:endParaRPr lang="en-IN"/>
                    </a:p>
                  </a:txBody>
                  <a:tcPr anchor="ctr">
                    <a:lnL>
                      <a:noFill/>
                    </a:lnL>
                    <a:lnR>
                      <a:noFill/>
                    </a:lnR>
                    <a:lnT>
                      <a:noFill/>
                    </a:lnT>
                    <a:lnB>
                      <a:noFill/>
                    </a:lnB>
                    <a:noFill/>
                  </a:tcPr>
                </a:tc>
                <a:tc>
                  <a:txBody>
                    <a:bodyPr/>
                    <a:lstStyle/>
                    <a:p>
                      <a:r>
                        <a:rPr lang="en-US"/>
                        <a:t>Introduced end-to-end encryption, access control, and authentication measures.</a:t>
                      </a:r>
                    </a:p>
                  </a:txBody>
                  <a:tcPr anchor="ctr">
                    <a:lnL>
                      <a:noFill/>
                    </a:lnL>
                    <a:lnR>
                      <a:noFill/>
                    </a:lnR>
                    <a:lnT>
                      <a:noFill/>
                    </a:lnT>
                    <a:lnB>
                      <a:noFill/>
                    </a:lnB>
                    <a:noFill/>
                  </a:tcPr>
                </a:tc>
                <a:extLst>
                  <a:ext uri="{0D108BD9-81ED-4DB2-BD59-A6C34878D82A}">
                    <a16:rowId xmlns:a16="http://schemas.microsoft.com/office/drawing/2014/main" val="1778372712"/>
                  </a:ext>
                </a:extLst>
              </a:tr>
              <a:tr h="0">
                <a:tc>
                  <a:txBody>
                    <a:bodyPr/>
                    <a:lstStyle/>
                    <a:p>
                      <a:r>
                        <a:rPr lang="en-IN" b="1"/>
                        <a:t>Sensor Calibration Errors</a:t>
                      </a:r>
                      <a:endParaRPr lang="en-IN"/>
                    </a:p>
                  </a:txBody>
                  <a:tcPr anchor="ctr">
                    <a:lnL>
                      <a:noFill/>
                    </a:lnL>
                    <a:lnR>
                      <a:noFill/>
                    </a:lnR>
                    <a:lnT>
                      <a:noFill/>
                    </a:lnT>
                    <a:lnB>
                      <a:noFill/>
                    </a:lnB>
                    <a:noFill/>
                  </a:tcPr>
                </a:tc>
                <a:tc>
                  <a:txBody>
                    <a:bodyPr/>
                    <a:lstStyle/>
                    <a:p>
                      <a:r>
                        <a:rPr lang="en-US"/>
                        <a:t>Regular recalibration of sensors and data validation algorithms were applied.</a:t>
                      </a:r>
                    </a:p>
                  </a:txBody>
                  <a:tcPr anchor="ctr">
                    <a:lnL>
                      <a:noFill/>
                    </a:lnL>
                    <a:lnR>
                      <a:noFill/>
                    </a:lnR>
                    <a:lnT>
                      <a:noFill/>
                    </a:lnT>
                    <a:lnB>
                      <a:noFill/>
                    </a:lnB>
                    <a:noFill/>
                  </a:tcPr>
                </a:tc>
                <a:extLst>
                  <a:ext uri="{0D108BD9-81ED-4DB2-BD59-A6C34878D82A}">
                    <a16:rowId xmlns:a16="http://schemas.microsoft.com/office/drawing/2014/main" val="3179272774"/>
                  </a:ext>
                </a:extLst>
              </a:tr>
              <a:tr h="0">
                <a:tc>
                  <a:txBody>
                    <a:bodyPr/>
                    <a:lstStyle/>
                    <a:p>
                      <a:r>
                        <a:rPr lang="en-IN" b="1"/>
                        <a:t>Scalability Concerns</a:t>
                      </a:r>
                      <a:endParaRPr lang="en-IN"/>
                    </a:p>
                  </a:txBody>
                  <a:tcPr anchor="ctr">
                    <a:lnL>
                      <a:noFill/>
                    </a:lnL>
                    <a:lnR>
                      <a:noFill/>
                    </a:lnR>
                    <a:lnT>
                      <a:noFill/>
                    </a:lnT>
                    <a:lnB>
                      <a:noFill/>
                    </a:lnB>
                    <a:noFill/>
                  </a:tcPr>
                </a:tc>
                <a:tc>
                  <a:txBody>
                    <a:bodyPr/>
                    <a:lstStyle/>
                    <a:p>
                      <a:r>
                        <a:rPr lang="en-US" dirty="0"/>
                        <a:t>Designed a modular architecture to allow easy expansion of IoT devices.</a:t>
                      </a:r>
                    </a:p>
                  </a:txBody>
                  <a:tcPr anchor="ctr">
                    <a:lnL>
                      <a:noFill/>
                    </a:lnL>
                    <a:lnR>
                      <a:noFill/>
                    </a:lnR>
                    <a:lnT>
                      <a:noFill/>
                    </a:lnT>
                    <a:lnB>
                      <a:noFill/>
                    </a:lnB>
                    <a:noFill/>
                  </a:tcPr>
                </a:tc>
                <a:extLst>
                  <a:ext uri="{0D108BD9-81ED-4DB2-BD59-A6C34878D82A}">
                    <a16:rowId xmlns:a16="http://schemas.microsoft.com/office/drawing/2014/main" val="3100533794"/>
                  </a:ext>
                </a:extLst>
              </a:tr>
            </a:tbl>
          </a:graphicData>
        </a:graphic>
      </p:graphicFrame>
      <p:sp>
        <p:nvSpPr>
          <p:cNvPr id="5" name="Rectangle 1">
            <a:extLst>
              <a:ext uri="{FF2B5EF4-FFF2-40B4-BE49-F238E27FC236}">
                <a16:creationId xmlns:a16="http://schemas.microsoft.com/office/drawing/2014/main" id="{4B7F5478-ED1C-F6D3-7955-E6E80BBE9A72}"/>
              </a:ext>
            </a:extLst>
          </p:cNvPr>
          <p:cNvSpPr>
            <a:spLocks noChangeArrowheads="1"/>
          </p:cNvSpPr>
          <p:nvPr/>
        </p:nvSpPr>
        <p:spPr bwMode="auto">
          <a:xfrm>
            <a:off x="1224699" y="14163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Key problems encountered and the strategies implemented to overcome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055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8AA8-80E0-86BF-9226-C313A9C6E356}"/>
              </a:ext>
            </a:extLst>
          </p:cNvPr>
          <p:cNvSpPr>
            <a:spLocks noGrp="1"/>
          </p:cNvSpPr>
          <p:nvPr>
            <p:ph type="title"/>
          </p:nvPr>
        </p:nvSpPr>
        <p:spPr/>
        <p:txBody>
          <a:bodyPr/>
          <a:lstStyle/>
          <a:p>
            <a:r>
              <a:rPr lang="en-IN" dirty="0"/>
              <a:t>Final Data &amp; Analysis</a:t>
            </a:r>
          </a:p>
        </p:txBody>
      </p:sp>
      <p:sp>
        <p:nvSpPr>
          <p:cNvPr id="3" name="Rectangle 2">
            <a:extLst>
              <a:ext uri="{FF2B5EF4-FFF2-40B4-BE49-F238E27FC236}">
                <a16:creationId xmlns:a16="http://schemas.microsoft.com/office/drawing/2014/main" id="{19CB1856-1324-65CF-134C-224792F290C8}"/>
              </a:ext>
            </a:extLst>
          </p:cNvPr>
          <p:cNvSpPr/>
          <p:nvPr/>
        </p:nvSpPr>
        <p:spPr>
          <a:xfrm>
            <a:off x="1065229" y="987458"/>
            <a:ext cx="10916239" cy="4883084"/>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2400" dirty="0">
                <a:solidFill>
                  <a:schemeClr val="tx2">
                    <a:lumMod val="10000"/>
                  </a:schemeClr>
                </a:solidFill>
                <a:latin typeface="Arial" panose="020B0604020202020204" pitchFamily="34" charset="0"/>
                <a:cs typeface="Arial" panose="020B0604020202020204" pitchFamily="34" charset="0"/>
              </a:rPr>
              <a:t>A summary of project data, test results, and system performance:</a:t>
            </a:r>
          </a:p>
          <a:p>
            <a:pPr>
              <a:buFont typeface="Arial" panose="020B0604020202020204" pitchFamily="34" charset="0"/>
              <a:buChar char="•"/>
            </a:pPr>
            <a:r>
              <a:rPr lang="en-US" sz="2400" b="1" dirty="0">
                <a:solidFill>
                  <a:schemeClr val="tx2">
                    <a:lumMod val="10000"/>
                  </a:schemeClr>
                </a:solidFill>
                <a:latin typeface="Arial" panose="020B0604020202020204" pitchFamily="34" charset="0"/>
                <a:cs typeface="Arial" panose="020B0604020202020204" pitchFamily="34" charset="0"/>
              </a:rPr>
              <a:t>Data Collected:</a:t>
            </a:r>
            <a:r>
              <a:rPr lang="en-US" sz="2400" dirty="0">
                <a:solidFill>
                  <a:schemeClr val="tx2">
                    <a:lumMod val="10000"/>
                  </a:schemeClr>
                </a:solidFill>
                <a:latin typeface="Arial" panose="020B0604020202020204" pitchFamily="34" charset="0"/>
                <a:cs typeface="Arial" panose="020B0604020202020204" pitchFamily="34" charset="0"/>
              </a:rPr>
              <a:t> Real-time monitoring logs of environmental conditions over a defined period.</a:t>
            </a:r>
          </a:p>
          <a:p>
            <a:pPr>
              <a:buFont typeface="Arial" panose="020B0604020202020204" pitchFamily="34" charset="0"/>
              <a:buChar char="•"/>
            </a:pPr>
            <a:r>
              <a:rPr lang="en-US" sz="2400" b="1" dirty="0">
                <a:solidFill>
                  <a:schemeClr val="tx2">
                    <a:lumMod val="10000"/>
                  </a:schemeClr>
                </a:solidFill>
                <a:latin typeface="Arial" panose="020B0604020202020204" pitchFamily="34" charset="0"/>
                <a:cs typeface="Arial" panose="020B0604020202020204" pitchFamily="34" charset="0"/>
              </a:rPr>
              <a:t>System Uptime:</a:t>
            </a:r>
            <a:r>
              <a:rPr lang="en-US" sz="2400" dirty="0">
                <a:solidFill>
                  <a:schemeClr val="tx2">
                    <a:lumMod val="10000"/>
                  </a:schemeClr>
                </a:solidFill>
                <a:latin typeface="Arial" panose="020B0604020202020204" pitchFamily="34" charset="0"/>
                <a:cs typeface="Arial" panose="020B0604020202020204" pitchFamily="34" charset="0"/>
              </a:rPr>
              <a:t> 99.5% uptime with minimal data transmission failures.</a:t>
            </a:r>
          </a:p>
          <a:p>
            <a:pPr>
              <a:buFont typeface="Arial" panose="020B0604020202020204" pitchFamily="34" charset="0"/>
              <a:buChar char="•"/>
            </a:pPr>
            <a:r>
              <a:rPr lang="en-US" sz="2400" b="1" dirty="0">
                <a:solidFill>
                  <a:schemeClr val="tx2">
                    <a:lumMod val="10000"/>
                  </a:schemeClr>
                </a:solidFill>
                <a:latin typeface="Arial" panose="020B0604020202020204" pitchFamily="34" charset="0"/>
                <a:cs typeface="Arial" panose="020B0604020202020204" pitchFamily="34" charset="0"/>
              </a:rPr>
              <a:t>Machine Learning Accuracy:</a:t>
            </a:r>
            <a:r>
              <a:rPr lang="en-US" sz="2400" dirty="0">
                <a:solidFill>
                  <a:schemeClr val="tx2">
                    <a:lumMod val="10000"/>
                  </a:schemeClr>
                </a:solidFill>
                <a:latin typeface="Arial" panose="020B0604020202020204" pitchFamily="34" charset="0"/>
                <a:cs typeface="Arial" panose="020B0604020202020204" pitchFamily="34" charset="0"/>
              </a:rPr>
              <a:t> 85-90% accuracy in anomaly detection.</a:t>
            </a:r>
          </a:p>
          <a:p>
            <a:pPr>
              <a:buFont typeface="Arial" panose="020B0604020202020204" pitchFamily="34" charset="0"/>
              <a:buChar char="•"/>
            </a:pPr>
            <a:r>
              <a:rPr lang="en-US" sz="2400" b="1" dirty="0">
                <a:solidFill>
                  <a:schemeClr val="tx2">
                    <a:lumMod val="10000"/>
                  </a:schemeClr>
                </a:solidFill>
                <a:latin typeface="Arial" panose="020B0604020202020204" pitchFamily="34" charset="0"/>
                <a:cs typeface="Arial" panose="020B0604020202020204" pitchFamily="34" charset="0"/>
              </a:rPr>
              <a:t>Latency Performance:</a:t>
            </a:r>
            <a:r>
              <a:rPr lang="en-US" sz="2400" dirty="0">
                <a:solidFill>
                  <a:schemeClr val="tx2">
                    <a:lumMod val="10000"/>
                  </a:schemeClr>
                </a:solidFill>
                <a:latin typeface="Arial" panose="020B0604020202020204" pitchFamily="34" charset="0"/>
                <a:cs typeface="Arial" panose="020B0604020202020204" pitchFamily="34" charset="0"/>
              </a:rPr>
              <a:t> Achieved sub-second response time in data processing.</a:t>
            </a:r>
          </a:p>
          <a:p>
            <a:pPr>
              <a:buFont typeface="Arial" panose="020B0604020202020204" pitchFamily="34" charset="0"/>
              <a:buChar char="•"/>
            </a:pPr>
            <a:r>
              <a:rPr lang="en-US" sz="2400" b="1" dirty="0">
                <a:solidFill>
                  <a:schemeClr val="tx2">
                    <a:lumMod val="10000"/>
                  </a:schemeClr>
                </a:solidFill>
                <a:latin typeface="Arial" panose="020B0604020202020204" pitchFamily="34" charset="0"/>
                <a:cs typeface="Arial" panose="020B0604020202020204" pitchFamily="34" charset="0"/>
              </a:rPr>
              <a:t>User Feedback:</a:t>
            </a:r>
            <a:r>
              <a:rPr lang="en-US" sz="2400" dirty="0">
                <a:solidFill>
                  <a:schemeClr val="tx2">
                    <a:lumMod val="10000"/>
                  </a:schemeClr>
                </a:solidFill>
                <a:latin typeface="Arial" panose="020B0604020202020204" pitchFamily="34" charset="0"/>
                <a:cs typeface="Arial" panose="020B0604020202020204" pitchFamily="34" charset="0"/>
              </a:rPr>
              <a:t> Positive responses regarding dashboard usability and system reliability.</a:t>
            </a:r>
          </a:p>
        </p:txBody>
      </p:sp>
    </p:spTree>
    <p:extLst>
      <p:ext uri="{BB962C8B-B14F-4D97-AF65-F5344CB8AC3E}">
        <p14:creationId xmlns:p14="http://schemas.microsoft.com/office/powerpoint/2010/main" val="230119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B9BA-4E3A-4664-D42E-1BB554D964E2}"/>
              </a:ext>
            </a:extLst>
          </p:cNvPr>
          <p:cNvSpPr>
            <a:spLocks noGrp="1"/>
          </p:cNvSpPr>
          <p:nvPr>
            <p:ph type="title"/>
          </p:nvPr>
        </p:nvSpPr>
        <p:spPr/>
        <p:txBody>
          <a:bodyPr/>
          <a:lstStyle/>
          <a:p>
            <a:r>
              <a:rPr lang="en-IN" dirty="0"/>
              <a:t>Future Enhancements</a:t>
            </a:r>
          </a:p>
        </p:txBody>
      </p:sp>
      <p:sp>
        <p:nvSpPr>
          <p:cNvPr id="3" name="Rectangle 2">
            <a:extLst>
              <a:ext uri="{FF2B5EF4-FFF2-40B4-BE49-F238E27FC236}">
                <a16:creationId xmlns:a16="http://schemas.microsoft.com/office/drawing/2014/main" id="{1BDFC39D-4604-D1C8-BA6B-781034ADC091}"/>
              </a:ext>
            </a:extLst>
          </p:cNvPr>
          <p:cNvSpPr/>
          <p:nvPr/>
        </p:nvSpPr>
        <p:spPr>
          <a:xfrm>
            <a:off x="1027522" y="1263192"/>
            <a:ext cx="10793690" cy="4732255"/>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IN" sz="2400" dirty="0">
                <a:solidFill>
                  <a:schemeClr val="tx2">
                    <a:lumMod val="10000"/>
                  </a:schemeClr>
                </a:solidFill>
              </a:rPr>
              <a:t>Recommended upgrades to improve the project further:</a:t>
            </a:r>
          </a:p>
          <a:p>
            <a:r>
              <a:rPr lang="en-IN" sz="2400" dirty="0">
                <a:solidFill>
                  <a:schemeClr val="tx2">
                    <a:lumMod val="10000"/>
                  </a:schemeClr>
                </a:solidFill>
              </a:rPr>
              <a:t>🔹 </a:t>
            </a:r>
            <a:r>
              <a:rPr lang="en-IN" sz="2400" b="1" dirty="0">
                <a:solidFill>
                  <a:schemeClr val="tx2">
                    <a:lumMod val="10000"/>
                  </a:schemeClr>
                </a:solidFill>
              </a:rPr>
              <a:t>Advanced AI &amp; Predictive Models:</a:t>
            </a:r>
            <a:r>
              <a:rPr lang="en-IN" sz="2400" dirty="0">
                <a:solidFill>
                  <a:schemeClr val="tx2">
                    <a:lumMod val="10000"/>
                  </a:schemeClr>
                </a:solidFill>
              </a:rPr>
              <a:t> Enhance machine learning models for better accuracy.</a:t>
            </a:r>
            <a:br>
              <a:rPr lang="en-IN" sz="2400" dirty="0">
                <a:solidFill>
                  <a:schemeClr val="tx2">
                    <a:lumMod val="10000"/>
                  </a:schemeClr>
                </a:solidFill>
              </a:rPr>
            </a:br>
            <a:r>
              <a:rPr lang="en-IN" sz="2400" dirty="0">
                <a:solidFill>
                  <a:schemeClr val="tx2">
                    <a:lumMod val="10000"/>
                  </a:schemeClr>
                </a:solidFill>
              </a:rPr>
              <a:t>🔹 </a:t>
            </a:r>
            <a:r>
              <a:rPr lang="en-IN" sz="2400" b="1" dirty="0">
                <a:solidFill>
                  <a:schemeClr val="tx2">
                    <a:lumMod val="10000"/>
                  </a:schemeClr>
                </a:solidFill>
              </a:rPr>
              <a:t>5G Integration:</a:t>
            </a:r>
            <a:r>
              <a:rPr lang="en-IN" sz="2400" dirty="0">
                <a:solidFill>
                  <a:schemeClr val="tx2">
                    <a:lumMod val="10000"/>
                  </a:schemeClr>
                </a:solidFill>
              </a:rPr>
              <a:t> Implement 5G networks for ultra-low latency real-time monitoring.</a:t>
            </a:r>
            <a:br>
              <a:rPr lang="en-IN" sz="2400" dirty="0">
                <a:solidFill>
                  <a:schemeClr val="tx2">
                    <a:lumMod val="10000"/>
                  </a:schemeClr>
                </a:solidFill>
              </a:rPr>
            </a:br>
            <a:r>
              <a:rPr lang="en-IN" sz="2400" dirty="0">
                <a:solidFill>
                  <a:schemeClr val="tx2">
                    <a:lumMod val="10000"/>
                  </a:schemeClr>
                </a:solidFill>
              </a:rPr>
              <a:t>🔹 </a:t>
            </a:r>
            <a:r>
              <a:rPr lang="en-IN" sz="2400" b="1" dirty="0">
                <a:solidFill>
                  <a:schemeClr val="tx2">
                    <a:lumMod val="10000"/>
                  </a:schemeClr>
                </a:solidFill>
              </a:rPr>
              <a:t>Edge Computing:</a:t>
            </a:r>
            <a:r>
              <a:rPr lang="en-IN" sz="2400" dirty="0">
                <a:solidFill>
                  <a:schemeClr val="tx2">
                    <a:lumMod val="10000"/>
                  </a:schemeClr>
                </a:solidFill>
              </a:rPr>
              <a:t> Reduce cloud dependency by processing data locally on IoT devices.</a:t>
            </a:r>
            <a:br>
              <a:rPr lang="en-IN" sz="2400" dirty="0">
                <a:solidFill>
                  <a:schemeClr val="tx2">
                    <a:lumMod val="10000"/>
                  </a:schemeClr>
                </a:solidFill>
              </a:rPr>
            </a:br>
            <a:r>
              <a:rPr lang="en-IN" sz="2400" dirty="0">
                <a:solidFill>
                  <a:schemeClr val="tx2">
                    <a:lumMod val="10000"/>
                  </a:schemeClr>
                </a:solidFill>
              </a:rPr>
              <a:t>🔹 </a:t>
            </a:r>
            <a:r>
              <a:rPr lang="en-IN" sz="2400" b="1" dirty="0">
                <a:solidFill>
                  <a:schemeClr val="tx2">
                    <a:lumMod val="10000"/>
                  </a:schemeClr>
                </a:solidFill>
              </a:rPr>
              <a:t>Blockchain for Data Security:</a:t>
            </a:r>
            <a:r>
              <a:rPr lang="en-IN" sz="2400" dirty="0">
                <a:solidFill>
                  <a:schemeClr val="tx2">
                    <a:lumMod val="10000"/>
                  </a:schemeClr>
                </a:solidFill>
              </a:rPr>
              <a:t> Strengthen security and data integrity using decentralized technology.</a:t>
            </a:r>
            <a:br>
              <a:rPr lang="en-IN" sz="2400" dirty="0">
                <a:solidFill>
                  <a:schemeClr val="tx2">
                    <a:lumMod val="10000"/>
                  </a:schemeClr>
                </a:solidFill>
              </a:rPr>
            </a:br>
            <a:r>
              <a:rPr lang="en-IN" sz="2400" dirty="0">
                <a:solidFill>
                  <a:schemeClr val="tx2">
                    <a:lumMod val="10000"/>
                  </a:schemeClr>
                </a:solidFill>
              </a:rPr>
              <a:t>🔹 </a:t>
            </a:r>
            <a:r>
              <a:rPr lang="en-IN" sz="2400" b="1" dirty="0">
                <a:solidFill>
                  <a:schemeClr val="tx2">
                    <a:lumMod val="10000"/>
                  </a:schemeClr>
                </a:solidFill>
              </a:rPr>
              <a:t>Multi-Sector Expansion:</a:t>
            </a:r>
            <a:r>
              <a:rPr lang="en-IN" sz="2400" dirty="0">
                <a:solidFill>
                  <a:schemeClr val="tx2">
                    <a:lumMod val="10000"/>
                  </a:schemeClr>
                </a:solidFill>
              </a:rPr>
              <a:t> Expand applications beyond biomedical monitoring to industries like agriculture and smart cities.</a:t>
            </a:r>
          </a:p>
        </p:txBody>
      </p:sp>
    </p:spTree>
    <p:extLst>
      <p:ext uri="{BB962C8B-B14F-4D97-AF65-F5344CB8AC3E}">
        <p14:creationId xmlns:p14="http://schemas.microsoft.com/office/powerpoint/2010/main" val="3412006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CCAF-DD8E-EBA5-BD5E-51D05F4F4BC5}"/>
              </a:ext>
            </a:extLst>
          </p:cNvPr>
          <p:cNvSpPr>
            <a:spLocks noGrp="1"/>
          </p:cNvSpPr>
          <p:nvPr>
            <p:ph type="title"/>
          </p:nvPr>
        </p:nvSpPr>
        <p:spPr/>
        <p:txBody>
          <a:bodyPr/>
          <a:lstStyle/>
          <a:p>
            <a:r>
              <a:rPr lang="en-IN" dirty="0"/>
              <a:t>Project Execution</a:t>
            </a:r>
          </a:p>
        </p:txBody>
      </p:sp>
      <p:sp>
        <p:nvSpPr>
          <p:cNvPr id="3" name="Rectangle 2">
            <a:extLst>
              <a:ext uri="{FF2B5EF4-FFF2-40B4-BE49-F238E27FC236}">
                <a16:creationId xmlns:a16="http://schemas.microsoft.com/office/drawing/2014/main" id="{7B620539-08C0-50B9-073C-13B2CCD5B2B5}"/>
              </a:ext>
            </a:extLst>
          </p:cNvPr>
          <p:cNvSpPr/>
          <p:nvPr/>
        </p:nvSpPr>
        <p:spPr>
          <a:xfrm>
            <a:off x="850492" y="1225485"/>
            <a:ext cx="10961294" cy="4835950"/>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IN" sz="2000" dirty="0">
                <a:solidFill>
                  <a:schemeClr val="tx2">
                    <a:lumMod val="10000"/>
                  </a:schemeClr>
                </a:solidFill>
              </a:rPr>
              <a:t>This system continuously collects data from IoT sensors, transmits it to a cloud platform, and provides real-time visualization using a dashboard.</a:t>
            </a:r>
          </a:p>
          <a:p>
            <a:pPr>
              <a:buNone/>
            </a:pPr>
            <a:r>
              <a:rPr lang="en-IN" sz="2000" b="1" dirty="0">
                <a:solidFill>
                  <a:schemeClr val="tx2">
                    <a:lumMod val="10000"/>
                  </a:schemeClr>
                </a:solidFill>
              </a:rPr>
              <a:t>Components Used:</a:t>
            </a:r>
          </a:p>
          <a:p>
            <a:pPr>
              <a:buNone/>
            </a:pPr>
            <a:r>
              <a:rPr lang="en-IN" sz="2000" dirty="0">
                <a:solidFill>
                  <a:schemeClr val="tx2">
                    <a:lumMod val="10000"/>
                  </a:schemeClr>
                </a:solidFill>
              </a:rPr>
              <a:t>✅ </a:t>
            </a:r>
            <a:r>
              <a:rPr lang="en-IN" sz="2000" b="1" dirty="0">
                <a:solidFill>
                  <a:schemeClr val="tx2">
                    <a:lumMod val="10000"/>
                  </a:schemeClr>
                </a:solidFill>
              </a:rPr>
              <a:t>Hardware:</a:t>
            </a:r>
            <a:endParaRPr lang="en-IN" sz="2000" dirty="0">
              <a:solidFill>
                <a:schemeClr val="tx2">
                  <a:lumMod val="10000"/>
                </a:schemeClr>
              </a:solidFill>
            </a:endParaRPr>
          </a:p>
          <a:p>
            <a:pPr>
              <a:buFont typeface="Arial" panose="020B0604020202020204" pitchFamily="34" charset="0"/>
              <a:buChar char="•"/>
            </a:pPr>
            <a:r>
              <a:rPr lang="en-IN" sz="2000" dirty="0">
                <a:solidFill>
                  <a:schemeClr val="tx2">
                    <a:lumMod val="10000"/>
                  </a:schemeClr>
                </a:solidFill>
              </a:rPr>
              <a:t>ESP32/ESP8266 (</a:t>
            </a:r>
            <a:r>
              <a:rPr lang="en-IN" sz="2000" dirty="0" err="1">
                <a:solidFill>
                  <a:schemeClr val="tx2">
                    <a:lumMod val="10000"/>
                  </a:schemeClr>
                </a:solidFill>
              </a:rPr>
              <a:t>WiFi</a:t>
            </a:r>
            <a:r>
              <a:rPr lang="en-IN" sz="2000" dirty="0">
                <a:solidFill>
                  <a:schemeClr val="tx2">
                    <a:lumMod val="10000"/>
                  </a:schemeClr>
                </a:solidFill>
              </a:rPr>
              <a:t>-enabled microcontroller)</a:t>
            </a:r>
          </a:p>
          <a:p>
            <a:pPr>
              <a:buFont typeface="Arial" panose="020B0604020202020204" pitchFamily="34" charset="0"/>
              <a:buChar char="•"/>
            </a:pPr>
            <a:r>
              <a:rPr lang="en-IN" sz="2000" dirty="0">
                <a:solidFill>
                  <a:schemeClr val="tx2">
                    <a:lumMod val="10000"/>
                  </a:schemeClr>
                </a:solidFill>
              </a:rPr>
              <a:t>DHT11/DHT22 (Temperature &amp; Humidity Sensor)</a:t>
            </a:r>
          </a:p>
          <a:p>
            <a:pPr>
              <a:buFont typeface="Arial" panose="020B0604020202020204" pitchFamily="34" charset="0"/>
              <a:buChar char="•"/>
            </a:pPr>
            <a:r>
              <a:rPr lang="en-IN" sz="2000" dirty="0">
                <a:solidFill>
                  <a:schemeClr val="tx2">
                    <a:lumMod val="10000"/>
                  </a:schemeClr>
                </a:solidFill>
              </a:rPr>
              <a:t>MPU6050 (Accelerometer/Gyroscope for motion detection)</a:t>
            </a:r>
          </a:p>
          <a:p>
            <a:pPr>
              <a:buFont typeface="Arial" panose="020B0604020202020204" pitchFamily="34" charset="0"/>
              <a:buChar char="•"/>
            </a:pPr>
            <a:r>
              <a:rPr lang="en-IN" sz="2000" dirty="0" err="1">
                <a:solidFill>
                  <a:schemeClr val="tx2">
                    <a:lumMod val="10000"/>
                  </a:schemeClr>
                </a:solidFill>
              </a:rPr>
              <a:t>WiFi</a:t>
            </a:r>
            <a:r>
              <a:rPr lang="en-IN" sz="2000" dirty="0">
                <a:solidFill>
                  <a:schemeClr val="tx2">
                    <a:lumMod val="10000"/>
                  </a:schemeClr>
                </a:solidFill>
              </a:rPr>
              <a:t> Module (built-in with ESP32)</a:t>
            </a:r>
          </a:p>
          <a:p>
            <a:pPr>
              <a:buNone/>
            </a:pPr>
            <a:r>
              <a:rPr lang="en-IN" sz="2000" dirty="0">
                <a:solidFill>
                  <a:schemeClr val="tx2">
                    <a:lumMod val="10000"/>
                  </a:schemeClr>
                </a:solidFill>
              </a:rPr>
              <a:t>✅ </a:t>
            </a:r>
            <a:r>
              <a:rPr lang="en-IN" sz="2000" b="1" dirty="0">
                <a:solidFill>
                  <a:schemeClr val="tx2">
                    <a:lumMod val="10000"/>
                  </a:schemeClr>
                </a:solidFill>
              </a:rPr>
              <a:t>Software &amp; Cloud:</a:t>
            </a:r>
            <a:endParaRPr lang="en-IN" sz="2000" dirty="0">
              <a:solidFill>
                <a:schemeClr val="tx2">
                  <a:lumMod val="10000"/>
                </a:schemeClr>
              </a:solidFill>
            </a:endParaRPr>
          </a:p>
          <a:p>
            <a:pPr>
              <a:buFont typeface="Arial" panose="020B0604020202020204" pitchFamily="34" charset="0"/>
              <a:buChar char="•"/>
            </a:pPr>
            <a:r>
              <a:rPr lang="en-IN" sz="2000" dirty="0">
                <a:solidFill>
                  <a:schemeClr val="tx2">
                    <a:lumMod val="10000"/>
                  </a:schemeClr>
                </a:solidFill>
              </a:rPr>
              <a:t>MQTT (for IoT communication)</a:t>
            </a:r>
          </a:p>
          <a:p>
            <a:pPr>
              <a:buFont typeface="Arial" panose="020B0604020202020204" pitchFamily="34" charset="0"/>
              <a:buChar char="•"/>
            </a:pPr>
            <a:r>
              <a:rPr lang="en-IN" sz="2000" dirty="0">
                <a:solidFill>
                  <a:schemeClr val="tx2">
                    <a:lumMod val="10000"/>
                  </a:schemeClr>
                </a:solidFill>
              </a:rPr>
              <a:t>Google Firebase / AWS IoT / </a:t>
            </a:r>
            <a:r>
              <a:rPr lang="en-IN" sz="2000" dirty="0" err="1">
                <a:solidFill>
                  <a:schemeClr val="tx2">
                    <a:lumMod val="10000"/>
                  </a:schemeClr>
                </a:solidFill>
              </a:rPr>
              <a:t>ThingsBoard</a:t>
            </a:r>
            <a:r>
              <a:rPr lang="en-IN" sz="2000" dirty="0">
                <a:solidFill>
                  <a:schemeClr val="tx2">
                    <a:lumMod val="10000"/>
                  </a:schemeClr>
                </a:solidFill>
              </a:rPr>
              <a:t> (Cloud storage)</a:t>
            </a:r>
          </a:p>
          <a:p>
            <a:pPr>
              <a:buFont typeface="Arial" panose="020B0604020202020204" pitchFamily="34" charset="0"/>
              <a:buChar char="•"/>
            </a:pPr>
            <a:r>
              <a:rPr lang="en-IN" sz="2000" dirty="0">
                <a:solidFill>
                  <a:schemeClr val="tx2">
                    <a:lumMod val="10000"/>
                  </a:schemeClr>
                </a:solidFill>
              </a:rPr>
              <a:t>Python/Node.js (Backend processing)</a:t>
            </a:r>
          </a:p>
          <a:p>
            <a:pPr>
              <a:buFont typeface="Arial" panose="020B0604020202020204" pitchFamily="34" charset="0"/>
              <a:buChar char="•"/>
            </a:pPr>
            <a:r>
              <a:rPr lang="en-IN" sz="2000" dirty="0">
                <a:solidFill>
                  <a:schemeClr val="tx2">
                    <a:lumMod val="10000"/>
                  </a:schemeClr>
                </a:solidFill>
              </a:rPr>
              <a:t>Grafana/Flask (Dashboard for real-time visualization)</a:t>
            </a:r>
          </a:p>
        </p:txBody>
      </p:sp>
    </p:spTree>
    <p:extLst>
      <p:ext uri="{BB962C8B-B14F-4D97-AF65-F5344CB8AC3E}">
        <p14:creationId xmlns:p14="http://schemas.microsoft.com/office/powerpoint/2010/main" val="73707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2F33-B685-2B98-9A20-1FCCA201B90B}"/>
              </a:ext>
            </a:extLst>
          </p:cNvPr>
          <p:cNvSpPr>
            <a:spLocks noGrp="1"/>
          </p:cNvSpPr>
          <p:nvPr>
            <p:ph type="title"/>
          </p:nvPr>
        </p:nvSpPr>
        <p:spPr/>
        <p:txBody>
          <a:bodyPr/>
          <a:lstStyle/>
          <a:p>
            <a:r>
              <a:rPr lang="en-IN" dirty="0"/>
              <a:t>Testing &amp; Performance Evaluation</a:t>
            </a:r>
          </a:p>
        </p:txBody>
      </p:sp>
      <p:sp>
        <p:nvSpPr>
          <p:cNvPr id="3" name="Rectangle 2">
            <a:extLst>
              <a:ext uri="{FF2B5EF4-FFF2-40B4-BE49-F238E27FC236}">
                <a16:creationId xmlns:a16="http://schemas.microsoft.com/office/drawing/2014/main" id="{40036F2F-160A-08AA-FD8C-DDCA59012D0F}"/>
              </a:ext>
            </a:extLst>
          </p:cNvPr>
          <p:cNvSpPr/>
          <p:nvPr/>
        </p:nvSpPr>
        <p:spPr>
          <a:xfrm>
            <a:off x="1027522" y="1234912"/>
            <a:ext cx="10878532" cy="4760536"/>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2800" dirty="0">
                <a:solidFill>
                  <a:schemeClr val="tx2">
                    <a:lumMod val="10000"/>
                  </a:schemeClr>
                </a:solidFill>
              </a:rPr>
              <a:t>✅ </a:t>
            </a:r>
            <a:r>
              <a:rPr lang="en-US" sz="2800" b="1" dirty="0">
                <a:solidFill>
                  <a:schemeClr val="tx2">
                    <a:lumMod val="10000"/>
                  </a:schemeClr>
                </a:solidFill>
              </a:rPr>
              <a:t>Unit Testing:</a:t>
            </a:r>
            <a:endParaRPr lang="en-US" sz="2800" dirty="0">
              <a:solidFill>
                <a:schemeClr val="tx2">
                  <a:lumMod val="10000"/>
                </a:schemeClr>
              </a:solidFill>
            </a:endParaRPr>
          </a:p>
          <a:p>
            <a:pPr>
              <a:buFont typeface="Arial" panose="020B0604020202020204" pitchFamily="34" charset="0"/>
              <a:buChar char="•"/>
            </a:pPr>
            <a:r>
              <a:rPr lang="en-US" sz="2800" dirty="0">
                <a:solidFill>
                  <a:schemeClr val="tx2">
                    <a:lumMod val="10000"/>
                  </a:schemeClr>
                </a:solidFill>
              </a:rPr>
              <a:t>Checked </a:t>
            </a:r>
            <a:r>
              <a:rPr lang="en-US" sz="2800" b="1" dirty="0">
                <a:solidFill>
                  <a:schemeClr val="tx2">
                    <a:lumMod val="10000"/>
                  </a:schemeClr>
                </a:solidFill>
              </a:rPr>
              <a:t>sensor accuracy</a:t>
            </a:r>
            <a:r>
              <a:rPr lang="en-US" sz="2800" dirty="0">
                <a:solidFill>
                  <a:schemeClr val="tx2">
                    <a:lumMod val="10000"/>
                  </a:schemeClr>
                </a:solidFill>
              </a:rPr>
              <a:t> and </a:t>
            </a:r>
            <a:r>
              <a:rPr lang="en-US" sz="2800" b="1" dirty="0">
                <a:solidFill>
                  <a:schemeClr val="tx2">
                    <a:lumMod val="10000"/>
                  </a:schemeClr>
                </a:solidFill>
              </a:rPr>
              <a:t>data transmission</a:t>
            </a:r>
            <a:r>
              <a:rPr lang="en-US" sz="2800" dirty="0">
                <a:solidFill>
                  <a:schemeClr val="tx2">
                    <a:lumMod val="10000"/>
                  </a:schemeClr>
                </a:solidFill>
              </a:rPr>
              <a:t> to Firebase.</a:t>
            </a:r>
          </a:p>
          <a:p>
            <a:pPr>
              <a:buNone/>
            </a:pPr>
            <a:r>
              <a:rPr lang="en-US" sz="2800" dirty="0">
                <a:solidFill>
                  <a:schemeClr val="tx2">
                    <a:lumMod val="10000"/>
                  </a:schemeClr>
                </a:solidFill>
              </a:rPr>
              <a:t>✅ </a:t>
            </a:r>
            <a:r>
              <a:rPr lang="en-US" sz="2800" b="1" dirty="0">
                <a:solidFill>
                  <a:schemeClr val="tx2">
                    <a:lumMod val="10000"/>
                  </a:schemeClr>
                </a:solidFill>
              </a:rPr>
              <a:t>System Testing:</a:t>
            </a:r>
            <a:endParaRPr lang="en-US" sz="2800" dirty="0">
              <a:solidFill>
                <a:schemeClr val="tx2">
                  <a:lumMod val="10000"/>
                </a:schemeClr>
              </a:solidFill>
            </a:endParaRPr>
          </a:p>
          <a:p>
            <a:pPr>
              <a:buFont typeface="Arial" panose="020B0604020202020204" pitchFamily="34" charset="0"/>
              <a:buChar char="•"/>
            </a:pPr>
            <a:r>
              <a:rPr lang="en-US" sz="2800" dirty="0">
                <a:solidFill>
                  <a:schemeClr val="tx2">
                    <a:lumMod val="10000"/>
                  </a:schemeClr>
                </a:solidFill>
              </a:rPr>
              <a:t>Verified </a:t>
            </a:r>
            <a:r>
              <a:rPr lang="en-US" sz="2800" b="1" dirty="0">
                <a:solidFill>
                  <a:schemeClr val="tx2">
                    <a:lumMod val="10000"/>
                  </a:schemeClr>
                </a:solidFill>
              </a:rPr>
              <a:t>real-time updates</a:t>
            </a:r>
            <a:r>
              <a:rPr lang="en-US" sz="2800" dirty="0">
                <a:solidFill>
                  <a:schemeClr val="tx2">
                    <a:lumMod val="10000"/>
                  </a:schemeClr>
                </a:solidFill>
              </a:rPr>
              <a:t> on the dashboard.</a:t>
            </a:r>
          </a:p>
          <a:p>
            <a:pPr>
              <a:buFont typeface="Arial" panose="020B0604020202020204" pitchFamily="34" charset="0"/>
              <a:buChar char="•"/>
            </a:pPr>
            <a:r>
              <a:rPr lang="en-US" sz="2800" dirty="0">
                <a:solidFill>
                  <a:schemeClr val="tx2">
                    <a:lumMod val="10000"/>
                  </a:schemeClr>
                </a:solidFill>
              </a:rPr>
              <a:t>Checked for </a:t>
            </a:r>
            <a:r>
              <a:rPr lang="en-US" sz="2800" b="1" dirty="0">
                <a:solidFill>
                  <a:schemeClr val="tx2">
                    <a:lumMod val="10000"/>
                  </a:schemeClr>
                </a:solidFill>
              </a:rPr>
              <a:t>latency issues</a:t>
            </a:r>
            <a:r>
              <a:rPr lang="en-US" sz="2800" dirty="0">
                <a:solidFill>
                  <a:schemeClr val="tx2">
                    <a:lumMod val="10000"/>
                  </a:schemeClr>
                </a:solidFill>
              </a:rPr>
              <a:t> in data transmission.</a:t>
            </a:r>
          </a:p>
          <a:p>
            <a:pPr>
              <a:buNone/>
            </a:pPr>
            <a:r>
              <a:rPr lang="en-US" sz="2800" dirty="0">
                <a:solidFill>
                  <a:schemeClr val="tx2">
                    <a:lumMod val="10000"/>
                  </a:schemeClr>
                </a:solidFill>
              </a:rPr>
              <a:t>✅ </a:t>
            </a:r>
            <a:r>
              <a:rPr lang="en-US" sz="2800" b="1" dirty="0">
                <a:solidFill>
                  <a:schemeClr val="tx2">
                    <a:lumMod val="10000"/>
                  </a:schemeClr>
                </a:solidFill>
              </a:rPr>
              <a:t>Security Testing:</a:t>
            </a:r>
            <a:endParaRPr lang="en-US" sz="2800" dirty="0">
              <a:solidFill>
                <a:schemeClr val="tx2">
                  <a:lumMod val="10000"/>
                </a:schemeClr>
              </a:solidFill>
            </a:endParaRPr>
          </a:p>
          <a:p>
            <a:pPr>
              <a:buFont typeface="Arial" panose="020B0604020202020204" pitchFamily="34" charset="0"/>
              <a:buChar char="•"/>
            </a:pPr>
            <a:r>
              <a:rPr lang="en-US" sz="2800" dirty="0">
                <a:solidFill>
                  <a:schemeClr val="tx2">
                    <a:lumMod val="10000"/>
                  </a:schemeClr>
                </a:solidFill>
              </a:rPr>
              <a:t>Enabled </a:t>
            </a:r>
            <a:r>
              <a:rPr lang="en-US" sz="2800" b="1" dirty="0">
                <a:solidFill>
                  <a:schemeClr val="tx2">
                    <a:lumMod val="10000"/>
                  </a:schemeClr>
                </a:solidFill>
              </a:rPr>
              <a:t>SSL encryption</a:t>
            </a:r>
            <a:r>
              <a:rPr lang="en-US" sz="2800" dirty="0">
                <a:solidFill>
                  <a:schemeClr val="tx2">
                    <a:lumMod val="10000"/>
                  </a:schemeClr>
                </a:solidFill>
              </a:rPr>
              <a:t> for Firebase communication</a:t>
            </a:r>
            <a:r>
              <a:rPr lang="en-US" dirty="0"/>
              <a:t>.</a:t>
            </a:r>
          </a:p>
          <a:p>
            <a:pPr algn="ctr"/>
            <a:endParaRPr lang="en-IN" dirty="0"/>
          </a:p>
        </p:txBody>
      </p:sp>
    </p:spTree>
    <p:extLst>
      <p:ext uri="{BB962C8B-B14F-4D97-AF65-F5344CB8AC3E}">
        <p14:creationId xmlns:p14="http://schemas.microsoft.com/office/powerpoint/2010/main" val="60387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C25A0-DC91-95CC-DA73-388123D40C10}"/>
              </a:ext>
            </a:extLst>
          </p:cNvPr>
          <p:cNvSpPr/>
          <p:nvPr/>
        </p:nvSpPr>
        <p:spPr>
          <a:xfrm>
            <a:off x="0" y="443060"/>
            <a:ext cx="3940404" cy="612742"/>
          </a:xfrm>
          <a:prstGeom prst="rect">
            <a:avLst/>
          </a:prstGeom>
          <a:solidFill>
            <a:srgbClr val="F0E0C1"/>
          </a:solidFill>
          <a:ln>
            <a:solidFill>
              <a:srgbClr val="F0E0C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3200" b="1" dirty="0">
                <a:solidFill>
                  <a:schemeClr val="accent6">
                    <a:lumMod val="50000"/>
                  </a:schemeClr>
                </a:solidFill>
              </a:rPr>
              <a:t>AGENDA</a:t>
            </a:r>
          </a:p>
        </p:txBody>
      </p:sp>
      <p:sp>
        <p:nvSpPr>
          <p:cNvPr id="3" name="Rectangle 2">
            <a:extLst>
              <a:ext uri="{FF2B5EF4-FFF2-40B4-BE49-F238E27FC236}">
                <a16:creationId xmlns:a16="http://schemas.microsoft.com/office/drawing/2014/main" id="{4B88F9B8-F59B-3414-5101-49E6F5999999}"/>
              </a:ext>
            </a:extLst>
          </p:cNvPr>
          <p:cNvSpPr/>
          <p:nvPr/>
        </p:nvSpPr>
        <p:spPr>
          <a:xfrm>
            <a:off x="557752" y="1430517"/>
            <a:ext cx="11076495" cy="4506012"/>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lumMod val="10000"/>
                  </a:schemeClr>
                </a:solidFill>
                <a:latin typeface="Aharoni" panose="02010803020104030203" pitchFamily="2" charset="-79"/>
                <a:cs typeface="Aharoni" panose="02010803020104030203" pitchFamily="2" charset="-79"/>
              </a:rPr>
              <a:t> </a:t>
            </a:r>
            <a:r>
              <a:rPr lang="en-US" sz="2000" dirty="0">
                <a:solidFill>
                  <a:schemeClr val="tx2">
                    <a:lumMod val="10000"/>
                  </a:schemeClr>
                </a:solidFill>
                <a:latin typeface="Aharoni" panose="02010803020104030203" pitchFamily="2" charset="-79"/>
                <a:cs typeface="Aharoni" panose="02010803020104030203" pitchFamily="2" charset="-79"/>
              </a:rPr>
              <a:t>● </a:t>
            </a:r>
            <a:r>
              <a:rPr lang="en-US" sz="2000" b="1" dirty="0">
                <a:solidFill>
                  <a:schemeClr val="tx2">
                    <a:lumMod val="10000"/>
                  </a:schemeClr>
                </a:solidFill>
                <a:latin typeface="Aharoni" panose="02010803020104030203" pitchFamily="2" charset="-79"/>
                <a:cs typeface="Aharoni" panose="02010803020104030203" pitchFamily="2" charset="-79"/>
              </a:rPr>
              <a:t>OBJECTIVE AND GOALS</a:t>
            </a:r>
          </a:p>
          <a:p>
            <a:r>
              <a:rPr lang="en-US" sz="2000" b="1" dirty="0">
                <a:solidFill>
                  <a:schemeClr val="tx2">
                    <a:lumMod val="10000"/>
                  </a:schemeClr>
                </a:solidFill>
                <a:latin typeface="Aharoni" panose="02010803020104030203" pitchFamily="2" charset="-79"/>
                <a:cs typeface="Aharoni" panose="02010803020104030203" pitchFamily="2" charset="-79"/>
              </a:rPr>
              <a:t> ● GHANT CHART </a:t>
            </a:r>
          </a:p>
          <a:p>
            <a:r>
              <a:rPr lang="en-US" sz="2000" b="1" dirty="0">
                <a:solidFill>
                  <a:schemeClr val="tx2">
                    <a:lumMod val="10000"/>
                  </a:schemeClr>
                </a:solidFill>
                <a:latin typeface="Aharoni" panose="02010803020104030203" pitchFamily="2" charset="-79"/>
                <a:cs typeface="Aharoni" panose="02010803020104030203" pitchFamily="2" charset="-79"/>
              </a:rPr>
              <a:t> ● ABSTRACT</a:t>
            </a:r>
          </a:p>
          <a:p>
            <a:r>
              <a:rPr lang="en-US" sz="2000" b="1" dirty="0">
                <a:solidFill>
                  <a:schemeClr val="tx2">
                    <a:lumMod val="10000"/>
                  </a:schemeClr>
                </a:solidFill>
                <a:latin typeface="Aharoni" panose="02010803020104030203" pitchFamily="2" charset="-79"/>
                <a:cs typeface="Aharoni" panose="02010803020104030203" pitchFamily="2" charset="-79"/>
              </a:rPr>
              <a:t> ● LITERATURE SURVEY </a:t>
            </a:r>
          </a:p>
          <a:p>
            <a:r>
              <a:rPr lang="en-US" sz="2000" b="1" dirty="0">
                <a:solidFill>
                  <a:schemeClr val="tx2">
                    <a:lumMod val="10000"/>
                  </a:schemeClr>
                </a:solidFill>
                <a:latin typeface="Aharoni" panose="02010803020104030203" pitchFamily="2" charset="-79"/>
                <a:cs typeface="Aharoni" panose="02010803020104030203" pitchFamily="2" charset="-79"/>
              </a:rPr>
              <a:t> ● RAYELIGH AND RICIAN FADING (FADING CHANNELS) </a:t>
            </a:r>
          </a:p>
          <a:p>
            <a:r>
              <a:rPr lang="en-US" sz="2000" b="1" dirty="0">
                <a:solidFill>
                  <a:schemeClr val="tx2">
                    <a:lumMod val="10000"/>
                  </a:schemeClr>
                </a:solidFill>
                <a:latin typeface="Aharoni" panose="02010803020104030203" pitchFamily="2" charset="-79"/>
                <a:cs typeface="Aharoni" panose="02010803020104030203" pitchFamily="2" charset="-79"/>
              </a:rPr>
              <a:t> ● SIMULATION </a:t>
            </a:r>
          </a:p>
          <a:p>
            <a:r>
              <a:rPr lang="en-US" sz="2000" b="1" dirty="0">
                <a:solidFill>
                  <a:schemeClr val="tx2">
                    <a:lumMod val="10000"/>
                  </a:schemeClr>
                </a:solidFill>
                <a:latin typeface="Aharoni" panose="02010803020104030203" pitchFamily="2" charset="-79"/>
                <a:cs typeface="Aharoni" panose="02010803020104030203" pitchFamily="2" charset="-79"/>
              </a:rPr>
              <a:t> ●</a:t>
            </a:r>
            <a:r>
              <a:rPr lang="en-IN" sz="2000" dirty="0">
                <a:solidFill>
                  <a:schemeClr val="tx2">
                    <a:lumMod val="10000"/>
                  </a:schemeClr>
                </a:solidFill>
                <a:latin typeface="Aharoni" panose="02010803020104030203" pitchFamily="2" charset="-79"/>
                <a:cs typeface="Aharoni" panose="02010803020104030203" pitchFamily="2" charset="-79"/>
              </a:rPr>
              <a:t> Final Review Objectives</a:t>
            </a:r>
            <a:endParaRPr lang="en-US" sz="2000" b="1" dirty="0">
              <a:solidFill>
                <a:schemeClr val="tx2">
                  <a:lumMod val="10000"/>
                </a:schemeClr>
              </a:solidFill>
              <a:latin typeface="Aharoni" panose="02010803020104030203" pitchFamily="2" charset="-79"/>
              <a:cs typeface="Aharoni" panose="02010803020104030203" pitchFamily="2" charset="-79"/>
            </a:endParaRPr>
          </a:p>
          <a:p>
            <a:r>
              <a:rPr lang="en-US" sz="2000" b="1" dirty="0">
                <a:solidFill>
                  <a:schemeClr val="tx2">
                    <a:lumMod val="10000"/>
                  </a:schemeClr>
                </a:solidFill>
                <a:latin typeface="Aharoni" panose="02010803020104030203" pitchFamily="2" charset="-79"/>
                <a:cs typeface="Aharoni" panose="02010803020104030203" pitchFamily="2" charset="-79"/>
              </a:rPr>
              <a:t> ●</a:t>
            </a:r>
            <a:r>
              <a:rPr lang="en-IN" sz="2000" dirty="0">
                <a:solidFill>
                  <a:schemeClr val="tx2">
                    <a:lumMod val="10000"/>
                  </a:schemeClr>
                </a:solidFill>
                <a:latin typeface="Aharoni" panose="02010803020104030203" pitchFamily="2" charset="-79"/>
                <a:cs typeface="Aharoni" panose="02010803020104030203" pitchFamily="2" charset="-79"/>
              </a:rPr>
              <a:t> Results &amp; Achievements</a:t>
            </a:r>
            <a:endParaRPr lang="en-US" sz="2000" b="1" dirty="0">
              <a:solidFill>
                <a:schemeClr val="tx2">
                  <a:lumMod val="10000"/>
                </a:schemeClr>
              </a:solidFill>
              <a:latin typeface="Aharoni" panose="02010803020104030203" pitchFamily="2" charset="-79"/>
              <a:cs typeface="Aharoni" panose="02010803020104030203" pitchFamily="2" charset="-79"/>
            </a:endParaRPr>
          </a:p>
          <a:p>
            <a:r>
              <a:rPr lang="en-US" sz="2000" b="1" dirty="0">
                <a:solidFill>
                  <a:schemeClr val="tx2">
                    <a:lumMod val="10000"/>
                  </a:schemeClr>
                </a:solidFill>
                <a:latin typeface="Aharoni" panose="02010803020104030203" pitchFamily="2" charset="-79"/>
                <a:cs typeface="Aharoni" panose="02010803020104030203" pitchFamily="2" charset="-79"/>
              </a:rPr>
              <a:t> ●</a:t>
            </a:r>
            <a:r>
              <a:rPr lang="en-IN" sz="2000" b="1" dirty="0">
                <a:solidFill>
                  <a:schemeClr val="tx2">
                    <a:lumMod val="10000"/>
                  </a:schemeClr>
                </a:solidFill>
                <a:latin typeface="Aharoni" panose="02010803020104030203" pitchFamily="2" charset="-79"/>
                <a:cs typeface="Aharoni" panose="02010803020104030203" pitchFamily="2" charset="-79"/>
              </a:rPr>
              <a:t> Challenges &amp; Solutions</a:t>
            </a:r>
            <a:r>
              <a:rPr lang="en-IN" sz="2000" dirty="0">
                <a:solidFill>
                  <a:schemeClr val="tx2">
                    <a:lumMod val="10000"/>
                  </a:schemeClr>
                </a:solidFill>
                <a:latin typeface="Aharoni" panose="02010803020104030203" pitchFamily="2" charset="-79"/>
                <a:cs typeface="Aharoni" panose="02010803020104030203" pitchFamily="2" charset="-79"/>
              </a:rPr>
              <a:t> </a:t>
            </a:r>
            <a:endParaRPr lang="en-US" sz="2000" b="1" dirty="0">
              <a:solidFill>
                <a:schemeClr val="tx2">
                  <a:lumMod val="10000"/>
                </a:schemeClr>
              </a:solidFill>
              <a:latin typeface="Aharoni" panose="02010803020104030203" pitchFamily="2" charset="-79"/>
              <a:cs typeface="Aharoni" panose="02010803020104030203" pitchFamily="2" charset="-79"/>
            </a:endParaRPr>
          </a:p>
          <a:p>
            <a:r>
              <a:rPr lang="en-US" sz="2000" b="1" dirty="0">
                <a:solidFill>
                  <a:schemeClr val="tx2">
                    <a:lumMod val="10000"/>
                  </a:schemeClr>
                </a:solidFill>
                <a:latin typeface="Aharoni" panose="02010803020104030203" pitchFamily="2" charset="-79"/>
                <a:cs typeface="Aharoni" panose="02010803020104030203" pitchFamily="2" charset="-79"/>
              </a:rPr>
              <a:t> ●</a:t>
            </a:r>
            <a:r>
              <a:rPr lang="en-IN" sz="2000" dirty="0">
                <a:solidFill>
                  <a:schemeClr val="tx2">
                    <a:lumMod val="10000"/>
                  </a:schemeClr>
                </a:solidFill>
                <a:latin typeface="Aharoni" panose="02010803020104030203" pitchFamily="2" charset="-79"/>
                <a:cs typeface="Aharoni" panose="02010803020104030203" pitchFamily="2" charset="-79"/>
              </a:rPr>
              <a:t> Final Data &amp; Analysis</a:t>
            </a:r>
          </a:p>
          <a:p>
            <a:r>
              <a:rPr lang="en-US" sz="2000" b="1" dirty="0">
                <a:solidFill>
                  <a:schemeClr val="tx2">
                    <a:lumMod val="10000"/>
                  </a:schemeClr>
                </a:solidFill>
                <a:latin typeface="Aharoni" panose="02010803020104030203" pitchFamily="2" charset="-79"/>
                <a:cs typeface="Aharoni" panose="02010803020104030203" pitchFamily="2" charset="-79"/>
              </a:rPr>
              <a:t> ●</a:t>
            </a:r>
            <a:r>
              <a:rPr lang="en-IN" sz="2000" b="1" dirty="0">
                <a:solidFill>
                  <a:schemeClr val="tx2">
                    <a:lumMod val="10000"/>
                  </a:schemeClr>
                </a:solidFill>
                <a:latin typeface="Aharoni" panose="02010803020104030203" pitchFamily="2" charset="-79"/>
                <a:cs typeface="Aharoni" panose="02010803020104030203" pitchFamily="2" charset="-79"/>
              </a:rPr>
              <a:t> Future Enhancements</a:t>
            </a:r>
            <a:r>
              <a:rPr lang="en-IN" sz="2000" dirty="0">
                <a:solidFill>
                  <a:schemeClr val="tx2">
                    <a:lumMod val="10000"/>
                  </a:schemeClr>
                </a:solidFill>
                <a:latin typeface="Aharoni" panose="02010803020104030203" pitchFamily="2" charset="-79"/>
                <a:cs typeface="Aharoni" panose="02010803020104030203" pitchFamily="2" charset="-79"/>
              </a:rPr>
              <a:t> </a:t>
            </a:r>
          </a:p>
          <a:p>
            <a:r>
              <a:rPr lang="en-US" sz="2000" b="1" dirty="0">
                <a:solidFill>
                  <a:schemeClr val="tx2">
                    <a:lumMod val="10000"/>
                  </a:schemeClr>
                </a:solidFill>
                <a:latin typeface="Aharoni" panose="02010803020104030203" pitchFamily="2" charset="-79"/>
                <a:cs typeface="Aharoni" panose="02010803020104030203" pitchFamily="2" charset="-79"/>
              </a:rPr>
              <a:t> ● </a:t>
            </a:r>
            <a:r>
              <a:rPr lang="en-IN" sz="1800" b="1" dirty="0">
                <a:solidFill>
                  <a:schemeClr val="tx2">
                    <a:lumMod val="10000"/>
                  </a:schemeClr>
                </a:solidFill>
                <a:latin typeface="Aharoni" panose="02010803020104030203" pitchFamily="2" charset="-79"/>
                <a:cs typeface="Aharoni" panose="02010803020104030203" pitchFamily="2" charset="-79"/>
              </a:rPr>
              <a:t>PROJECT EXECUTION</a:t>
            </a:r>
            <a:endParaRPr lang="en-US" sz="1800" b="1" dirty="0">
              <a:solidFill>
                <a:schemeClr val="tx2">
                  <a:lumMod val="10000"/>
                </a:schemeClr>
              </a:solidFill>
              <a:latin typeface="Aharoni" panose="02010803020104030203" pitchFamily="2" charset="-79"/>
              <a:cs typeface="Aharoni" panose="02010803020104030203" pitchFamily="2" charset="-79"/>
            </a:endParaRPr>
          </a:p>
          <a:p>
            <a:r>
              <a:rPr lang="en-US" sz="2000" b="1" dirty="0">
                <a:solidFill>
                  <a:schemeClr val="tx2">
                    <a:lumMod val="10000"/>
                  </a:schemeClr>
                </a:solidFill>
                <a:latin typeface="Aharoni" panose="02010803020104030203" pitchFamily="2" charset="-79"/>
                <a:cs typeface="Aharoni" panose="02010803020104030203" pitchFamily="2" charset="-79"/>
              </a:rPr>
              <a:t> ● CONCLUSION AND FUTURE WORK</a:t>
            </a:r>
          </a:p>
          <a:p>
            <a:r>
              <a:rPr lang="en-US" sz="2000" b="1" dirty="0">
                <a:solidFill>
                  <a:schemeClr val="tx2">
                    <a:lumMod val="10000"/>
                  </a:schemeClr>
                </a:solidFill>
                <a:latin typeface="Aharoni" panose="02010803020104030203" pitchFamily="2" charset="-79"/>
                <a:cs typeface="Aharoni" panose="02010803020104030203" pitchFamily="2" charset="-79"/>
              </a:rPr>
              <a:t> </a:t>
            </a:r>
            <a:endParaRPr lang="en-IN" sz="2000" b="1" dirty="0">
              <a:solidFill>
                <a:schemeClr val="tx2">
                  <a:lumMod val="1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42776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1873-E323-0352-A187-AF86AED6299F}"/>
              </a:ext>
            </a:extLst>
          </p:cNvPr>
          <p:cNvSpPr>
            <a:spLocks noGrp="1"/>
          </p:cNvSpPr>
          <p:nvPr>
            <p:ph type="title"/>
          </p:nvPr>
        </p:nvSpPr>
        <p:spPr/>
        <p:txBody>
          <a:bodyPr/>
          <a:lstStyle/>
          <a:p>
            <a:r>
              <a:rPr lang="en-IN" dirty="0"/>
              <a:t>Future Enhancements</a:t>
            </a:r>
          </a:p>
        </p:txBody>
      </p:sp>
      <p:sp>
        <p:nvSpPr>
          <p:cNvPr id="3" name="Rectangle 2">
            <a:extLst>
              <a:ext uri="{FF2B5EF4-FFF2-40B4-BE49-F238E27FC236}">
                <a16:creationId xmlns:a16="http://schemas.microsoft.com/office/drawing/2014/main" id="{941B0018-5A98-2F48-F80C-2FFBF4CAD29E}"/>
              </a:ext>
            </a:extLst>
          </p:cNvPr>
          <p:cNvSpPr/>
          <p:nvPr/>
        </p:nvSpPr>
        <p:spPr>
          <a:xfrm>
            <a:off x="850492" y="1234912"/>
            <a:ext cx="10876452" cy="4600280"/>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2">
                    <a:lumMod val="10000"/>
                  </a:schemeClr>
                </a:solidFill>
              </a:rPr>
              <a:t>🔹 </a:t>
            </a:r>
            <a:r>
              <a:rPr lang="en-IN" sz="2400" b="1" dirty="0">
                <a:solidFill>
                  <a:schemeClr val="tx2">
                    <a:lumMod val="10000"/>
                  </a:schemeClr>
                </a:solidFill>
              </a:rPr>
              <a:t>AI-Based Predictions:</a:t>
            </a:r>
            <a:r>
              <a:rPr lang="en-IN" sz="2400" dirty="0">
                <a:solidFill>
                  <a:schemeClr val="tx2">
                    <a:lumMod val="10000"/>
                  </a:schemeClr>
                </a:solidFill>
              </a:rPr>
              <a:t> Train a machine learning model to predict temperature/humidity trends.</a:t>
            </a:r>
            <a:br>
              <a:rPr lang="en-IN" sz="2400" dirty="0">
                <a:solidFill>
                  <a:schemeClr val="tx2">
                    <a:lumMod val="10000"/>
                  </a:schemeClr>
                </a:solidFill>
              </a:rPr>
            </a:br>
            <a:r>
              <a:rPr lang="en-IN" sz="2400" dirty="0">
                <a:solidFill>
                  <a:schemeClr val="tx2">
                    <a:lumMod val="10000"/>
                  </a:schemeClr>
                </a:solidFill>
              </a:rPr>
              <a:t>🔹 </a:t>
            </a:r>
            <a:r>
              <a:rPr lang="en-IN" sz="2400" b="1" dirty="0">
                <a:solidFill>
                  <a:schemeClr val="tx2">
                    <a:lumMod val="10000"/>
                  </a:schemeClr>
                </a:solidFill>
              </a:rPr>
              <a:t>5G &amp; Edge Computing:</a:t>
            </a:r>
            <a:r>
              <a:rPr lang="en-IN" sz="2400" dirty="0">
                <a:solidFill>
                  <a:schemeClr val="tx2">
                    <a:lumMod val="10000"/>
                  </a:schemeClr>
                </a:solidFill>
              </a:rPr>
              <a:t> Reduce cloud dependency by processing data locally.</a:t>
            </a:r>
            <a:br>
              <a:rPr lang="en-IN" sz="2400" dirty="0">
                <a:solidFill>
                  <a:schemeClr val="tx2">
                    <a:lumMod val="10000"/>
                  </a:schemeClr>
                </a:solidFill>
              </a:rPr>
            </a:br>
            <a:r>
              <a:rPr lang="en-IN" sz="2400" dirty="0">
                <a:solidFill>
                  <a:schemeClr val="tx2">
                    <a:lumMod val="10000"/>
                  </a:schemeClr>
                </a:solidFill>
              </a:rPr>
              <a:t>🔹 </a:t>
            </a:r>
            <a:r>
              <a:rPr lang="en-IN" sz="2400" b="1" dirty="0">
                <a:solidFill>
                  <a:schemeClr val="tx2">
                    <a:lumMod val="10000"/>
                  </a:schemeClr>
                </a:solidFill>
              </a:rPr>
              <a:t>Blockchain Security:</a:t>
            </a:r>
            <a:r>
              <a:rPr lang="en-IN" sz="2400" dirty="0">
                <a:solidFill>
                  <a:schemeClr val="tx2">
                    <a:lumMod val="10000"/>
                  </a:schemeClr>
                </a:solidFill>
              </a:rPr>
              <a:t> Use blockchain for secure data logging.</a:t>
            </a:r>
          </a:p>
        </p:txBody>
      </p:sp>
    </p:spTree>
    <p:extLst>
      <p:ext uri="{BB962C8B-B14F-4D97-AF65-F5344CB8AC3E}">
        <p14:creationId xmlns:p14="http://schemas.microsoft.com/office/powerpoint/2010/main" val="2024779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113121" y="726132"/>
            <a:ext cx="11665923" cy="58811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t>The continuous monitoring of subject data through IoT systems on the cloud offers numerous benefits, including improved decision-making, proactive intervention, and efficient resource management. By leveraging real-time data collection and analysis, organizations can better predict and respond to issues before they escalate, enhancing safety, reducing downtime, and improving overall operational efficiency. The cloud platform ensures scalability and flexibility, while IoT devices enable the precise collection of critical data. With the increasing adoption of IoT and cloud technologies, this integrated system will continue to grow, offering more sophisticated monitoring capabilities across various industries.</a:t>
            </a:r>
          </a:p>
          <a:p>
            <a:pPr marL="285750" marR="0" lvl="0" indent="-285750" rtl="0">
              <a:lnSpc>
                <a:spcPct val="100000"/>
              </a:lnSpc>
              <a:spcBef>
                <a:spcPts val="0"/>
              </a:spcBef>
              <a:spcAft>
                <a:spcPts val="0"/>
              </a:spcAft>
              <a:buFont typeface="Arial" panose="020B0604020202020204" pitchFamily="34" charset="0"/>
              <a:buChar char="•"/>
            </a:pPr>
            <a:r>
              <a:rPr lang="en-US" dirty="0"/>
              <a:t>In conclusion, the integration of IoT devices for continuous monitoring of data on the cloud is a powerful tool for improving outcomes across healthcare, environmental monitoring, and industrial sectors. Proper security, real-time data processing, and actionable insights from cloud platforms can revolutionize how data-driven decisions are made.</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sz="2000" b="1" dirty="0">
                <a:latin typeface="Verdana" panose="020B0604030504040204" pitchFamily="34" charset="0"/>
                <a:ea typeface="Verdana" panose="020B0604030504040204" pitchFamily="34" charset="0"/>
              </a:rPr>
              <a:t>Future Work</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9" name="Rectangle 4">
            <a:extLst>
              <a:ext uri="{FF2B5EF4-FFF2-40B4-BE49-F238E27FC236}">
                <a16:creationId xmlns:a16="http://schemas.microsoft.com/office/drawing/2014/main" id="{8CEEF185-D862-EAFE-26F3-7E89E8659321}"/>
              </a:ext>
            </a:extLst>
          </p:cNvPr>
          <p:cNvSpPr>
            <a:spLocks noChangeArrowheads="1"/>
          </p:cNvSpPr>
          <p:nvPr/>
        </p:nvSpPr>
        <p:spPr bwMode="auto">
          <a:xfrm rot="10800000" flipV="1">
            <a:off x="228724" y="3384332"/>
            <a:ext cx="1143471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Enhanced Data Analytics</a:t>
            </a:r>
            <a:r>
              <a:rPr kumimoji="0" lang="en-US" altLang="en-US" sz="1600" b="0" i="0" u="none" strike="noStrike" cap="none" normalizeH="0" baseline="0" dirty="0">
                <a:ln>
                  <a:noFill/>
                </a:ln>
                <a:solidFill>
                  <a:schemeClr val="tx1"/>
                </a:solidFill>
                <a:effectLst/>
                <a:latin typeface="Arial" panose="020B0604020202020204" pitchFamily="34" charset="0"/>
              </a:rPr>
              <a:t>: Implement more advanced AI and machine learning algorithms to improve anomaly detection, predictive maintenance, and trend forecasting in real-time.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Integration with 5G</a:t>
            </a:r>
            <a:r>
              <a:rPr kumimoji="0" lang="en-US" altLang="en-US" sz="1600" b="0" i="0" u="none" strike="noStrike" cap="none" normalizeH="0" baseline="0" dirty="0">
                <a:ln>
                  <a:noFill/>
                </a:ln>
                <a:solidFill>
                  <a:schemeClr val="tx1"/>
                </a:solidFill>
                <a:effectLst/>
                <a:latin typeface="Arial" panose="020B0604020202020204" pitchFamily="34" charset="0"/>
              </a:rPr>
              <a:t>: Leverage 5G networks for faster, more reliable data transmission, enabling near-instantaneous monitoring and response, especially in remote or high-demand environments.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Edge Computing</a:t>
            </a:r>
            <a:r>
              <a:rPr kumimoji="0" lang="en-US" altLang="en-US" sz="1600" b="0" i="0" u="none" strike="noStrike" cap="none" normalizeH="0" baseline="0" dirty="0">
                <a:ln>
                  <a:noFill/>
                </a:ln>
                <a:solidFill>
                  <a:schemeClr val="tx1"/>
                </a:solidFill>
                <a:effectLst/>
                <a:latin typeface="Arial" panose="020B0604020202020204" pitchFamily="34" charset="0"/>
              </a:rPr>
              <a:t>: Incorporate edge computing to process data locally on IoT devices, reducing latency and dependence on the cloud, and enhancing real-time decision-making capabilities.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Improved Security</a:t>
            </a:r>
            <a:r>
              <a:rPr kumimoji="0" lang="en-US" altLang="en-US" sz="1600" b="0" i="0" u="none" strike="noStrike" cap="none" normalizeH="0" baseline="0" dirty="0">
                <a:ln>
                  <a:noFill/>
                </a:ln>
                <a:solidFill>
                  <a:schemeClr val="tx1"/>
                </a:solidFill>
                <a:effectLst/>
                <a:latin typeface="Arial" panose="020B0604020202020204" pitchFamily="34" charset="0"/>
              </a:rPr>
              <a:t>: Develop more robust security protocols, such as advanced encryption, blockchain for data integrity, and secure access management, to safeguard sensitive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Interoperability and Standardization</a:t>
            </a:r>
            <a:r>
              <a:rPr kumimoji="0" lang="en-US" altLang="en-US" sz="1600" b="0" i="0" u="none" strike="noStrike" cap="none" normalizeH="0" baseline="0" dirty="0">
                <a:ln>
                  <a:noFill/>
                </a:ln>
                <a:solidFill>
                  <a:schemeClr val="tx1"/>
                </a:solidFill>
                <a:effectLst/>
                <a:latin typeface="Arial" panose="020B0604020202020204" pitchFamily="34" charset="0"/>
              </a:rPr>
              <a:t>: Work towards creating open standards and protocols to enable seamless communication between diverse IoT devices and cloud platforms, enhancing scalability and integration across industries.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605437"/>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626021" y="2898463"/>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798818" y="1005637"/>
            <a:ext cx="11505957" cy="3785652"/>
          </a:xfrm>
          <a:prstGeom prst="rect">
            <a:avLst/>
          </a:prstGeom>
          <a:noFill/>
        </p:spPr>
        <p:txBody>
          <a:bodyPr wrap="square" rtlCol="0">
            <a:spAutoFit/>
          </a:bodyPr>
          <a:lstStyle/>
          <a:p>
            <a:r>
              <a:rPr lang="en-US" sz="2000" dirty="0"/>
              <a:t>• Real-Time Data Collection: Efficient monitoring of temperature, humidity, and motion using IoT sensors. </a:t>
            </a:r>
          </a:p>
          <a:p>
            <a:r>
              <a:rPr lang="en-US" sz="2000" dirty="0"/>
              <a:t>• Cloud Integration: Secure data transmission and storage on a cloud platform. </a:t>
            </a:r>
          </a:p>
          <a:p>
            <a:r>
              <a:rPr lang="en-US" sz="2000" dirty="0"/>
              <a:t>• Data Visualization: Real-time insights displayed through an intuitive dashboard. </a:t>
            </a:r>
          </a:p>
          <a:p>
            <a:r>
              <a:rPr lang="en-US" sz="2000" dirty="0"/>
              <a:t>• Machine Learning Enhancement: Improved anomaly detection and predictive analytics. </a:t>
            </a:r>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798818" y="3292452"/>
            <a:ext cx="9943179" cy="3293209"/>
          </a:xfrm>
          <a:prstGeom prst="rect">
            <a:avLst/>
          </a:prstGeom>
          <a:noFill/>
        </p:spPr>
        <p:txBody>
          <a:bodyPr wrap="square" rtlCol="0">
            <a:spAutoFit/>
          </a:bodyPr>
          <a:lstStyle/>
          <a:p>
            <a:r>
              <a:rPr lang="en-IN" sz="1600"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sz="1600" dirty="0"/>
              <a:t>Enable continuous and automated collection of subject data (e.g., health metrics, environmental conditions, or machine performance) from IoT devices.</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t>Seamless transmission of data to cloud platforms for storage, processing, and analysis, ensuring accessibility and scalability.</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t>Provide stakeholders with timely, accurate information to make data-driven decisions.</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t>Ensure robust encryption, access control, and compliance with relevant regulations to protect sensitive subject data.</a:t>
            </a:r>
            <a:endParaRPr lang="en-IN" sz="1600"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US" sz="1600" dirty="0"/>
              <a:t>Optimize IoT device operations to minimize energy consumption.</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t>Reduce operational and infrastructure costs through efficient resource utilization on the cloud.</a:t>
            </a:r>
            <a:endParaRPr lang="en-IN"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t>Create intuitive interfaces and dashboards for users to access data easily.</a:t>
            </a:r>
            <a:endParaRPr lang="en-IN" sz="1600" dirty="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EFAC40-01FF-A155-2BD4-055CE7D8A854}"/>
              </a:ext>
            </a:extLst>
          </p:cNvPr>
          <p:cNvSpPr>
            <a:spLocks noGrp="1"/>
          </p:cNvSpPr>
          <p:nvPr>
            <p:ph type="pic" idx="2"/>
          </p:nvPr>
        </p:nvSpPr>
        <p:spPr>
          <a:xfrm>
            <a:off x="0" y="0"/>
            <a:ext cx="12192000" cy="6858000"/>
          </a:xfrm>
        </p:spPr>
      </p:sp>
      <p:sp>
        <p:nvSpPr>
          <p:cNvPr id="3" name="Slide Number Placeholder 2">
            <a:extLst>
              <a:ext uri="{FF2B5EF4-FFF2-40B4-BE49-F238E27FC236}">
                <a16:creationId xmlns:a16="http://schemas.microsoft.com/office/drawing/2014/main" id="{60DCC7C4-3E1D-CF54-8542-09B3316D48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Rectangle 3">
            <a:extLst>
              <a:ext uri="{FF2B5EF4-FFF2-40B4-BE49-F238E27FC236}">
                <a16:creationId xmlns:a16="http://schemas.microsoft.com/office/drawing/2014/main" id="{168E323E-1CAA-B27B-ED07-0F1F9BA68200}"/>
              </a:ext>
            </a:extLst>
          </p:cNvPr>
          <p:cNvSpPr/>
          <p:nvPr/>
        </p:nvSpPr>
        <p:spPr>
          <a:xfrm>
            <a:off x="282803" y="457200"/>
            <a:ext cx="3384223" cy="631596"/>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accent3">
                    <a:lumMod val="10000"/>
                  </a:schemeClr>
                </a:solidFill>
              </a:rPr>
              <a:t>ABSTRACT</a:t>
            </a:r>
          </a:p>
        </p:txBody>
      </p:sp>
      <p:sp>
        <p:nvSpPr>
          <p:cNvPr id="5" name="Rectangle 4">
            <a:extLst>
              <a:ext uri="{FF2B5EF4-FFF2-40B4-BE49-F238E27FC236}">
                <a16:creationId xmlns:a16="http://schemas.microsoft.com/office/drawing/2014/main" id="{8D7294EA-3A9F-EF3D-5DD8-C66F254B153A}"/>
              </a:ext>
            </a:extLst>
          </p:cNvPr>
          <p:cNvSpPr/>
          <p:nvPr/>
        </p:nvSpPr>
        <p:spPr>
          <a:xfrm>
            <a:off x="556180" y="947394"/>
            <a:ext cx="10935094" cy="5142322"/>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1" indent="-457200">
              <a:buFont typeface="Wingdings" panose="05000000000000000000" pitchFamily="2" charset="2"/>
              <a:buChar char="§"/>
            </a:pPr>
            <a:r>
              <a:rPr lang="en-US" sz="2000" b="1" dirty="0">
                <a:solidFill>
                  <a:schemeClr val="tx2">
                    <a:lumMod val="10000"/>
                  </a:schemeClr>
                </a:solidFill>
              </a:rPr>
              <a:t>This project develops a system for continuous monitoring of subject data using an IoT framework integrated with a cloud platform. It utilizes three sensors—temperature, humidity, and motion detection—to collect real-time data for applications in healthcare, environmental monitoring, and industrial automation. </a:t>
            </a:r>
          </a:p>
          <a:p>
            <a:pPr marL="342900" lvl="1" indent="-342900">
              <a:buFont typeface="Wingdings" panose="05000000000000000000" pitchFamily="2" charset="2"/>
              <a:buChar char="§"/>
            </a:pPr>
            <a:r>
              <a:rPr lang="en-US" sz="2000" b="1" dirty="0">
                <a:solidFill>
                  <a:schemeClr val="tx2">
                    <a:lumMod val="10000"/>
                  </a:schemeClr>
                </a:solidFill>
              </a:rPr>
              <a:t>Data is transmitted to the cloud via reliable communication protocols like MQTT or HTTP, where it is securely stored, processed, and visualized through an intuitive dashboard. Advanced machine learning models enhance the system by analyzing patterns, detecting anomalies, and predicting trends. </a:t>
            </a:r>
          </a:p>
          <a:p>
            <a:pPr marL="342900" lvl="1" indent="-342900">
              <a:buFont typeface="Wingdings" panose="05000000000000000000" pitchFamily="2" charset="2"/>
              <a:buChar char="§"/>
            </a:pPr>
            <a:r>
              <a:rPr lang="en-US" sz="2000" b="1" dirty="0">
                <a:solidFill>
                  <a:schemeClr val="tx2">
                    <a:lumMod val="10000"/>
                  </a:schemeClr>
                </a:solidFill>
              </a:rPr>
              <a:t>The system is designed for scalability, security, and reliability, undergoing rigorous testing to ensure performance under varying conditions. This project showcases the potential of IoT and cloud technologies in delivering efficient, accurate, and secure monitoring solutions</a:t>
            </a:r>
            <a:r>
              <a:rPr lang="en-US" sz="2000" b="1" dirty="0"/>
              <a:t>.</a:t>
            </a:r>
            <a:endParaRPr lang="en-IN" sz="2000" b="1" dirty="0"/>
          </a:p>
        </p:txBody>
      </p:sp>
    </p:spTree>
    <p:extLst>
      <p:ext uri="{BB962C8B-B14F-4D97-AF65-F5344CB8AC3E}">
        <p14:creationId xmlns:p14="http://schemas.microsoft.com/office/powerpoint/2010/main" val="48495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Resources : </a:t>
            </a:r>
            <a:r>
              <a:rPr lang="en-IN" dirty="0">
                <a:latin typeface="Verdana" panose="020B0604030504040204" pitchFamily="34" charset="0"/>
                <a:ea typeface="Verdana" panose="020B0604030504040204" pitchFamily="34" charset="0"/>
                <a:hlinkClick r:id="rId3"/>
              </a:rPr>
              <a:t>https://www.officetimeline.com/gantt-chart/how-to-make/excel</a:t>
            </a:r>
            <a:r>
              <a:rPr lang="en-IN" dirty="0">
                <a:latin typeface="Verdana" panose="020B0604030504040204" pitchFamily="34" charset="0"/>
                <a:ea typeface="Verdana" panose="020B0604030504040204" pitchFamily="34" charset="0"/>
              </a:rPr>
              <a:t> &amp; </a:t>
            </a:r>
            <a:r>
              <a:rPr lang="en-IN" dirty="0">
                <a:latin typeface="Verdana" panose="020B0604030504040204" pitchFamily="34" charset="0"/>
                <a:ea typeface="Verdana" panose="020B0604030504040204" pitchFamily="34" charset="0"/>
                <a:hlinkClick r:id="rId4"/>
              </a:rPr>
              <a:t>https://www.teamgantt.com/</a:t>
            </a:r>
            <a:r>
              <a:rPr lang="en-IN" dirty="0">
                <a:latin typeface="Verdana" panose="020B0604030504040204" pitchFamily="34" charset="0"/>
                <a:ea typeface="Verdana" panose="020B0604030504040204" pitchFamily="34" charset="0"/>
              </a:rPr>
              <a:t>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pic>
        <p:nvPicPr>
          <p:cNvPr id="6" name="Picture 5">
            <a:extLst>
              <a:ext uri="{FF2B5EF4-FFF2-40B4-BE49-F238E27FC236}">
                <a16:creationId xmlns:a16="http://schemas.microsoft.com/office/drawing/2014/main" id="{E40B9DE0-E7EF-616F-2806-E0799B4F7DF8}"/>
              </a:ext>
            </a:extLst>
          </p:cNvPr>
          <p:cNvPicPr>
            <a:picLocks noChangeAspect="1"/>
          </p:cNvPicPr>
          <p:nvPr/>
        </p:nvPicPr>
        <p:blipFill>
          <a:blip r:embed="rId5"/>
          <a:stretch>
            <a:fillRect/>
          </a:stretch>
        </p:blipFill>
        <p:spPr>
          <a:xfrm>
            <a:off x="452283" y="2365679"/>
            <a:ext cx="4294809" cy="3123340"/>
          </a:xfrm>
          <a:prstGeom prst="rect">
            <a:avLst/>
          </a:prstGeom>
        </p:spPr>
      </p:pic>
      <p:pic>
        <p:nvPicPr>
          <p:cNvPr id="9" name="Picture 8">
            <a:extLst>
              <a:ext uri="{FF2B5EF4-FFF2-40B4-BE49-F238E27FC236}">
                <a16:creationId xmlns:a16="http://schemas.microsoft.com/office/drawing/2014/main" id="{46F8B5E7-251C-3227-63D9-9CF65B70E72F}"/>
              </a:ext>
            </a:extLst>
          </p:cNvPr>
          <p:cNvPicPr>
            <a:picLocks noChangeAspect="1"/>
          </p:cNvPicPr>
          <p:nvPr/>
        </p:nvPicPr>
        <p:blipFill>
          <a:blip r:embed="rId6"/>
          <a:stretch>
            <a:fillRect/>
          </a:stretch>
        </p:blipFill>
        <p:spPr>
          <a:xfrm>
            <a:off x="5378095" y="2365679"/>
            <a:ext cx="6400949" cy="3123340"/>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32619" y="724814"/>
            <a:ext cx="11326761" cy="5735761"/>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US" b="1" dirty="0"/>
              <a:t>IoT System Design</a:t>
            </a:r>
            <a:endParaRPr lang="en-US" dirty="0"/>
          </a:p>
          <a:p>
            <a:pPr marL="742950" lvl="1" indent="-285750">
              <a:buFont typeface="+mj-lt"/>
              <a:buAutoNum type="arabicPeriod"/>
            </a:pPr>
            <a:r>
              <a:rPr lang="en-US" dirty="0"/>
              <a:t>Focus: Studies emphasizing IoT architecture, including sensor networks, edge computing, and cloud integration.</a:t>
            </a:r>
          </a:p>
          <a:p>
            <a:pPr marL="742950" lvl="1" indent="-285750">
              <a:buFont typeface="+mj-lt"/>
              <a:buAutoNum type="arabicPeriod"/>
            </a:pPr>
            <a:r>
              <a:rPr lang="en-US" dirty="0"/>
              <a:t>Key Findings:</a:t>
            </a:r>
          </a:p>
          <a:p>
            <a:pPr marL="1143000" lvl="2" indent="-228600">
              <a:buFont typeface="+mj-lt"/>
              <a:buAutoNum type="arabicPeriod"/>
            </a:pPr>
            <a:r>
              <a:rPr lang="en-US" dirty="0"/>
              <a:t>Use of lightweight communication protocols like MQTT for real-time data transfer.</a:t>
            </a:r>
          </a:p>
          <a:p>
            <a:pPr marL="1143000" lvl="2" indent="-228600">
              <a:buFont typeface="+mj-lt"/>
              <a:buAutoNum type="arabicPeriod"/>
            </a:pPr>
            <a:r>
              <a:rPr lang="en-US" dirty="0"/>
              <a:t>Challenges in device interoperability and network scalability.</a:t>
            </a:r>
          </a:p>
          <a:p>
            <a:pPr>
              <a:buFont typeface="+mj-lt"/>
              <a:buAutoNum type="arabicPeriod"/>
            </a:pPr>
            <a:r>
              <a:rPr lang="en-US" b="1" dirty="0"/>
              <a:t>Cloud Computing for IoT</a:t>
            </a:r>
            <a:endParaRPr lang="en-US" dirty="0"/>
          </a:p>
          <a:p>
            <a:pPr marL="742950" lvl="1" indent="-285750">
              <a:buFont typeface="+mj-lt"/>
              <a:buAutoNum type="arabicPeriod"/>
            </a:pPr>
            <a:r>
              <a:rPr lang="en-US" dirty="0"/>
              <a:t>Focus: Publications discussing cloud-based IoT systems for data storage and analysis.</a:t>
            </a:r>
          </a:p>
          <a:p>
            <a:pPr marL="742950" lvl="1" indent="-285750">
              <a:buFont typeface="+mj-lt"/>
              <a:buAutoNum type="arabicPeriod"/>
            </a:pPr>
            <a:r>
              <a:rPr lang="en-US" dirty="0"/>
              <a:t>Key Findings:</a:t>
            </a:r>
          </a:p>
          <a:p>
            <a:pPr marL="1143000" lvl="2" indent="-228600">
              <a:buFont typeface="+mj-lt"/>
              <a:buAutoNum type="arabicPeriod"/>
            </a:pPr>
            <a:r>
              <a:rPr lang="en-US" dirty="0"/>
              <a:t>Cloud platforms enable large-scale data processing with AI/ML tools.</a:t>
            </a:r>
          </a:p>
          <a:p>
            <a:pPr marL="1143000" lvl="2" indent="-228600">
              <a:buFont typeface="+mj-lt"/>
              <a:buAutoNum type="arabicPeriod"/>
            </a:pPr>
            <a:r>
              <a:rPr lang="en-US" dirty="0"/>
              <a:t>Cost and latency are primary concerns, often mitigated by hybrid models (e.g., edge-cloud systems).</a:t>
            </a:r>
          </a:p>
          <a:p>
            <a:pPr>
              <a:buFont typeface="+mj-lt"/>
              <a:buAutoNum type="arabicPeriod"/>
            </a:pPr>
            <a:r>
              <a:rPr lang="en-US" b="1" dirty="0"/>
              <a:t>Real-Time Data Monitoring</a:t>
            </a:r>
            <a:endParaRPr lang="en-US" dirty="0"/>
          </a:p>
          <a:p>
            <a:pPr marL="742950" lvl="1" indent="-285750">
              <a:buFont typeface="+mj-lt"/>
              <a:buAutoNum type="arabicPeriod"/>
            </a:pPr>
            <a:r>
              <a:rPr lang="en-US" dirty="0"/>
              <a:t>Focus: Applications of IoT in continuous monitoring for healthcare, agriculture, and smart cities.</a:t>
            </a:r>
          </a:p>
          <a:p>
            <a:pPr marL="742950" lvl="1" indent="-285750">
              <a:buFont typeface="+mj-lt"/>
              <a:buAutoNum type="arabicPeriod"/>
            </a:pPr>
            <a:r>
              <a:rPr lang="en-US" dirty="0"/>
              <a:t>Key Findings:</a:t>
            </a:r>
          </a:p>
          <a:p>
            <a:pPr marL="1143000" lvl="2" indent="-228600">
              <a:buFont typeface="+mj-lt"/>
              <a:buAutoNum type="arabicPeriod"/>
            </a:pPr>
            <a:r>
              <a:rPr lang="en-US" dirty="0"/>
              <a:t>Dashboards play a crucial role in visualizing data trends.</a:t>
            </a:r>
          </a:p>
          <a:p>
            <a:pPr marL="1143000" lvl="2" indent="-228600">
              <a:buFont typeface="+mj-lt"/>
              <a:buAutoNum type="arabicPeriod"/>
            </a:pPr>
            <a:r>
              <a:rPr lang="en-US" dirty="0"/>
              <a:t>Integration testing often reveals latency issues in real-time updates.</a:t>
            </a:r>
          </a:p>
          <a:p>
            <a:pPr>
              <a:buFont typeface="+mj-lt"/>
              <a:buAutoNum type="arabicPeriod"/>
            </a:pPr>
            <a:r>
              <a:rPr lang="en-US" b="1" dirty="0"/>
              <a:t>Security and Privacy in IoT Systems</a:t>
            </a:r>
            <a:endParaRPr lang="en-US" dirty="0"/>
          </a:p>
          <a:p>
            <a:pPr marL="742950" lvl="1" indent="-285750">
              <a:buFont typeface="+mj-lt"/>
              <a:buAutoNum type="arabicPeriod"/>
            </a:pPr>
            <a:r>
              <a:rPr lang="en-US" dirty="0"/>
              <a:t>Focus: Challenges related to encryption, access control, and regulatory compliance.</a:t>
            </a:r>
          </a:p>
          <a:p>
            <a:pPr marL="742950" lvl="1" indent="-285750">
              <a:buFont typeface="+mj-lt"/>
              <a:buAutoNum type="arabicPeriod"/>
            </a:pPr>
            <a:r>
              <a:rPr lang="en-US" dirty="0"/>
              <a:t>Key Findings:</a:t>
            </a:r>
          </a:p>
          <a:p>
            <a:pPr marL="1143000" lvl="2" indent="-228600">
              <a:buFont typeface="+mj-lt"/>
              <a:buAutoNum type="arabicPeriod"/>
            </a:pPr>
            <a:r>
              <a:rPr lang="en-US" dirty="0"/>
              <a:t>End-to-end encryption and token-based authentication are popular solutions.</a:t>
            </a:r>
          </a:p>
          <a:p>
            <a:pPr marL="1143000" lvl="2" indent="-228600">
              <a:buFont typeface="+mj-lt"/>
              <a:buAutoNum type="arabicPeriod"/>
            </a:pPr>
            <a:r>
              <a:rPr lang="en-US" dirty="0"/>
              <a:t>GDPR and HIPAA compliance are essential for sensitive data.</a:t>
            </a:r>
          </a:p>
          <a:p>
            <a:pPr>
              <a:buFont typeface="+mj-lt"/>
              <a:buAutoNum type="arabicPeriod"/>
            </a:pPr>
            <a:r>
              <a:rPr lang="en-US" b="1" dirty="0"/>
              <a:t>Future Directions</a:t>
            </a:r>
            <a:endParaRPr lang="en-US" dirty="0"/>
          </a:p>
          <a:p>
            <a:pPr marL="742950" lvl="1" indent="-285750">
              <a:buFont typeface="+mj-lt"/>
              <a:buAutoNum type="arabicPeriod"/>
            </a:pPr>
            <a:r>
              <a:rPr lang="en-US" dirty="0"/>
              <a:t>Focus: Emerging technologies like 5G, AI, and blockchain for IoT systems.</a:t>
            </a:r>
          </a:p>
          <a:p>
            <a:pPr marL="742950" lvl="1" indent="-285750">
              <a:buFont typeface="+mj-lt"/>
              <a:buAutoNum type="arabicPeriod"/>
            </a:pPr>
            <a:r>
              <a:rPr lang="en-US" dirty="0"/>
              <a:t>Key Findings:</a:t>
            </a:r>
          </a:p>
          <a:p>
            <a:pPr marL="1143000" lvl="2" indent="-228600">
              <a:buFont typeface="+mj-lt"/>
              <a:buAutoNum type="arabicPeriod"/>
            </a:pPr>
            <a:r>
              <a:rPr lang="en-US" dirty="0"/>
              <a:t>5G enhances connectivity for real-time monitoring.</a:t>
            </a:r>
          </a:p>
          <a:p>
            <a:pPr marL="1143000" lvl="2" indent="-228600">
              <a:buFont typeface="+mj-lt"/>
              <a:buAutoNum type="arabicPeriod"/>
            </a:pPr>
            <a:r>
              <a:rPr lang="en-US" dirty="0"/>
              <a:t>Blockchain offers decentralized and secure data management.</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2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C80EFF-185A-6E7B-447E-EA692A41DA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6" name="TextBox 5">
            <a:extLst>
              <a:ext uri="{FF2B5EF4-FFF2-40B4-BE49-F238E27FC236}">
                <a16:creationId xmlns:a16="http://schemas.microsoft.com/office/drawing/2014/main" id="{C2080B50-71F7-915C-E5DE-1B21CFD6B62E}"/>
              </a:ext>
            </a:extLst>
          </p:cNvPr>
          <p:cNvSpPr txBox="1"/>
          <p:nvPr/>
        </p:nvSpPr>
        <p:spPr>
          <a:xfrm>
            <a:off x="3914482" y="119490"/>
            <a:ext cx="6132136" cy="584775"/>
          </a:xfrm>
          <a:prstGeom prst="rect">
            <a:avLst/>
          </a:prstGeom>
          <a:noFill/>
        </p:spPr>
        <p:txBody>
          <a:bodyPr wrap="square">
            <a:spAutoFit/>
          </a:bodyPr>
          <a:lstStyle/>
          <a:p>
            <a:r>
              <a:rPr lang="en-US" sz="3200" b="1" dirty="0">
                <a:latin typeface="Montserrat"/>
                <a:sym typeface="Montserrat"/>
              </a:rPr>
              <a:t>Literature Survey </a:t>
            </a:r>
            <a:endParaRPr lang="en-IN" sz="3200" dirty="0"/>
          </a:p>
        </p:txBody>
      </p:sp>
      <p:pic>
        <p:nvPicPr>
          <p:cNvPr id="38" name="Picture 37">
            <a:extLst>
              <a:ext uri="{FF2B5EF4-FFF2-40B4-BE49-F238E27FC236}">
                <a16:creationId xmlns:a16="http://schemas.microsoft.com/office/drawing/2014/main" id="{945423A7-8E5B-AF70-AEC5-DDD8538C2126}"/>
              </a:ext>
            </a:extLst>
          </p:cNvPr>
          <p:cNvPicPr>
            <a:picLocks noChangeAspect="1"/>
          </p:cNvPicPr>
          <p:nvPr/>
        </p:nvPicPr>
        <p:blipFill>
          <a:blip r:embed="rId2"/>
          <a:stretch>
            <a:fillRect/>
          </a:stretch>
        </p:blipFill>
        <p:spPr>
          <a:xfrm>
            <a:off x="3352448" y="704265"/>
            <a:ext cx="5358994" cy="3244924"/>
          </a:xfrm>
          <a:prstGeom prst="rect">
            <a:avLst/>
          </a:prstGeom>
        </p:spPr>
      </p:pic>
      <p:pic>
        <p:nvPicPr>
          <p:cNvPr id="40" name="Picture 39">
            <a:extLst>
              <a:ext uri="{FF2B5EF4-FFF2-40B4-BE49-F238E27FC236}">
                <a16:creationId xmlns:a16="http://schemas.microsoft.com/office/drawing/2014/main" id="{C5E07764-B4E0-86A3-A0CC-89EF23044B73}"/>
              </a:ext>
            </a:extLst>
          </p:cNvPr>
          <p:cNvPicPr>
            <a:picLocks noChangeAspect="1"/>
          </p:cNvPicPr>
          <p:nvPr/>
        </p:nvPicPr>
        <p:blipFill>
          <a:blip r:embed="rId3"/>
          <a:stretch>
            <a:fillRect/>
          </a:stretch>
        </p:blipFill>
        <p:spPr>
          <a:xfrm>
            <a:off x="3352448" y="3949189"/>
            <a:ext cx="5358994" cy="2586353"/>
          </a:xfrm>
          <a:prstGeom prst="rect">
            <a:avLst/>
          </a:prstGeom>
        </p:spPr>
      </p:pic>
    </p:spTree>
    <p:extLst>
      <p:ext uri="{BB962C8B-B14F-4D97-AF65-F5344CB8AC3E}">
        <p14:creationId xmlns:p14="http://schemas.microsoft.com/office/powerpoint/2010/main" val="50572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Diagram/Pin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Resource - </a:t>
            </a:r>
            <a:r>
              <a:rPr lang="en-IN" sz="1200" dirty="0">
                <a:latin typeface="Verdana" panose="020B0604030504040204" pitchFamily="34" charset="0"/>
                <a:ea typeface="Verdana" panose="020B0604030504040204" pitchFamily="34" charset="0"/>
                <a:hlinkClick r:id="rId2"/>
              </a:rPr>
              <a:t>https://www.lucidchart.com/pages/examples/uml_diagram_tool</a:t>
            </a: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Behaviour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Flow chart/ State machine</a:t>
            </a:r>
          </a:p>
          <a:p>
            <a:r>
              <a:rPr lang="en-IN" sz="1200" dirty="0">
                <a:latin typeface="Verdana" panose="020B0604030504040204" pitchFamily="34" charset="0"/>
                <a:ea typeface="Verdana" panose="020B0604030504040204" pitchFamily="34" charset="0"/>
              </a:rPr>
              <a:t>Resource - </a:t>
            </a:r>
            <a:r>
              <a:rPr lang="en-IN" sz="1200" dirty="0">
                <a:latin typeface="Verdana" panose="020B0604030504040204" pitchFamily="34" charset="0"/>
                <a:ea typeface="Verdana" panose="020B0604030504040204" pitchFamily="34" charset="0"/>
                <a:hlinkClick r:id="rId2"/>
              </a:rPr>
              <a:t>https://www.lucidchart.com/pages/examples/uml_diagram_tool</a:t>
            </a:r>
            <a:r>
              <a:rPr lang="en-IN" sz="1200"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E8451BC7-95E4-A013-27E2-7B1FA4041F89}"/>
              </a:ext>
            </a:extLst>
          </p:cNvPr>
          <p:cNvPicPr>
            <a:picLocks noChangeAspect="1"/>
          </p:cNvPicPr>
          <p:nvPr/>
        </p:nvPicPr>
        <p:blipFill>
          <a:blip r:embed="rId3"/>
          <a:stretch>
            <a:fillRect/>
          </a:stretch>
        </p:blipFill>
        <p:spPr>
          <a:xfrm>
            <a:off x="452284" y="1719051"/>
            <a:ext cx="4826726" cy="4536868"/>
          </a:xfrm>
          <a:prstGeom prst="rect">
            <a:avLst/>
          </a:prstGeom>
        </p:spPr>
      </p:pic>
      <p:pic>
        <p:nvPicPr>
          <p:cNvPr id="9" name="Picture 8">
            <a:extLst>
              <a:ext uri="{FF2B5EF4-FFF2-40B4-BE49-F238E27FC236}">
                <a16:creationId xmlns:a16="http://schemas.microsoft.com/office/drawing/2014/main" id="{0AD8C860-400B-5597-9E18-4F6E56828BD3}"/>
              </a:ext>
            </a:extLst>
          </p:cNvPr>
          <p:cNvPicPr>
            <a:picLocks noChangeAspect="1"/>
          </p:cNvPicPr>
          <p:nvPr/>
        </p:nvPicPr>
        <p:blipFill>
          <a:blip r:embed="rId4"/>
          <a:stretch>
            <a:fillRect/>
          </a:stretch>
        </p:blipFill>
        <p:spPr>
          <a:xfrm>
            <a:off x="5978013" y="1719051"/>
            <a:ext cx="6088296" cy="4381835"/>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9D0B3C-3A1A-7530-CED9-76DC52D7197E}"/>
              </a:ext>
            </a:extLst>
          </p:cNvPr>
          <p:cNvSpPr>
            <a:spLocks noGrp="1"/>
          </p:cNvSpPr>
          <p:nvPr>
            <p:ph type="pic" idx="2"/>
          </p:nvPr>
        </p:nvSpPr>
        <p:spPr>
          <a:xfrm>
            <a:off x="-1" y="0"/>
            <a:ext cx="12192000" cy="6858000"/>
          </a:xfrm>
        </p:spPr>
      </p:sp>
      <p:sp>
        <p:nvSpPr>
          <p:cNvPr id="3" name="Slide Number Placeholder 2">
            <a:extLst>
              <a:ext uri="{FF2B5EF4-FFF2-40B4-BE49-F238E27FC236}">
                <a16:creationId xmlns:a16="http://schemas.microsoft.com/office/drawing/2014/main" id="{92615C5F-FB48-0C7A-0079-FDD8FF0CD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Rectangle 3">
            <a:extLst>
              <a:ext uri="{FF2B5EF4-FFF2-40B4-BE49-F238E27FC236}">
                <a16:creationId xmlns:a16="http://schemas.microsoft.com/office/drawing/2014/main" id="{31AF7C04-6388-DB21-3DB4-1C16D2808A2A}"/>
              </a:ext>
            </a:extLst>
          </p:cNvPr>
          <p:cNvSpPr/>
          <p:nvPr/>
        </p:nvSpPr>
        <p:spPr>
          <a:xfrm>
            <a:off x="4006391" y="226243"/>
            <a:ext cx="3780148" cy="518475"/>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3">
                    <a:lumMod val="10000"/>
                  </a:schemeClr>
                </a:solidFill>
                <a:highlight>
                  <a:srgbClr val="F0E0C1"/>
                </a:highlight>
              </a:rPr>
              <a:t>SENSORS IN BIO MEDICAL</a:t>
            </a:r>
          </a:p>
        </p:txBody>
      </p:sp>
      <p:sp>
        <p:nvSpPr>
          <p:cNvPr id="5" name="Rectangle 4">
            <a:extLst>
              <a:ext uri="{FF2B5EF4-FFF2-40B4-BE49-F238E27FC236}">
                <a16:creationId xmlns:a16="http://schemas.microsoft.com/office/drawing/2014/main" id="{4169F178-AE94-328C-A06D-6ED13C837BEA}"/>
              </a:ext>
            </a:extLst>
          </p:cNvPr>
          <p:cNvSpPr/>
          <p:nvPr/>
        </p:nvSpPr>
        <p:spPr>
          <a:xfrm>
            <a:off x="273378" y="1093509"/>
            <a:ext cx="11071780" cy="4811288"/>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ln w="0"/>
                <a:solidFill>
                  <a:schemeClr val="tx1"/>
                </a:solidFill>
                <a:effectLst>
                  <a:outerShdw blurRad="38100" dist="19050" dir="2700000" algn="tl" rotWithShape="0">
                    <a:schemeClr val="dk1">
                      <a:alpha val="40000"/>
                    </a:schemeClr>
                  </a:outerShdw>
                </a:effectLst>
              </a:rPr>
              <a:t>Temperature Monitoring</a:t>
            </a:r>
            <a:r>
              <a:rPr lang="en-US" sz="1600" dirty="0">
                <a:ln w="0"/>
                <a:solidFill>
                  <a:schemeClr val="tx1"/>
                </a:solidFill>
                <a:effectLst>
                  <a:outerShdw blurRad="38100" dist="19050" dir="2700000" algn="tl" rotWithShape="0">
                    <a:schemeClr val="dk1">
                      <a:alpha val="40000"/>
                    </a:schemeClr>
                  </a:outerShdw>
                </a:effectLst>
              </a:rPr>
              <a:t>:</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Purpose: Monitoring body temperature in patients, ensuring medical equipment like incubators or refrigerators for vaccines is maintained at the correct temperature.</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IoT Sensors Used:</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Thermistors or RTDs (Resistance Temperature Detectors) to measure body and equipment temperature.</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Infrared sensors for non-contact temperature measurement.</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Biomedical Applications:</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Patient Health Monitoring: Continuous tracking of body temperature for fever, hypothermia, or post-surgical care.</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Cold Chain Monitoring: Ensures the proper storage and transportation of temperature-sensitive drugs, vaccines, and blood products.</a:t>
            </a:r>
          </a:p>
          <a:p>
            <a:r>
              <a:rPr lang="en-US" sz="1600" b="1" dirty="0">
                <a:ln w="0"/>
                <a:solidFill>
                  <a:schemeClr val="tx1"/>
                </a:solidFill>
                <a:effectLst>
                  <a:outerShdw blurRad="38100" dist="19050" dir="2700000" algn="tl" rotWithShape="0">
                    <a:schemeClr val="dk1">
                      <a:alpha val="40000"/>
                    </a:schemeClr>
                  </a:outerShdw>
                </a:effectLst>
              </a:rPr>
              <a:t>Humidity Monitoring:</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Purpose: Humidity levels are crucial for environments like neonatal care units, operating rooms, or storage rooms for medicines and vaccines.</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IoT Sensors Used:</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Capacitive or Resistive Humidity Sensors to monitor air moisture levels.</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Dew point sensors to provide accurate environmental humidity data.</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Biomedical Applications:</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Critical Care Environments: Maintain the proper humidity for patient comfort and to prevent the growth of bacteria or mold.</a:t>
            </a:r>
          </a:p>
          <a:p>
            <a:pPr marL="742950" lvl="1" indent="-285750">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Laboratory &amp; Storage: Ensure optimal storage conditions for bio-samples, ensuring drugs and medical supplies are kept in their effective range.</a:t>
            </a:r>
          </a:p>
          <a:p>
            <a:pPr marL="742950" lvl="1" indent="-285750">
              <a:buFont typeface="Arial" panose="020B0604020202020204" pitchFamily="34" charset="0"/>
              <a:buChar char="•"/>
            </a:pP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22067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2637</TotalTime>
  <Words>2503</Words>
  <Application>Microsoft Office PowerPoint</Application>
  <PresentationFormat>Widescreen</PresentationFormat>
  <Paragraphs>225</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Verdana</vt:lpstr>
      <vt:lpstr>Calibri</vt:lpstr>
      <vt:lpstr>Montserrat</vt:lpstr>
      <vt:lpstr>Plus Jakarta Sans</vt:lpstr>
      <vt:lpstr>Montserrat Medium</vt:lpstr>
      <vt:lpstr>Wingdings</vt:lpstr>
      <vt:lpstr>Aharoni</vt:lpstr>
      <vt:lpstr>Poppins SemiBold</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Review Objectives</vt:lpstr>
      <vt:lpstr>Results &amp; Achievements</vt:lpstr>
      <vt:lpstr>. Challenges &amp; Solutions</vt:lpstr>
      <vt:lpstr>Final Data &amp; Analysis</vt:lpstr>
      <vt:lpstr>Future Enhancements</vt:lpstr>
      <vt:lpstr>Project Execution</vt:lpstr>
      <vt:lpstr>Testing &amp; Performance Evaluation</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MAHESH VEMULA</cp:lastModifiedBy>
  <cp:revision>30</cp:revision>
  <dcterms:created xsi:type="dcterms:W3CDTF">2022-05-23T07:15:42Z</dcterms:created>
  <dcterms:modified xsi:type="dcterms:W3CDTF">2025-03-18T17:56:29Z</dcterms:modified>
</cp:coreProperties>
</file>