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73" r:id="rId3"/>
    <p:sldId id="276" r:id="rId4"/>
    <p:sldId id="274" r:id="rId5"/>
    <p:sldId id="280" r:id="rId6"/>
    <p:sldId id="263" r:id="rId7"/>
    <p:sldId id="264" r:id="rId8"/>
    <p:sldId id="265" r:id="rId9"/>
    <p:sldId id="275" r:id="rId10"/>
    <p:sldId id="267" r:id="rId11"/>
    <p:sldId id="268" r:id="rId12"/>
    <p:sldId id="271" r:id="rId13"/>
    <p:sldId id="272" r:id="rId14"/>
    <p:sldId id="269" r:id="rId15"/>
    <p:sldId id="277" r:id="rId16"/>
    <p:sldId id="278" r:id="rId17"/>
    <p:sldId id="281" r:id="rId18"/>
    <p:sldId id="279"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290"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8BBB0F-0F01-45DA-8ABF-BFCD98B13A86}" type="datetimeFigureOut">
              <a:rPr lang="en-IN" smtClean="0"/>
              <a:t>11-02-2014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7C06AA-874C-48D0-B5A4-42691DEF4061}" type="slidenum">
              <a:rPr lang="en-IN" smtClean="0"/>
              <a:t>‹#›</a:t>
            </a:fld>
            <a:endParaRPr lang="en-IN"/>
          </a:p>
        </p:txBody>
      </p:sp>
    </p:spTree>
    <p:extLst>
      <p:ext uri="{BB962C8B-B14F-4D97-AF65-F5344CB8AC3E}">
        <p14:creationId xmlns:p14="http://schemas.microsoft.com/office/powerpoint/2010/main" val="2298189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2/8/2014</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2/8/2014</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2/8/2014</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2/8/2014</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2/8/2014</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2/8/2014</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2/8/2014</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2/8/2014</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2/8/2014</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2/8/2014</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2/8/2014</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2/8/2014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datadrivenbuilding.or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8200"/>
            <a:ext cx="7772400" cy="1847851"/>
          </a:xfrm>
        </p:spPr>
        <p:txBody>
          <a:bodyPr>
            <a:normAutofit fontScale="90000"/>
          </a:bodyPr>
          <a:lstStyle/>
          <a:p>
            <a:r>
              <a:rPr lang="en-US" dirty="0" smtClean="0"/>
              <a:t>Sensing conducted EMI in power lines for appliance disaggregation</a:t>
            </a:r>
            <a:endParaRPr lang="en-IN" dirty="0"/>
          </a:p>
        </p:txBody>
      </p:sp>
      <p:sp>
        <p:nvSpPr>
          <p:cNvPr id="3" name="Subtitle 2"/>
          <p:cNvSpPr>
            <a:spLocks noGrp="1"/>
          </p:cNvSpPr>
          <p:nvPr>
            <p:ph type="subTitle" idx="1"/>
          </p:nvPr>
        </p:nvSpPr>
        <p:spPr>
          <a:xfrm>
            <a:off x="1371600" y="2895600"/>
            <a:ext cx="6400800" cy="1752600"/>
          </a:xfrm>
        </p:spPr>
        <p:txBody>
          <a:bodyPr>
            <a:normAutofit/>
          </a:bodyPr>
          <a:lstStyle/>
          <a:p>
            <a:r>
              <a:rPr lang="en-US" dirty="0" smtClean="0"/>
              <a:t>Highlights: Overview of NILM, Past work, Conducted EMI as a unique/deterministic aspect</a:t>
            </a:r>
            <a:endParaRPr lang="en-IN" dirty="0"/>
          </a:p>
        </p:txBody>
      </p:sp>
      <p:sp>
        <p:nvSpPr>
          <p:cNvPr id="4" name="TextBox 3"/>
          <p:cNvSpPr txBox="1"/>
          <p:nvPr/>
        </p:nvSpPr>
        <p:spPr>
          <a:xfrm>
            <a:off x="1970133" y="4800600"/>
            <a:ext cx="5488682" cy="923330"/>
          </a:xfrm>
          <a:prstGeom prst="rect">
            <a:avLst/>
          </a:prstGeom>
          <a:noFill/>
        </p:spPr>
        <p:txBody>
          <a:bodyPr wrap="none" rtlCol="0">
            <a:spAutoFit/>
          </a:bodyPr>
          <a:lstStyle/>
          <a:p>
            <a:r>
              <a:rPr lang="en-US" dirty="0" smtClean="0"/>
              <a:t>Manoj gulati </a:t>
            </a:r>
          </a:p>
          <a:p>
            <a:r>
              <a:rPr lang="en-US" dirty="0" smtClean="0"/>
              <a:t>Advisers: Dr. Amarjeet </a:t>
            </a:r>
            <a:r>
              <a:rPr lang="en-US" dirty="0"/>
              <a:t>S</a:t>
            </a:r>
            <a:r>
              <a:rPr lang="en-US" dirty="0" smtClean="0"/>
              <a:t>ingh and Dr. Shobha Sundar Ram</a:t>
            </a:r>
          </a:p>
          <a:p>
            <a:endParaRPr lang="en-IN" dirty="0"/>
          </a:p>
        </p:txBody>
      </p:sp>
      <p:sp>
        <p:nvSpPr>
          <p:cNvPr id="5" name="Date Placeholder 4"/>
          <p:cNvSpPr>
            <a:spLocks noGrp="1"/>
          </p:cNvSpPr>
          <p:nvPr>
            <p:ph type="dt" sz="half" idx="10"/>
          </p:nvPr>
        </p:nvSpPr>
        <p:spPr/>
        <p:txBody>
          <a:bodyPr/>
          <a:lstStyle/>
          <a:p>
            <a:r>
              <a:rPr lang="en-US" smtClean="0"/>
              <a:t>2/8/2014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3560591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Proposed Setup-1 </a:t>
            </a:r>
            <a:br>
              <a:rPr lang="en-US" dirty="0" smtClean="0"/>
            </a:br>
            <a:r>
              <a:rPr lang="en-US" dirty="0" smtClean="0"/>
              <a:t>(To study HF disturbances)</a:t>
            </a:r>
            <a:endParaRPr lang="en-IN" dirty="0"/>
          </a:p>
        </p:txBody>
      </p:sp>
      <p:sp>
        <p:nvSpPr>
          <p:cNvPr id="4" name="Date Placeholder 3"/>
          <p:cNvSpPr>
            <a:spLocks noGrp="1"/>
          </p:cNvSpPr>
          <p:nvPr>
            <p:ph type="dt" sz="half" idx="10"/>
          </p:nvPr>
        </p:nvSpPr>
        <p:spPr/>
        <p:txBody>
          <a:bodyPr/>
          <a:lstStyle/>
          <a:p>
            <a:r>
              <a:rPr lang="en-US" smtClean="0"/>
              <a:t>2/8/2014</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cxnSp>
        <p:nvCxnSpPr>
          <p:cNvPr id="7" name="Straight Arrow Connector 6"/>
          <p:cNvCxnSpPr/>
          <p:nvPr/>
        </p:nvCxnSpPr>
        <p:spPr>
          <a:xfrm>
            <a:off x="2286000" y="2819400"/>
            <a:ext cx="68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286000" y="3352800"/>
            <a:ext cx="68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6200" y="2658070"/>
            <a:ext cx="831125" cy="923330"/>
          </a:xfrm>
          <a:prstGeom prst="rect">
            <a:avLst/>
          </a:prstGeom>
          <a:noFill/>
        </p:spPr>
        <p:txBody>
          <a:bodyPr wrap="none" rtlCol="0">
            <a:spAutoFit/>
          </a:bodyPr>
          <a:lstStyle/>
          <a:p>
            <a:r>
              <a:rPr lang="en-US" dirty="0" smtClean="0"/>
              <a:t>Mains</a:t>
            </a:r>
          </a:p>
          <a:p>
            <a:r>
              <a:rPr lang="en-US" dirty="0" smtClean="0"/>
              <a:t>Power </a:t>
            </a:r>
          </a:p>
          <a:p>
            <a:r>
              <a:rPr lang="en-US" dirty="0" smtClean="0"/>
              <a:t>Supply</a:t>
            </a:r>
            <a:endParaRPr lang="en-IN" dirty="0"/>
          </a:p>
        </p:txBody>
      </p:sp>
      <p:sp>
        <p:nvSpPr>
          <p:cNvPr id="11" name="Rectangle 10"/>
          <p:cNvSpPr/>
          <p:nvPr/>
        </p:nvSpPr>
        <p:spPr>
          <a:xfrm>
            <a:off x="2971800" y="2590800"/>
            <a:ext cx="17526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High Pass Filter (Fc = 50 KHz)</a:t>
            </a:r>
          </a:p>
          <a:p>
            <a:pPr algn="ctr"/>
            <a:r>
              <a:rPr lang="en-US" dirty="0" smtClean="0"/>
              <a:t>Flat Response 50KHz – 30Mhz</a:t>
            </a:r>
            <a:endParaRPr lang="en-IN" dirty="0"/>
          </a:p>
        </p:txBody>
      </p:sp>
      <p:cxnSp>
        <p:nvCxnSpPr>
          <p:cNvPr id="16" name="Straight Arrow Connector 15"/>
          <p:cNvCxnSpPr/>
          <p:nvPr/>
        </p:nvCxnSpPr>
        <p:spPr>
          <a:xfrm>
            <a:off x="4800600" y="2971800"/>
            <a:ext cx="3429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5181600" y="2857500"/>
            <a:ext cx="1543050" cy="495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Attenuator</a:t>
            </a:r>
          </a:p>
        </p:txBody>
      </p:sp>
      <p:cxnSp>
        <p:nvCxnSpPr>
          <p:cNvPr id="8" name="Straight Connector 7"/>
          <p:cNvCxnSpPr/>
          <p:nvPr/>
        </p:nvCxnSpPr>
        <p:spPr>
          <a:xfrm>
            <a:off x="2438400" y="3352800"/>
            <a:ext cx="0" cy="1219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743200" y="2819400"/>
            <a:ext cx="0" cy="1371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743200" y="4191000"/>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438400" y="4572000"/>
            <a:ext cx="914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3467100" y="3886200"/>
            <a:ext cx="1981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Mains power supply provided to Building under test</a:t>
            </a:r>
            <a:endParaRPr lang="en-IN" dirty="0"/>
          </a:p>
        </p:txBody>
      </p:sp>
      <p:cxnSp>
        <p:nvCxnSpPr>
          <p:cNvPr id="24" name="Straight Arrow Connector 23"/>
          <p:cNvCxnSpPr/>
          <p:nvPr/>
        </p:nvCxnSpPr>
        <p:spPr>
          <a:xfrm>
            <a:off x="5524500" y="4191000"/>
            <a:ext cx="762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5524500" y="4572000"/>
            <a:ext cx="762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6324600" y="3810000"/>
            <a:ext cx="19431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Multiple combinations of SMPS and Non-SMPS loads</a:t>
            </a:r>
            <a:endParaRPr lang="en-IN" dirty="0"/>
          </a:p>
        </p:txBody>
      </p:sp>
      <p:sp>
        <p:nvSpPr>
          <p:cNvPr id="6" name="Rectangle 5"/>
          <p:cNvSpPr/>
          <p:nvPr/>
        </p:nvSpPr>
        <p:spPr>
          <a:xfrm>
            <a:off x="685800" y="2438400"/>
            <a:ext cx="1600199"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Low </a:t>
            </a:r>
            <a:r>
              <a:rPr lang="en-US" dirty="0"/>
              <a:t>P</a:t>
            </a:r>
            <a:r>
              <a:rPr lang="en-US" dirty="0" smtClean="0"/>
              <a:t>ass Filter (Fc = 60Hz)</a:t>
            </a:r>
          </a:p>
          <a:p>
            <a:pPr algn="ctr"/>
            <a:r>
              <a:rPr lang="en-US" dirty="0" smtClean="0"/>
              <a:t>To chop of HF disturbances</a:t>
            </a:r>
            <a:endParaRPr lang="en-IN" dirty="0"/>
          </a:p>
        </p:txBody>
      </p:sp>
      <p:cxnSp>
        <p:nvCxnSpPr>
          <p:cNvPr id="30" name="Straight Arrow Connector 29"/>
          <p:cNvCxnSpPr/>
          <p:nvPr/>
        </p:nvCxnSpPr>
        <p:spPr>
          <a:xfrm>
            <a:off x="4800600" y="3276600"/>
            <a:ext cx="3429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6781800" y="2971800"/>
            <a:ext cx="3429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781800" y="3276600"/>
            <a:ext cx="3429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7124700" y="2514600"/>
            <a:ext cx="19431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High Speed ADC + MCU (Capable to push data to cloud)</a:t>
            </a:r>
            <a:endParaRPr lang="en-IN" dirty="0"/>
          </a:p>
        </p:txBody>
      </p:sp>
      <p:sp>
        <p:nvSpPr>
          <p:cNvPr id="33" name="TextBox 32"/>
          <p:cNvSpPr txBox="1"/>
          <p:nvPr/>
        </p:nvSpPr>
        <p:spPr>
          <a:xfrm>
            <a:off x="1627754" y="3974068"/>
            <a:ext cx="886846" cy="369332"/>
          </a:xfrm>
          <a:prstGeom prst="rect">
            <a:avLst/>
          </a:prstGeom>
          <a:noFill/>
        </p:spPr>
        <p:txBody>
          <a:bodyPr wrap="none" rtlCol="0">
            <a:spAutoFit/>
          </a:bodyPr>
          <a:lstStyle/>
          <a:p>
            <a:r>
              <a:rPr lang="en-US" dirty="0" smtClean="0"/>
              <a:t>Neutral</a:t>
            </a:r>
            <a:endParaRPr lang="en-IN" dirty="0"/>
          </a:p>
        </p:txBody>
      </p:sp>
      <p:sp>
        <p:nvSpPr>
          <p:cNvPr id="34" name="TextBox 33"/>
          <p:cNvSpPr txBox="1"/>
          <p:nvPr/>
        </p:nvSpPr>
        <p:spPr>
          <a:xfrm>
            <a:off x="2399207" y="2450068"/>
            <a:ext cx="572593" cy="369332"/>
          </a:xfrm>
          <a:prstGeom prst="rect">
            <a:avLst/>
          </a:prstGeom>
          <a:noFill/>
        </p:spPr>
        <p:txBody>
          <a:bodyPr wrap="none" rtlCol="0">
            <a:spAutoFit/>
          </a:bodyPr>
          <a:lstStyle/>
          <a:p>
            <a:r>
              <a:rPr lang="en-US" dirty="0" smtClean="0"/>
              <a:t>Line</a:t>
            </a:r>
            <a:endParaRPr lang="en-IN" dirty="0"/>
          </a:p>
        </p:txBody>
      </p:sp>
      <p:sp>
        <p:nvSpPr>
          <p:cNvPr id="35" name="TextBox 34"/>
          <p:cNvSpPr txBox="1"/>
          <p:nvPr/>
        </p:nvSpPr>
        <p:spPr>
          <a:xfrm>
            <a:off x="762000" y="1792069"/>
            <a:ext cx="1422184" cy="646331"/>
          </a:xfrm>
          <a:prstGeom prst="rect">
            <a:avLst/>
          </a:prstGeom>
          <a:noFill/>
        </p:spPr>
        <p:txBody>
          <a:bodyPr wrap="none" rtlCol="0">
            <a:spAutoFit/>
          </a:bodyPr>
          <a:lstStyle/>
          <a:p>
            <a:r>
              <a:rPr lang="en-US" dirty="0" smtClean="0"/>
              <a:t>High Voltage </a:t>
            </a:r>
          </a:p>
          <a:p>
            <a:r>
              <a:rPr lang="en-US" dirty="0" smtClean="0"/>
              <a:t>Components</a:t>
            </a:r>
            <a:endParaRPr lang="en-IN" dirty="0"/>
          </a:p>
        </p:txBody>
      </p:sp>
      <p:sp>
        <p:nvSpPr>
          <p:cNvPr id="36" name="TextBox 35"/>
          <p:cNvSpPr txBox="1"/>
          <p:nvPr/>
        </p:nvSpPr>
        <p:spPr>
          <a:xfrm>
            <a:off x="3073616" y="1944469"/>
            <a:ext cx="1422184" cy="646331"/>
          </a:xfrm>
          <a:prstGeom prst="rect">
            <a:avLst/>
          </a:prstGeom>
          <a:noFill/>
        </p:spPr>
        <p:txBody>
          <a:bodyPr wrap="none" rtlCol="0">
            <a:spAutoFit/>
          </a:bodyPr>
          <a:lstStyle/>
          <a:p>
            <a:r>
              <a:rPr lang="en-US" dirty="0" smtClean="0"/>
              <a:t>High Voltage </a:t>
            </a:r>
          </a:p>
          <a:p>
            <a:r>
              <a:rPr lang="en-US" dirty="0" smtClean="0"/>
              <a:t>Components</a:t>
            </a:r>
            <a:endParaRPr lang="en-IN" dirty="0"/>
          </a:p>
        </p:txBody>
      </p:sp>
    </p:spTree>
    <p:extLst>
      <p:ext uri="{BB962C8B-B14F-4D97-AF65-F5344CB8AC3E}">
        <p14:creationId xmlns:p14="http://schemas.microsoft.com/office/powerpoint/2010/main" val="31318210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Proposed Setup-2</a:t>
            </a:r>
            <a:br>
              <a:rPr lang="en-US" dirty="0"/>
            </a:br>
            <a:r>
              <a:rPr lang="en-US" dirty="0"/>
              <a:t>(To study </a:t>
            </a:r>
            <a:r>
              <a:rPr lang="en-US" dirty="0" smtClean="0"/>
              <a:t>LF </a:t>
            </a:r>
            <a:r>
              <a:rPr lang="en-US" dirty="0"/>
              <a:t>disturbances)</a:t>
            </a:r>
            <a:endParaRPr lang="en-IN" dirty="0"/>
          </a:p>
        </p:txBody>
      </p:sp>
      <p:sp>
        <p:nvSpPr>
          <p:cNvPr id="4" name="Date Placeholder 3"/>
          <p:cNvSpPr>
            <a:spLocks noGrp="1"/>
          </p:cNvSpPr>
          <p:nvPr>
            <p:ph type="dt" sz="half" idx="10"/>
          </p:nvPr>
        </p:nvSpPr>
        <p:spPr/>
        <p:txBody>
          <a:bodyPr/>
          <a:lstStyle/>
          <a:p>
            <a:r>
              <a:rPr lang="en-US" smtClean="0"/>
              <a:t>2/8/2014</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cxnSp>
        <p:nvCxnSpPr>
          <p:cNvPr id="7" name="Straight Arrow Connector 6"/>
          <p:cNvCxnSpPr/>
          <p:nvPr/>
        </p:nvCxnSpPr>
        <p:spPr>
          <a:xfrm>
            <a:off x="2286000" y="2819400"/>
            <a:ext cx="68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286000" y="3352800"/>
            <a:ext cx="68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6200" y="2658070"/>
            <a:ext cx="831125" cy="923330"/>
          </a:xfrm>
          <a:prstGeom prst="rect">
            <a:avLst/>
          </a:prstGeom>
          <a:noFill/>
        </p:spPr>
        <p:txBody>
          <a:bodyPr wrap="none" rtlCol="0">
            <a:spAutoFit/>
          </a:bodyPr>
          <a:lstStyle/>
          <a:p>
            <a:r>
              <a:rPr lang="en-US" dirty="0" smtClean="0"/>
              <a:t>Mains</a:t>
            </a:r>
          </a:p>
          <a:p>
            <a:r>
              <a:rPr lang="en-US" dirty="0" smtClean="0"/>
              <a:t>Power </a:t>
            </a:r>
          </a:p>
          <a:p>
            <a:r>
              <a:rPr lang="en-US" dirty="0" smtClean="0"/>
              <a:t>Supply</a:t>
            </a:r>
            <a:endParaRPr lang="en-IN" dirty="0"/>
          </a:p>
        </p:txBody>
      </p:sp>
      <p:sp>
        <p:nvSpPr>
          <p:cNvPr id="11" name="Rectangle 10"/>
          <p:cNvSpPr/>
          <p:nvPr/>
        </p:nvSpPr>
        <p:spPr>
          <a:xfrm>
            <a:off x="2971800" y="2590800"/>
            <a:ext cx="17526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Low Pass Filter (Fc = 50 KHz)</a:t>
            </a:r>
          </a:p>
          <a:p>
            <a:pPr algn="ctr"/>
            <a:r>
              <a:rPr lang="en-US" dirty="0" smtClean="0"/>
              <a:t>Flat Response </a:t>
            </a:r>
          </a:p>
          <a:p>
            <a:pPr algn="ctr"/>
            <a:r>
              <a:rPr lang="en-US" dirty="0" smtClean="0"/>
              <a:t>0 Hz - 50KHz </a:t>
            </a:r>
            <a:endParaRPr lang="en-IN" dirty="0"/>
          </a:p>
        </p:txBody>
      </p:sp>
      <p:cxnSp>
        <p:nvCxnSpPr>
          <p:cNvPr id="16" name="Straight Arrow Connector 15"/>
          <p:cNvCxnSpPr/>
          <p:nvPr/>
        </p:nvCxnSpPr>
        <p:spPr>
          <a:xfrm>
            <a:off x="4800600" y="2971800"/>
            <a:ext cx="3429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5181600" y="2857500"/>
            <a:ext cx="1543050" cy="495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Attenuator</a:t>
            </a:r>
          </a:p>
        </p:txBody>
      </p:sp>
      <p:cxnSp>
        <p:nvCxnSpPr>
          <p:cNvPr id="8" name="Straight Connector 7"/>
          <p:cNvCxnSpPr/>
          <p:nvPr/>
        </p:nvCxnSpPr>
        <p:spPr>
          <a:xfrm>
            <a:off x="2438400" y="3352800"/>
            <a:ext cx="0" cy="1219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743200" y="2819400"/>
            <a:ext cx="0" cy="1371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743200" y="4191000"/>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438400" y="4572000"/>
            <a:ext cx="914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3467100" y="3886200"/>
            <a:ext cx="1981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Mains power supply provided to Building under test</a:t>
            </a:r>
            <a:endParaRPr lang="en-IN" dirty="0"/>
          </a:p>
        </p:txBody>
      </p:sp>
      <p:cxnSp>
        <p:nvCxnSpPr>
          <p:cNvPr id="24" name="Straight Arrow Connector 23"/>
          <p:cNvCxnSpPr/>
          <p:nvPr/>
        </p:nvCxnSpPr>
        <p:spPr>
          <a:xfrm>
            <a:off x="5524500" y="4191000"/>
            <a:ext cx="762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5524500" y="4572000"/>
            <a:ext cx="762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6324600" y="3810000"/>
            <a:ext cx="19431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Multiple combinations of SMPS and Non-SMPS loads</a:t>
            </a:r>
            <a:endParaRPr lang="en-IN" dirty="0"/>
          </a:p>
        </p:txBody>
      </p:sp>
      <p:sp>
        <p:nvSpPr>
          <p:cNvPr id="6" name="Rectangle 5"/>
          <p:cNvSpPr/>
          <p:nvPr/>
        </p:nvSpPr>
        <p:spPr>
          <a:xfrm>
            <a:off x="685800" y="2438400"/>
            <a:ext cx="1600199"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Low </a:t>
            </a:r>
            <a:r>
              <a:rPr lang="en-US" dirty="0"/>
              <a:t>P</a:t>
            </a:r>
            <a:r>
              <a:rPr lang="en-US" dirty="0" smtClean="0"/>
              <a:t>ass Filter (Fc = 60Hz)</a:t>
            </a:r>
          </a:p>
          <a:p>
            <a:pPr algn="ctr"/>
            <a:r>
              <a:rPr lang="en-US" dirty="0" smtClean="0"/>
              <a:t>To chop of HF disturbances</a:t>
            </a:r>
            <a:endParaRPr lang="en-IN" dirty="0"/>
          </a:p>
        </p:txBody>
      </p:sp>
      <p:cxnSp>
        <p:nvCxnSpPr>
          <p:cNvPr id="30" name="Straight Arrow Connector 29"/>
          <p:cNvCxnSpPr/>
          <p:nvPr/>
        </p:nvCxnSpPr>
        <p:spPr>
          <a:xfrm>
            <a:off x="4800600" y="3276600"/>
            <a:ext cx="3429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6781800" y="2971800"/>
            <a:ext cx="3429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781800" y="3276600"/>
            <a:ext cx="3429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7124700" y="2514600"/>
            <a:ext cx="19431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High Speed ADC + MCU (Capable to push data to cloud)</a:t>
            </a:r>
            <a:endParaRPr lang="en-IN" dirty="0"/>
          </a:p>
        </p:txBody>
      </p:sp>
      <p:sp>
        <p:nvSpPr>
          <p:cNvPr id="33" name="TextBox 32"/>
          <p:cNvSpPr txBox="1"/>
          <p:nvPr/>
        </p:nvSpPr>
        <p:spPr>
          <a:xfrm>
            <a:off x="1627754" y="3974068"/>
            <a:ext cx="886846" cy="369332"/>
          </a:xfrm>
          <a:prstGeom prst="rect">
            <a:avLst/>
          </a:prstGeom>
          <a:noFill/>
        </p:spPr>
        <p:txBody>
          <a:bodyPr wrap="none" rtlCol="0">
            <a:spAutoFit/>
          </a:bodyPr>
          <a:lstStyle/>
          <a:p>
            <a:r>
              <a:rPr lang="en-US" dirty="0" smtClean="0"/>
              <a:t>Neutral</a:t>
            </a:r>
            <a:endParaRPr lang="en-IN" dirty="0"/>
          </a:p>
        </p:txBody>
      </p:sp>
      <p:sp>
        <p:nvSpPr>
          <p:cNvPr id="34" name="TextBox 33"/>
          <p:cNvSpPr txBox="1"/>
          <p:nvPr/>
        </p:nvSpPr>
        <p:spPr>
          <a:xfrm>
            <a:off x="2399207" y="2450068"/>
            <a:ext cx="572593" cy="369332"/>
          </a:xfrm>
          <a:prstGeom prst="rect">
            <a:avLst/>
          </a:prstGeom>
          <a:noFill/>
        </p:spPr>
        <p:txBody>
          <a:bodyPr wrap="none" rtlCol="0">
            <a:spAutoFit/>
          </a:bodyPr>
          <a:lstStyle/>
          <a:p>
            <a:r>
              <a:rPr lang="en-US" dirty="0" smtClean="0"/>
              <a:t>Line</a:t>
            </a:r>
            <a:endParaRPr lang="en-IN" dirty="0"/>
          </a:p>
        </p:txBody>
      </p:sp>
      <p:sp>
        <p:nvSpPr>
          <p:cNvPr id="3" name="TextBox 2"/>
          <p:cNvSpPr txBox="1"/>
          <p:nvPr/>
        </p:nvSpPr>
        <p:spPr>
          <a:xfrm>
            <a:off x="3149816" y="1944469"/>
            <a:ext cx="1422184" cy="646331"/>
          </a:xfrm>
          <a:prstGeom prst="rect">
            <a:avLst/>
          </a:prstGeom>
          <a:noFill/>
        </p:spPr>
        <p:txBody>
          <a:bodyPr wrap="none" rtlCol="0">
            <a:spAutoFit/>
          </a:bodyPr>
          <a:lstStyle/>
          <a:p>
            <a:r>
              <a:rPr lang="en-US" dirty="0" smtClean="0"/>
              <a:t>High Voltage </a:t>
            </a:r>
          </a:p>
          <a:p>
            <a:r>
              <a:rPr lang="en-US" dirty="0" smtClean="0"/>
              <a:t>Components</a:t>
            </a:r>
            <a:endParaRPr lang="en-IN" dirty="0"/>
          </a:p>
        </p:txBody>
      </p:sp>
      <p:sp>
        <p:nvSpPr>
          <p:cNvPr id="35" name="TextBox 34"/>
          <p:cNvSpPr txBox="1"/>
          <p:nvPr/>
        </p:nvSpPr>
        <p:spPr>
          <a:xfrm>
            <a:off x="762000" y="1792069"/>
            <a:ext cx="1422184" cy="646331"/>
          </a:xfrm>
          <a:prstGeom prst="rect">
            <a:avLst/>
          </a:prstGeom>
          <a:noFill/>
        </p:spPr>
        <p:txBody>
          <a:bodyPr wrap="none" rtlCol="0">
            <a:spAutoFit/>
          </a:bodyPr>
          <a:lstStyle/>
          <a:p>
            <a:r>
              <a:rPr lang="en-US" dirty="0" smtClean="0"/>
              <a:t>High Voltage </a:t>
            </a:r>
          </a:p>
          <a:p>
            <a:r>
              <a:rPr lang="en-US" dirty="0" smtClean="0"/>
              <a:t>Components</a:t>
            </a:r>
            <a:endParaRPr lang="en-IN" dirty="0"/>
          </a:p>
        </p:txBody>
      </p:sp>
    </p:spTree>
    <p:extLst>
      <p:ext uri="{BB962C8B-B14F-4D97-AF65-F5344CB8AC3E}">
        <p14:creationId xmlns:p14="http://schemas.microsoft.com/office/powerpoint/2010/main" val="26557481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39762"/>
          </a:xfrm>
        </p:spPr>
        <p:txBody>
          <a:bodyPr>
            <a:normAutofit/>
          </a:bodyPr>
          <a:lstStyle/>
          <a:p>
            <a:r>
              <a:rPr lang="en-US" sz="3200" dirty="0" smtClean="0"/>
              <a:t>Power Supply Classification By SMPS Topologies</a:t>
            </a:r>
            <a:endParaRPr lang="en-IN" sz="3200" dirty="0"/>
          </a:p>
        </p:txBody>
      </p:sp>
      <p:sp>
        <p:nvSpPr>
          <p:cNvPr id="4" name="Date Placeholder 3"/>
          <p:cNvSpPr>
            <a:spLocks noGrp="1"/>
          </p:cNvSpPr>
          <p:nvPr>
            <p:ph type="dt" sz="half" idx="10"/>
          </p:nvPr>
        </p:nvSpPr>
        <p:spPr/>
        <p:txBody>
          <a:bodyPr/>
          <a:lstStyle/>
          <a:p>
            <a:r>
              <a:rPr lang="en-US" smtClean="0"/>
              <a:t>2/8/2014</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550756793"/>
              </p:ext>
            </p:extLst>
          </p:nvPr>
        </p:nvGraphicFramePr>
        <p:xfrm>
          <a:off x="304800" y="643467"/>
          <a:ext cx="8686800" cy="6062133"/>
        </p:xfrm>
        <a:graphic>
          <a:graphicData uri="http://schemas.openxmlformats.org/drawingml/2006/table">
            <a:tbl>
              <a:tblPr firstRow="1" bandRow="1">
                <a:tableStyleId>{5C22544A-7EE6-4342-B048-85BDC9FD1C3A}</a:tableStyleId>
              </a:tblPr>
              <a:tblGrid>
                <a:gridCol w="1295400"/>
                <a:gridCol w="1981200"/>
                <a:gridCol w="914400"/>
                <a:gridCol w="2438400"/>
                <a:gridCol w="2057400"/>
              </a:tblGrid>
              <a:tr h="423333">
                <a:tc>
                  <a:txBody>
                    <a:bodyPr/>
                    <a:lstStyle/>
                    <a:p>
                      <a:r>
                        <a:rPr lang="en-US" sz="1600" dirty="0" smtClean="0"/>
                        <a:t>Topology</a:t>
                      </a:r>
                      <a:endParaRPr lang="en-IN" sz="1600" dirty="0"/>
                    </a:p>
                  </a:txBody>
                  <a:tcPr/>
                </a:tc>
                <a:tc>
                  <a:txBody>
                    <a:bodyPr/>
                    <a:lstStyle/>
                    <a:p>
                      <a:r>
                        <a:rPr lang="en-US" sz="1600" dirty="0" smtClean="0"/>
                        <a:t>Applications</a:t>
                      </a:r>
                      <a:endParaRPr lang="en-IN" sz="1600" dirty="0"/>
                    </a:p>
                  </a:txBody>
                  <a:tcPr/>
                </a:tc>
                <a:tc>
                  <a:txBody>
                    <a:bodyPr/>
                    <a:lstStyle/>
                    <a:p>
                      <a:r>
                        <a:rPr lang="en-US" sz="1600" dirty="0" smtClean="0"/>
                        <a:t>Power</a:t>
                      </a:r>
                      <a:endParaRPr lang="en-IN" sz="1600" dirty="0"/>
                    </a:p>
                  </a:txBody>
                  <a:tcPr/>
                </a:tc>
                <a:tc>
                  <a:txBody>
                    <a:bodyPr/>
                    <a:lstStyle/>
                    <a:p>
                      <a:r>
                        <a:rPr lang="en-US" sz="1600" dirty="0" smtClean="0"/>
                        <a:t>Benefits</a:t>
                      </a:r>
                      <a:endParaRPr lang="en-IN" sz="1600" dirty="0"/>
                    </a:p>
                  </a:txBody>
                  <a:tcPr/>
                </a:tc>
                <a:tc>
                  <a:txBody>
                    <a:bodyPr/>
                    <a:lstStyle/>
                    <a:p>
                      <a:r>
                        <a:rPr lang="en-US" sz="1600" dirty="0" smtClean="0"/>
                        <a:t>Negative aspects</a:t>
                      </a:r>
                      <a:endParaRPr lang="en-IN" sz="1600" dirty="0"/>
                    </a:p>
                  </a:txBody>
                  <a:tcPr/>
                </a:tc>
              </a:tr>
              <a:tr h="423333">
                <a:tc>
                  <a:txBody>
                    <a:bodyPr/>
                    <a:lstStyle/>
                    <a:p>
                      <a:r>
                        <a:rPr lang="en-US" sz="1600" dirty="0" err="1" smtClean="0"/>
                        <a:t>Flyback</a:t>
                      </a:r>
                      <a:endParaRPr lang="en-IN" sz="1600" dirty="0"/>
                    </a:p>
                  </a:txBody>
                  <a:tcPr/>
                </a:tc>
                <a:tc>
                  <a:txBody>
                    <a:bodyPr/>
                    <a:lstStyle/>
                    <a:p>
                      <a:r>
                        <a:rPr lang="en-US" sz="1600" dirty="0" smtClean="0"/>
                        <a:t>Cellphone chargers (&lt;10W)</a:t>
                      </a:r>
                    </a:p>
                    <a:p>
                      <a:r>
                        <a:rPr lang="en-US" sz="1600" dirty="0" smtClean="0"/>
                        <a:t>Notebook adapters</a:t>
                      </a:r>
                      <a:r>
                        <a:rPr lang="en-US" sz="1600" baseline="0" dirty="0" smtClean="0"/>
                        <a:t> (&lt;100W)</a:t>
                      </a:r>
                    </a:p>
                    <a:p>
                      <a:r>
                        <a:rPr lang="en-US" sz="1600" baseline="0" dirty="0" smtClean="0"/>
                        <a:t>CRT Power supplies (&lt;150W)</a:t>
                      </a:r>
                      <a:endParaRPr lang="en-IN" sz="1600" dirty="0"/>
                    </a:p>
                  </a:txBody>
                  <a:tcPr/>
                </a:tc>
                <a:tc>
                  <a:txBody>
                    <a:bodyPr/>
                    <a:lstStyle/>
                    <a:p>
                      <a:r>
                        <a:rPr lang="en-US" sz="1600" dirty="0" smtClean="0"/>
                        <a:t>&lt;150W</a:t>
                      </a:r>
                      <a:endParaRPr lang="en-IN" sz="1600" dirty="0"/>
                    </a:p>
                  </a:txBody>
                  <a:tcPr/>
                </a:tc>
                <a:tc>
                  <a:txBody>
                    <a:bodyPr/>
                    <a:lstStyle/>
                    <a:p>
                      <a:r>
                        <a:rPr lang="en-US" sz="1600" dirty="0" smtClean="0"/>
                        <a:t>Ease of implementation</a:t>
                      </a:r>
                    </a:p>
                    <a:p>
                      <a:r>
                        <a:rPr lang="en-US" sz="1600" dirty="0" smtClean="0"/>
                        <a:t>Well-Documented convertor.</a:t>
                      </a:r>
                    </a:p>
                    <a:p>
                      <a:r>
                        <a:rPr lang="en-US" sz="1600" dirty="0" smtClean="0"/>
                        <a:t>Operates on wide mains</a:t>
                      </a:r>
                    </a:p>
                    <a:p>
                      <a:r>
                        <a:rPr lang="en-US" sz="1600" dirty="0" smtClean="0"/>
                        <a:t>Large controller</a:t>
                      </a:r>
                      <a:r>
                        <a:rPr lang="en-US" sz="1600" baseline="0" dirty="0" smtClean="0"/>
                        <a:t> offer</a:t>
                      </a:r>
                      <a:endParaRPr lang="en-IN" sz="1600" dirty="0"/>
                    </a:p>
                  </a:txBody>
                  <a:tcPr/>
                </a:tc>
                <a:tc>
                  <a:txBody>
                    <a:bodyPr/>
                    <a:lstStyle/>
                    <a:p>
                      <a:r>
                        <a:rPr lang="en-US" sz="1600" dirty="0" smtClean="0"/>
                        <a:t>High Peak currents</a:t>
                      </a:r>
                    </a:p>
                    <a:p>
                      <a:r>
                        <a:rPr lang="en-US" sz="1600" dirty="0" smtClean="0"/>
                        <a:t>Leakage inductance difficult to manage</a:t>
                      </a:r>
                      <a:endParaRPr lang="en-IN" sz="1600" dirty="0"/>
                    </a:p>
                  </a:txBody>
                  <a:tcPr/>
                </a:tc>
              </a:tr>
              <a:tr h="423333">
                <a:tc>
                  <a:txBody>
                    <a:bodyPr/>
                    <a:lstStyle/>
                    <a:p>
                      <a:r>
                        <a:rPr lang="en-US" sz="1600" dirty="0" smtClean="0"/>
                        <a:t>Single switch forward</a:t>
                      </a:r>
                      <a:endParaRPr lang="en-IN" sz="1600" dirty="0"/>
                    </a:p>
                  </a:txBody>
                  <a:tcPr/>
                </a:tc>
                <a:tc>
                  <a:txBody>
                    <a:bodyPr/>
                    <a:lstStyle/>
                    <a:p>
                      <a:r>
                        <a:rPr lang="en-US" sz="1600" dirty="0" smtClean="0"/>
                        <a:t>ATX power supplies</a:t>
                      </a:r>
                      <a:r>
                        <a:rPr lang="en-US" sz="1600" baseline="0" dirty="0" smtClean="0"/>
                        <a:t> (&lt;250W)</a:t>
                      </a:r>
                    </a:p>
                    <a:p>
                      <a:r>
                        <a:rPr lang="en-US" sz="1600" baseline="0" dirty="0" smtClean="0"/>
                        <a:t>DC-DC convertors for telecom</a:t>
                      </a:r>
                      <a:endParaRPr lang="en-IN" sz="1600" dirty="0"/>
                    </a:p>
                  </a:txBody>
                  <a:tcPr/>
                </a:tc>
                <a:tc>
                  <a:txBody>
                    <a:bodyPr/>
                    <a:lstStyle/>
                    <a:p>
                      <a:r>
                        <a:rPr lang="en-US" sz="1600" dirty="0" smtClean="0"/>
                        <a:t>&lt;300W</a:t>
                      </a:r>
                      <a:endParaRPr lang="en-IN" sz="1600" dirty="0"/>
                    </a:p>
                  </a:txBody>
                  <a:tcPr/>
                </a:tc>
                <a:tc>
                  <a:txBody>
                    <a:bodyPr/>
                    <a:lstStyle/>
                    <a:p>
                      <a:r>
                        <a:rPr lang="en-US" sz="1600" dirty="0" smtClean="0"/>
                        <a:t>Good cross regulation with coupled inductors.</a:t>
                      </a:r>
                    </a:p>
                    <a:p>
                      <a:r>
                        <a:rPr lang="en-US" sz="1600" dirty="0" smtClean="0"/>
                        <a:t>Good EMI signature.</a:t>
                      </a:r>
                    </a:p>
                    <a:p>
                      <a:r>
                        <a:rPr lang="en-US" sz="1600" dirty="0" smtClean="0"/>
                        <a:t>Low AC content,</a:t>
                      </a:r>
                      <a:r>
                        <a:rPr lang="en-US" sz="1600" baseline="0" dirty="0" smtClean="0"/>
                        <a:t> low conduction losses</a:t>
                      </a:r>
                      <a:endParaRPr lang="en-US" sz="1600" dirty="0" smtClean="0"/>
                    </a:p>
                    <a:p>
                      <a:endParaRPr lang="en-IN" sz="1600" dirty="0"/>
                    </a:p>
                  </a:txBody>
                  <a:tcPr/>
                </a:tc>
                <a:tc>
                  <a:txBody>
                    <a:bodyPr/>
                    <a:lstStyle/>
                    <a:p>
                      <a:r>
                        <a:rPr lang="en-US" sz="1600" dirty="0" smtClean="0"/>
                        <a:t>Stress on power MOSFET.</a:t>
                      </a:r>
                    </a:p>
                    <a:p>
                      <a:r>
                        <a:rPr lang="en-US" sz="1600" dirty="0" smtClean="0"/>
                        <a:t>Difficult</a:t>
                      </a:r>
                      <a:r>
                        <a:rPr lang="en-US" sz="1600" baseline="0" dirty="0" smtClean="0"/>
                        <a:t> to operate on wide mains.</a:t>
                      </a:r>
                    </a:p>
                    <a:p>
                      <a:r>
                        <a:rPr lang="en-US" sz="1600" baseline="0" dirty="0" smtClean="0"/>
                        <a:t>Requires transformer reset.</a:t>
                      </a:r>
                    </a:p>
                    <a:p>
                      <a:r>
                        <a:rPr lang="en-US" sz="1600" baseline="0" dirty="0" smtClean="0"/>
                        <a:t>Duty cycle clamped to 50%</a:t>
                      </a:r>
                      <a:endParaRPr lang="en-IN" sz="1600" dirty="0"/>
                    </a:p>
                  </a:txBody>
                  <a:tcPr/>
                </a:tc>
              </a:tr>
              <a:tr h="423333">
                <a:tc>
                  <a:txBody>
                    <a:bodyPr/>
                    <a:lstStyle/>
                    <a:p>
                      <a:r>
                        <a:rPr lang="en-US" sz="1600" dirty="0" smtClean="0"/>
                        <a:t>Two</a:t>
                      </a:r>
                      <a:r>
                        <a:rPr lang="en-US" sz="1600" baseline="0" dirty="0" smtClean="0"/>
                        <a:t>-Switch forward</a:t>
                      </a:r>
                      <a:endParaRPr lang="en-IN" sz="1600" dirty="0"/>
                    </a:p>
                  </a:txBody>
                  <a:tcPr/>
                </a:tc>
                <a:tc>
                  <a:txBody>
                    <a:bodyPr/>
                    <a:lstStyle/>
                    <a:p>
                      <a:r>
                        <a:rPr lang="en-US" sz="1600" dirty="0" smtClean="0"/>
                        <a:t>ATX</a:t>
                      </a:r>
                      <a:r>
                        <a:rPr lang="en-US" sz="1600" baseline="0" dirty="0" smtClean="0"/>
                        <a:t> power supply (&lt;500W)</a:t>
                      </a:r>
                    </a:p>
                    <a:p>
                      <a:r>
                        <a:rPr lang="en-US" sz="1600" baseline="0" dirty="0" smtClean="0"/>
                        <a:t>DC-DC convertor Telecom Servers(&lt;500W)</a:t>
                      </a:r>
                      <a:endParaRPr lang="en-IN" sz="1600" dirty="0"/>
                    </a:p>
                  </a:txBody>
                  <a:tcPr/>
                </a:tc>
                <a:tc>
                  <a:txBody>
                    <a:bodyPr/>
                    <a:lstStyle/>
                    <a:p>
                      <a:r>
                        <a:rPr lang="en-US" sz="1600" dirty="0" smtClean="0"/>
                        <a:t>100-500W</a:t>
                      </a:r>
                      <a:endParaRPr lang="en-IN" sz="1600" dirty="0"/>
                    </a:p>
                  </a:txBody>
                  <a:tcPr/>
                </a:tc>
                <a:tc>
                  <a:txBody>
                    <a:bodyPr/>
                    <a:lstStyle/>
                    <a:p>
                      <a:r>
                        <a:rPr lang="en-US" sz="1600" dirty="0" smtClean="0"/>
                        <a:t>Good cross regulation with coupled inductors.</a:t>
                      </a:r>
                    </a:p>
                    <a:p>
                      <a:r>
                        <a:rPr lang="en-US" sz="1600" dirty="0" smtClean="0"/>
                        <a:t>Good EMI signature.</a:t>
                      </a:r>
                    </a:p>
                    <a:p>
                      <a:r>
                        <a:rPr lang="en-US" sz="1600" dirty="0" smtClean="0"/>
                        <a:t>MOSFET</a:t>
                      </a:r>
                      <a:r>
                        <a:rPr lang="en-US" sz="1600" baseline="0" dirty="0" smtClean="0"/>
                        <a:t> stress clamped to Vin</a:t>
                      </a:r>
                      <a:endParaRPr lang="en-IN" sz="1600" dirty="0"/>
                    </a:p>
                  </a:txBody>
                  <a:tcPr/>
                </a:tc>
                <a:tc>
                  <a:txBody>
                    <a:bodyPr/>
                    <a:lstStyle/>
                    <a:p>
                      <a:r>
                        <a:rPr lang="en-US" sz="1600" dirty="0" smtClean="0"/>
                        <a:t>Difficult</a:t>
                      </a:r>
                      <a:r>
                        <a:rPr lang="en-US" sz="1600" baseline="0" dirty="0" smtClean="0"/>
                        <a:t> to operate on wide mains.</a:t>
                      </a:r>
                    </a:p>
                    <a:p>
                      <a:r>
                        <a:rPr lang="en-US" sz="1600" baseline="0" dirty="0" smtClean="0"/>
                        <a:t>Requires transformer reset.</a:t>
                      </a:r>
                    </a:p>
                    <a:p>
                      <a:r>
                        <a:rPr lang="en-US" sz="1600" baseline="0" dirty="0" smtClean="0"/>
                        <a:t>Duty cycle clamped to 50%</a:t>
                      </a:r>
                    </a:p>
                    <a:p>
                      <a:r>
                        <a:rPr lang="en-US" sz="1600" baseline="0" dirty="0" smtClean="0"/>
                        <a:t>Requires high side drive.</a:t>
                      </a:r>
                      <a:endParaRPr lang="en-IN" sz="1600" dirty="0" smtClean="0"/>
                    </a:p>
                  </a:txBody>
                  <a:tcPr/>
                </a:tc>
              </a:tr>
            </a:tbl>
          </a:graphicData>
        </a:graphic>
      </p:graphicFrame>
    </p:spTree>
    <p:extLst>
      <p:ext uri="{BB962C8B-B14F-4D97-AF65-F5344CB8AC3E}">
        <p14:creationId xmlns:p14="http://schemas.microsoft.com/office/powerpoint/2010/main" val="26389545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2/8/2014</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606593146"/>
              </p:ext>
            </p:extLst>
          </p:nvPr>
        </p:nvGraphicFramePr>
        <p:xfrm>
          <a:off x="304800" y="171027"/>
          <a:ext cx="8686800" cy="6153573"/>
        </p:xfrm>
        <a:graphic>
          <a:graphicData uri="http://schemas.openxmlformats.org/drawingml/2006/table">
            <a:tbl>
              <a:tblPr firstRow="1" bandRow="1">
                <a:tableStyleId>{5C22544A-7EE6-4342-B048-85BDC9FD1C3A}</a:tableStyleId>
              </a:tblPr>
              <a:tblGrid>
                <a:gridCol w="1143000"/>
                <a:gridCol w="2133600"/>
                <a:gridCol w="838200"/>
                <a:gridCol w="2514600"/>
                <a:gridCol w="2057400"/>
              </a:tblGrid>
              <a:tr h="423333">
                <a:tc>
                  <a:txBody>
                    <a:bodyPr/>
                    <a:lstStyle/>
                    <a:p>
                      <a:r>
                        <a:rPr lang="en-US" sz="1600" dirty="0" smtClean="0"/>
                        <a:t>Topology</a:t>
                      </a:r>
                      <a:endParaRPr lang="en-IN" sz="1600" dirty="0"/>
                    </a:p>
                  </a:txBody>
                  <a:tcPr/>
                </a:tc>
                <a:tc>
                  <a:txBody>
                    <a:bodyPr/>
                    <a:lstStyle/>
                    <a:p>
                      <a:r>
                        <a:rPr lang="en-US" sz="1600" dirty="0" smtClean="0"/>
                        <a:t>Applications</a:t>
                      </a:r>
                      <a:endParaRPr lang="en-IN" sz="1600" dirty="0"/>
                    </a:p>
                  </a:txBody>
                  <a:tcPr/>
                </a:tc>
                <a:tc>
                  <a:txBody>
                    <a:bodyPr/>
                    <a:lstStyle/>
                    <a:p>
                      <a:r>
                        <a:rPr lang="en-US" sz="1600" dirty="0" smtClean="0"/>
                        <a:t>Power</a:t>
                      </a:r>
                      <a:endParaRPr lang="en-IN" sz="1600" dirty="0"/>
                    </a:p>
                  </a:txBody>
                  <a:tcPr/>
                </a:tc>
                <a:tc>
                  <a:txBody>
                    <a:bodyPr/>
                    <a:lstStyle/>
                    <a:p>
                      <a:r>
                        <a:rPr lang="en-US" sz="1600" dirty="0" smtClean="0"/>
                        <a:t>Benefits</a:t>
                      </a:r>
                      <a:endParaRPr lang="en-IN" sz="1600" dirty="0"/>
                    </a:p>
                  </a:txBody>
                  <a:tcPr/>
                </a:tc>
                <a:tc>
                  <a:txBody>
                    <a:bodyPr/>
                    <a:lstStyle/>
                    <a:p>
                      <a:r>
                        <a:rPr lang="en-US" sz="1600" dirty="0" smtClean="0"/>
                        <a:t>Negative aspects</a:t>
                      </a:r>
                      <a:endParaRPr lang="en-IN" sz="1600" dirty="0"/>
                    </a:p>
                  </a:txBody>
                  <a:tcPr/>
                </a:tc>
              </a:tr>
              <a:tr h="423333">
                <a:tc>
                  <a:txBody>
                    <a:bodyPr/>
                    <a:lstStyle/>
                    <a:p>
                      <a:r>
                        <a:rPr lang="en-US" sz="1600" dirty="0" smtClean="0"/>
                        <a:t>Half-Bridge</a:t>
                      </a:r>
                      <a:endParaRPr lang="en-IN" sz="1600" dirty="0"/>
                    </a:p>
                  </a:txBody>
                  <a:tcPr/>
                </a:tc>
                <a:tc>
                  <a:txBody>
                    <a:bodyPr/>
                    <a:lstStyle/>
                    <a:p>
                      <a:r>
                        <a:rPr lang="en-US" sz="1600" dirty="0" smtClean="0"/>
                        <a:t>ATX</a:t>
                      </a:r>
                      <a:r>
                        <a:rPr lang="en-US" sz="1600" baseline="0" dirty="0" smtClean="0"/>
                        <a:t> power supply (&lt;500W)</a:t>
                      </a:r>
                    </a:p>
                    <a:p>
                      <a:r>
                        <a:rPr lang="en-US" sz="1600" baseline="0" dirty="0" smtClean="0"/>
                        <a:t>DC-DC convertor Telecom Servers(&lt;500W)</a:t>
                      </a:r>
                      <a:endParaRPr lang="en-IN" sz="1600" dirty="0"/>
                    </a:p>
                  </a:txBody>
                  <a:tcPr/>
                </a:tc>
                <a:tc>
                  <a:txBody>
                    <a:bodyPr/>
                    <a:lstStyle/>
                    <a:p>
                      <a:r>
                        <a:rPr lang="en-US" sz="1600" dirty="0" smtClean="0"/>
                        <a:t>100-500W</a:t>
                      </a:r>
                      <a:endParaRPr lang="en-IN" sz="1600" dirty="0"/>
                    </a:p>
                  </a:txBody>
                  <a:tcPr/>
                </a:tc>
                <a:tc>
                  <a:txBody>
                    <a:bodyPr/>
                    <a:lstStyle/>
                    <a:p>
                      <a:r>
                        <a:rPr lang="en-US" sz="1600" dirty="0" smtClean="0"/>
                        <a:t>Good cross regulation with coupled inductors.</a:t>
                      </a:r>
                    </a:p>
                    <a:p>
                      <a:r>
                        <a:rPr lang="en-US" sz="1600" dirty="0" smtClean="0"/>
                        <a:t>Good EMI signature.</a:t>
                      </a:r>
                    </a:p>
                    <a:p>
                      <a:r>
                        <a:rPr lang="en-US" sz="1600" dirty="0" smtClean="0"/>
                        <a:t>MOSFET</a:t>
                      </a:r>
                      <a:r>
                        <a:rPr lang="en-US" sz="1600" baseline="0" dirty="0" smtClean="0"/>
                        <a:t> stress clamped to Vin.</a:t>
                      </a:r>
                    </a:p>
                    <a:p>
                      <a:r>
                        <a:rPr lang="en-US" sz="1600" baseline="0" dirty="0" smtClean="0"/>
                        <a:t>Duty cycle &lt;100%</a:t>
                      </a:r>
                      <a:endParaRPr lang="en-IN" sz="1600" dirty="0"/>
                    </a:p>
                  </a:txBody>
                  <a:tcPr/>
                </a:tc>
                <a:tc>
                  <a:txBody>
                    <a:bodyPr/>
                    <a:lstStyle/>
                    <a:p>
                      <a:r>
                        <a:rPr lang="en-US" sz="1600" dirty="0" smtClean="0"/>
                        <a:t>Difficult</a:t>
                      </a:r>
                      <a:r>
                        <a:rPr lang="en-US" sz="1600" baseline="0" dirty="0" smtClean="0"/>
                        <a:t> to operate on wide mains.</a:t>
                      </a:r>
                    </a:p>
                    <a:p>
                      <a:r>
                        <a:rPr lang="en-US" sz="1600" baseline="0" dirty="0" smtClean="0"/>
                        <a:t>Requires high side drive.</a:t>
                      </a:r>
                    </a:p>
                    <a:p>
                      <a:r>
                        <a:rPr lang="en-US" sz="1600" baseline="0" dirty="0" smtClean="0"/>
                        <a:t>Cannot easily work with current mode.</a:t>
                      </a:r>
                      <a:endParaRPr lang="en-IN" sz="1600" dirty="0" smtClean="0"/>
                    </a:p>
                  </a:txBody>
                  <a:tcPr/>
                </a:tc>
              </a:tr>
              <a:tr h="4233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Half-Bridge</a:t>
                      </a:r>
                      <a:endParaRPr lang="en-IN" sz="1600" dirty="0" smtClean="0"/>
                    </a:p>
                    <a:p>
                      <a:r>
                        <a:rPr lang="en-US" sz="1600" dirty="0" smtClean="0"/>
                        <a:t>LLC</a:t>
                      </a:r>
                      <a:endParaRPr lang="en-IN" sz="1600" dirty="0"/>
                    </a:p>
                  </a:txBody>
                  <a:tcPr/>
                </a:tc>
                <a:tc>
                  <a:txBody>
                    <a:bodyPr/>
                    <a:lstStyle/>
                    <a:p>
                      <a:r>
                        <a:rPr lang="en-US" sz="1600" dirty="0" smtClean="0"/>
                        <a:t>Medical power supplies </a:t>
                      </a:r>
                    </a:p>
                    <a:p>
                      <a:r>
                        <a:rPr lang="en-US" sz="1600" dirty="0" smtClean="0"/>
                        <a:t>LCD or plasma TV</a:t>
                      </a:r>
                      <a:endParaRPr lang="en-IN" sz="1600" dirty="0"/>
                    </a:p>
                  </a:txBody>
                  <a:tcPr/>
                </a:tc>
                <a:tc>
                  <a:txBody>
                    <a:bodyPr/>
                    <a:lstStyle/>
                    <a:p>
                      <a:r>
                        <a:rPr lang="en-US" sz="1600" dirty="0" smtClean="0"/>
                        <a:t>&lt;500W</a:t>
                      </a:r>
                      <a:endParaRPr lang="en-IN" sz="1600" dirty="0"/>
                    </a:p>
                  </a:txBody>
                  <a:tcPr/>
                </a:tc>
                <a:tc>
                  <a:txBody>
                    <a:bodyPr/>
                    <a:lstStyle/>
                    <a:p>
                      <a:r>
                        <a:rPr lang="en-US" sz="1600" dirty="0" smtClean="0"/>
                        <a:t>Excellent EMI signature</a:t>
                      </a:r>
                    </a:p>
                    <a:p>
                      <a:r>
                        <a:rPr lang="en-US" sz="1600" dirty="0" smtClean="0"/>
                        <a:t>Can work in no</a:t>
                      </a:r>
                      <a:r>
                        <a:rPr lang="en-US" sz="1600" baseline="0" dirty="0" smtClean="0"/>
                        <a:t> load.</a:t>
                      </a:r>
                    </a:p>
                    <a:p>
                      <a:r>
                        <a:rPr lang="en-US" sz="1600" baseline="0" dirty="0" smtClean="0"/>
                        <a:t>Smooth waveforms, zero voltage switching (ZVS) possible.</a:t>
                      </a:r>
                      <a:endParaRPr lang="en-IN" sz="1600" dirty="0"/>
                    </a:p>
                  </a:txBody>
                  <a:tcPr/>
                </a:tc>
                <a:tc>
                  <a:txBody>
                    <a:bodyPr/>
                    <a:lstStyle/>
                    <a:p>
                      <a:r>
                        <a:rPr lang="en-US" sz="1600" dirty="0" smtClean="0"/>
                        <a:t>High side</a:t>
                      </a:r>
                      <a:r>
                        <a:rPr lang="en-US" sz="1600" baseline="0" dirty="0" smtClean="0"/>
                        <a:t> drive</a:t>
                      </a:r>
                    </a:p>
                    <a:p>
                      <a:r>
                        <a:rPr lang="en-US" sz="1600" baseline="0" dirty="0" smtClean="0"/>
                        <a:t>Large RMS current</a:t>
                      </a:r>
                    </a:p>
                    <a:p>
                      <a:r>
                        <a:rPr lang="en-US" sz="1600" baseline="0" dirty="0" smtClean="0"/>
                        <a:t>Narrow mains operation</a:t>
                      </a:r>
                      <a:r>
                        <a:rPr lang="en-IN" sz="1600" baseline="0" dirty="0" smtClean="0"/>
                        <a:t>.</a:t>
                      </a:r>
                    </a:p>
                    <a:p>
                      <a:r>
                        <a:rPr lang="en-US" sz="1600" baseline="0" dirty="0" smtClean="0"/>
                        <a:t>Dangerous short circuit.</a:t>
                      </a:r>
                    </a:p>
                  </a:txBody>
                  <a:tcPr/>
                </a:tc>
              </a:tr>
              <a:tr h="423333">
                <a:tc>
                  <a:txBody>
                    <a:bodyPr/>
                    <a:lstStyle/>
                    <a:p>
                      <a:r>
                        <a:rPr lang="en-US" sz="1600" dirty="0" smtClean="0"/>
                        <a:t>Full bridge</a:t>
                      </a:r>
                      <a:endParaRPr lang="en-IN" sz="1600" dirty="0"/>
                    </a:p>
                  </a:txBody>
                  <a:tcPr/>
                </a:tc>
                <a:tc>
                  <a:txBody>
                    <a:bodyPr/>
                    <a:lstStyle/>
                    <a:p>
                      <a:r>
                        <a:rPr lang="en-US" sz="1600" dirty="0" smtClean="0"/>
                        <a:t>Server and mainframe power supplies.</a:t>
                      </a:r>
                    </a:p>
                    <a:p>
                      <a:r>
                        <a:rPr lang="en-US" sz="1600" dirty="0" smtClean="0"/>
                        <a:t>High power DC-DC convertors for telecom.</a:t>
                      </a:r>
                      <a:endParaRPr lang="en-IN" sz="1600" dirty="0"/>
                    </a:p>
                  </a:txBody>
                  <a:tcPr/>
                </a:tc>
                <a:tc>
                  <a:txBody>
                    <a:bodyPr/>
                    <a:lstStyle/>
                    <a:p>
                      <a:r>
                        <a:rPr lang="en-US" sz="1600" dirty="0" smtClean="0"/>
                        <a:t>&gt;500W</a:t>
                      </a:r>
                      <a:endParaRPr lang="en-IN" sz="1600" dirty="0"/>
                    </a:p>
                  </a:txBody>
                  <a:tcPr/>
                </a:tc>
                <a:tc>
                  <a:txBody>
                    <a:bodyPr/>
                    <a:lstStyle/>
                    <a:p>
                      <a:r>
                        <a:rPr lang="en-US" sz="1600" dirty="0" smtClean="0"/>
                        <a:t>Good cross</a:t>
                      </a:r>
                      <a:r>
                        <a:rPr lang="en-US" sz="1600" baseline="0" dirty="0" smtClean="0"/>
                        <a:t> regulation with coupled inductors.</a:t>
                      </a:r>
                    </a:p>
                    <a:p>
                      <a:r>
                        <a:rPr lang="en-US" sz="1600" baseline="0" dirty="0" smtClean="0"/>
                        <a:t>Resonant operation via phase shift.</a:t>
                      </a:r>
                    </a:p>
                    <a:p>
                      <a:r>
                        <a:rPr lang="en-US" sz="1600" baseline="0" dirty="0" smtClean="0"/>
                        <a:t>Good EMI signature.</a:t>
                      </a:r>
                    </a:p>
                    <a:p>
                      <a:r>
                        <a:rPr lang="en-US" sz="1600" baseline="0" dirty="0" smtClean="0"/>
                        <a:t>MOSFET stress clamped to Vin. Duty cycle &lt;100%</a:t>
                      </a:r>
                      <a:endParaRPr lang="en-IN" sz="1600" dirty="0"/>
                    </a:p>
                  </a:txBody>
                  <a:tcPr/>
                </a:tc>
                <a:tc>
                  <a:txBody>
                    <a:bodyPr/>
                    <a:lstStyle/>
                    <a:p>
                      <a:r>
                        <a:rPr lang="en-US" sz="1600" dirty="0" smtClean="0"/>
                        <a:t>Difficult</a:t>
                      </a:r>
                      <a:r>
                        <a:rPr lang="en-US" sz="1600" baseline="0" dirty="0" smtClean="0"/>
                        <a:t> to operate on wide mains.</a:t>
                      </a:r>
                    </a:p>
                    <a:p>
                      <a:r>
                        <a:rPr lang="en-US" sz="1600" baseline="0" dirty="0" smtClean="0"/>
                        <a:t>Requires two high side drive circuits.</a:t>
                      </a:r>
                    </a:p>
                    <a:p>
                      <a:r>
                        <a:rPr lang="en-US" sz="1600" baseline="0" dirty="0" smtClean="0"/>
                        <a:t>Four MOSFETs to drive.</a:t>
                      </a:r>
                    </a:p>
                  </a:txBody>
                  <a:tcPr/>
                </a:tc>
              </a:tr>
              <a:tr h="423333">
                <a:tc>
                  <a:txBody>
                    <a:bodyPr/>
                    <a:lstStyle/>
                    <a:p>
                      <a:r>
                        <a:rPr lang="en-US" sz="1600" dirty="0" smtClean="0"/>
                        <a:t>Push-Pull</a:t>
                      </a:r>
                      <a:endParaRPr lang="en-IN" sz="1600" dirty="0"/>
                    </a:p>
                  </a:txBody>
                  <a:tcPr/>
                </a:tc>
                <a:tc>
                  <a:txBody>
                    <a:bodyPr/>
                    <a:lstStyle/>
                    <a:p>
                      <a:r>
                        <a:rPr lang="en-US" sz="1600" dirty="0" smtClean="0"/>
                        <a:t>DC-DC convertors</a:t>
                      </a:r>
                      <a:endParaRPr lang="en-IN" sz="1600" dirty="0"/>
                    </a:p>
                  </a:txBody>
                  <a:tcPr/>
                </a:tc>
                <a:tc>
                  <a:txBody>
                    <a:bodyPr/>
                    <a:lstStyle/>
                    <a:p>
                      <a:r>
                        <a:rPr lang="en-US" sz="1600" dirty="0" smtClean="0"/>
                        <a:t>&lt;200W</a:t>
                      </a:r>
                      <a:endParaRPr lang="en-IN" sz="1600" dirty="0"/>
                    </a:p>
                  </a:txBody>
                  <a:tcPr/>
                </a:tc>
                <a:tc>
                  <a:txBody>
                    <a:bodyPr/>
                    <a:lstStyle/>
                    <a:p>
                      <a:r>
                        <a:rPr lang="en-US" sz="1600" dirty="0" smtClean="0"/>
                        <a:t>MOSFETs</a:t>
                      </a:r>
                      <a:r>
                        <a:rPr lang="en-US" sz="1600" baseline="0" dirty="0" smtClean="0"/>
                        <a:t> control is ground referenced Duty cycle &lt;100%</a:t>
                      </a:r>
                      <a:endParaRPr lang="en-IN" sz="1600" dirty="0"/>
                    </a:p>
                  </a:txBody>
                  <a:tcPr/>
                </a:tc>
                <a:tc>
                  <a:txBody>
                    <a:bodyPr/>
                    <a:lstStyle/>
                    <a:p>
                      <a:r>
                        <a:rPr lang="en-US" sz="1600" baseline="0" dirty="0" smtClean="0"/>
                        <a:t>Voltage stress of 2Vin</a:t>
                      </a:r>
                    </a:p>
                    <a:p>
                      <a:r>
                        <a:rPr lang="en-US" sz="1600" baseline="0" dirty="0" smtClean="0"/>
                        <a:t>Center-tapped primary.</a:t>
                      </a:r>
                    </a:p>
                  </a:txBody>
                  <a:tcPr/>
                </a:tc>
              </a:tr>
            </a:tbl>
          </a:graphicData>
        </a:graphic>
      </p:graphicFrame>
      <p:sp>
        <p:nvSpPr>
          <p:cNvPr id="3" name="TextBox 2"/>
          <p:cNvSpPr txBox="1"/>
          <p:nvPr/>
        </p:nvSpPr>
        <p:spPr>
          <a:xfrm>
            <a:off x="1295400" y="6324600"/>
            <a:ext cx="7906332" cy="369332"/>
          </a:xfrm>
          <a:prstGeom prst="rect">
            <a:avLst/>
          </a:prstGeom>
          <a:noFill/>
        </p:spPr>
        <p:txBody>
          <a:bodyPr wrap="none" rtlCol="0">
            <a:spAutoFit/>
          </a:bodyPr>
          <a:lstStyle/>
          <a:p>
            <a:r>
              <a:rPr lang="en-US" dirty="0" smtClean="0"/>
              <a:t>Source: Appendix1C(Pg-93) Switched Mode power supplies by Christophe P. Basso </a:t>
            </a:r>
            <a:endParaRPr lang="en-IN" dirty="0"/>
          </a:p>
        </p:txBody>
      </p:sp>
    </p:spTree>
    <p:extLst>
      <p:ext uri="{BB962C8B-B14F-4D97-AF65-F5344CB8AC3E}">
        <p14:creationId xmlns:p14="http://schemas.microsoft.com/office/powerpoint/2010/main" val="27474430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a:t>
            </a:r>
            <a:r>
              <a:rPr lang="en-US" dirty="0" smtClean="0"/>
              <a:t>Status of Experiments</a:t>
            </a:r>
            <a:endParaRPr lang="en-IN" dirty="0"/>
          </a:p>
        </p:txBody>
      </p:sp>
      <p:sp>
        <p:nvSpPr>
          <p:cNvPr id="3" name="Content Placeholder 2"/>
          <p:cNvSpPr>
            <a:spLocks noGrp="1"/>
          </p:cNvSpPr>
          <p:nvPr>
            <p:ph idx="1"/>
          </p:nvPr>
        </p:nvSpPr>
        <p:spPr/>
        <p:txBody>
          <a:bodyPr>
            <a:normAutofit/>
          </a:bodyPr>
          <a:lstStyle/>
          <a:p>
            <a:r>
              <a:rPr lang="en-US" sz="2000" dirty="0" smtClean="0"/>
              <a:t>Prepared PCB for HPF ver1.1 going to test it on 08-2-2014 with Low amplitude High freq. signals to observe freq. response on Signal analyzer.</a:t>
            </a:r>
          </a:p>
          <a:p>
            <a:r>
              <a:rPr lang="en-US" sz="2000" dirty="0" smtClean="0"/>
              <a:t>Second test will be with 230VAC in controlled environment, initially with DSO then with Signal analyzer. </a:t>
            </a:r>
          </a:p>
          <a:p>
            <a:r>
              <a:rPr lang="en-US" sz="2000" dirty="0" smtClean="0"/>
              <a:t>Preparing NILM survey to figure out what all approaches are currently being used to disaggregate appliance level information/ appliance states.</a:t>
            </a:r>
          </a:p>
          <a:p>
            <a:r>
              <a:rPr lang="en-US" sz="2000" dirty="0" smtClean="0"/>
              <a:t>Improving upon appliance classification list to motivate my current research problem.</a:t>
            </a:r>
          </a:p>
          <a:p>
            <a:r>
              <a:rPr lang="en-US" sz="2000" dirty="0" smtClean="0"/>
              <a:t> </a:t>
            </a:r>
            <a:endParaRPr lang="en-IN" sz="2000" dirty="0"/>
          </a:p>
        </p:txBody>
      </p:sp>
      <p:sp>
        <p:nvSpPr>
          <p:cNvPr id="4" name="Date Placeholder 3"/>
          <p:cNvSpPr>
            <a:spLocks noGrp="1"/>
          </p:cNvSpPr>
          <p:nvPr>
            <p:ph type="dt" sz="half" idx="10"/>
          </p:nvPr>
        </p:nvSpPr>
        <p:spPr/>
        <p:txBody>
          <a:bodyPr/>
          <a:lstStyle/>
          <a:p>
            <a:r>
              <a:rPr lang="en-US" smtClean="0"/>
              <a:t>2/8/2014</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37575292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dirty="0" smtClean="0"/>
              <a:t>References (NILM Applications)</a:t>
            </a:r>
            <a:endParaRPr lang="en-IN" sz="3200" dirty="0"/>
          </a:p>
        </p:txBody>
      </p:sp>
      <p:sp>
        <p:nvSpPr>
          <p:cNvPr id="3" name="Content Placeholder 2"/>
          <p:cNvSpPr>
            <a:spLocks noGrp="1"/>
          </p:cNvSpPr>
          <p:nvPr>
            <p:ph idx="1"/>
          </p:nvPr>
        </p:nvSpPr>
        <p:spPr>
          <a:xfrm>
            <a:off x="457200" y="1066800"/>
            <a:ext cx="8229600" cy="5257800"/>
          </a:xfrm>
        </p:spPr>
        <p:txBody>
          <a:bodyPr>
            <a:normAutofit lnSpcReduction="10000"/>
          </a:bodyPr>
          <a:lstStyle/>
          <a:p>
            <a:pPr>
              <a:buFont typeface="+mj-lt"/>
              <a:buAutoNum type="arabicPeriod"/>
            </a:pPr>
            <a:r>
              <a:rPr lang="en-IN" sz="1800" dirty="0"/>
              <a:t>Shaw, S.R., R.F. </a:t>
            </a:r>
            <a:r>
              <a:rPr lang="en-IN" sz="1800" dirty="0" err="1"/>
              <a:t>Lepard</a:t>
            </a:r>
            <a:r>
              <a:rPr lang="en-IN" sz="1800" dirty="0"/>
              <a:t>, S.B. </a:t>
            </a:r>
            <a:r>
              <a:rPr lang="en-IN" sz="1800" dirty="0" err="1"/>
              <a:t>Leeb</a:t>
            </a:r>
            <a:r>
              <a:rPr lang="en-IN" sz="1800" dirty="0"/>
              <a:t>, and C.R. </a:t>
            </a:r>
            <a:r>
              <a:rPr lang="en-IN" sz="1800" dirty="0" err="1"/>
              <a:t>Laughman</a:t>
            </a:r>
            <a:r>
              <a:rPr lang="en-IN" sz="1800" dirty="0"/>
              <a:t>, “A Power </a:t>
            </a:r>
            <a:r>
              <a:rPr lang="en-IN" sz="1800" dirty="0" smtClean="0"/>
              <a:t>Quality Prediction </a:t>
            </a:r>
            <a:r>
              <a:rPr lang="en-IN" sz="1800" dirty="0"/>
              <a:t>System,” </a:t>
            </a:r>
            <a:r>
              <a:rPr lang="en-IN" sz="1800" i="1" dirty="0"/>
              <a:t>IEEE Transactions on Industrial Electronics, Volume 47, </a:t>
            </a:r>
            <a:r>
              <a:rPr lang="en-IN" sz="1800" i="1" dirty="0" smtClean="0"/>
              <a:t>No.3</a:t>
            </a:r>
            <a:r>
              <a:rPr lang="en-IN" sz="1800" i="1" dirty="0"/>
              <a:t>, June 2000, pp. </a:t>
            </a:r>
            <a:r>
              <a:rPr lang="en-IN" sz="1800" i="1" dirty="0" smtClean="0"/>
              <a:t>511-517.</a:t>
            </a:r>
            <a:endParaRPr lang="en-IN" sz="1800" dirty="0"/>
          </a:p>
          <a:p>
            <a:pPr>
              <a:buFont typeface="+mj-lt"/>
              <a:buAutoNum type="arabicPeriod"/>
            </a:pPr>
            <a:r>
              <a:rPr lang="en-IN" sz="1800" dirty="0" smtClean="0"/>
              <a:t>Shaw</a:t>
            </a:r>
            <a:r>
              <a:rPr lang="en-IN" sz="1800" dirty="0"/>
              <a:t>, S.R., D. </a:t>
            </a:r>
            <a:r>
              <a:rPr lang="en-IN" sz="1800" dirty="0" err="1"/>
              <a:t>Luo</a:t>
            </a:r>
            <a:r>
              <a:rPr lang="en-IN" sz="1800" dirty="0"/>
              <a:t>, L.K. </a:t>
            </a:r>
            <a:r>
              <a:rPr lang="en-IN" sz="1800" dirty="0" err="1"/>
              <a:t>Norford</a:t>
            </a:r>
            <a:r>
              <a:rPr lang="en-IN" sz="1800" dirty="0"/>
              <a:t>, S.B. </a:t>
            </a:r>
            <a:r>
              <a:rPr lang="en-IN" sz="1800" dirty="0" err="1"/>
              <a:t>Leeb</a:t>
            </a:r>
            <a:r>
              <a:rPr lang="en-IN" sz="1800" dirty="0"/>
              <a:t>, “Detection of HVAC Faults </a:t>
            </a:r>
            <a:r>
              <a:rPr lang="en-IN" sz="1800" dirty="0" smtClean="0"/>
              <a:t>via Electrical </a:t>
            </a:r>
            <a:r>
              <a:rPr lang="en-IN" sz="1800" dirty="0"/>
              <a:t>Load Monitoring,” </a:t>
            </a:r>
            <a:r>
              <a:rPr lang="en-IN" sz="1800" i="1" dirty="0"/>
              <a:t>International Journal of HVAC&amp;R </a:t>
            </a:r>
            <a:r>
              <a:rPr lang="en-IN" sz="1800" i="1" dirty="0" smtClean="0"/>
              <a:t>Research, Volume </a:t>
            </a:r>
            <a:r>
              <a:rPr lang="en-IN" sz="1800" i="1" dirty="0"/>
              <a:t>8, No. 1, January 2002, </a:t>
            </a:r>
            <a:r>
              <a:rPr lang="en-IN" sz="1800" i="1" dirty="0" smtClean="0"/>
              <a:t>pp.13-40.</a:t>
            </a:r>
          </a:p>
          <a:p>
            <a:pPr>
              <a:buFont typeface="+mj-lt"/>
              <a:buAutoNum type="arabicPeriod"/>
            </a:pPr>
            <a:r>
              <a:rPr lang="en-IN" sz="1800" dirty="0" smtClean="0"/>
              <a:t>Lee</a:t>
            </a:r>
            <a:r>
              <a:rPr lang="en-IN" sz="1800" dirty="0"/>
              <a:t>, K.D., S.B. </a:t>
            </a:r>
            <a:r>
              <a:rPr lang="en-IN" sz="1800" dirty="0" err="1"/>
              <a:t>Leeb</a:t>
            </a:r>
            <a:r>
              <a:rPr lang="en-IN" sz="1800" dirty="0"/>
              <a:t>, L.K. </a:t>
            </a:r>
            <a:r>
              <a:rPr lang="en-IN" sz="1800" dirty="0" err="1"/>
              <a:t>Norford</a:t>
            </a:r>
            <a:r>
              <a:rPr lang="en-IN" sz="1800" dirty="0"/>
              <a:t>, P. Armstrong, J. Holloway and S.R. Shaw</a:t>
            </a:r>
            <a:r>
              <a:rPr lang="en-IN" sz="1800" dirty="0" smtClean="0"/>
              <a:t>, “</a:t>
            </a:r>
            <a:r>
              <a:rPr lang="en-IN" sz="1800" dirty="0"/>
              <a:t>Estimation of Variable Speed Drive Power Consumption from </a:t>
            </a:r>
            <a:r>
              <a:rPr lang="en-IN" sz="1800" dirty="0" smtClean="0"/>
              <a:t>Harmonic </a:t>
            </a:r>
            <a:r>
              <a:rPr lang="fr-FR" sz="1800" dirty="0" smtClean="0"/>
              <a:t>Content</a:t>
            </a:r>
            <a:r>
              <a:rPr lang="fr-FR" sz="1800" dirty="0"/>
              <a:t>,”  </a:t>
            </a:r>
            <a:r>
              <a:rPr lang="fr-FR" sz="1800" i="1" dirty="0"/>
              <a:t>IEEE Transactions on </a:t>
            </a:r>
            <a:r>
              <a:rPr lang="fr-FR" sz="1800" i="1" dirty="0" err="1"/>
              <a:t>Energy</a:t>
            </a:r>
            <a:r>
              <a:rPr lang="fr-FR" sz="1800" i="1" dirty="0"/>
              <a:t> Conversion, Volume 20, No. </a:t>
            </a:r>
            <a:r>
              <a:rPr lang="fr-FR" sz="1800" i="1" dirty="0" smtClean="0"/>
              <a:t>3, </a:t>
            </a:r>
            <a:r>
              <a:rPr lang="en-IN" sz="1800" dirty="0" smtClean="0"/>
              <a:t>September </a:t>
            </a:r>
            <a:r>
              <a:rPr lang="en-IN" sz="1800" dirty="0"/>
              <a:t>2005, pp. </a:t>
            </a:r>
            <a:r>
              <a:rPr lang="en-IN" sz="1800" dirty="0" smtClean="0"/>
              <a:t>566-574.</a:t>
            </a:r>
          </a:p>
          <a:p>
            <a:pPr>
              <a:buFont typeface="+mj-lt"/>
              <a:buAutoNum type="arabicPeriod"/>
            </a:pPr>
            <a:r>
              <a:rPr lang="en-IN" sz="1800" dirty="0" smtClean="0"/>
              <a:t>Armstrong</a:t>
            </a:r>
            <a:r>
              <a:rPr lang="en-IN" sz="1800" dirty="0"/>
              <a:t>, P.R. C.R. </a:t>
            </a:r>
            <a:r>
              <a:rPr lang="en-IN" sz="1800" dirty="0" err="1"/>
              <a:t>Laughman</a:t>
            </a:r>
            <a:r>
              <a:rPr lang="en-IN" sz="1800" dirty="0"/>
              <a:t>, S.B. </a:t>
            </a:r>
            <a:r>
              <a:rPr lang="en-IN" sz="1800" dirty="0" err="1"/>
              <a:t>Leeb</a:t>
            </a:r>
            <a:r>
              <a:rPr lang="en-IN" sz="1800" dirty="0"/>
              <a:t>, and L.K. </a:t>
            </a:r>
            <a:r>
              <a:rPr lang="en-IN" sz="1800" dirty="0" err="1"/>
              <a:t>Norford</a:t>
            </a:r>
            <a:r>
              <a:rPr lang="en-IN" sz="1800" dirty="0"/>
              <a:t>, “Detection </a:t>
            </a:r>
            <a:r>
              <a:rPr lang="en-IN" sz="1800" dirty="0" smtClean="0"/>
              <a:t>of Rooftop </a:t>
            </a:r>
            <a:r>
              <a:rPr lang="en-IN" sz="1800" dirty="0"/>
              <a:t>Cooling Unit Faults Based on Electrical Measurements,” </a:t>
            </a:r>
            <a:r>
              <a:rPr lang="en-IN" sz="1800" i="1" dirty="0" smtClean="0"/>
              <a:t>International Journal </a:t>
            </a:r>
            <a:r>
              <a:rPr lang="en-IN" sz="1800" i="1" dirty="0"/>
              <a:t>of HVAC&amp;R Research, Volume 12, No. 1, January 2006, </a:t>
            </a:r>
            <a:r>
              <a:rPr lang="en-IN" sz="1800" i="1" dirty="0" smtClean="0"/>
              <a:t>pp.151-176.</a:t>
            </a:r>
          </a:p>
          <a:p>
            <a:pPr>
              <a:buFont typeface="+mj-lt"/>
              <a:buAutoNum type="arabicPeriod"/>
            </a:pPr>
            <a:r>
              <a:rPr lang="en-IN" sz="1800" dirty="0" smtClean="0"/>
              <a:t>Mitchell</a:t>
            </a:r>
            <a:r>
              <a:rPr lang="en-IN" sz="1800" dirty="0"/>
              <a:t>, G.R., R.W. Cox, J. Paris, S.B. </a:t>
            </a:r>
            <a:r>
              <a:rPr lang="en-IN" sz="1800" dirty="0" err="1"/>
              <a:t>Leeb</a:t>
            </a:r>
            <a:r>
              <a:rPr lang="en-IN" sz="1800" dirty="0"/>
              <a:t>, “Shipboard Fluid </a:t>
            </a:r>
            <a:r>
              <a:rPr lang="en-IN" sz="1800" dirty="0" smtClean="0"/>
              <a:t>System Diagnostic </a:t>
            </a:r>
            <a:r>
              <a:rPr lang="en-IN" sz="1800" dirty="0"/>
              <a:t>Indicators Using Non-Intrusive Load,” </a:t>
            </a:r>
            <a:r>
              <a:rPr lang="en-IN" sz="1800" i="1" dirty="0"/>
              <a:t>Naval Engineer’s </a:t>
            </a:r>
            <a:r>
              <a:rPr lang="en-IN" sz="1800" i="1" dirty="0" smtClean="0"/>
              <a:t>Journal, Volume </a:t>
            </a:r>
            <a:r>
              <a:rPr lang="en-IN" sz="1800" i="1" dirty="0"/>
              <a:t>119, No. 1, November, 2007.</a:t>
            </a:r>
            <a:r>
              <a:rPr lang="en-IN" sz="1800" dirty="0" smtClean="0"/>
              <a:t> </a:t>
            </a:r>
          </a:p>
          <a:p>
            <a:pPr>
              <a:buFont typeface="+mj-lt"/>
              <a:buAutoNum type="arabicPeriod"/>
            </a:pPr>
            <a:r>
              <a:rPr lang="en-IN" sz="1800" dirty="0" smtClean="0"/>
              <a:t>Shaw</a:t>
            </a:r>
            <a:r>
              <a:rPr lang="en-IN" sz="1800" dirty="0"/>
              <a:t>, S.R., S.B. </a:t>
            </a:r>
            <a:r>
              <a:rPr lang="en-IN" sz="1800" dirty="0" err="1"/>
              <a:t>Leeb</a:t>
            </a:r>
            <a:r>
              <a:rPr lang="en-IN" sz="1800" dirty="0"/>
              <a:t>, L.K. </a:t>
            </a:r>
            <a:r>
              <a:rPr lang="en-IN" sz="1800" dirty="0" err="1"/>
              <a:t>Norford</a:t>
            </a:r>
            <a:r>
              <a:rPr lang="en-IN" sz="1800" dirty="0"/>
              <a:t>, R.W. Cox,  “Nonintrusive Load </a:t>
            </a:r>
            <a:r>
              <a:rPr lang="en-IN" sz="1800" dirty="0" err="1" smtClean="0"/>
              <a:t>Monitoringand</a:t>
            </a:r>
            <a:r>
              <a:rPr lang="en-IN" sz="1800" dirty="0" smtClean="0"/>
              <a:t> </a:t>
            </a:r>
            <a:r>
              <a:rPr lang="en-IN" sz="1800" dirty="0"/>
              <a:t>Diagnostics in Power Systems,” </a:t>
            </a:r>
            <a:r>
              <a:rPr lang="en-IN" sz="1800" i="1" dirty="0"/>
              <a:t>IEEE Transactions on Instrumentation </a:t>
            </a:r>
            <a:r>
              <a:rPr lang="en-IN" sz="1800" i="1" dirty="0" smtClean="0"/>
              <a:t>and Measurement</a:t>
            </a:r>
            <a:r>
              <a:rPr lang="en-IN" sz="1800" i="1" dirty="0"/>
              <a:t>, Volume 57, No. 7, July 2008, pp. 1445-1454.</a:t>
            </a:r>
            <a:r>
              <a:rPr lang="en-IN" sz="1800" i="1" dirty="0" smtClean="0"/>
              <a:t> </a:t>
            </a:r>
            <a:endParaRPr lang="en-IN" sz="1800" dirty="0"/>
          </a:p>
        </p:txBody>
      </p:sp>
      <p:sp>
        <p:nvSpPr>
          <p:cNvPr id="4" name="Date Placeholder 3"/>
          <p:cNvSpPr>
            <a:spLocks noGrp="1"/>
          </p:cNvSpPr>
          <p:nvPr>
            <p:ph type="dt" sz="half" idx="10"/>
          </p:nvPr>
        </p:nvSpPr>
        <p:spPr/>
        <p:txBody>
          <a:bodyPr/>
          <a:lstStyle/>
          <a:p>
            <a:r>
              <a:rPr lang="en-US" smtClean="0"/>
              <a:t>2/8/2014</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1455698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normAutofit/>
          </a:bodyPr>
          <a:lstStyle/>
          <a:p>
            <a:pPr marL="0" indent="0">
              <a:buNone/>
            </a:pPr>
            <a:r>
              <a:rPr lang="en-IN" sz="1800" dirty="0" smtClean="0"/>
              <a:t>7. Proper</a:t>
            </a:r>
            <a:r>
              <a:rPr lang="en-IN" sz="1800" dirty="0"/>
              <a:t>, E., Cox, R., </a:t>
            </a:r>
            <a:r>
              <a:rPr lang="en-IN" sz="1800" dirty="0" err="1"/>
              <a:t>Leeb</a:t>
            </a:r>
            <a:r>
              <a:rPr lang="en-IN" sz="1800" dirty="0"/>
              <a:t>, S., Douglas, K., Paris, J., </a:t>
            </a:r>
            <a:r>
              <a:rPr lang="en-IN" sz="1800" dirty="0" err="1"/>
              <a:t>Wichakool</a:t>
            </a:r>
            <a:r>
              <a:rPr lang="en-IN" sz="1800" dirty="0"/>
              <a:t>, W., </a:t>
            </a:r>
            <a:r>
              <a:rPr lang="en-IN" sz="1800" dirty="0" err="1"/>
              <a:t>Foulks</a:t>
            </a:r>
            <a:r>
              <a:rPr lang="en-IN" sz="1800" dirty="0"/>
              <a:t>, L</a:t>
            </a:r>
            <a:r>
              <a:rPr lang="en-IN" sz="1800" dirty="0" smtClean="0"/>
              <a:t>., Jones</a:t>
            </a:r>
            <a:r>
              <a:rPr lang="en-IN" sz="1800" dirty="0"/>
              <a:t>, R., Branch, P., Fuller, A., Leghorn, J., Elkins, G., “Field Demonstration </a:t>
            </a:r>
            <a:r>
              <a:rPr lang="en-IN" sz="1800" dirty="0" smtClean="0"/>
              <a:t>of a </a:t>
            </a:r>
            <a:r>
              <a:rPr lang="en-IN" sz="1800" dirty="0"/>
              <a:t>Real-Time Non-Intrusive Monitoring System for </a:t>
            </a:r>
            <a:r>
              <a:rPr lang="en-IN" sz="1800" dirty="0" smtClean="0"/>
              <a:t>Condition-Based Maintenance</a:t>
            </a:r>
            <a:r>
              <a:rPr lang="en-IN" sz="1800" dirty="0"/>
              <a:t>,” </a:t>
            </a:r>
            <a:r>
              <a:rPr lang="en-IN" sz="1800" i="1" dirty="0"/>
              <a:t>Electric Ship Design Symposium, National </a:t>
            </a:r>
            <a:r>
              <a:rPr lang="en-IN" sz="1800" i="1" dirty="0" err="1"/>
              <a:t>Harbor</a:t>
            </a:r>
            <a:r>
              <a:rPr lang="en-IN" sz="1800" i="1" dirty="0"/>
              <a:t>, </a:t>
            </a:r>
            <a:r>
              <a:rPr lang="en-IN" sz="1800" i="1" dirty="0" smtClean="0"/>
              <a:t>Maryland, </a:t>
            </a:r>
            <a:r>
              <a:rPr lang="en-IN" sz="1800" dirty="0" smtClean="0"/>
              <a:t>February </a:t>
            </a:r>
            <a:r>
              <a:rPr lang="en-IN" sz="1800" dirty="0"/>
              <a:t>2009</a:t>
            </a:r>
            <a:r>
              <a:rPr lang="en-IN" sz="1800" dirty="0" smtClean="0"/>
              <a:t>. </a:t>
            </a:r>
          </a:p>
          <a:p>
            <a:pPr marL="0" indent="0">
              <a:buNone/>
            </a:pPr>
            <a:r>
              <a:rPr lang="en-IN" sz="1800" dirty="0" smtClean="0"/>
              <a:t>8. Paris</a:t>
            </a:r>
            <a:r>
              <a:rPr lang="en-IN" sz="1800" dirty="0"/>
              <a:t>, J., </a:t>
            </a:r>
            <a:r>
              <a:rPr lang="en-IN" sz="1800" dirty="0" err="1"/>
              <a:t>Remscrim</a:t>
            </a:r>
            <a:r>
              <a:rPr lang="en-IN" sz="1800" dirty="0"/>
              <a:t>, Z., Douglas, K., </a:t>
            </a:r>
            <a:r>
              <a:rPr lang="en-IN" sz="1800" dirty="0" err="1"/>
              <a:t>Leeb</a:t>
            </a:r>
            <a:r>
              <a:rPr lang="en-IN" sz="1800" dirty="0"/>
              <a:t>, S., et. al., “Scalability of </a:t>
            </a:r>
            <a:r>
              <a:rPr lang="en-IN" sz="1800" dirty="0" err="1" smtClean="0"/>
              <a:t>NonIntrusive</a:t>
            </a:r>
            <a:r>
              <a:rPr lang="en-IN" sz="1800" dirty="0"/>
              <a:t> </a:t>
            </a:r>
            <a:r>
              <a:rPr lang="en-IN" sz="1800" dirty="0" smtClean="0"/>
              <a:t>Load </a:t>
            </a:r>
            <a:r>
              <a:rPr lang="en-IN" sz="1800" dirty="0"/>
              <a:t>Monitoring for </a:t>
            </a:r>
            <a:r>
              <a:rPr lang="en-IN" sz="1800" dirty="0" smtClean="0"/>
              <a:t>Shipboard Applications</a:t>
            </a:r>
            <a:r>
              <a:rPr lang="en-IN" sz="1800" dirty="0"/>
              <a:t>,” ASNE Day </a:t>
            </a:r>
            <a:r>
              <a:rPr lang="en-IN" sz="1800" dirty="0" smtClean="0"/>
              <a:t>2009, National </a:t>
            </a:r>
            <a:r>
              <a:rPr lang="en-IN" sz="1800" dirty="0" err="1" smtClean="0"/>
              <a:t>Harbor</a:t>
            </a:r>
            <a:r>
              <a:rPr lang="en-IN" sz="1800" dirty="0"/>
              <a:t>, Maryland, April, 2009</a:t>
            </a:r>
            <a:r>
              <a:rPr lang="en-IN" sz="1800" dirty="0" smtClean="0"/>
              <a:t>.</a:t>
            </a:r>
          </a:p>
          <a:p>
            <a:pPr marL="0" indent="0">
              <a:buNone/>
            </a:pPr>
            <a:r>
              <a:rPr lang="en-IN" sz="1800" dirty="0" smtClean="0"/>
              <a:t>9. </a:t>
            </a:r>
            <a:r>
              <a:rPr lang="en-IN" sz="1800" dirty="0"/>
              <a:t>Cho, Hyun Sang, Tatsuya Yamazaki, and </a:t>
            </a:r>
            <a:r>
              <a:rPr lang="en-IN" sz="1800" dirty="0" err="1"/>
              <a:t>Minsoo</a:t>
            </a:r>
            <a:r>
              <a:rPr lang="en-IN" sz="1800" dirty="0"/>
              <a:t> Hahn. "AERO: extraction of user's activities from electric power consumption data." </a:t>
            </a:r>
            <a:r>
              <a:rPr lang="en-IN" sz="1800" i="1" dirty="0"/>
              <a:t>Consumer Electronics, IEEE Transactions on</a:t>
            </a:r>
            <a:r>
              <a:rPr lang="en-IN" sz="1800" dirty="0"/>
              <a:t> 56.3 (2010): 2011-2018.</a:t>
            </a:r>
            <a:r>
              <a:rPr lang="en-IN" sz="1800" dirty="0" smtClean="0"/>
              <a:t> </a:t>
            </a:r>
            <a:endParaRPr lang="en-IN" sz="1800" dirty="0"/>
          </a:p>
        </p:txBody>
      </p:sp>
      <p:sp>
        <p:nvSpPr>
          <p:cNvPr id="4" name="Date Placeholder 3"/>
          <p:cNvSpPr>
            <a:spLocks noGrp="1"/>
          </p:cNvSpPr>
          <p:nvPr>
            <p:ph type="dt" sz="half" idx="10"/>
          </p:nvPr>
        </p:nvSpPr>
        <p:spPr/>
        <p:txBody>
          <a:bodyPr/>
          <a:lstStyle/>
          <a:p>
            <a:r>
              <a:rPr lang="en-US" smtClean="0"/>
              <a:t>2/8/2014</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
        <p:nvSpPr>
          <p:cNvPr id="6" name="Title 1"/>
          <p:cNvSpPr>
            <a:spLocks noGrp="1"/>
          </p:cNvSpPr>
          <p:nvPr>
            <p:ph type="title"/>
          </p:nvPr>
        </p:nvSpPr>
        <p:spPr>
          <a:xfrm>
            <a:off x="457200" y="274638"/>
            <a:ext cx="8229600" cy="715962"/>
          </a:xfrm>
        </p:spPr>
        <p:txBody>
          <a:bodyPr>
            <a:normAutofit/>
          </a:bodyPr>
          <a:lstStyle/>
          <a:p>
            <a:r>
              <a:rPr lang="en-US" sz="3200" dirty="0" smtClean="0"/>
              <a:t>References (NILM Applications)</a:t>
            </a:r>
            <a:endParaRPr lang="en-IN" sz="3200" dirty="0"/>
          </a:p>
        </p:txBody>
      </p:sp>
    </p:spTree>
    <p:extLst>
      <p:ext uri="{BB962C8B-B14F-4D97-AF65-F5344CB8AC3E}">
        <p14:creationId xmlns:p14="http://schemas.microsoft.com/office/powerpoint/2010/main" val="2931246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dirty="0" smtClean="0"/>
              <a:t>References (NILM)</a:t>
            </a:r>
            <a:endParaRPr lang="en-IN" sz="3200" dirty="0"/>
          </a:p>
        </p:txBody>
      </p:sp>
      <p:sp>
        <p:nvSpPr>
          <p:cNvPr id="3" name="Content Placeholder 2"/>
          <p:cNvSpPr>
            <a:spLocks noGrp="1"/>
          </p:cNvSpPr>
          <p:nvPr>
            <p:ph idx="1"/>
          </p:nvPr>
        </p:nvSpPr>
        <p:spPr>
          <a:xfrm>
            <a:off x="457200" y="1371600"/>
            <a:ext cx="8229600" cy="4754563"/>
          </a:xfrm>
        </p:spPr>
        <p:txBody>
          <a:bodyPr>
            <a:normAutofit/>
          </a:bodyPr>
          <a:lstStyle/>
          <a:p>
            <a:pPr>
              <a:buFont typeface="+mj-lt"/>
              <a:buAutoNum type="alphaUcPeriod"/>
            </a:pPr>
            <a:r>
              <a:rPr lang="en-IN" sz="1800" dirty="0"/>
              <a:t>Hart, George William. "Nonintrusive appliance load monitoring." </a:t>
            </a:r>
            <a:r>
              <a:rPr lang="en-IN" sz="1800" i="1" dirty="0"/>
              <a:t>Proceedings of the IEEE</a:t>
            </a:r>
            <a:r>
              <a:rPr lang="en-IN" sz="1800" dirty="0"/>
              <a:t> 80.12 (1992): </a:t>
            </a:r>
            <a:r>
              <a:rPr lang="en-IN" sz="1800" dirty="0" smtClean="0"/>
              <a:t>1870-1891.</a:t>
            </a:r>
            <a:endParaRPr lang="en-IN" sz="1800" dirty="0"/>
          </a:p>
          <a:p>
            <a:pPr>
              <a:buFont typeface="+mj-lt"/>
              <a:buAutoNum type="alphaUcPeriod"/>
            </a:pPr>
            <a:r>
              <a:rPr lang="en-IN" sz="1800" dirty="0" smtClean="0"/>
              <a:t>Barker</a:t>
            </a:r>
            <a:r>
              <a:rPr lang="en-IN" sz="1800" dirty="0"/>
              <a:t>, Sean, et al. "Empirical characterization and </a:t>
            </a:r>
            <a:r>
              <a:rPr lang="en-IN" sz="1800" dirty="0" smtClean="0"/>
              <a:t>modelling </a:t>
            </a:r>
            <a:r>
              <a:rPr lang="en-IN" sz="1800" dirty="0"/>
              <a:t>of electrical loads in smart homes." </a:t>
            </a:r>
            <a:r>
              <a:rPr lang="en-IN" sz="1800" i="1" dirty="0"/>
              <a:t>Green Computing Conference (IGCC), 2013 International</a:t>
            </a:r>
            <a:r>
              <a:rPr lang="en-IN" sz="1800" dirty="0"/>
              <a:t>. IEEE, 2013</a:t>
            </a:r>
            <a:r>
              <a:rPr lang="en-IN" sz="1800" dirty="0" smtClean="0"/>
              <a:t>.</a:t>
            </a:r>
          </a:p>
          <a:p>
            <a:pPr>
              <a:buFont typeface="+mj-lt"/>
              <a:buAutoNum type="alphaUcPeriod"/>
            </a:pPr>
            <a:r>
              <a:rPr lang="en-IN" sz="1800" dirty="0"/>
              <a:t>Gupta, </a:t>
            </a:r>
            <a:r>
              <a:rPr lang="en-IN" sz="1800" dirty="0" err="1"/>
              <a:t>Sidhant</a:t>
            </a:r>
            <a:r>
              <a:rPr lang="en-IN" sz="1800" dirty="0"/>
              <a:t>, Matthew S. Reynolds, and </a:t>
            </a:r>
            <a:r>
              <a:rPr lang="en-IN" sz="1800" dirty="0" err="1"/>
              <a:t>Shwetak</a:t>
            </a:r>
            <a:r>
              <a:rPr lang="en-IN" sz="1800" dirty="0"/>
              <a:t> N. Patel. "</a:t>
            </a:r>
            <a:r>
              <a:rPr lang="en-IN" sz="1800" dirty="0" err="1"/>
              <a:t>ElectriSense</a:t>
            </a:r>
            <a:r>
              <a:rPr lang="en-IN" sz="1800" dirty="0"/>
              <a:t>: single-point sensing using EMI for electrical event detection and classification in the home." </a:t>
            </a:r>
            <a:r>
              <a:rPr lang="en-IN" sz="1800" i="1" dirty="0"/>
              <a:t>Proceedings of the 12th ACM international conference on Ubiquitous computing</a:t>
            </a:r>
            <a:r>
              <a:rPr lang="en-IN" sz="1800" dirty="0"/>
              <a:t>. ACM, 2010</a:t>
            </a:r>
            <a:r>
              <a:rPr lang="en-IN" sz="1800" dirty="0" smtClean="0"/>
              <a:t>.</a:t>
            </a:r>
          </a:p>
          <a:p>
            <a:pPr>
              <a:buFont typeface="+mj-lt"/>
              <a:buAutoNum type="alphaUcPeriod"/>
            </a:pPr>
            <a:r>
              <a:rPr lang="en-IN" sz="1800" dirty="0" err="1"/>
              <a:t>Antonini</a:t>
            </a:r>
            <a:r>
              <a:rPr lang="en-IN" sz="1800" dirty="0"/>
              <a:t>, </a:t>
            </a:r>
            <a:r>
              <a:rPr lang="en-IN" sz="1800" dirty="0" err="1"/>
              <a:t>Giulio</a:t>
            </a:r>
            <a:r>
              <a:rPr lang="en-IN" sz="1800" dirty="0"/>
              <a:t>, </a:t>
            </a:r>
            <a:r>
              <a:rPr lang="en-IN" sz="1800" dirty="0" err="1"/>
              <a:t>Saverio</a:t>
            </a:r>
            <a:r>
              <a:rPr lang="en-IN" sz="1800" dirty="0"/>
              <a:t> Cristina, and Antonio </a:t>
            </a:r>
            <a:r>
              <a:rPr lang="en-IN" sz="1800" dirty="0" err="1"/>
              <a:t>Orlandi</a:t>
            </a:r>
            <a:r>
              <a:rPr lang="en-IN" sz="1800" dirty="0"/>
              <a:t>. "EMC characterization of SMPS devices: circuit and radiated emissions model." </a:t>
            </a:r>
            <a:r>
              <a:rPr lang="en-IN" sz="1800" i="1" dirty="0"/>
              <a:t>Electromagnetic Compatibility, IEEE Transactions on</a:t>
            </a:r>
            <a:r>
              <a:rPr lang="en-IN" sz="1800" dirty="0"/>
              <a:t> 38.3 (1996): 300-309.</a:t>
            </a:r>
            <a:endParaRPr lang="en-IN" sz="1800" dirty="0"/>
          </a:p>
        </p:txBody>
      </p:sp>
      <p:sp>
        <p:nvSpPr>
          <p:cNvPr id="4" name="Date Placeholder 3"/>
          <p:cNvSpPr>
            <a:spLocks noGrp="1"/>
          </p:cNvSpPr>
          <p:nvPr>
            <p:ph type="dt" sz="half" idx="10"/>
          </p:nvPr>
        </p:nvSpPr>
        <p:spPr/>
        <p:txBody>
          <a:bodyPr/>
          <a:lstStyle/>
          <a:p>
            <a:r>
              <a:rPr lang="en-US" smtClean="0"/>
              <a:t>2/8/2014</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265455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dirty="0" smtClean="0"/>
              <a:t>Industry Initiatives</a:t>
            </a:r>
            <a:endParaRPr lang="en-IN" sz="3200" dirty="0"/>
          </a:p>
        </p:txBody>
      </p:sp>
      <p:sp>
        <p:nvSpPr>
          <p:cNvPr id="3" name="Content Placeholder 2"/>
          <p:cNvSpPr>
            <a:spLocks noGrp="1"/>
          </p:cNvSpPr>
          <p:nvPr>
            <p:ph idx="1"/>
          </p:nvPr>
        </p:nvSpPr>
        <p:spPr>
          <a:xfrm>
            <a:off x="457200" y="990600"/>
            <a:ext cx="8229600" cy="5135563"/>
          </a:xfrm>
        </p:spPr>
        <p:txBody>
          <a:bodyPr>
            <a:normAutofit/>
          </a:bodyPr>
          <a:lstStyle/>
          <a:p>
            <a:r>
              <a:rPr lang="en-IN" sz="1800" dirty="0" smtClean="0">
                <a:hlinkClick r:id="rId2"/>
              </a:rPr>
              <a:t>http://datadrivenbuilding.org/</a:t>
            </a:r>
            <a:endParaRPr lang="en-IN" sz="1800" dirty="0" smtClean="0"/>
          </a:p>
          <a:p>
            <a:endParaRPr lang="en-IN" sz="1800" dirty="0"/>
          </a:p>
        </p:txBody>
      </p:sp>
      <p:sp>
        <p:nvSpPr>
          <p:cNvPr id="4" name="Date Placeholder 3"/>
          <p:cNvSpPr>
            <a:spLocks noGrp="1"/>
          </p:cNvSpPr>
          <p:nvPr>
            <p:ph type="dt" sz="half" idx="10"/>
          </p:nvPr>
        </p:nvSpPr>
        <p:spPr/>
        <p:txBody>
          <a:bodyPr/>
          <a:lstStyle/>
          <a:p>
            <a:r>
              <a:rPr lang="en-US" smtClean="0"/>
              <a:t>2/8/2014</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3409695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r>
              <a:rPr lang="en-US" dirty="0" smtClean="0"/>
              <a:t>Overview of NILM</a:t>
            </a:r>
            <a:endParaRPr lang="en-IN" dirty="0"/>
          </a:p>
        </p:txBody>
      </p:sp>
      <p:sp>
        <p:nvSpPr>
          <p:cNvPr id="3" name="Content Placeholder 2"/>
          <p:cNvSpPr>
            <a:spLocks noGrp="1"/>
          </p:cNvSpPr>
          <p:nvPr>
            <p:ph idx="1"/>
          </p:nvPr>
        </p:nvSpPr>
        <p:spPr>
          <a:xfrm>
            <a:off x="457200" y="990600"/>
            <a:ext cx="8229600" cy="5135563"/>
          </a:xfrm>
        </p:spPr>
        <p:txBody>
          <a:bodyPr>
            <a:normAutofit/>
          </a:bodyPr>
          <a:lstStyle/>
          <a:p>
            <a:pPr marL="0" indent="0">
              <a:buNone/>
            </a:pPr>
            <a:r>
              <a:rPr lang="en-US" sz="2000" u="sng" dirty="0" smtClean="0"/>
              <a:t>NILM</a:t>
            </a:r>
            <a:r>
              <a:rPr lang="en-US" sz="2000" dirty="0" smtClean="0"/>
              <a:t>: Non intrusive load monitoring</a:t>
            </a:r>
            <a:r>
              <a:rPr lang="en-IN" sz="2000" dirty="0" smtClean="0"/>
              <a:t> is a process for analysing changes in voltage and current going in to a house and deducing what appliance's are used in the house as well as individual energy consumption.[A]</a:t>
            </a:r>
          </a:p>
          <a:p>
            <a:pPr marL="0" indent="0">
              <a:buNone/>
            </a:pPr>
            <a:r>
              <a:rPr lang="en-IN" sz="1800" dirty="0" smtClean="0"/>
              <a:t> </a:t>
            </a:r>
            <a:endParaRPr lang="en-US" sz="1800" dirty="0" smtClean="0"/>
          </a:p>
        </p:txBody>
      </p:sp>
      <p:sp>
        <p:nvSpPr>
          <p:cNvPr id="4" name="Date Placeholder 3"/>
          <p:cNvSpPr>
            <a:spLocks noGrp="1"/>
          </p:cNvSpPr>
          <p:nvPr>
            <p:ph type="dt" sz="half" idx="10"/>
          </p:nvPr>
        </p:nvSpPr>
        <p:spPr/>
        <p:txBody>
          <a:bodyPr/>
          <a:lstStyle/>
          <a:p>
            <a:r>
              <a:rPr lang="en-US" smtClean="0"/>
              <a:t>2/8/2014</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pic>
        <p:nvPicPr>
          <p:cNvPr id="6" name="Picture 2" descr="http://energy.iiitd.edu.in/images/NIL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981200"/>
            <a:ext cx="6233865" cy="340547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76200" y="5486400"/>
            <a:ext cx="9220200" cy="923330"/>
          </a:xfrm>
          <a:prstGeom prst="rect">
            <a:avLst/>
          </a:prstGeom>
          <a:noFill/>
        </p:spPr>
        <p:txBody>
          <a:bodyPr wrap="square" rtlCol="0">
            <a:spAutoFit/>
          </a:bodyPr>
          <a:lstStyle/>
          <a:p>
            <a:r>
              <a:rPr lang="en-IN" u="sng" dirty="0" smtClean="0"/>
              <a:t>Source</a:t>
            </a:r>
            <a:r>
              <a:rPr lang="en-IN" dirty="0" smtClean="0"/>
              <a:t>: </a:t>
            </a:r>
            <a:r>
              <a:rPr lang="en-IN" dirty="0" err="1" smtClean="0"/>
              <a:t>Batra</a:t>
            </a:r>
            <a:r>
              <a:rPr lang="en-IN" dirty="0" smtClean="0"/>
              <a:t> </a:t>
            </a:r>
            <a:r>
              <a:rPr lang="en-IN" dirty="0" err="1"/>
              <a:t>Nipun</a:t>
            </a:r>
            <a:r>
              <a:rPr lang="en-IN" dirty="0"/>
              <a:t>, </a:t>
            </a:r>
            <a:r>
              <a:rPr lang="en-IN" dirty="0" err="1"/>
              <a:t>Haimonti</a:t>
            </a:r>
            <a:r>
              <a:rPr lang="en-IN" dirty="0"/>
              <a:t> </a:t>
            </a:r>
            <a:r>
              <a:rPr lang="en-IN" dirty="0" err="1"/>
              <a:t>Dutta</a:t>
            </a:r>
            <a:r>
              <a:rPr lang="en-IN" dirty="0"/>
              <a:t>, and Amarjeet Singh. "Indic: Improved non-intrusive load monitoring using load division and calibration." </a:t>
            </a:r>
            <a:r>
              <a:rPr lang="en-IN" i="1" dirty="0"/>
              <a:t>Machine Learning and Applications (ICMLA), 2013 Twelfth International Conference on. IEEE</a:t>
            </a:r>
            <a:r>
              <a:rPr lang="en-IN" dirty="0"/>
              <a:t>. 2013.</a:t>
            </a:r>
            <a:endParaRPr lang="en-IN" dirty="0"/>
          </a:p>
        </p:txBody>
      </p:sp>
    </p:spTree>
    <p:extLst>
      <p:ext uri="{BB962C8B-B14F-4D97-AF65-F5344CB8AC3E}">
        <p14:creationId xmlns:p14="http://schemas.microsoft.com/office/powerpoint/2010/main" val="1748409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IN" dirty="0"/>
          </a:p>
        </p:txBody>
      </p:sp>
      <p:sp>
        <p:nvSpPr>
          <p:cNvPr id="3" name="Content Placeholder 2"/>
          <p:cNvSpPr>
            <a:spLocks noGrp="1"/>
          </p:cNvSpPr>
          <p:nvPr>
            <p:ph idx="1"/>
          </p:nvPr>
        </p:nvSpPr>
        <p:spPr/>
        <p:txBody>
          <a:bodyPr>
            <a:normAutofit/>
          </a:bodyPr>
          <a:lstStyle/>
          <a:p>
            <a:pPr marL="0" indent="0">
              <a:buNone/>
            </a:pPr>
            <a:r>
              <a:rPr lang="en-US" sz="2000" dirty="0" smtClean="0"/>
              <a:t>NILM has several proven applications for industries as well as for households some significant points taken from past literature in NILM applications are:</a:t>
            </a:r>
          </a:p>
          <a:p>
            <a:pPr marL="0" indent="0">
              <a:buNone/>
            </a:pPr>
            <a:endParaRPr lang="en-US" sz="2000" dirty="0" smtClean="0"/>
          </a:p>
          <a:p>
            <a:pPr marL="457200" indent="-457200">
              <a:buFont typeface="+mj-lt"/>
              <a:buAutoNum type="arabicPeriod"/>
            </a:pPr>
            <a:r>
              <a:rPr lang="en-US" sz="2000" dirty="0" smtClean="0"/>
              <a:t>Automatic fault detection and diagnostics in power systems</a:t>
            </a:r>
            <a:r>
              <a:rPr lang="en-US" sz="2000" dirty="0"/>
              <a:t> based on performance </a:t>
            </a:r>
            <a:r>
              <a:rPr lang="en-US" sz="2000" dirty="0" smtClean="0"/>
              <a:t>tracking[1,2,3,4,6]</a:t>
            </a:r>
          </a:p>
          <a:p>
            <a:pPr marL="457200" indent="-457200">
              <a:buFont typeface="+mj-lt"/>
              <a:buAutoNum type="arabicPeriod"/>
            </a:pPr>
            <a:r>
              <a:rPr lang="en-US" sz="2000" dirty="0" smtClean="0"/>
              <a:t>Fault prediction in ship board equipment's[5,7,8]</a:t>
            </a:r>
          </a:p>
          <a:p>
            <a:pPr marL="457200" indent="-457200">
              <a:buFont typeface="+mj-lt"/>
              <a:buAutoNum type="arabicPeriod"/>
            </a:pPr>
            <a:r>
              <a:rPr lang="en-GB" sz="2000" dirty="0" smtClean="0"/>
              <a:t>Indoor </a:t>
            </a:r>
            <a:r>
              <a:rPr lang="en-GB" sz="2000" dirty="0"/>
              <a:t>activity </a:t>
            </a:r>
            <a:r>
              <a:rPr lang="en-GB" sz="2000" dirty="0" smtClean="0"/>
              <a:t>sensing[9]</a:t>
            </a:r>
          </a:p>
          <a:p>
            <a:pPr marL="457200" indent="-457200">
              <a:buFont typeface="+mj-lt"/>
              <a:buAutoNum type="arabicPeriod"/>
            </a:pPr>
            <a:r>
              <a:rPr lang="en-GB" sz="2000" dirty="0" smtClean="0"/>
              <a:t>Indoor localization</a:t>
            </a:r>
          </a:p>
          <a:p>
            <a:pPr marL="457200" indent="-457200">
              <a:buFont typeface="+mj-lt"/>
              <a:buAutoNum type="arabicPeriod"/>
            </a:pPr>
            <a:r>
              <a:rPr lang="en-GB" sz="2000" dirty="0" smtClean="0"/>
              <a:t>Individual </a:t>
            </a:r>
            <a:r>
              <a:rPr lang="en-GB" sz="2000" dirty="0"/>
              <a:t>Energy apportionment </a:t>
            </a:r>
            <a:endParaRPr lang="en-IN" sz="2000" dirty="0"/>
          </a:p>
          <a:p>
            <a:pPr marL="0" indent="0">
              <a:buNone/>
            </a:pPr>
            <a:r>
              <a:rPr lang="en-US" sz="2000" dirty="0" smtClean="0"/>
              <a:t> </a:t>
            </a:r>
            <a:endParaRPr lang="en-IN" sz="2000" dirty="0"/>
          </a:p>
        </p:txBody>
      </p:sp>
      <p:sp>
        <p:nvSpPr>
          <p:cNvPr id="4" name="Date Placeholder 3"/>
          <p:cNvSpPr>
            <a:spLocks noGrp="1"/>
          </p:cNvSpPr>
          <p:nvPr>
            <p:ph type="dt" sz="half" idx="10"/>
          </p:nvPr>
        </p:nvSpPr>
        <p:spPr/>
        <p:txBody>
          <a:bodyPr/>
          <a:lstStyle/>
          <a:p>
            <a:r>
              <a:rPr lang="en-US" smtClean="0"/>
              <a:t>2/8/2014</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915481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Conducted EMI</a:t>
            </a:r>
            <a:endParaRPr lang="en-IN" dirty="0"/>
          </a:p>
        </p:txBody>
      </p:sp>
      <p:sp>
        <p:nvSpPr>
          <p:cNvPr id="3" name="Content Placeholder 2"/>
          <p:cNvSpPr>
            <a:spLocks noGrp="1"/>
          </p:cNvSpPr>
          <p:nvPr>
            <p:ph idx="1"/>
          </p:nvPr>
        </p:nvSpPr>
        <p:spPr>
          <a:xfrm>
            <a:off x="457200" y="1143000"/>
            <a:ext cx="8229600" cy="4983163"/>
          </a:xfrm>
        </p:spPr>
        <p:txBody>
          <a:bodyPr>
            <a:noAutofit/>
          </a:bodyPr>
          <a:lstStyle/>
          <a:p>
            <a:pPr marL="0" indent="0">
              <a:buNone/>
            </a:pPr>
            <a:r>
              <a:rPr lang="en-US" sz="1800" dirty="0" smtClean="0"/>
              <a:t>Conducted EMI is essentially high frequency disturbance being generated from high speed switching currents from SMPS. [D]</a:t>
            </a:r>
          </a:p>
          <a:p>
            <a:pPr marL="0" indent="0">
              <a:buNone/>
            </a:pPr>
            <a:endParaRPr lang="en-US" sz="1800" dirty="0"/>
          </a:p>
          <a:p>
            <a:pPr marL="0" indent="0">
              <a:buNone/>
            </a:pPr>
            <a:r>
              <a:rPr lang="en-US" sz="1800" dirty="0" smtClean="0"/>
              <a:t>Due to higher efficiency and power regulation capabilities of SMPS there has been significant shift from linear power supplies towards SMPS.</a:t>
            </a:r>
          </a:p>
          <a:p>
            <a:pPr marL="0" indent="0">
              <a:buNone/>
            </a:pPr>
            <a:endParaRPr lang="en-US" sz="1800" dirty="0"/>
          </a:p>
          <a:p>
            <a:pPr marL="0" indent="0">
              <a:buNone/>
            </a:pPr>
            <a:r>
              <a:rPr lang="en-US" sz="1800" dirty="0" smtClean="0"/>
              <a:t>As a matter of fact previous research in NILM fails on multistate and complex loads i.e. laptop due to reliance on state based models like HMM* which assumes finite state operation of appliances.[B]   </a:t>
            </a:r>
          </a:p>
          <a:p>
            <a:pPr marL="0" indent="0">
              <a:buNone/>
            </a:pPr>
            <a:endParaRPr lang="en-US" sz="1800" dirty="0" smtClean="0"/>
          </a:p>
          <a:p>
            <a:pPr marL="0" indent="0">
              <a:buNone/>
            </a:pPr>
            <a:r>
              <a:rPr lang="en-US" sz="1800" dirty="0" smtClean="0"/>
              <a:t>Due to more and more adoption digitally controlled appliances  driven by SMPS the low frequency disaggregation techniques are prone to failure. Need for frequency domain analysis of high frequency CE for NILM is proved to be promising by recent literature. [C] </a:t>
            </a:r>
          </a:p>
          <a:p>
            <a:pPr marL="0" indent="0">
              <a:buNone/>
            </a:pPr>
            <a:endParaRPr lang="en-US" sz="1800" dirty="0" smtClean="0"/>
          </a:p>
          <a:p>
            <a:pPr marL="0" indent="0">
              <a:buNone/>
            </a:pPr>
            <a:r>
              <a:rPr lang="en-US" sz="1800" dirty="0" smtClean="0"/>
              <a:t>*HMM: Hidden </a:t>
            </a:r>
            <a:r>
              <a:rPr lang="en-US" sz="1800" dirty="0" err="1" smtClean="0"/>
              <a:t>markov</a:t>
            </a:r>
            <a:r>
              <a:rPr lang="en-US" sz="1800" dirty="0" smtClean="0"/>
              <a:t> models</a:t>
            </a:r>
            <a:endParaRPr lang="en-IN" sz="1800" dirty="0"/>
          </a:p>
        </p:txBody>
      </p:sp>
      <p:sp>
        <p:nvSpPr>
          <p:cNvPr id="4" name="Date Placeholder 3"/>
          <p:cNvSpPr>
            <a:spLocks noGrp="1"/>
          </p:cNvSpPr>
          <p:nvPr>
            <p:ph type="dt" sz="half" idx="10"/>
          </p:nvPr>
        </p:nvSpPr>
        <p:spPr/>
        <p:txBody>
          <a:bodyPr/>
          <a:lstStyle/>
          <a:p>
            <a:r>
              <a:rPr lang="en-US" smtClean="0"/>
              <a:t>2/8/2014</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25478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2/8/2014</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
        <p:nvSpPr>
          <p:cNvPr id="6" name="Title 1"/>
          <p:cNvSpPr>
            <a:spLocks noGrp="1"/>
          </p:cNvSpPr>
          <p:nvPr>
            <p:ph type="title"/>
          </p:nvPr>
        </p:nvSpPr>
        <p:spPr>
          <a:xfrm>
            <a:off x="457200" y="274638"/>
            <a:ext cx="8229600" cy="868362"/>
          </a:xfrm>
        </p:spPr>
        <p:txBody>
          <a:bodyPr>
            <a:normAutofit/>
          </a:bodyPr>
          <a:lstStyle/>
          <a:p>
            <a:r>
              <a:rPr lang="en-GB" sz="3200" dirty="0" smtClean="0"/>
              <a:t>Power </a:t>
            </a:r>
            <a:r>
              <a:rPr lang="en-GB" sz="3200" dirty="0" smtClean="0"/>
              <a:t>Trace </a:t>
            </a:r>
            <a:r>
              <a:rPr lang="en-GB" sz="3200" dirty="0" smtClean="0"/>
              <a:t>from Laptop</a:t>
            </a:r>
            <a:endParaRPr lang="en-IN" sz="3200" dirty="0"/>
          </a:p>
        </p:txBody>
      </p:sp>
      <p:pic>
        <p:nvPicPr>
          <p:cNvPr id="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1370" y="1371600"/>
            <a:ext cx="794126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8926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Proposed </a:t>
            </a:r>
            <a:r>
              <a:rPr lang="en-US" dirty="0" smtClean="0"/>
              <a:t>work for sensing CE</a:t>
            </a:r>
            <a:endParaRPr lang="en-IN" dirty="0"/>
          </a:p>
        </p:txBody>
      </p:sp>
      <p:sp>
        <p:nvSpPr>
          <p:cNvPr id="3" name="Content Placeholder 2"/>
          <p:cNvSpPr>
            <a:spLocks noGrp="1"/>
          </p:cNvSpPr>
          <p:nvPr>
            <p:ph idx="1"/>
          </p:nvPr>
        </p:nvSpPr>
        <p:spPr>
          <a:xfrm>
            <a:off x="457200" y="1066801"/>
            <a:ext cx="8229600" cy="5181599"/>
          </a:xfrm>
        </p:spPr>
        <p:txBody>
          <a:bodyPr>
            <a:noAutofit/>
          </a:bodyPr>
          <a:lstStyle/>
          <a:p>
            <a:pPr marL="0" indent="0">
              <a:buNone/>
            </a:pPr>
            <a:r>
              <a:rPr lang="en-US" sz="2000" dirty="0"/>
              <a:t>To study unique and distinct features in conducted EMI generated by multiple electrical appliances</a:t>
            </a:r>
            <a:r>
              <a:rPr lang="en-US" sz="2000" dirty="0" smtClean="0"/>
              <a:t>.</a:t>
            </a:r>
            <a:endParaRPr lang="en-US" sz="2000" dirty="0"/>
          </a:p>
          <a:p>
            <a:pPr marL="0" indent="0">
              <a:buNone/>
            </a:pPr>
            <a:r>
              <a:rPr lang="en-US" sz="2000" dirty="0"/>
              <a:t>Specific test cases:</a:t>
            </a:r>
          </a:p>
          <a:p>
            <a:r>
              <a:rPr lang="en-US" sz="2000" dirty="0"/>
              <a:t>Study impact of voltage fluctuations &amp; building architecture on CE.</a:t>
            </a:r>
          </a:p>
          <a:p>
            <a:r>
              <a:rPr lang="en-US" sz="2000" dirty="0"/>
              <a:t>Study dissimilar features in CE during w/ and w/o load.</a:t>
            </a:r>
          </a:p>
          <a:p>
            <a:r>
              <a:rPr lang="en-US" sz="2000" dirty="0"/>
              <a:t>Study effect on CE of a single SMPS(EUT) for different loads.</a:t>
            </a:r>
          </a:p>
          <a:p>
            <a:r>
              <a:rPr lang="en-US" sz="2000" dirty="0" smtClean="0"/>
              <a:t>Analyze </a:t>
            </a:r>
            <a:r>
              <a:rPr lang="en-US" sz="2000" dirty="0"/>
              <a:t>features and unique aspects in CM CE and DM CE for different electrical </a:t>
            </a:r>
            <a:r>
              <a:rPr lang="en-US" sz="2000" dirty="0" smtClean="0"/>
              <a:t>loads. </a:t>
            </a:r>
          </a:p>
          <a:p>
            <a:r>
              <a:rPr lang="en-US" sz="2000" dirty="0" smtClean="0"/>
              <a:t>Analyze response of EMI (constructive/destructive interference) w/o LISN.</a:t>
            </a:r>
          </a:p>
          <a:p>
            <a:r>
              <a:rPr lang="en-US" sz="2000" dirty="0" smtClean="0"/>
              <a:t>Analyze low freq. disturbances due to different loads.</a:t>
            </a:r>
          </a:p>
          <a:p>
            <a:r>
              <a:rPr lang="en-US" sz="2000" dirty="0" smtClean="0"/>
              <a:t>Try to differentiate among appliances with dual switching sections (i.e. PFC section and DC-DC convertor section).</a:t>
            </a:r>
          </a:p>
          <a:p>
            <a:pPr marL="0" indent="0">
              <a:buNone/>
            </a:pPr>
            <a:endParaRPr lang="en-US" sz="2000" dirty="0"/>
          </a:p>
          <a:p>
            <a:pPr marL="0" indent="0">
              <a:buNone/>
            </a:pPr>
            <a:endParaRPr lang="en-US" sz="2000" dirty="0"/>
          </a:p>
          <a:p>
            <a:pPr marL="0" indent="0">
              <a:buNone/>
            </a:pPr>
            <a:r>
              <a:rPr lang="en-US" sz="2000" dirty="0" smtClean="0"/>
              <a:t>*CE Conducted EMI   *CM Common mode *DM Differential </a:t>
            </a:r>
            <a:r>
              <a:rPr lang="en-US" sz="2000" dirty="0"/>
              <a:t>mode</a:t>
            </a:r>
            <a:endParaRPr lang="en-IN" sz="2000" dirty="0"/>
          </a:p>
          <a:p>
            <a:endParaRPr lang="en-IN" sz="2000" dirty="0"/>
          </a:p>
        </p:txBody>
      </p:sp>
      <p:sp>
        <p:nvSpPr>
          <p:cNvPr id="4" name="Date Placeholder 3"/>
          <p:cNvSpPr>
            <a:spLocks noGrp="1"/>
          </p:cNvSpPr>
          <p:nvPr>
            <p:ph type="dt" sz="half" idx="10"/>
          </p:nvPr>
        </p:nvSpPr>
        <p:spPr/>
        <p:txBody>
          <a:bodyPr/>
          <a:lstStyle/>
          <a:p>
            <a:r>
              <a:rPr lang="en-US" smtClean="0"/>
              <a:t>2/8/2014</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27439392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Setup-1</a:t>
            </a:r>
            <a:endParaRPr lang="en-IN" dirty="0"/>
          </a:p>
        </p:txBody>
      </p:sp>
      <p:sp>
        <p:nvSpPr>
          <p:cNvPr id="4" name="Date Placeholder 3"/>
          <p:cNvSpPr>
            <a:spLocks noGrp="1"/>
          </p:cNvSpPr>
          <p:nvPr>
            <p:ph type="dt" sz="half" idx="10"/>
          </p:nvPr>
        </p:nvSpPr>
        <p:spPr/>
        <p:txBody>
          <a:bodyPr/>
          <a:lstStyle/>
          <a:p>
            <a:r>
              <a:rPr lang="en-US" smtClean="0"/>
              <a:t>2/8/2014</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cxnSp>
        <p:nvCxnSpPr>
          <p:cNvPr id="7" name="Straight Arrow Connector 6"/>
          <p:cNvCxnSpPr/>
          <p:nvPr/>
        </p:nvCxnSpPr>
        <p:spPr>
          <a:xfrm>
            <a:off x="990600" y="2819400"/>
            <a:ext cx="68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990600" y="3352800"/>
            <a:ext cx="68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0" y="2706469"/>
            <a:ext cx="1459502" cy="646331"/>
          </a:xfrm>
          <a:prstGeom prst="rect">
            <a:avLst/>
          </a:prstGeom>
          <a:noFill/>
        </p:spPr>
        <p:txBody>
          <a:bodyPr wrap="none" rtlCol="0">
            <a:spAutoFit/>
          </a:bodyPr>
          <a:lstStyle/>
          <a:p>
            <a:pPr algn="ctr"/>
            <a:r>
              <a:rPr lang="en-US" dirty="0" smtClean="0"/>
              <a:t>Mains</a:t>
            </a:r>
          </a:p>
          <a:p>
            <a:r>
              <a:rPr lang="en-US" dirty="0" smtClean="0"/>
              <a:t>Power Supply</a:t>
            </a:r>
            <a:endParaRPr lang="en-IN" dirty="0"/>
          </a:p>
        </p:txBody>
      </p:sp>
      <p:sp>
        <p:nvSpPr>
          <p:cNvPr id="11" name="Rectangle 10"/>
          <p:cNvSpPr/>
          <p:nvPr/>
        </p:nvSpPr>
        <p:spPr>
          <a:xfrm>
            <a:off x="1752600" y="2590800"/>
            <a:ext cx="17526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High Pass Filter (Fc = 50 KHz)</a:t>
            </a:r>
          </a:p>
          <a:p>
            <a:pPr algn="ctr"/>
            <a:r>
              <a:rPr lang="en-US" dirty="0" smtClean="0"/>
              <a:t>Flat Response 50KHz – 30Mhz</a:t>
            </a:r>
            <a:endParaRPr lang="en-IN" dirty="0"/>
          </a:p>
        </p:txBody>
      </p:sp>
      <p:cxnSp>
        <p:nvCxnSpPr>
          <p:cNvPr id="16" name="Straight Arrow Connector 15"/>
          <p:cNvCxnSpPr/>
          <p:nvPr/>
        </p:nvCxnSpPr>
        <p:spPr>
          <a:xfrm>
            <a:off x="3581400" y="2819400"/>
            <a:ext cx="68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581400" y="3352800"/>
            <a:ext cx="68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4343400" y="2667000"/>
            <a:ext cx="1752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Attenuator</a:t>
            </a:r>
          </a:p>
          <a:p>
            <a:pPr algn="ctr"/>
            <a:r>
              <a:rPr lang="en-US" dirty="0" smtClean="0"/>
              <a:t> (To avoid risk to Signal Analyzer)</a:t>
            </a:r>
            <a:endParaRPr lang="en-IN" dirty="0"/>
          </a:p>
        </p:txBody>
      </p:sp>
      <p:cxnSp>
        <p:nvCxnSpPr>
          <p:cNvPr id="25" name="Straight Arrow Connector 24"/>
          <p:cNvCxnSpPr/>
          <p:nvPr/>
        </p:nvCxnSpPr>
        <p:spPr>
          <a:xfrm>
            <a:off x="6172200" y="2819400"/>
            <a:ext cx="68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6172200" y="3352800"/>
            <a:ext cx="68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6934200" y="2667000"/>
            <a:ext cx="1981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Signal Analyzer</a:t>
            </a:r>
            <a:endParaRPr lang="en-IN" dirty="0"/>
          </a:p>
        </p:txBody>
      </p:sp>
      <p:cxnSp>
        <p:nvCxnSpPr>
          <p:cNvPr id="8" name="Straight Connector 7"/>
          <p:cNvCxnSpPr/>
          <p:nvPr/>
        </p:nvCxnSpPr>
        <p:spPr>
          <a:xfrm>
            <a:off x="1143000" y="3352800"/>
            <a:ext cx="0" cy="1219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447800" y="2819400"/>
            <a:ext cx="0" cy="1371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447800" y="4191000"/>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143000" y="4572000"/>
            <a:ext cx="914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2133600" y="3886200"/>
            <a:ext cx="1981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Equipment under Test (Known type of SMPS)</a:t>
            </a:r>
            <a:endParaRPr lang="en-IN" dirty="0"/>
          </a:p>
        </p:txBody>
      </p:sp>
      <p:cxnSp>
        <p:nvCxnSpPr>
          <p:cNvPr id="24" name="Straight Arrow Connector 23"/>
          <p:cNvCxnSpPr/>
          <p:nvPr/>
        </p:nvCxnSpPr>
        <p:spPr>
          <a:xfrm>
            <a:off x="4191000" y="4191000"/>
            <a:ext cx="762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4191000" y="4572000"/>
            <a:ext cx="762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5029200" y="3962400"/>
            <a:ext cx="14859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 Load (LCD/Laptop)</a:t>
            </a:r>
            <a:endParaRPr lang="en-IN" dirty="0"/>
          </a:p>
        </p:txBody>
      </p:sp>
      <p:sp>
        <p:nvSpPr>
          <p:cNvPr id="30" name="TextBox 29"/>
          <p:cNvSpPr txBox="1"/>
          <p:nvPr/>
        </p:nvSpPr>
        <p:spPr>
          <a:xfrm>
            <a:off x="1180007" y="2362200"/>
            <a:ext cx="572593" cy="369332"/>
          </a:xfrm>
          <a:prstGeom prst="rect">
            <a:avLst/>
          </a:prstGeom>
          <a:noFill/>
        </p:spPr>
        <p:txBody>
          <a:bodyPr wrap="none" rtlCol="0">
            <a:spAutoFit/>
          </a:bodyPr>
          <a:lstStyle/>
          <a:p>
            <a:r>
              <a:rPr lang="en-US" dirty="0" smtClean="0"/>
              <a:t>Line</a:t>
            </a:r>
            <a:endParaRPr lang="en-IN" dirty="0"/>
          </a:p>
        </p:txBody>
      </p:sp>
      <p:sp>
        <p:nvSpPr>
          <p:cNvPr id="31" name="TextBox 30"/>
          <p:cNvSpPr txBox="1"/>
          <p:nvPr/>
        </p:nvSpPr>
        <p:spPr>
          <a:xfrm>
            <a:off x="304800" y="3593068"/>
            <a:ext cx="886846" cy="369332"/>
          </a:xfrm>
          <a:prstGeom prst="rect">
            <a:avLst/>
          </a:prstGeom>
          <a:noFill/>
        </p:spPr>
        <p:txBody>
          <a:bodyPr wrap="none" rtlCol="0">
            <a:spAutoFit/>
          </a:bodyPr>
          <a:lstStyle/>
          <a:p>
            <a:r>
              <a:rPr lang="en-US" dirty="0" smtClean="0"/>
              <a:t>Neutral</a:t>
            </a:r>
            <a:endParaRPr lang="en-IN" dirty="0"/>
          </a:p>
        </p:txBody>
      </p:sp>
      <p:sp>
        <p:nvSpPr>
          <p:cNvPr id="32" name="TextBox 31"/>
          <p:cNvSpPr txBox="1"/>
          <p:nvPr/>
        </p:nvSpPr>
        <p:spPr>
          <a:xfrm>
            <a:off x="1905000" y="1944469"/>
            <a:ext cx="1422184" cy="646331"/>
          </a:xfrm>
          <a:prstGeom prst="rect">
            <a:avLst/>
          </a:prstGeom>
          <a:noFill/>
        </p:spPr>
        <p:txBody>
          <a:bodyPr wrap="none" rtlCol="0">
            <a:spAutoFit/>
          </a:bodyPr>
          <a:lstStyle/>
          <a:p>
            <a:r>
              <a:rPr lang="en-US" dirty="0" smtClean="0"/>
              <a:t>High Voltage </a:t>
            </a:r>
          </a:p>
          <a:p>
            <a:r>
              <a:rPr lang="en-US" dirty="0" smtClean="0"/>
              <a:t>Components</a:t>
            </a:r>
            <a:endParaRPr lang="en-IN" dirty="0"/>
          </a:p>
        </p:txBody>
      </p:sp>
    </p:spTree>
    <p:extLst>
      <p:ext uri="{BB962C8B-B14F-4D97-AF65-F5344CB8AC3E}">
        <p14:creationId xmlns:p14="http://schemas.microsoft.com/office/powerpoint/2010/main" val="19059328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Setup-2</a:t>
            </a:r>
            <a:endParaRPr lang="en-IN" dirty="0"/>
          </a:p>
        </p:txBody>
      </p:sp>
      <p:sp>
        <p:nvSpPr>
          <p:cNvPr id="4" name="Date Placeholder 3"/>
          <p:cNvSpPr>
            <a:spLocks noGrp="1"/>
          </p:cNvSpPr>
          <p:nvPr>
            <p:ph type="dt" sz="half" idx="10"/>
          </p:nvPr>
        </p:nvSpPr>
        <p:spPr/>
        <p:txBody>
          <a:bodyPr/>
          <a:lstStyle/>
          <a:p>
            <a:r>
              <a:rPr lang="en-US" smtClean="0"/>
              <a:t>2/8/2014</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cxnSp>
        <p:nvCxnSpPr>
          <p:cNvPr id="7" name="Straight Arrow Connector 6"/>
          <p:cNvCxnSpPr/>
          <p:nvPr/>
        </p:nvCxnSpPr>
        <p:spPr>
          <a:xfrm>
            <a:off x="2286000" y="2819400"/>
            <a:ext cx="68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286000" y="3352800"/>
            <a:ext cx="68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6200" y="2658070"/>
            <a:ext cx="831125" cy="923330"/>
          </a:xfrm>
          <a:prstGeom prst="rect">
            <a:avLst/>
          </a:prstGeom>
          <a:noFill/>
        </p:spPr>
        <p:txBody>
          <a:bodyPr wrap="none" rtlCol="0">
            <a:spAutoFit/>
          </a:bodyPr>
          <a:lstStyle/>
          <a:p>
            <a:r>
              <a:rPr lang="en-US" dirty="0" smtClean="0"/>
              <a:t>Mains</a:t>
            </a:r>
          </a:p>
          <a:p>
            <a:r>
              <a:rPr lang="en-US" dirty="0" smtClean="0"/>
              <a:t>Power </a:t>
            </a:r>
          </a:p>
          <a:p>
            <a:r>
              <a:rPr lang="en-US" dirty="0" smtClean="0"/>
              <a:t>Supply</a:t>
            </a:r>
            <a:endParaRPr lang="en-IN" dirty="0"/>
          </a:p>
        </p:txBody>
      </p:sp>
      <p:sp>
        <p:nvSpPr>
          <p:cNvPr id="11" name="Rectangle 10"/>
          <p:cNvSpPr/>
          <p:nvPr/>
        </p:nvSpPr>
        <p:spPr>
          <a:xfrm>
            <a:off x="2971800" y="2590800"/>
            <a:ext cx="17526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High Pass Filter (Fc = 50 KHz)</a:t>
            </a:r>
          </a:p>
          <a:p>
            <a:pPr algn="ctr"/>
            <a:r>
              <a:rPr lang="en-US" dirty="0" smtClean="0"/>
              <a:t>Flat Response 50KHz – 30Mhz</a:t>
            </a:r>
            <a:endParaRPr lang="en-IN" dirty="0"/>
          </a:p>
        </p:txBody>
      </p:sp>
      <p:cxnSp>
        <p:nvCxnSpPr>
          <p:cNvPr id="16" name="Straight Arrow Connector 15"/>
          <p:cNvCxnSpPr/>
          <p:nvPr/>
        </p:nvCxnSpPr>
        <p:spPr>
          <a:xfrm>
            <a:off x="4800600" y="2819400"/>
            <a:ext cx="68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800600" y="3352800"/>
            <a:ext cx="68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5562600" y="2667000"/>
            <a:ext cx="1752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Attenuator</a:t>
            </a:r>
          </a:p>
          <a:p>
            <a:pPr algn="ctr"/>
            <a:r>
              <a:rPr lang="en-US" dirty="0" smtClean="0"/>
              <a:t> (To avoid risk to Signal Analyzer)</a:t>
            </a:r>
            <a:endParaRPr lang="en-IN" dirty="0"/>
          </a:p>
        </p:txBody>
      </p:sp>
      <p:cxnSp>
        <p:nvCxnSpPr>
          <p:cNvPr id="25" name="Straight Arrow Connector 24"/>
          <p:cNvCxnSpPr/>
          <p:nvPr/>
        </p:nvCxnSpPr>
        <p:spPr>
          <a:xfrm>
            <a:off x="7391400" y="2819400"/>
            <a:ext cx="68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7391400" y="3352800"/>
            <a:ext cx="68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8077200" y="2667000"/>
            <a:ext cx="990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Signal Analyzer</a:t>
            </a:r>
            <a:endParaRPr lang="en-IN" dirty="0"/>
          </a:p>
        </p:txBody>
      </p:sp>
      <p:cxnSp>
        <p:nvCxnSpPr>
          <p:cNvPr id="8" name="Straight Connector 7"/>
          <p:cNvCxnSpPr/>
          <p:nvPr/>
        </p:nvCxnSpPr>
        <p:spPr>
          <a:xfrm>
            <a:off x="2438400" y="3352800"/>
            <a:ext cx="0" cy="1219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743200" y="2819400"/>
            <a:ext cx="0" cy="1371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743200" y="4191000"/>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438400" y="4572000"/>
            <a:ext cx="914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3467100" y="3886200"/>
            <a:ext cx="1981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Equipment under Test (Known type of SMPS)</a:t>
            </a:r>
            <a:endParaRPr lang="en-IN" dirty="0"/>
          </a:p>
        </p:txBody>
      </p:sp>
      <p:cxnSp>
        <p:nvCxnSpPr>
          <p:cNvPr id="24" name="Straight Arrow Connector 23"/>
          <p:cNvCxnSpPr/>
          <p:nvPr/>
        </p:nvCxnSpPr>
        <p:spPr>
          <a:xfrm>
            <a:off x="5524500" y="4191000"/>
            <a:ext cx="762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5524500" y="4572000"/>
            <a:ext cx="762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6362700" y="3962400"/>
            <a:ext cx="14859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 Load (LCD/Laptop)</a:t>
            </a:r>
            <a:endParaRPr lang="en-IN" dirty="0"/>
          </a:p>
        </p:txBody>
      </p:sp>
      <p:sp>
        <p:nvSpPr>
          <p:cNvPr id="6" name="Rectangle 5"/>
          <p:cNvSpPr/>
          <p:nvPr/>
        </p:nvSpPr>
        <p:spPr>
          <a:xfrm>
            <a:off x="685800" y="2438400"/>
            <a:ext cx="1600199"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Low </a:t>
            </a:r>
            <a:r>
              <a:rPr lang="en-US" dirty="0"/>
              <a:t>P</a:t>
            </a:r>
            <a:r>
              <a:rPr lang="en-US" dirty="0" smtClean="0"/>
              <a:t>ass Filter (Fc = 60Hz)</a:t>
            </a:r>
          </a:p>
          <a:p>
            <a:pPr algn="ctr"/>
            <a:r>
              <a:rPr lang="en-US" dirty="0" smtClean="0"/>
              <a:t>To chop of HF disturbances</a:t>
            </a:r>
            <a:endParaRPr lang="en-IN" dirty="0"/>
          </a:p>
        </p:txBody>
      </p:sp>
      <p:sp>
        <p:nvSpPr>
          <p:cNvPr id="27" name="TextBox 26"/>
          <p:cNvSpPr txBox="1"/>
          <p:nvPr/>
        </p:nvSpPr>
        <p:spPr>
          <a:xfrm>
            <a:off x="2362200" y="2362200"/>
            <a:ext cx="572593" cy="369332"/>
          </a:xfrm>
          <a:prstGeom prst="rect">
            <a:avLst/>
          </a:prstGeom>
          <a:noFill/>
        </p:spPr>
        <p:txBody>
          <a:bodyPr wrap="none" rtlCol="0">
            <a:spAutoFit/>
          </a:bodyPr>
          <a:lstStyle/>
          <a:p>
            <a:r>
              <a:rPr lang="en-US" dirty="0" smtClean="0"/>
              <a:t>Line</a:t>
            </a:r>
            <a:endParaRPr lang="en-IN" dirty="0"/>
          </a:p>
        </p:txBody>
      </p:sp>
      <p:sp>
        <p:nvSpPr>
          <p:cNvPr id="30" name="TextBox 29"/>
          <p:cNvSpPr txBox="1"/>
          <p:nvPr/>
        </p:nvSpPr>
        <p:spPr>
          <a:xfrm>
            <a:off x="1551554" y="3897868"/>
            <a:ext cx="886846" cy="369332"/>
          </a:xfrm>
          <a:prstGeom prst="rect">
            <a:avLst/>
          </a:prstGeom>
          <a:noFill/>
        </p:spPr>
        <p:txBody>
          <a:bodyPr wrap="none" rtlCol="0">
            <a:spAutoFit/>
          </a:bodyPr>
          <a:lstStyle/>
          <a:p>
            <a:r>
              <a:rPr lang="en-US" dirty="0" smtClean="0"/>
              <a:t>Neutral</a:t>
            </a:r>
            <a:endParaRPr lang="en-IN" dirty="0"/>
          </a:p>
        </p:txBody>
      </p:sp>
      <p:sp>
        <p:nvSpPr>
          <p:cNvPr id="31" name="TextBox 30"/>
          <p:cNvSpPr txBox="1"/>
          <p:nvPr/>
        </p:nvSpPr>
        <p:spPr>
          <a:xfrm>
            <a:off x="762000" y="1792069"/>
            <a:ext cx="1422184" cy="646331"/>
          </a:xfrm>
          <a:prstGeom prst="rect">
            <a:avLst/>
          </a:prstGeom>
          <a:noFill/>
        </p:spPr>
        <p:txBody>
          <a:bodyPr wrap="none" rtlCol="0">
            <a:spAutoFit/>
          </a:bodyPr>
          <a:lstStyle/>
          <a:p>
            <a:r>
              <a:rPr lang="en-US" dirty="0" smtClean="0"/>
              <a:t>High Voltage </a:t>
            </a:r>
          </a:p>
          <a:p>
            <a:r>
              <a:rPr lang="en-US" dirty="0" smtClean="0"/>
              <a:t>Components</a:t>
            </a:r>
            <a:endParaRPr lang="en-IN" dirty="0"/>
          </a:p>
        </p:txBody>
      </p:sp>
      <p:sp>
        <p:nvSpPr>
          <p:cNvPr id="32" name="TextBox 31"/>
          <p:cNvSpPr txBox="1"/>
          <p:nvPr/>
        </p:nvSpPr>
        <p:spPr>
          <a:xfrm>
            <a:off x="3073616" y="1944469"/>
            <a:ext cx="1422184" cy="646331"/>
          </a:xfrm>
          <a:prstGeom prst="rect">
            <a:avLst/>
          </a:prstGeom>
          <a:noFill/>
        </p:spPr>
        <p:txBody>
          <a:bodyPr wrap="none" rtlCol="0">
            <a:spAutoFit/>
          </a:bodyPr>
          <a:lstStyle/>
          <a:p>
            <a:r>
              <a:rPr lang="en-US" dirty="0" smtClean="0"/>
              <a:t>High Voltage </a:t>
            </a:r>
          </a:p>
          <a:p>
            <a:r>
              <a:rPr lang="en-US" dirty="0" smtClean="0"/>
              <a:t>Components</a:t>
            </a:r>
            <a:endParaRPr lang="en-IN" dirty="0"/>
          </a:p>
        </p:txBody>
      </p:sp>
    </p:spTree>
    <p:extLst>
      <p:ext uri="{BB962C8B-B14F-4D97-AF65-F5344CB8AC3E}">
        <p14:creationId xmlns:p14="http://schemas.microsoft.com/office/powerpoint/2010/main" val="13123840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pass filter (Ver1.1)</a:t>
            </a:r>
            <a:endParaRPr lang="en-IN" dirty="0"/>
          </a:p>
        </p:txBody>
      </p:sp>
      <p:sp>
        <p:nvSpPr>
          <p:cNvPr id="4" name="Date Placeholder 3"/>
          <p:cNvSpPr>
            <a:spLocks noGrp="1"/>
          </p:cNvSpPr>
          <p:nvPr>
            <p:ph type="dt" sz="half" idx="10"/>
          </p:nvPr>
        </p:nvSpPr>
        <p:spPr/>
        <p:txBody>
          <a:bodyPr/>
          <a:lstStyle/>
          <a:p>
            <a:r>
              <a:rPr lang="en-US" smtClean="0"/>
              <a:t>2/8/2014</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pic>
        <p:nvPicPr>
          <p:cNvPr id="1026" name="Picture 2" descr="C:\Users\Omkar\Dropbox\EMI_Sense_Design_project\EMI_sense_discusions and presentations\4-2-2014\Fig_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2530" y="1818672"/>
            <a:ext cx="8779070" cy="3972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2228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394</TotalTime>
  <Words>1629</Words>
  <Application>Microsoft Office PowerPoint</Application>
  <PresentationFormat>On-screen Show (4:3)</PresentationFormat>
  <Paragraphs>257</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Sensing conducted EMI in power lines for appliance disaggregation</vt:lpstr>
      <vt:lpstr>Overview of NILM</vt:lpstr>
      <vt:lpstr>Motivation</vt:lpstr>
      <vt:lpstr>Conducted EMI</vt:lpstr>
      <vt:lpstr>Power Trace from Laptop</vt:lpstr>
      <vt:lpstr>Proposed work for sensing CE</vt:lpstr>
      <vt:lpstr>Experimental Setup-1</vt:lpstr>
      <vt:lpstr>Experimental Setup-2</vt:lpstr>
      <vt:lpstr>High pass filter (Ver1.1)</vt:lpstr>
      <vt:lpstr>Proposed Setup-1  (To study HF disturbances)</vt:lpstr>
      <vt:lpstr>Proposed Setup-2 (To study LF disturbances)</vt:lpstr>
      <vt:lpstr>Power Supply Classification By SMPS Topologies</vt:lpstr>
      <vt:lpstr>PowerPoint Presentation</vt:lpstr>
      <vt:lpstr>Current Status of Experiments</vt:lpstr>
      <vt:lpstr>References (NILM Applications)</vt:lpstr>
      <vt:lpstr>References (NILM Applications)</vt:lpstr>
      <vt:lpstr>References (NILM)</vt:lpstr>
      <vt:lpstr>Industry Initiatives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Sensing conducted EMI in power lines for appliance disaggregation</dc:title>
  <dc:creator>Om Shiv Goraksh Yogi</dc:creator>
  <cp:lastModifiedBy>Omkar</cp:lastModifiedBy>
  <cp:revision>67</cp:revision>
  <dcterms:created xsi:type="dcterms:W3CDTF">2006-08-16T00:00:00Z</dcterms:created>
  <dcterms:modified xsi:type="dcterms:W3CDTF">2014-02-11T10:08:00Z</dcterms:modified>
</cp:coreProperties>
</file>