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68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5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5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8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4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9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7185-30D0-4CA7-9223-90C900878FD2}" type="datetimeFigureOut">
              <a:rPr lang="en-IN" smtClean="0"/>
              <a:t>25-01-2014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B853-0040-4A44-8CD6-60DBE511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line EMI Sensing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Manoj gulati</a:t>
            </a:r>
          </a:p>
          <a:p>
            <a:r>
              <a:rPr lang="en-US" dirty="0" smtClean="0"/>
              <a:t>Date: 25-01-2014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90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Experimental setup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8113764" cy="4660795"/>
          </a:xfrm>
        </p:spPr>
      </p:pic>
    </p:spTree>
    <p:extLst>
      <p:ext uri="{BB962C8B-B14F-4D97-AF65-F5344CB8AC3E}">
        <p14:creationId xmlns:p14="http://schemas.microsoft.com/office/powerpoint/2010/main" val="395421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Domain measurements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TD uses LISN to sense line noise.</a:t>
            </a:r>
          </a:p>
          <a:p>
            <a:r>
              <a:rPr lang="en-US" sz="2000" dirty="0" smtClean="0"/>
              <a:t>LISN allows 50/60Hz main </a:t>
            </a:r>
            <a:r>
              <a:rPr lang="en-US" sz="2000" dirty="0" err="1" smtClean="0"/>
              <a:t>suppply</a:t>
            </a:r>
            <a:r>
              <a:rPr lang="en-US" sz="2000" dirty="0" smtClean="0"/>
              <a:t> in EUT without attenuation.  </a:t>
            </a:r>
          </a:p>
          <a:p>
            <a:r>
              <a:rPr lang="en-US" sz="2000" dirty="0" smtClean="0"/>
              <a:t>Noise generated by LISN is filtered and tapped from LISN’s outputs Line and neutral.</a:t>
            </a:r>
          </a:p>
          <a:p>
            <a:r>
              <a:rPr lang="en-US" sz="2000" dirty="0" smtClean="0"/>
              <a:t>EMI on line and neutral follows these relations:</a:t>
            </a:r>
          </a:p>
          <a:p>
            <a:pPr lvl="1"/>
            <a:r>
              <a:rPr lang="en-US" dirty="0" smtClean="0"/>
              <a:t>&gt;       </a:t>
            </a:r>
            <a:r>
              <a:rPr lang="en-US" dirty="0" err="1" smtClean="0"/>
              <a:t>V</a:t>
            </a:r>
            <a:r>
              <a:rPr lang="en-US" sz="1600" dirty="0" err="1" smtClean="0"/>
              <a:t>line</a:t>
            </a:r>
            <a:r>
              <a:rPr lang="en-US" sz="1600" dirty="0" smtClean="0"/>
              <a:t> </a:t>
            </a:r>
            <a:r>
              <a:rPr lang="en-US" dirty="0" smtClean="0"/>
              <a:t>= V</a:t>
            </a:r>
            <a:r>
              <a:rPr lang="en-US" sz="1600" dirty="0" smtClean="0"/>
              <a:t>CM  </a:t>
            </a:r>
            <a:r>
              <a:rPr lang="en-US" dirty="0" smtClean="0"/>
              <a:t>+ V</a:t>
            </a:r>
            <a:r>
              <a:rPr lang="en-US" sz="1600" dirty="0" smtClean="0"/>
              <a:t>DM</a:t>
            </a:r>
            <a:r>
              <a:rPr lang="en-US" sz="2400" dirty="0" smtClean="0"/>
              <a:t>/2     (a)</a:t>
            </a:r>
          </a:p>
          <a:p>
            <a:pPr lvl="1"/>
            <a:r>
              <a:rPr lang="en-US" dirty="0" smtClean="0"/>
              <a:t>&gt;       </a:t>
            </a:r>
            <a:r>
              <a:rPr lang="en-US" dirty="0" err="1" smtClean="0"/>
              <a:t>V</a:t>
            </a:r>
            <a:r>
              <a:rPr lang="en-US" sz="1600" dirty="0" err="1" smtClean="0"/>
              <a:t>line</a:t>
            </a:r>
            <a:r>
              <a:rPr lang="en-US" sz="1600" dirty="0" smtClean="0"/>
              <a:t> </a:t>
            </a:r>
            <a:r>
              <a:rPr lang="en-US" sz="2400" dirty="0" smtClean="0"/>
              <a:t> = V</a:t>
            </a:r>
            <a:r>
              <a:rPr lang="en-US" sz="1600" dirty="0" smtClean="0"/>
              <a:t>CM  </a:t>
            </a:r>
            <a:r>
              <a:rPr lang="en-US" dirty="0"/>
              <a:t>-</a:t>
            </a:r>
            <a:r>
              <a:rPr lang="en-US" dirty="0" smtClean="0"/>
              <a:t> V</a:t>
            </a:r>
            <a:r>
              <a:rPr lang="en-US" sz="1600" dirty="0" smtClean="0"/>
              <a:t>DM</a:t>
            </a:r>
            <a:r>
              <a:rPr lang="en-US" sz="2400" dirty="0" smtClean="0"/>
              <a:t>/2      (b)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The two signals are fed in to two channels of DSO. DSO samples TD signals.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Inbuilt add and subtract features are used to separate CM and DM noise.</a:t>
            </a:r>
          </a:p>
          <a:p>
            <a:pPr marL="0" lvl="1" indent="0">
              <a:buNone/>
            </a:pPr>
            <a:endParaRPr lang="en-US" sz="2000" dirty="0" smtClean="0"/>
          </a:p>
          <a:p>
            <a:pPr lvl="1"/>
            <a:endParaRPr lang="en-I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12" y="4741066"/>
            <a:ext cx="3897400" cy="96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35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Sampled TD data is stored in form of txt files.</a:t>
            </a:r>
          </a:p>
          <a:p>
            <a:r>
              <a:rPr lang="en-US" sz="2000" dirty="0" smtClean="0"/>
              <a:t># Advantage of this method is that CM and DM noise </a:t>
            </a:r>
            <a:r>
              <a:rPr lang="en-US" sz="2000" dirty="0" smtClean="0"/>
              <a:t>separation is done in DSO and external separator is not required. 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446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706090"/>
          </a:xfrm>
        </p:spPr>
        <p:txBody>
          <a:bodyPr/>
          <a:lstStyle/>
          <a:p>
            <a:r>
              <a:rPr lang="en-US" sz="3200" dirty="0" smtClean="0"/>
              <a:t>Challenges in CM-DM separator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B</a:t>
            </a:r>
            <a:r>
              <a:rPr lang="en-IN" sz="2000" dirty="0" smtClean="0"/>
              <a:t>oth</a:t>
            </a:r>
            <a:r>
              <a:rPr lang="en-IN" sz="2000" dirty="0" smtClean="0"/>
              <a:t> inputs should be </a:t>
            </a:r>
            <a:r>
              <a:rPr lang="en-IN" sz="2000" dirty="0"/>
              <a:t>identical to each other to avoid errors due to phase shift.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/>
              <a:t>S</a:t>
            </a:r>
            <a:r>
              <a:rPr lang="en-IN" sz="2000" dirty="0" smtClean="0"/>
              <a:t>hould </a:t>
            </a:r>
            <a:r>
              <a:rPr lang="en-IN" sz="2000" dirty="0"/>
              <a:t>be compact and components should be properly </a:t>
            </a:r>
            <a:r>
              <a:rPr lang="en-IN" sz="2000" dirty="0" smtClean="0"/>
              <a:t>mounted to </a:t>
            </a:r>
            <a:r>
              <a:rPr lang="en-IN" sz="2000" dirty="0"/>
              <a:t>avoid errors due to connections and soldering.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/>
              <a:t>P</a:t>
            </a:r>
            <a:r>
              <a:rPr lang="en-IN" sz="2000" dirty="0" smtClean="0"/>
              <a:t>roper shielding is desired </a:t>
            </a:r>
            <a:r>
              <a:rPr lang="en-IN" sz="2000" dirty="0"/>
              <a:t>t</a:t>
            </a:r>
            <a:r>
              <a:rPr lang="en-IN" sz="2000" dirty="0" smtClean="0"/>
              <a:t>o </a:t>
            </a:r>
            <a:r>
              <a:rPr lang="en-IN" sz="2000" dirty="0"/>
              <a:t>avoid </a:t>
            </a:r>
            <a:r>
              <a:rPr lang="en-IN" sz="2000" dirty="0" smtClean="0"/>
              <a:t>errors due </a:t>
            </a:r>
            <a:r>
              <a:rPr lang="en-IN" sz="2000" dirty="0"/>
              <a:t>to radiation interference with the CM-DM separator </a:t>
            </a:r>
            <a:r>
              <a:rPr lang="en-IN" sz="2000" dirty="0" smtClean="0"/>
              <a:t>circuit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smtClean="0"/>
              <a:t>Since </a:t>
            </a:r>
            <a:r>
              <a:rPr lang="en-IN" sz="2000" dirty="0"/>
              <a:t>EMI extends in </a:t>
            </a:r>
            <a:r>
              <a:rPr lang="en-IN" sz="2000" dirty="0" smtClean="0"/>
              <a:t>the MHz frequency </a:t>
            </a:r>
            <a:r>
              <a:rPr lang="en-IN" sz="2000" dirty="0"/>
              <a:t>range, good quality magnetic cores are required </a:t>
            </a:r>
            <a:r>
              <a:rPr lang="en-IN" sz="2000" dirty="0" smtClean="0"/>
              <a:t>that can </a:t>
            </a:r>
            <a:r>
              <a:rPr lang="en-IN" sz="2000" dirty="0"/>
              <a:t>operate at high frequency.</a:t>
            </a:r>
          </a:p>
        </p:txBody>
      </p:sp>
    </p:spTree>
    <p:extLst>
      <p:ext uri="{BB962C8B-B14F-4D97-AF65-F5344CB8AC3E}">
        <p14:creationId xmlns:p14="http://schemas.microsoft.com/office/powerpoint/2010/main" val="397649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sz="3200" dirty="0" smtClean="0"/>
              <a:t>Computational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In this TD approach frequency components are obtained by computing FFT of the sampled data.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In noise signal data where randomness is involved, it is more appropriate to find Power spectral distribution.  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Barlett</a:t>
            </a:r>
            <a:r>
              <a:rPr lang="en-US" sz="2000" dirty="0" smtClean="0"/>
              <a:t> and Welch </a:t>
            </a:r>
            <a:r>
              <a:rPr lang="en-US" sz="2000" dirty="0" err="1" smtClean="0"/>
              <a:t>periodograms</a:t>
            </a:r>
            <a:r>
              <a:rPr lang="en-US" sz="2000" dirty="0" smtClean="0"/>
              <a:t> are used for this.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Magnitude and power spectrum is computed through DFT applied on time domain signal.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FFT of </a:t>
            </a:r>
            <a:r>
              <a:rPr lang="en-US" sz="2000" dirty="0" err="1" smtClean="0"/>
              <a:t>noth</a:t>
            </a:r>
            <a:r>
              <a:rPr lang="en-US" sz="2000" dirty="0" smtClean="0"/>
              <a:t> CM and DM components is computed in </a:t>
            </a:r>
            <a:r>
              <a:rPr lang="en-US" sz="2000" dirty="0" err="1" smtClean="0"/>
              <a:t>db</a:t>
            </a:r>
            <a:r>
              <a:rPr lang="en-US" sz="2000" dirty="0" smtClean="0"/>
              <a:t> (</a:t>
            </a:r>
            <a:r>
              <a:rPr lang="en-US" sz="2400" dirty="0" err="1" smtClean="0"/>
              <a:t>V</a:t>
            </a:r>
            <a:r>
              <a:rPr lang="en-US" sz="2000" dirty="0" err="1" smtClean="0"/>
              <a:t>mag</a:t>
            </a:r>
            <a:r>
              <a:rPr lang="en-US" sz="2000" dirty="0" smtClean="0"/>
              <a:t>) and then converted to </a:t>
            </a:r>
            <a:r>
              <a:rPr lang="en-US" sz="2400" dirty="0" err="1" smtClean="0"/>
              <a:t>db</a:t>
            </a:r>
            <a:r>
              <a:rPr lang="en-US" sz="2000" dirty="0" err="1" smtClean="0"/>
              <a:t>u</a:t>
            </a:r>
            <a:r>
              <a:rPr lang="en-US" sz="2400" dirty="0" err="1" smtClean="0"/>
              <a:t>V</a:t>
            </a:r>
            <a:r>
              <a:rPr lang="en-US" sz="2400" dirty="0" smtClean="0"/>
              <a:t> </a:t>
            </a:r>
            <a:r>
              <a:rPr lang="en-US" sz="2000" dirty="0" smtClean="0"/>
              <a:t>(</a:t>
            </a:r>
            <a:r>
              <a:rPr lang="en-US" sz="2400" dirty="0" err="1" smtClean="0"/>
              <a:t>V</a:t>
            </a:r>
            <a:r>
              <a:rPr lang="en-US" sz="2000" dirty="0" err="1" smtClean="0"/>
              <a:t>mag</a:t>
            </a:r>
            <a:r>
              <a:rPr lang="en-US" sz="2000" dirty="0" smtClean="0"/>
              <a:t>) as EMC regulations are specified in this.</a:t>
            </a:r>
            <a:endParaRPr lang="en-US" sz="2000" dirty="0"/>
          </a:p>
          <a:p>
            <a:endParaRPr lang="en-I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50593"/>
            <a:ext cx="5292262" cy="93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23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this </a:t>
            </a:r>
            <a:r>
              <a:rPr lang="en-US" sz="2400" dirty="0" err="1" smtClean="0"/>
              <a:t>db</a:t>
            </a:r>
            <a:r>
              <a:rPr lang="en-US" sz="2400" dirty="0" smtClean="0"/>
              <a:t> (</a:t>
            </a:r>
            <a:r>
              <a:rPr lang="en-US" sz="2800" dirty="0" err="1" smtClean="0"/>
              <a:t>V</a:t>
            </a:r>
            <a:r>
              <a:rPr lang="en-US" sz="2400" dirty="0" err="1" smtClean="0"/>
              <a:t>mag</a:t>
            </a:r>
            <a:r>
              <a:rPr lang="en-US" sz="2400" dirty="0" smtClean="0"/>
              <a:t>) is converted to </a:t>
            </a:r>
            <a:r>
              <a:rPr lang="en-US" sz="2800" dirty="0" err="1" smtClean="0"/>
              <a:t>db</a:t>
            </a:r>
            <a:r>
              <a:rPr lang="en-US" sz="2400" dirty="0" err="1" smtClean="0"/>
              <a:t>u</a:t>
            </a:r>
            <a:r>
              <a:rPr lang="en-US" sz="2800" dirty="0" err="1" smtClean="0"/>
              <a:t>V</a:t>
            </a:r>
            <a:r>
              <a:rPr lang="en-US" sz="2800" dirty="0" smtClean="0"/>
              <a:t> </a:t>
            </a:r>
            <a:r>
              <a:rPr lang="en-US" sz="2400" dirty="0" smtClean="0"/>
              <a:t>(</a:t>
            </a:r>
            <a:r>
              <a:rPr lang="en-US" sz="2800" dirty="0" err="1" smtClean="0"/>
              <a:t>V</a:t>
            </a:r>
            <a:r>
              <a:rPr lang="en-US" sz="2400" dirty="0" err="1" smtClean="0"/>
              <a:t>mag</a:t>
            </a:r>
            <a:r>
              <a:rPr lang="en-US" sz="2400" dirty="0" smtClean="0"/>
              <a:t>) as EMC regulations are specified in this.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Then 6db is added to baseline attenuation so that EMI is below limit line by 6 db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  <a:p>
            <a:endParaRPr lang="en-IN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189862" cy="71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5152"/>
            <a:ext cx="6697239" cy="77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7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Spectrum estimation from </a:t>
            </a:r>
            <a:r>
              <a:rPr lang="en-US" sz="2800" dirty="0" err="1" smtClean="0"/>
              <a:t>Barlett</a:t>
            </a:r>
            <a:r>
              <a:rPr lang="en-US" sz="2800" dirty="0" smtClean="0"/>
              <a:t> and Welch </a:t>
            </a:r>
            <a:r>
              <a:rPr lang="en-US" sz="2800" dirty="0" err="1" smtClean="0"/>
              <a:t>periodograms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Computing </a:t>
            </a:r>
            <a:r>
              <a:rPr lang="en-US" sz="2000" dirty="0" err="1"/>
              <a:t>f</a:t>
            </a:r>
            <a:r>
              <a:rPr lang="en-US" sz="2000" dirty="0" err="1" smtClean="0"/>
              <a:t>req</a:t>
            </a:r>
            <a:r>
              <a:rPr lang="en-US" sz="2000" dirty="0" smtClean="0"/>
              <a:t> spectrum of  TD signals using </a:t>
            </a:r>
            <a:r>
              <a:rPr lang="en-US" sz="2000" dirty="0" err="1" smtClean="0"/>
              <a:t>Barlett</a:t>
            </a:r>
            <a:r>
              <a:rPr lang="en-US" sz="2000" dirty="0" smtClean="0"/>
              <a:t> and Welch </a:t>
            </a:r>
            <a:r>
              <a:rPr lang="en-US" sz="2000" dirty="0" err="1" smtClean="0"/>
              <a:t>periodograms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Periodograms</a:t>
            </a:r>
            <a:r>
              <a:rPr lang="en-US" sz="2000" dirty="0" smtClean="0"/>
              <a:t> compute average of spectrum obtained from FFT of TD segments of sampled signals.</a:t>
            </a:r>
          </a:p>
          <a:p>
            <a:r>
              <a:rPr lang="en-US" sz="2000" dirty="0" smtClean="0"/>
              <a:t>Spectrum estimation is non parametric as no assumption was made how data was generated.</a:t>
            </a:r>
            <a:endParaRPr lang="en-US" sz="2000" dirty="0"/>
          </a:p>
          <a:p>
            <a:r>
              <a:rPr lang="en-US" sz="2000" u="sng" dirty="0" err="1" smtClean="0"/>
              <a:t>Barlett</a:t>
            </a:r>
            <a:r>
              <a:rPr lang="en-US" sz="2000" u="sng" dirty="0" smtClean="0"/>
              <a:t> approach</a:t>
            </a:r>
            <a:r>
              <a:rPr lang="en-US" sz="2000" dirty="0" smtClean="0"/>
              <a:t>: N point </a:t>
            </a:r>
            <a:r>
              <a:rPr lang="en-US" sz="2000" dirty="0" err="1" smtClean="0"/>
              <a:t>seq</a:t>
            </a:r>
            <a:r>
              <a:rPr lang="en-US" sz="2000" dirty="0" smtClean="0"/>
              <a:t> is subdivided in to K non overlapping segments, where each segment has length m.</a:t>
            </a:r>
          </a:p>
          <a:p>
            <a:r>
              <a:rPr lang="en-US" sz="2000" dirty="0" err="1" smtClean="0"/>
              <a:t>Periodograms</a:t>
            </a:r>
            <a:r>
              <a:rPr lang="en-US" sz="2000" dirty="0" smtClean="0"/>
              <a:t> for all k segments are computed and averaged to obtain </a:t>
            </a:r>
            <a:r>
              <a:rPr lang="en-US" sz="2000" dirty="0" err="1" smtClean="0"/>
              <a:t>Barlett</a:t>
            </a:r>
            <a:r>
              <a:rPr lang="en-US" sz="2000" dirty="0" smtClean="0"/>
              <a:t> power spectrum estimate: </a:t>
            </a:r>
          </a:p>
          <a:p>
            <a:pPr marL="914400" lvl="2" indent="0">
              <a:buNone/>
            </a:pPr>
            <a:endParaRPr lang="en-US" sz="1000" dirty="0" smtClean="0"/>
          </a:p>
          <a:p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64" y="4869160"/>
            <a:ext cx="5217240" cy="12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72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000" dirty="0" err="1" smtClean="0"/>
              <a:t>Barlett</a:t>
            </a:r>
            <a:r>
              <a:rPr lang="en-US" sz="2000" dirty="0" smtClean="0"/>
              <a:t> </a:t>
            </a:r>
            <a:r>
              <a:rPr lang="en-US" sz="2000" dirty="0" err="1" smtClean="0"/>
              <a:t>Periodogram</a:t>
            </a:r>
            <a:r>
              <a:rPr lang="en-US" sz="2000" dirty="0" smtClean="0"/>
              <a:t> reduces freq. resolution by a factor k . 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Advantage is reduction in variance by a factor of k.</a:t>
            </a:r>
          </a:p>
          <a:p>
            <a:pPr>
              <a:spcBef>
                <a:spcPts val="1200"/>
              </a:spcBef>
            </a:pPr>
            <a:r>
              <a:rPr lang="en-IN" sz="2000" u="sng" dirty="0" smtClean="0"/>
              <a:t>Welch </a:t>
            </a:r>
            <a:r>
              <a:rPr lang="en-IN" sz="2000" u="sng" dirty="0" err="1" smtClean="0"/>
              <a:t>periodogram</a:t>
            </a:r>
            <a:r>
              <a:rPr lang="en-IN" sz="2000" dirty="0" smtClean="0"/>
              <a:t>:  Data </a:t>
            </a:r>
            <a:r>
              <a:rPr lang="en-IN" sz="2000" dirty="0"/>
              <a:t>segments are allowed </a:t>
            </a:r>
            <a:r>
              <a:rPr lang="en-IN" sz="2000" dirty="0" smtClean="0"/>
              <a:t>to overlap</a:t>
            </a:r>
            <a:r>
              <a:rPr lang="en-IN" sz="2000" dirty="0"/>
              <a:t>. </a:t>
            </a:r>
            <a:endParaRPr lang="en-IN" sz="2000" dirty="0" smtClean="0"/>
          </a:p>
          <a:p>
            <a:pPr>
              <a:spcBef>
                <a:spcPts val="1200"/>
              </a:spcBef>
            </a:pPr>
            <a:r>
              <a:rPr lang="en-IN" sz="2000" dirty="0" smtClean="0"/>
              <a:t>The </a:t>
            </a:r>
            <a:r>
              <a:rPr lang="en-IN" sz="2000" dirty="0"/>
              <a:t>data segments are windowed prior to </a:t>
            </a:r>
            <a:r>
              <a:rPr lang="en-IN" sz="2000" dirty="0" smtClean="0"/>
              <a:t>computing the </a:t>
            </a:r>
            <a:r>
              <a:rPr lang="en-IN" sz="2000" dirty="0" err="1" smtClean="0"/>
              <a:t>periodogram</a:t>
            </a:r>
            <a:r>
              <a:rPr lang="en-IN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IN" sz="2000" dirty="0" smtClean="0"/>
              <a:t>The </a:t>
            </a:r>
            <a:r>
              <a:rPr lang="en-IN" sz="2000" dirty="0" err="1"/>
              <a:t>periodograms</a:t>
            </a:r>
            <a:r>
              <a:rPr lang="en-IN" sz="2000" dirty="0"/>
              <a:t> for all the </a:t>
            </a:r>
            <a:r>
              <a:rPr lang="en-IN" sz="2000" i="1" dirty="0"/>
              <a:t>k </a:t>
            </a:r>
            <a:r>
              <a:rPr lang="en-IN" sz="2000" dirty="0"/>
              <a:t>segments </a:t>
            </a:r>
            <a:r>
              <a:rPr lang="en-IN" sz="2000" dirty="0" smtClean="0"/>
              <a:t>are computed </a:t>
            </a:r>
            <a:r>
              <a:rPr lang="en-IN" sz="2000" dirty="0"/>
              <a:t>and averaged to obtain the Welch power </a:t>
            </a:r>
            <a:r>
              <a:rPr lang="en-IN" sz="2000" dirty="0" smtClean="0"/>
              <a:t>spectrum estimate</a:t>
            </a:r>
            <a:r>
              <a:rPr lang="en-IN" sz="2000" dirty="0"/>
              <a:t>.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sz="2200" dirty="0" smtClean="0"/>
          </a:p>
          <a:p>
            <a:pPr marL="0" indent="0">
              <a:buNone/>
            </a:pPr>
            <a:endParaRPr lang="en-IN" sz="2200" dirty="0" smtClean="0"/>
          </a:p>
          <a:p>
            <a:r>
              <a:rPr lang="en-IN" sz="2200" dirty="0" smtClean="0"/>
              <a:t>Welch </a:t>
            </a:r>
            <a:r>
              <a:rPr lang="en-IN" sz="2200" dirty="0" err="1"/>
              <a:t>periodogram</a:t>
            </a:r>
            <a:r>
              <a:rPr lang="en-IN" sz="2200" dirty="0"/>
              <a:t> reduces the variance by a factor of 16 </a:t>
            </a:r>
            <a:r>
              <a:rPr lang="en-IN" sz="2200" dirty="0" smtClean="0"/>
              <a:t>k/5 for </a:t>
            </a:r>
            <a:r>
              <a:rPr lang="en-IN" sz="2200" dirty="0"/>
              <a:t>a 50% overlap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The </a:t>
            </a:r>
            <a:r>
              <a:rPr lang="en-IN" sz="2200" dirty="0"/>
              <a:t>advantage of </a:t>
            </a:r>
            <a:r>
              <a:rPr lang="en-IN" sz="2200" dirty="0" smtClean="0"/>
              <a:t>the Welch </a:t>
            </a:r>
            <a:r>
              <a:rPr lang="en-IN" sz="2200" dirty="0"/>
              <a:t>power </a:t>
            </a:r>
            <a:r>
              <a:rPr lang="en-IN" sz="2200" dirty="0" smtClean="0"/>
              <a:t>spectrum estimate </a:t>
            </a:r>
            <a:r>
              <a:rPr lang="en-IN" sz="2200" dirty="0"/>
              <a:t>is that the variance is smaller than that obtained </a:t>
            </a:r>
            <a:r>
              <a:rPr lang="en-IN" sz="2200" dirty="0" smtClean="0"/>
              <a:t>with the </a:t>
            </a:r>
            <a:r>
              <a:rPr lang="en-IN" sz="2200" dirty="0"/>
              <a:t>Bartlett power spectrum estimate</a:t>
            </a:r>
            <a:r>
              <a:rPr lang="en-IN" sz="2200" dirty="0" smtClean="0"/>
              <a:t>.</a:t>
            </a:r>
            <a:endParaRPr lang="en-IN" dirty="0" smtClean="0"/>
          </a:p>
          <a:p>
            <a:r>
              <a:rPr lang="en-US" sz="2400" dirty="0" err="1" smtClean="0"/>
              <a:t>Barlett</a:t>
            </a:r>
            <a:r>
              <a:rPr lang="en-US" sz="2400" dirty="0" smtClean="0"/>
              <a:t> </a:t>
            </a:r>
            <a:r>
              <a:rPr lang="en-US" sz="2400" dirty="0" err="1" smtClean="0"/>
              <a:t>Periodogram</a:t>
            </a:r>
            <a:r>
              <a:rPr lang="en-US" sz="2400" dirty="0" smtClean="0"/>
              <a:t> is preferred over Welch as it requires less memory storage.</a:t>
            </a:r>
            <a:endParaRPr lang="en-US" sz="22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2852936"/>
            <a:ext cx="5616623" cy="10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63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Power Line Filter Design for </a:t>
            </a:r>
            <a:r>
              <a:rPr lang="en-IN" dirty="0" smtClean="0"/>
              <a:t>Conducted Electromagnetic </a:t>
            </a:r>
            <a:r>
              <a:rPr lang="en-IN" dirty="0"/>
              <a:t>Interference </a:t>
            </a:r>
            <a:r>
              <a:rPr lang="en-IN" dirty="0" smtClean="0"/>
              <a:t>Using Time-Domain Measurements.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4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study unique and distinct features in conducted EMI generated by multiple electrical appliances.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Specific test cases: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tudy impact of voltage fluctuations &amp; building architecture on CE.</a:t>
            </a:r>
          </a:p>
          <a:p>
            <a:r>
              <a:rPr lang="en-US" sz="2400" dirty="0" smtClean="0"/>
              <a:t>Study dissimilar features in CE during w/ and w/o load.</a:t>
            </a:r>
          </a:p>
          <a:p>
            <a:r>
              <a:rPr lang="en-US" sz="2400" dirty="0" smtClean="0"/>
              <a:t>Study effect on CE of a single SMPS(EUT) for different loads.</a:t>
            </a:r>
          </a:p>
          <a:p>
            <a:r>
              <a:rPr lang="en-US" sz="2400" dirty="0" smtClean="0"/>
              <a:t>Study features and unique aspects in CM CE and DM CE for different electrical loads (21-1-2014). </a:t>
            </a:r>
          </a:p>
          <a:p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923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Review: Power line filter design for CE using TDM (Kumar and </a:t>
            </a:r>
            <a:r>
              <a:rPr lang="en-US" sz="2800" dirty="0" err="1" smtClean="0"/>
              <a:t>Agarwal</a:t>
            </a:r>
            <a:r>
              <a:rPr lang="en-US" sz="2800" dirty="0" smtClean="0"/>
              <a:t>, IITB  IEEE Transactions)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641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Overview: TD technique for design of passive power line CE filters in freq. range 150Khz-30Mhz by CM and DM separation w/o using CM-DM separator and Spectrum analyzer.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Steps:</a:t>
            </a:r>
          </a:p>
          <a:p>
            <a:r>
              <a:rPr lang="en-US" sz="2000" dirty="0" smtClean="0"/>
              <a:t>Signals coming from  LISN are fed on 2 channels of DSO.</a:t>
            </a:r>
          </a:p>
          <a:p>
            <a:r>
              <a:rPr lang="en-US" sz="2000" dirty="0" smtClean="0"/>
              <a:t>Both channels are added and subtracted for separating CM-DM noise.</a:t>
            </a:r>
          </a:p>
          <a:p>
            <a:r>
              <a:rPr lang="en-US" sz="2000" dirty="0" smtClean="0"/>
              <a:t>Data is stored in form of text files for computation.</a:t>
            </a:r>
          </a:p>
          <a:p>
            <a:r>
              <a:rPr lang="en-US" sz="2000" dirty="0" smtClean="0"/>
              <a:t>Custom built (filter design software )FDS written running in DSO estimates noise spectrum.</a:t>
            </a:r>
          </a:p>
          <a:p>
            <a:r>
              <a:rPr lang="en-US" sz="2000" dirty="0" smtClean="0"/>
              <a:t>It computes   direct FFT, </a:t>
            </a:r>
            <a:r>
              <a:rPr lang="en-US" sz="2000" dirty="0" err="1" smtClean="0"/>
              <a:t>Barlett</a:t>
            </a:r>
            <a:r>
              <a:rPr lang="en-US" sz="2000" dirty="0" smtClean="0"/>
              <a:t> and Welch </a:t>
            </a:r>
            <a:r>
              <a:rPr lang="en-US" sz="2000" dirty="0" err="1" smtClean="0"/>
              <a:t>periodograms</a:t>
            </a:r>
            <a:r>
              <a:rPr lang="en-US" sz="2000" dirty="0" smtClean="0"/>
              <a:t> which computes filter component values.</a:t>
            </a:r>
          </a:p>
          <a:p>
            <a:r>
              <a:rPr lang="en-US" sz="2000" dirty="0" smtClean="0"/>
              <a:t>Both techniques were compared on basis of time and computing complexity.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89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Power line filter topology for CE</a:t>
            </a:r>
            <a:endParaRPr lang="en-IN" u="sng" dirty="0"/>
          </a:p>
          <a:p>
            <a:pPr marL="0" indent="0" algn="ctr">
              <a:buNone/>
            </a:pP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0848"/>
            <a:ext cx="6323603" cy="2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Conventional setup for measurement of CE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37114"/>
            <a:ext cx="7058702" cy="24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1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Requirements for conventional CE measurement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LISN </a:t>
            </a:r>
          </a:p>
          <a:p>
            <a:r>
              <a:rPr lang="en-US" sz="2000" dirty="0" smtClean="0"/>
              <a:t>CM-DM separator circuit</a:t>
            </a:r>
          </a:p>
          <a:p>
            <a:r>
              <a:rPr lang="en-US" sz="2000" dirty="0" smtClean="0"/>
              <a:t>Spectrum analyzer </a:t>
            </a:r>
          </a:p>
          <a:p>
            <a:r>
              <a:rPr lang="en-US" sz="2000" dirty="0" smtClean="0"/>
              <a:t>GPIB connection</a:t>
            </a:r>
          </a:p>
          <a:p>
            <a:r>
              <a:rPr lang="en-US" sz="2000" dirty="0" smtClean="0"/>
              <a:t>PC</a:t>
            </a:r>
          </a:p>
          <a:p>
            <a:pPr marL="0" indent="0">
              <a:buNone/>
            </a:pPr>
            <a:r>
              <a:rPr lang="en-US" sz="2000" dirty="0" smtClean="0"/>
              <a:t>Setbacks: Complicated setup and difficult to perform quasi peak detection.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TD CE measurement setup is compact and provide promising results using DSOs.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124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works in TD EMI sensing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Prime focus was on radiated EMI.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Few comparisons were there b/w TD and FD.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Similar results in FD as freq. response of micro strip using impulse testing in TD.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Capturing noise in TD then computing FFT and </a:t>
            </a:r>
            <a:r>
              <a:rPr lang="en-US" sz="2000" dirty="0" err="1" smtClean="0"/>
              <a:t>periodograms</a:t>
            </a:r>
            <a:r>
              <a:rPr lang="en-US" sz="2000" dirty="0" smtClean="0"/>
              <a:t> was considered better due to magnitude and phase information.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TD measurement system can be used to simulate conventional equip. </a:t>
            </a:r>
            <a:r>
              <a:rPr lang="en-US" sz="2000" dirty="0" err="1" smtClean="0"/>
              <a:t>e.g</a:t>
            </a:r>
            <a:r>
              <a:rPr lang="en-US" sz="2000" dirty="0" smtClean="0"/>
              <a:t> peak, average, RMS and quasi peak detector.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850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Objective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To reduce accessories required for design of EMI filters like CM-DM noise separator, Signal analyzer, GPIB interface, PC.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Current approach proposes TD method of noise acquisition over FD analysis.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Signals from LISN are fed in to fast sampling DSO having add and subtract function to calculate CM-DM components.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Then using filter design software (running inside DSO) it computes direct FFT and </a:t>
            </a:r>
            <a:r>
              <a:rPr lang="en-US" sz="2000" dirty="0" err="1" smtClean="0"/>
              <a:t>periodograms</a:t>
            </a:r>
            <a:r>
              <a:rPr lang="en-US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Result from these computations and by analyzing PSD values for different filter components can be calculated.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0696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Time Domain measurement system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6785"/>
            <a:ext cx="6192688" cy="5410567"/>
          </a:xfrm>
        </p:spPr>
      </p:pic>
    </p:spTree>
    <p:extLst>
      <p:ext uri="{BB962C8B-B14F-4D97-AF65-F5344CB8AC3E}">
        <p14:creationId xmlns:p14="http://schemas.microsoft.com/office/powerpoint/2010/main" val="345758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988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 line EMI Sensing</vt:lpstr>
      <vt:lpstr>Goal</vt:lpstr>
      <vt:lpstr>Review: Power line filter design for CE using TDM (Kumar and Agarwal, IITB  IEEE Transactions)</vt:lpstr>
      <vt:lpstr>PowerPoint Presentation</vt:lpstr>
      <vt:lpstr>PowerPoint Presentation</vt:lpstr>
      <vt:lpstr>Requirements for conventional CE measurement</vt:lpstr>
      <vt:lpstr>Past works in TD EMI sensing</vt:lpstr>
      <vt:lpstr>Objective</vt:lpstr>
      <vt:lpstr>Time Domain measurement system</vt:lpstr>
      <vt:lpstr>Experimental setup</vt:lpstr>
      <vt:lpstr>Time Domain measurements</vt:lpstr>
      <vt:lpstr>PowerPoint Presentation</vt:lpstr>
      <vt:lpstr>Challenges in CM-DM separator</vt:lpstr>
      <vt:lpstr>Computational Analysis</vt:lpstr>
      <vt:lpstr>PowerPoint Presentation</vt:lpstr>
      <vt:lpstr>Spectrum estimation from Barlett and Welch periodograms</vt:lpstr>
      <vt:lpstr>PowerPoint Presentation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line EMI Sensing</dc:title>
  <dc:creator>Omkar</dc:creator>
  <cp:lastModifiedBy>Omkar</cp:lastModifiedBy>
  <cp:revision>31</cp:revision>
  <dcterms:created xsi:type="dcterms:W3CDTF">2014-01-25T02:34:05Z</dcterms:created>
  <dcterms:modified xsi:type="dcterms:W3CDTF">2014-01-25T06:03:44Z</dcterms:modified>
</cp:coreProperties>
</file>