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E39A9-EC62-471E-8BA0-D2440CD46D77}" type="datetimeFigureOut">
              <a:rPr lang="en-IN" smtClean="0"/>
              <a:t>22-01-2014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BBC6-D101-42F1-AAA0-024E75614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146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E39A9-EC62-471E-8BA0-D2440CD46D77}" type="datetimeFigureOut">
              <a:rPr lang="en-IN" smtClean="0"/>
              <a:t>22-01-2014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BBC6-D101-42F1-AAA0-024E75614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62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E39A9-EC62-471E-8BA0-D2440CD46D77}" type="datetimeFigureOut">
              <a:rPr lang="en-IN" smtClean="0"/>
              <a:t>22-01-2014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BBC6-D101-42F1-AAA0-024E75614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638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E39A9-EC62-471E-8BA0-D2440CD46D77}" type="datetimeFigureOut">
              <a:rPr lang="en-IN" smtClean="0"/>
              <a:t>22-01-2014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BBC6-D101-42F1-AAA0-024E75614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458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E39A9-EC62-471E-8BA0-D2440CD46D77}" type="datetimeFigureOut">
              <a:rPr lang="en-IN" smtClean="0"/>
              <a:t>22-01-2014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BBC6-D101-42F1-AAA0-024E75614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525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E39A9-EC62-471E-8BA0-D2440CD46D77}" type="datetimeFigureOut">
              <a:rPr lang="en-IN" smtClean="0"/>
              <a:t>22-01-2014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BBC6-D101-42F1-AAA0-024E75614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468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E39A9-EC62-471E-8BA0-D2440CD46D77}" type="datetimeFigureOut">
              <a:rPr lang="en-IN" smtClean="0"/>
              <a:t>22-01-2014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BBC6-D101-42F1-AAA0-024E75614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912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E39A9-EC62-471E-8BA0-D2440CD46D77}" type="datetimeFigureOut">
              <a:rPr lang="en-IN" smtClean="0"/>
              <a:t>22-01-2014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BBC6-D101-42F1-AAA0-024E75614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352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E39A9-EC62-471E-8BA0-D2440CD46D77}" type="datetimeFigureOut">
              <a:rPr lang="en-IN" smtClean="0"/>
              <a:t>22-01-2014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BBC6-D101-42F1-AAA0-024E75614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618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E39A9-EC62-471E-8BA0-D2440CD46D77}" type="datetimeFigureOut">
              <a:rPr lang="en-IN" smtClean="0"/>
              <a:t>22-01-2014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BBC6-D101-42F1-AAA0-024E75614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918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E39A9-EC62-471E-8BA0-D2440CD46D77}" type="datetimeFigureOut">
              <a:rPr lang="en-IN" smtClean="0"/>
              <a:t>22-01-2014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BBC6-D101-42F1-AAA0-024E75614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58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E39A9-EC62-471E-8BA0-D2440CD46D77}" type="datetimeFigureOut">
              <a:rPr lang="en-IN" smtClean="0"/>
              <a:t>22-01-2014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7BBC6-D101-42F1-AAA0-024E75614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4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ieeexplore.ieee.org/stamp/stamp.jsp?arnumber=0161405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lar-emc.com/TEMP/7415-3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-power.com/transient_limiters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qc.gov.in/testing-key-areas/160/333" TargetMode="External"/><Relationship Id="rId2" Type="http://schemas.openxmlformats.org/officeDocument/2006/relationships/hyperlink" Target="http://www.stqc.gov.in/content/emiemc-test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mpsharma@stqc.nic.in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tmicrowave.com/doc_pdf/EMIEMC%20Test%20Facility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Power Line EMI 	sensing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Date: 21</a:t>
            </a:r>
            <a:r>
              <a:rPr lang="en-US" baseline="30000" dirty="0" smtClean="0"/>
              <a:t>st</a:t>
            </a:r>
            <a:r>
              <a:rPr lang="en-US" dirty="0" smtClean="0"/>
              <a:t> Jan, 2014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468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Power Line Filter Design for Conducted Electromagnetic Interference Using Time-Domain Measurements (</a:t>
            </a:r>
            <a:r>
              <a:rPr lang="en-IN" dirty="0" smtClean="0">
                <a:hlinkClick r:id="rId2"/>
              </a:rPr>
              <a:t>Link to PDF</a:t>
            </a:r>
            <a:r>
              <a:rPr lang="en-IN" dirty="0" smtClean="0"/>
              <a:t>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2258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Conclusions	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Setup a test bed for CE testing without wasting much time on designing HPFs.</a:t>
            </a:r>
          </a:p>
          <a:p>
            <a:r>
              <a:rPr lang="en-US" sz="2400" dirty="0" smtClean="0"/>
              <a:t>Look for off the shelf components and facilities available nearby.</a:t>
            </a:r>
          </a:p>
          <a:p>
            <a:r>
              <a:rPr lang="en-US" sz="2400" dirty="0" smtClean="0"/>
              <a:t>Simulate a generic SMPS model for modeling noise from different appliances.</a:t>
            </a:r>
          </a:p>
          <a:p>
            <a:r>
              <a:rPr lang="en-US" sz="2400" dirty="0" smtClean="0"/>
              <a:t> Study 2-3 research papers and prepare presentation for  </a:t>
            </a:r>
            <a:r>
              <a:rPr lang="en-US" sz="2400" dirty="0"/>
              <a:t> </a:t>
            </a:r>
            <a:r>
              <a:rPr lang="en-US" sz="2400" dirty="0" smtClean="0"/>
              <a:t>weekly meeting. Document each and </a:t>
            </a:r>
            <a:r>
              <a:rPr lang="en-US" sz="2400" smtClean="0"/>
              <a:t>every discussion.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*CE: Conducted EMI</a:t>
            </a:r>
          </a:p>
          <a:p>
            <a:pPr>
              <a:buFont typeface="Arial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51570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n-US" dirty="0" smtClean="0"/>
              <a:t>Goal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4500" dirty="0" smtClean="0"/>
              <a:t>To study conducted EMI in power lines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sz="3800" dirty="0" smtClean="0"/>
              <a:t>Specific points to focus: </a:t>
            </a:r>
          </a:p>
          <a:p>
            <a:pPr marL="457200" lvl="1" indent="0">
              <a:buNone/>
            </a:pPr>
            <a:endParaRPr lang="en-US" sz="38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/>
              <a:t>Effect of voltage fluctuation on CE.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/>
              <a:t>Effect of building architecture on CE.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/>
              <a:t>Analyze different CE signatures w/ and w/o load conditions.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/>
              <a:t>CE signatures with different load settings on a single SMPS (EUT).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/>
              <a:t>Difference in </a:t>
            </a:r>
            <a:r>
              <a:rPr lang="en-US" sz="3200" dirty="0"/>
              <a:t>c</a:t>
            </a:r>
            <a:r>
              <a:rPr lang="en-US" sz="3200" dirty="0" smtClean="0"/>
              <a:t>ommon mode  CE and differential mode CE generated by appliances using CM and DM separation. [Added on 21/1/2014] [Imp.]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* CE: Conducted EMI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345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 Pass filter Circuit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Spec required :</a:t>
            </a:r>
          </a:p>
          <a:p>
            <a:pPr lvl="1"/>
            <a:r>
              <a:rPr lang="en-US" sz="2400" dirty="0" smtClean="0"/>
              <a:t>50Khz to 30Mhz flat range </a:t>
            </a:r>
          </a:p>
          <a:p>
            <a:pPr lvl="1"/>
            <a:r>
              <a:rPr lang="en-US" sz="2400" dirty="0" smtClean="0"/>
              <a:t>Should be capable to withhold 250VAC </a:t>
            </a:r>
          </a:p>
          <a:p>
            <a:pPr lvl="1"/>
            <a:r>
              <a:rPr lang="en-US" sz="2400" dirty="0" smtClean="0"/>
              <a:t>components should be selected to work in RF range</a:t>
            </a:r>
            <a:endParaRPr lang="en-US" sz="2800" dirty="0" smtClean="0"/>
          </a:p>
          <a:p>
            <a:r>
              <a:rPr lang="en-US" sz="2800" dirty="0" smtClean="0"/>
              <a:t>Attenuator required at o/p to avoid high voltage signal from destroying analyzer front end.</a:t>
            </a:r>
          </a:p>
          <a:p>
            <a:r>
              <a:rPr lang="en-US" sz="2800" dirty="0" smtClean="0"/>
              <a:t>Output impedance </a:t>
            </a:r>
            <a:r>
              <a:rPr lang="en-US" sz="2800" dirty="0"/>
              <a:t>s</a:t>
            </a:r>
            <a:r>
              <a:rPr lang="en-US" sz="2800" dirty="0" smtClean="0"/>
              <a:t>hould be 50 Ohm to match with Signal analyzer input port.</a:t>
            </a:r>
          </a:p>
        </p:txBody>
      </p:sp>
    </p:spTree>
    <p:extLst>
      <p:ext uri="{BB962C8B-B14F-4D97-AF65-F5344CB8AC3E}">
        <p14:creationId xmlns:p14="http://schemas.microsoft.com/office/powerpoint/2010/main" val="276302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Circuit HPF</a:t>
            </a:r>
            <a:endParaRPr lang="en-IN" dirty="0"/>
          </a:p>
        </p:txBody>
      </p:sp>
      <p:pic>
        <p:nvPicPr>
          <p:cNvPr id="1027" name="Picture 3" descr="C:\Users\Omkar\Dropbox\EMI_Sense_Design_project\EMI_sense_ppt\FIG_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03" y="1700808"/>
            <a:ext cx="8683277" cy="411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33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response	</a:t>
            </a:r>
            <a:endParaRPr lang="en-IN" dirty="0"/>
          </a:p>
        </p:txBody>
      </p:sp>
      <p:pic>
        <p:nvPicPr>
          <p:cNvPr id="2050" name="Picture 2" descr="C:\Users\Omkar\Dropbox\EMI_Sense_Design_project\EMI_sense_ppt\FIG_8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595879"/>
            <a:ext cx="9116316" cy="4323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268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HPF Filter from Solar EMC (US)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867" y="1671324"/>
            <a:ext cx="4735413" cy="4061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83768" y="6033467"/>
            <a:ext cx="4538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URL: </a:t>
            </a:r>
            <a:r>
              <a:rPr lang="en-US" dirty="0" smtClean="0">
                <a:hlinkClick r:id="rId3"/>
              </a:rPr>
              <a:t>http://solar-emc.com/TEMP/7415-3.html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8827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HPF filter from COM-Power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22" y="1628800"/>
            <a:ext cx="8566356" cy="3906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71600" y="6093296"/>
            <a:ext cx="5590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URL: </a:t>
            </a:r>
            <a:r>
              <a:rPr lang="en-US" dirty="0" smtClean="0">
                <a:hlinkClick r:id="rId3"/>
              </a:rPr>
              <a:t>http://www.com-power.com/transient_limiters.html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0433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EMI testing Facility in Delhi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STQC lab </a:t>
            </a:r>
            <a:r>
              <a:rPr lang="en-US" sz="2400" dirty="0" smtClean="0"/>
              <a:t>{</a:t>
            </a:r>
            <a:r>
              <a:rPr lang="en-IN" sz="2400" dirty="0" smtClean="0"/>
              <a:t>Standardisation </a:t>
            </a:r>
            <a:r>
              <a:rPr lang="en-IN" sz="2400" dirty="0"/>
              <a:t>Testing and Quality </a:t>
            </a:r>
            <a:r>
              <a:rPr lang="en-IN" sz="2400" dirty="0" smtClean="0"/>
              <a:t>Certification}</a:t>
            </a:r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hlinkClick r:id="rId2"/>
              </a:rPr>
              <a:t>http://www.stqc.gov.in/content/emiemc-testing</a:t>
            </a:r>
            <a:endParaRPr lang="en-US" sz="2400" dirty="0"/>
          </a:p>
          <a:p>
            <a:r>
              <a:rPr lang="en-US" dirty="0" smtClean="0"/>
              <a:t>Key Areas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r>
              <a:rPr lang="en-US" sz="2000" dirty="0" smtClean="0">
                <a:hlinkClick r:id="rId3"/>
              </a:rPr>
              <a:t>http://www.stqc.gov.in/testing-key-areas/160/333</a:t>
            </a:r>
            <a:endParaRPr lang="en-US" sz="2000" dirty="0" smtClean="0"/>
          </a:p>
          <a:p>
            <a:r>
              <a:rPr lang="en-US" sz="2400" dirty="0" smtClean="0"/>
              <a:t>Lab in </a:t>
            </a:r>
            <a:r>
              <a:rPr lang="en-US" sz="2400" dirty="0" err="1" smtClean="0"/>
              <a:t>Okhla</a:t>
            </a:r>
            <a:r>
              <a:rPr lang="en-US" sz="2400" dirty="0" smtClean="0"/>
              <a:t>, Delhi</a:t>
            </a:r>
          </a:p>
          <a:p>
            <a:endParaRPr lang="en-US" sz="2800" dirty="0"/>
          </a:p>
          <a:p>
            <a:endParaRPr lang="en-US" sz="28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224724"/>
              </p:ext>
            </p:extLst>
          </p:nvPr>
        </p:nvGraphicFramePr>
        <p:xfrm>
          <a:off x="827584" y="4149080"/>
          <a:ext cx="7704856" cy="1795172"/>
        </p:xfrm>
        <a:graphic>
          <a:graphicData uri="http://schemas.openxmlformats.org/drawingml/2006/table">
            <a:tbl>
              <a:tblPr/>
              <a:tblGrid>
                <a:gridCol w="1375554"/>
                <a:gridCol w="1719443"/>
                <a:gridCol w="2063331"/>
                <a:gridCol w="2546528"/>
              </a:tblGrid>
              <a:tr h="302590">
                <a:tc gridSpan="4"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046CA3"/>
                          </a:solidFill>
                          <a:effectLst/>
                        </a:rPr>
                        <a:t>ERTL(North) Delhi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4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425602">
                <a:tc>
                  <a:txBody>
                    <a:bodyPr/>
                    <a:lstStyle/>
                    <a:p>
                      <a:pPr fontAlgn="t"/>
                      <a:r>
                        <a:rPr lang="en-IN" b="1">
                          <a:solidFill>
                            <a:srgbClr val="000000"/>
                          </a:solidFill>
                          <a:effectLst/>
                        </a:rPr>
                        <a:t>Head of Laboratory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b="1" dirty="0">
                          <a:solidFill>
                            <a:srgbClr val="000000"/>
                          </a:solidFill>
                          <a:effectLst/>
                        </a:rPr>
                        <a:t>M P Sharma (Sr. Director)</a:t>
                      </a:r>
                      <a:endParaRPr lang="pt-BR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ERTL(North) S- Block, </a:t>
                      </a:r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Okhla</a:t>
                      </a: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 Industrial Area, Phase - II, New Delhi - 110020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solidFill>
                            <a:srgbClr val="000000"/>
                          </a:solidFill>
                          <a:effectLst/>
                        </a:rPr>
                        <a:t>Tel.: </a:t>
                      </a: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011 - 26386219</a:t>
                      </a:r>
                      <a:b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IN" b="1" dirty="0">
                          <a:solidFill>
                            <a:srgbClr val="000000"/>
                          </a:solidFill>
                          <a:effectLst/>
                        </a:rPr>
                        <a:t>Fax: </a:t>
                      </a: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011 - 26384583</a:t>
                      </a:r>
                      <a:b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IN" b="1" dirty="0">
                          <a:solidFill>
                            <a:srgbClr val="000000"/>
                          </a:solidFill>
                          <a:effectLst/>
                        </a:rPr>
                        <a:t>Email: </a:t>
                      </a:r>
                      <a:r>
                        <a:rPr lang="en-IN" b="0" u="sng" dirty="0" err="1">
                          <a:solidFill>
                            <a:srgbClr val="551A8B"/>
                          </a:solidFill>
                          <a:effectLst/>
                          <a:hlinkClick r:id="rId4" tooltip="mpsharma@stqc.nic.in"/>
                        </a:rPr>
                        <a:t>mpsharma</a:t>
                      </a:r>
                      <a:r>
                        <a:rPr lang="en-IN" b="0" u="sng" dirty="0">
                          <a:solidFill>
                            <a:srgbClr val="551A8B"/>
                          </a:solidFill>
                          <a:effectLst/>
                          <a:hlinkClick r:id="rId4" tooltip="mpsharma@stqc.nic.in"/>
                        </a:rPr>
                        <a:t> AT stqc.nic.in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2403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EMI Testing GB pant College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GB pant engineering college, </a:t>
            </a:r>
            <a:r>
              <a:rPr lang="en-US" dirty="0" err="1" smtClean="0"/>
              <a:t>Okhla</a:t>
            </a:r>
            <a:r>
              <a:rPr lang="en-US" dirty="0" smtClean="0"/>
              <a:t> (Delhi) is having good microwave, EMI/EMC testing labs.</a:t>
            </a:r>
          </a:p>
          <a:p>
            <a:pPr marL="0" indent="0">
              <a:buNone/>
            </a:pPr>
            <a:r>
              <a:rPr lang="en-IN" sz="2400" dirty="0" smtClean="0"/>
              <a:t>Link:</a:t>
            </a:r>
            <a:r>
              <a:rPr lang="en-IN" sz="2400" dirty="0" smtClean="0">
                <a:hlinkClick r:id="rId2"/>
              </a:rPr>
              <a:t> www.sltmicrowave.com/doc_pdf/</a:t>
            </a:r>
            <a:r>
              <a:rPr lang="en-IN" sz="2400" b="1" dirty="0" smtClean="0">
                <a:hlinkClick r:id="rId2"/>
              </a:rPr>
              <a:t>EMIEMC</a:t>
            </a:r>
            <a:r>
              <a:rPr lang="en-IN" sz="2400" dirty="0" smtClean="0">
                <a:hlinkClick r:id="rId2"/>
              </a:rPr>
              <a:t>%20</a:t>
            </a:r>
            <a:r>
              <a:rPr lang="en-IN" sz="2400" b="1" dirty="0" smtClean="0">
                <a:hlinkClick r:id="rId2"/>
              </a:rPr>
              <a:t>Test</a:t>
            </a:r>
            <a:r>
              <a:rPr lang="en-IN" sz="2400" dirty="0" smtClean="0">
                <a:hlinkClick r:id="rId2"/>
              </a:rPr>
              <a:t>%20Facility.pdf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09409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340</Words>
  <Application>Microsoft Office PowerPoint</Application>
  <PresentationFormat>On-screen Show (4:3)</PresentationFormat>
  <Paragraphs>53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 Line EMI  sensing </vt:lpstr>
      <vt:lpstr>Goal</vt:lpstr>
      <vt:lpstr>High Pass filter Circuit</vt:lpstr>
      <vt:lpstr>Simulated Circuit HPF</vt:lpstr>
      <vt:lpstr>Frequency response </vt:lpstr>
      <vt:lpstr>HPF Filter from Solar EMC (US)</vt:lpstr>
      <vt:lpstr>HPF filter from COM-Power</vt:lpstr>
      <vt:lpstr>EMI testing Facility in Delhi</vt:lpstr>
      <vt:lpstr>EMI Testing GB pant College </vt:lpstr>
      <vt:lpstr>References</vt:lpstr>
      <vt:lpstr>Conclusions 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Line EMI  sensing</dc:title>
  <dc:creator>Omkar</dc:creator>
  <cp:lastModifiedBy>Omkar</cp:lastModifiedBy>
  <cp:revision>15</cp:revision>
  <dcterms:created xsi:type="dcterms:W3CDTF">2014-01-22T05:49:08Z</dcterms:created>
  <dcterms:modified xsi:type="dcterms:W3CDTF">2014-01-22T06:33:15Z</dcterms:modified>
</cp:coreProperties>
</file>