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BADF3B-AA0F-4C91-B63D-79353ACB8CC8}" type="datetimeFigureOut">
              <a:rPr lang="en-US" smtClean="0"/>
              <a:t>11/11/2014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0532A-297F-4B68-9457-7DD4D64FE46A}" type="slidenum">
              <a:rPr lang="en-US" smtClean="0"/>
              <a:t>‹#›</a:t>
            </a:fld>
            <a:endParaRPr lang="en-US"/>
          </a:p>
        </p:txBody>
      </p:sp>
    </p:spTree>
    <p:extLst>
      <p:ext uri="{BB962C8B-B14F-4D97-AF65-F5344CB8AC3E}">
        <p14:creationId xmlns:p14="http://schemas.microsoft.com/office/powerpoint/2010/main" val="3773695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BADF3B-AA0F-4C91-B63D-79353ACB8CC8}" type="datetimeFigureOut">
              <a:rPr lang="en-US" smtClean="0"/>
              <a:t>11/11/2014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0532A-297F-4B68-9457-7DD4D64FE46A}" type="slidenum">
              <a:rPr lang="en-US" smtClean="0"/>
              <a:t>‹#›</a:t>
            </a:fld>
            <a:endParaRPr lang="en-US"/>
          </a:p>
        </p:txBody>
      </p:sp>
    </p:spTree>
    <p:extLst>
      <p:ext uri="{BB962C8B-B14F-4D97-AF65-F5344CB8AC3E}">
        <p14:creationId xmlns:p14="http://schemas.microsoft.com/office/powerpoint/2010/main" val="1069048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BADF3B-AA0F-4C91-B63D-79353ACB8CC8}" type="datetimeFigureOut">
              <a:rPr lang="en-US" smtClean="0"/>
              <a:t>11/11/2014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0532A-297F-4B68-9457-7DD4D64FE46A}" type="slidenum">
              <a:rPr lang="en-US" smtClean="0"/>
              <a:t>‹#›</a:t>
            </a:fld>
            <a:endParaRPr lang="en-US"/>
          </a:p>
        </p:txBody>
      </p:sp>
    </p:spTree>
    <p:extLst>
      <p:ext uri="{BB962C8B-B14F-4D97-AF65-F5344CB8AC3E}">
        <p14:creationId xmlns:p14="http://schemas.microsoft.com/office/powerpoint/2010/main" val="258192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BADF3B-AA0F-4C91-B63D-79353ACB8CC8}" type="datetimeFigureOut">
              <a:rPr lang="en-US" smtClean="0"/>
              <a:t>11/11/2014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0532A-297F-4B68-9457-7DD4D64FE46A}" type="slidenum">
              <a:rPr lang="en-US" smtClean="0"/>
              <a:t>‹#›</a:t>
            </a:fld>
            <a:endParaRPr lang="en-US"/>
          </a:p>
        </p:txBody>
      </p:sp>
    </p:spTree>
    <p:extLst>
      <p:ext uri="{BB962C8B-B14F-4D97-AF65-F5344CB8AC3E}">
        <p14:creationId xmlns:p14="http://schemas.microsoft.com/office/powerpoint/2010/main" val="2118440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BADF3B-AA0F-4C91-B63D-79353ACB8CC8}" type="datetimeFigureOut">
              <a:rPr lang="en-US" smtClean="0"/>
              <a:t>11/11/2014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70532A-297F-4B68-9457-7DD4D64FE46A}" type="slidenum">
              <a:rPr lang="en-US" smtClean="0"/>
              <a:t>‹#›</a:t>
            </a:fld>
            <a:endParaRPr lang="en-US"/>
          </a:p>
        </p:txBody>
      </p:sp>
    </p:spTree>
    <p:extLst>
      <p:ext uri="{BB962C8B-B14F-4D97-AF65-F5344CB8AC3E}">
        <p14:creationId xmlns:p14="http://schemas.microsoft.com/office/powerpoint/2010/main" val="2682868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BADF3B-AA0F-4C91-B63D-79353ACB8CC8}" type="datetimeFigureOut">
              <a:rPr lang="en-US" smtClean="0"/>
              <a:t>11/11/2014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70532A-297F-4B68-9457-7DD4D64FE46A}" type="slidenum">
              <a:rPr lang="en-US" smtClean="0"/>
              <a:t>‹#›</a:t>
            </a:fld>
            <a:endParaRPr lang="en-US"/>
          </a:p>
        </p:txBody>
      </p:sp>
    </p:spTree>
    <p:extLst>
      <p:ext uri="{BB962C8B-B14F-4D97-AF65-F5344CB8AC3E}">
        <p14:creationId xmlns:p14="http://schemas.microsoft.com/office/powerpoint/2010/main" val="3702563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BADF3B-AA0F-4C91-B63D-79353ACB8CC8}" type="datetimeFigureOut">
              <a:rPr lang="en-US" smtClean="0"/>
              <a:t>11/11/2014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70532A-297F-4B68-9457-7DD4D64FE46A}" type="slidenum">
              <a:rPr lang="en-US" smtClean="0"/>
              <a:t>‹#›</a:t>
            </a:fld>
            <a:endParaRPr lang="en-US"/>
          </a:p>
        </p:txBody>
      </p:sp>
    </p:spTree>
    <p:extLst>
      <p:ext uri="{BB962C8B-B14F-4D97-AF65-F5344CB8AC3E}">
        <p14:creationId xmlns:p14="http://schemas.microsoft.com/office/powerpoint/2010/main" val="1209595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BADF3B-AA0F-4C91-B63D-79353ACB8CC8}" type="datetimeFigureOut">
              <a:rPr lang="en-US" smtClean="0"/>
              <a:t>11/11/2014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70532A-297F-4B68-9457-7DD4D64FE46A}" type="slidenum">
              <a:rPr lang="en-US" smtClean="0"/>
              <a:t>‹#›</a:t>
            </a:fld>
            <a:endParaRPr lang="en-US"/>
          </a:p>
        </p:txBody>
      </p:sp>
    </p:spTree>
    <p:extLst>
      <p:ext uri="{BB962C8B-B14F-4D97-AF65-F5344CB8AC3E}">
        <p14:creationId xmlns:p14="http://schemas.microsoft.com/office/powerpoint/2010/main" val="2259753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ADF3B-AA0F-4C91-B63D-79353ACB8CC8}" type="datetimeFigureOut">
              <a:rPr lang="en-US" smtClean="0"/>
              <a:t>11/11/2014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70532A-297F-4B68-9457-7DD4D64FE46A}" type="slidenum">
              <a:rPr lang="en-US" smtClean="0"/>
              <a:t>‹#›</a:t>
            </a:fld>
            <a:endParaRPr lang="en-US"/>
          </a:p>
        </p:txBody>
      </p:sp>
    </p:spTree>
    <p:extLst>
      <p:ext uri="{BB962C8B-B14F-4D97-AF65-F5344CB8AC3E}">
        <p14:creationId xmlns:p14="http://schemas.microsoft.com/office/powerpoint/2010/main" val="1790305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BADF3B-AA0F-4C91-B63D-79353ACB8CC8}" type="datetimeFigureOut">
              <a:rPr lang="en-US" smtClean="0"/>
              <a:t>11/11/2014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70532A-297F-4B68-9457-7DD4D64FE46A}" type="slidenum">
              <a:rPr lang="en-US" smtClean="0"/>
              <a:t>‹#›</a:t>
            </a:fld>
            <a:endParaRPr lang="en-US"/>
          </a:p>
        </p:txBody>
      </p:sp>
    </p:spTree>
    <p:extLst>
      <p:ext uri="{BB962C8B-B14F-4D97-AF65-F5344CB8AC3E}">
        <p14:creationId xmlns:p14="http://schemas.microsoft.com/office/powerpoint/2010/main" val="3473614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BADF3B-AA0F-4C91-B63D-79353ACB8CC8}" type="datetimeFigureOut">
              <a:rPr lang="en-US" smtClean="0"/>
              <a:t>11/11/2014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70532A-297F-4B68-9457-7DD4D64FE46A}" type="slidenum">
              <a:rPr lang="en-US" smtClean="0"/>
              <a:t>‹#›</a:t>
            </a:fld>
            <a:endParaRPr lang="en-US"/>
          </a:p>
        </p:txBody>
      </p:sp>
    </p:spTree>
    <p:extLst>
      <p:ext uri="{BB962C8B-B14F-4D97-AF65-F5344CB8AC3E}">
        <p14:creationId xmlns:p14="http://schemas.microsoft.com/office/powerpoint/2010/main" val="2928104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BADF3B-AA0F-4C91-B63D-79353ACB8CC8}" type="datetimeFigureOut">
              <a:rPr lang="en-US" smtClean="0"/>
              <a:t>11/11/2014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70532A-297F-4B68-9457-7DD4D64FE46A}" type="slidenum">
              <a:rPr lang="en-US" smtClean="0"/>
              <a:t>‹#›</a:t>
            </a:fld>
            <a:endParaRPr lang="en-US"/>
          </a:p>
        </p:txBody>
      </p:sp>
    </p:spTree>
    <p:extLst>
      <p:ext uri="{BB962C8B-B14F-4D97-AF65-F5344CB8AC3E}">
        <p14:creationId xmlns:p14="http://schemas.microsoft.com/office/powerpoint/2010/main" val="2006689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Quick review of Buildsys’14</a:t>
            </a:r>
            <a:endParaRPr lang="en-US" dirty="0"/>
          </a:p>
        </p:txBody>
      </p:sp>
      <p:sp>
        <p:nvSpPr>
          <p:cNvPr id="3" name="Subtitle 2"/>
          <p:cNvSpPr>
            <a:spLocks noGrp="1"/>
          </p:cNvSpPr>
          <p:nvPr>
            <p:ph type="subTitle" idx="1"/>
          </p:nvPr>
        </p:nvSpPr>
        <p:spPr/>
        <p:txBody>
          <a:bodyPr/>
          <a:lstStyle/>
          <a:p>
            <a:r>
              <a:rPr lang="en-US" dirty="0" err="1" smtClean="0"/>
              <a:t>Manoj</a:t>
            </a:r>
            <a:r>
              <a:rPr lang="en-US" dirty="0" smtClean="0"/>
              <a:t> Gulati</a:t>
            </a:r>
            <a:endParaRPr lang="en-US" dirty="0"/>
          </a:p>
        </p:txBody>
      </p:sp>
    </p:spTree>
    <p:extLst>
      <p:ext uri="{BB962C8B-B14F-4D97-AF65-F5344CB8AC3E}">
        <p14:creationId xmlns:p14="http://schemas.microsoft.com/office/powerpoint/2010/main" val="2421509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0638"/>
          </a:xfrm>
        </p:spPr>
        <p:txBody>
          <a:bodyPr>
            <a:normAutofit fontScale="90000"/>
          </a:bodyPr>
          <a:lstStyle/>
          <a:p>
            <a:r>
              <a:rPr lang="en-US" dirty="0" smtClean="0"/>
              <a:t>Broader themes followed at </a:t>
            </a:r>
            <a:r>
              <a:rPr lang="en-US" dirty="0" err="1" smtClean="0"/>
              <a:t>Buildsys</a:t>
            </a:r>
            <a:r>
              <a:rPr lang="en-US" dirty="0" smtClean="0"/>
              <a:t> 2014</a:t>
            </a:r>
            <a:endParaRPr lang="en-US" dirty="0"/>
          </a:p>
        </p:txBody>
      </p:sp>
      <p:sp>
        <p:nvSpPr>
          <p:cNvPr id="3" name="Content Placeholder 2"/>
          <p:cNvSpPr>
            <a:spLocks noGrp="1"/>
          </p:cNvSpPr>
          <p:nvPr>
            <p:ph idx="1"/>
          </p:nvPr>
        </p:nvSpPr>
        <p:spPr>
          <a:xfrm>
            <a:off x="838200" y="1468192"/>
            <a:ext cx="10515600" cy="4708771"/>
          </a:xfrm>
        </p:spPr>
        <p:txBody>
          <a:bodyPr/>
          <a:lstStyle/>
          <a:p>
            <a:r>
              <a:rPr lang="en-US" dirty="0" smtClean="0"/>
              <a:t>Session: </a:t>
            </a:r>
            <a:r>
              <a:rPr lang="en-US" dirty="0" smtClean="0"/>
              <a:t>Load disaggregation</a:t>
            </a:r>
          </a:p>
          <a:p>
            <a:pPr lvl="1"/>
            <a:r>
              <a:rPr lang="en-US" u="sng" dirty="0" smtClean="0"/>
              <a:t>NILM </a:t>
            </a:r>
            <a:r>
              <a:rPr lang="en-US" u="sng" dirty="0" err="1" smtClean="0"/>
              <a:t>Eval</a:t>
            </a:r>
            <a:r>
              <a:rPr lang="en-US" u="sng" dirty="0" smtClean="0"/>
              <a:t> and Eco dataset</a:t>
            </a:r>
          </a:p>
          <a:p>
            <a:pPr marL="457200" lvl="1" indent="0">
              <a:buNone/>
            </a:pPr>
            <a:r>
              <a:rPr lang="en-US" dirty="0" smtClean="0"/>
              <a:t>Overview: This work </a:t>
            </a:r>
            <a:r>
              <a:rPr lang="en-US" dirty="0" smtClean="0"/>
              <a:t>proposed need for bench mark algorithms for NILM similar to NILM Toolkit by </a:t>
            </a:r>
            <a:r>
              <a:rPr lang="en-US" dirty="0" err="1" smtClean="0"/>
              <a:t>Nipun</a:t>
            </a:r>
            <a:r>
              <a:rPr lang="en-US" dirty="0" smtClean="0"/>
              <a:t> but with an addition of 4 existing algorithms to the framework.</a:t>
            </a:r>
          </a:p>
          <a:p>
            <a:pPr lvl="1"/>
            <a:r>
              <a:rPr lang="en-US" u="sng" dirty="0" err="1" smtClean="0"/>
              <a:t>PowerPlay</a:t>
            </a:r>
            <a:r>
              <a:rPr lang="en-US" u="sng" dirty="0" smtClean="0"/>
              <a:t>: Virtual power meter </a:t>
            </a:r>
          </a:p>
          <a:p>
            <a:pPr marL="457200" lvl="1" indent="0">
              <a:buNone/>
            </a:pPr>
            <a:r>
              <a:rPr lang="en-US" dirty="0" smtClean="0"/>
              <a:t>Overview: This method improves load disaggregation by removing appliances having time varying power consumption and then using time series analysis to disaggregate appliances. (I have some ideas around this but will share in person)</a:t>
            </a:r>
          </a:p>
          <a:p>
            <a:pPr lvl="1"/>
            <a:r>
              <a:rPr lang="en-US" u="sng" dirty="0" smtClean="0"/>
              <a:t>EMI sensing work </a:t>
            </a:r>
            <a:r>
              <a:rPr lang="en-US" dirty="0" smtClean="0"/>
              <a:t>(IIITD)</a:t>
            </a:r>
          </a:p>
          <a:p>
            <a:pPr marL="457200" lvl="1" indent="0">
              <a:buNone/>
            </a:pPr>
            <a:endParaRPr lang="en-US" dirty="0" smtClean="0"/>
          </a:p>
          <a:p>
            <a:endParaRPr lang="en-US" dirty="0"/>
          </a:p>
        </p:txBody>
      </p:sp>
    </p:spTree>
    <p:extLst>
      <p:ext uri="{BB962C8B-B14F-4D97-AF65-F5344CB8AC3E}">
        <p14:creationId xmlns:p14="http://schemas.microsoft.com/office/powerpoint/2010/main" val="3640635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154"/>
          </a:xfrm>
        </p:spPr>
        <p:txBody>
          <a:bodyPr>
            <a:normAutofit fontScale="90000"/>
          </a:bodyPr>
          <a:lstStyle/>
          <a:p>
            <a:r>
              <a:rPr lang="en-US" dirty="0" smtClean="0"/>
              <a:t>Continued.</a:t>
            </a:r>
            <a:endParaRPr lang="en-US" dirty="0"/>
          </a:p>
        </p:txBody>
      </p:sp>
      <p:sp>
        <p:nvSpPr>
          <p:cNvPr id="3" name="Content Placeholder 2"/>
          <p:cNvSpPr>
            <a:spLocks noGrp="1"/>
          </p:cNvSpPr>
          <p:nvPr>
            <p:ph idx="1"/>
          </p:nvPr>
        </p:nvSpPr>
        <p:spPr>
          <a:xfrm>
            <a:off x="838200" y="1133341"/>
            <a:ext cx="10515600" cy="5043622"/>
          </a:xfrm>
        </p:spPr>
        <p:txBody>
          <a:bodyPr/>
          <a:lstStyle/>
          <a:p>
            <a:r>
              <a:rPr lang="en-US" dirty="0" smtClean="0"/>
              <a:t>Session: </a:t>
            </a:r>
            <a:r>
              <a:rPr lang="en-US" dirty="0" smtClean="0"/>
              <a:t>Occupancy Detection and Monitoring</a:t>
            </a:r>
          </a:p>
          <a:p>
            <a:pPr lvl="1" algn="just"/>
            <a:r>
              <a:rPr lang="en-US" u="sng" dirty="0" err="1" smtClean="0"/>
              <a:t>PresenceSense</a:t>
            </a:r>
            <a:endParaRPr lang="en-US" u="sng" dirty="0"/>
          </a:p>
          <a:p>
            <a:pPr marL="457200" lvl="1" indent="0" algn="just">
              <a:buNone/>
            </a:pPr>
            <a:r>
              <a:rPr lang="en-US" dirty="0" smtClean="0"/>
              <a:t>Overview: This work was using appliance level power meters for occupancy detection more on algorithmic side but contribution was not clear.</a:t>
            </a:r>
          </a:p>
          <a:p>
            <a:pPr lvl="1" algn="just"/>
            <a:r>
              <a:rPr lang="en-US" u="sng" dirty="0" err="1" smtClean="0"/>
              <a:t>BlueSentinel</a:t>
            </a:r>
            <a:endParaRPr lang="en-US" u="sng" dirty="0" smtClean="0"/>
          </a:p>
          <a:p>
            <a:pPr marL="457200" lvl="1" indent="0" algn="just">
              <a:buNone/>
            </a:pPr>
            <a:r>
              <a:rPr lang="en-US" dirty="0" smtClean="0"/>
              <a:t>Overview: In this work </a:t>
            </a:r>
            <a:r>
              <a:rPr lang="en-US" dirty="0" err="1" smtClean="0"/>
              <a:t>iBeacon</a:t>
            </a:r>
            <a:r>
              <a:rPr lang="en-US" dirty="0" smtClean="0"/>
              <a:t> (low energy consuming Bluetooth beacon) from apple is used for localization. This module itself sends a beacon at low rates to assign location attributes inside a building, but authors increased the transmission </a:t>
            </a:r>
            <a:r>
              <a:rPr lang="en-US" dirty="0" smtClean="0"/>
              <a:t>rate </a:t>
            </a:r>
            <a:r>
              <a:rPr lang="en-US" dirty="0" smtClean="0"/>
              <a:t>to reduced error in localization. This work was not appreciated by anyone as contribution was not clear.</a:t>
            </a:r>
          </a:p>
          <a:p>
            <a:pPr lvl="1" algn="just"/>
            <a:r>
              <a:rPr lang="en-US" u="sng" dirty="0" smtClean="0"/>
              <a:t>Discerning Electrical and Water Fixture Usage by Individuals in Homes</a:t>
            </a:r>
          </a:p>
          <a:p>
            <a:pPr marL="457200" lvl="1" indent="0" algn="just">
              <a:buNone/>
            </a:pPr>
            <a:r>
              <a:rPr lang="en-US" dirty="0" smtClean="0"/>
              <a:t>Overview: This work uses machine learning approaches on appliance level data to assign energy consumed by appliances to the individuals.</a:t>
            </a:r>
            <a:endParaRPr lang="en-US" dirty="0"/>
          </a:p>
        </p:txBody>
      </p:sp>
    </p:spTree>
    <p:extLst>
      <p:ext uri="{BB962C8B-B14F-4D97-AF65-F5344CB8AC3E}">
        <p14:creationId xmlns:p14="http://schemas.microsoft.com/office/powerpoint/2010/main" val="366500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154"/>
          </a:xfrm>
        </p:spPr>
        <p:txBody>
          <a:bodyPr>
            <a:normAutofit fontScale="90000"/>
          </a:bodyPr>
          <a:lstStyle/>
          <a:p>
            <a:r>
              <a:rPr lang="en-US" dirty="0" smtClean="0"/>
              <a:t>Continued.</a:t>
            </a:r>
            <a:endParaRPr lang="en-US" dirty="0"/>
          </a:p>
        </p:txBody>
      </p:sp>
      <p:sp>
        <p:nvSpPr>
          <p:cNvPr id="3" name="Content Placeholder 2"/>
          <p:cNvSpPr>
            <a:spLocks noGrp="1"/>
          </p:cNvSpPr>
          <p:nvPr>
            <p:ph idx="1"/>
          </p:nvPr>
        </p:nvSpPr>
        <p:spPr>
          <a:xfrm>
            <a:off x="838200" y="1133341"/>
            <a:ext cx="10515600" cy="5043622"/>
          </a:xfrm>
        </p:spPr>
        <p:txBody>
          <a:bodyPr>
            <a:normAutofit/>
          </a:bodyPr>
          <a:lstStyle/>
          <a:p>
            <a:r>
              <a:rPr lang="en-US" dirty="0" smtClean="0"/>
              <a:t>Session: Platforms for Embedded Systems</a:t>
            </a:r>
          </a:p>
          <a:p>
            <a:pPr lvl="1"/>
            <a:r>
              <a:rPr lang="en-US" u="sng" dirty="0" smtClean="0"/>
              <a:t>Occupancy Monitoring using Environmental &amp; Context Sensors and a Hierarchical Analysis Framework</a:t>
            </a:r>
          </a:p>
          <a:p>
            <a:pPr lvl="1"/>
            <a:r>
              <a:rPr lang="en-US" u="sng" dirty="0" smtClean="0"/>
              <a:t>An Energy-Harvesting Sensor Architecture and Toolkit for Building Monitoring and Event Detection</a:t>
            </a:r>
          </a:p>
          <a:p>
            <a:pPr marL="457200" lvl="1" indent="0">
              <a:buNone/>
            </a:pPr>
            <a:r>
              <a:rPr lang="en-US" dirty="0" smtClean="0"/>
              <a:t>Overview: This work proposed an architecture for energy harvesting systems having different controls and feedback at physical layer.</a:t>
            </a:r>
          </a:p>
          <a:p>
            <a:pPr lvl="1"/>
            <a:r>
              <a:rPr lang="en-US" u="sng" dirty="0" err="1" smtClean="0"/>
              <a:t>Piloteur</a:t>
            </a:r>
            <a:r>
              <a:rPr lang="en-US" u="sng" dirty="0" smtClean="0"/>
              <a:t>: A Lightweight Platform for Pilot Studies of Smart Homes </a:t>
            </a:r>
            <a:r>
              <a:rPr lang="en-US" dirty="0" smtClean="0"/>
              <a:t>[Best Presentation award] Dr. </a:t>
            </a:r>
            <a:r>
              <a:rPr lang="en-US" dirty="0" err="1" smtClean="0"/>
              <a:t>Kamin</a:t>
            </a:r>
            <a:r>
              <a:rPr lang="en-US" dirty="0" smtClean="0"/>
              <a:t> Whitehouse </a:t>
            </a:r>
          </a:p>
          <a:p>
            <a:pPr marL="457200" lvl="1" indent="0">
              <a:buNone/>
            </a:pPr>
            <a:r>
              <a:rPr lang="en-US" dirty="0" smtClean="0"/>
              <a:t>This work proposed a cloud driven light weight platform which can be used for city scale home deployments of sensing systems.</a:t>
            </a:r>
          </a:p>
        </p:txBody>
      </p:sp>
    </p:spTree>
    <p:extLst>
      <p:ext uri="{BB962C8B-B14F-4D97-AF65-F5344CB8AC3E}">
        <p14:creationId xmlns:p14="http://schemas.microsoft.com/office/powerpoint/2010/main" val="3050240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154"/>
          </a:xfrm>
        </p:spPr>
        <p:txBody>
          <a:bodyPr>
            <a:normAutofit fontScale="90000"/>
          </a:bodyPr>
          <a:lstStyle/>
          <a:p>
            <a:r>
              <a:rPr lang="en-US" dirty="0" smtClean="0"/>
              <a:t>Continued.</a:t>
            </a:r>
            <a:endParaRPr lang="en-US" dirty="0"/>
          </a:p>
        </p:txBody>
      </p:sp>
      <p:sp>
        <p:nvSpPr>
          <p:cNvPr id="3" name="Content Placeholder 2"/>
          <p:cNvSpPr>
            <a:spLocks noGrp="1"/>
          </p:cNvSpPr>
          <p:nvPr>
            <p:ph idx="1"/>
          </p:nvPr>
        </p:nvSpPr>
        <p:spPr>
          <a:xfrm>
            <a:off x="838200" y="1133340"/>
            <a:ext cx="10515600" cy="5409127"/>
          </a:xfrm>
        </p:spPr>
        <p:txBody>
          <a:bodyPr>
            <a:normAutofit lnSpcReduction="10000"/>
          </a:bodyPr>
          <a:lstStyle/>
          <a:p>
            <a:pPr algn="just"/>
            <a:r>
              <a:rPr lang="en-US" dirty="0" smtClean="0"/>
              <a:t>Grid-Integrated Building Equipment &amp; Systems</a:t>
            </a:r>
          </a:p>
          <a:p>
            <a:pPr lvl="1" algn="just"/>
            <a:r>
              <a:rPr lang="en-US" u="sng" dirty="0" smtClean="0"/>
              <a:t>Minimizing Electricity Costs by Sharing Energy in Sustainable </a:t>
            </a:r>
            <a:r>
              <a:rPr lang="en-US" u="sng" dirty="0" err="1" smtClean="0"/>
              <a:t>Microgrids</a:t>
            </a:r>
            <a:endParaRPr lang="en-US" u="sng" dirty="0" smtClean="0"/>
          </a:p>
          <a:p>
            <a:pPr marL="457200" lvl="1" indent="0" algn="just">
              <a:buNone/>
            </a:pPr>
            <a:r>
              <a:rPr lang="en-US" dirty="0" smtClean="0"/>
              <a:t>This work proposed a mechanism for sharing energy in </a:t>
            </a:r>
            <a:r>
              <a:rPr lang="en-US" dirty="0" err="1" smtClean="0"/>
              <a:t>microgrids</a:t>
            </a:r>
            <a:r>
              <a:rPr lang="en-US" dirty="0" smtClean="0"/>
              <a:t> (community driven local generations units) to minimize energy cost by sharing energy during peak hours.</a:t>
            </a:r>
          </a:p>
          <a:p>
            <a:pPr lvl="1" algn="just"/>
            <a:r>
              <a:rPr lang="en-US" u="sng" dirty="0" smtClean="0"/>
              <a:t>Collaborative Energy Conservation in a </a:t>
            </a:r>
            <a:r>
              <a:rPr lang="en-US" u="sng" dirty="0" err="1" smtClean="0"/>
              <a:t>Microgrid</a:t>
            </a:r>
            <a:r>
              <a:rPr lang="en-US" u="sng" dirty="0" smtClean="0"/>
              <a:t> </a:t>
            </a:r>
            <a:r>
              <a:rPr lang="en-US" dirty="0" smtClean="0"/>
              <a:t>[Best paper award]</a:t>
            </a:r>
          </a:p>
          <a:p>
            <a:pPr marL="457200" lvl="1" indent="0" algn="just">
              <a:buNone/>
            </a:pPr>
            <a:r>
              <a:rPr lang="en-US" dirty="0" smtClean="0"/>
              <a:t>This work utilized DC energy storage using </a:t>
            </a:r>
            <a:r>
              <a:rPr lang="en-US" dirty="0" smtClean="0"/>
              <a:t>lead acid </a:t>
            </a:r>
            <a:r>
              <a:rPr lang="en-US" dirty="0" smtClean="0"/>
              <a:t>batteries to improve energy efficiency of a </a:t>
            </a:r>
            <a:r>
              <a:rPr lang="en-US" dirty="0" err="1" smtClean="0"/>
              <a:t>microgrid</a:t>
            </a:r>
            <a:r>
              <a:rPr lang="en-US" dirty="0" smtClean="0"/>
              <a:t> in Brunei, this is a real world problem as previously Brunei community was using Diesel </a:t>
            </a:r>
            <a:r>
              <a:rPr lang="en-US" dirty="0" err="1"/>
              <a:t>g</a:t>
            </a:r>
            <a:r>
              <a:rPr lang="en-US" dirty="0" err="1" smtClean="0"/>
              <a:t>ensets</a:t>
            </a:r>
            <a:r>
              <a:rPr lang="en-US" dirty="0" smtClean="0"/>
              <a:t> in under loaded state. This work </a:t>
            </a:r>
            <a:r>
              <a:rPr lang="en-US" dirty="0" smtClean="0"/>
              <a:t>added a storage to it and </a:t>
            </a:r>
            <a:r>
              <a:rPr lang="en-US" dirty="0" smtClean="0"/>
              <a:t>proposed an optimization problem to improve efficiency of this </a:t>
            </a:r>
            <a:r>
              <a:rPr lang="en-US" dirty="0" err="1" smtClean="0"/>
              <a:t>microgrid</a:t>
            </a:r>
            <a:r>
              <a:rPr lang="en-US" dirty="0" smtClean="0"/>
              <a:t>. This work is being implemented in real time.</a:t>
            </a:r>
          </a:p>
          <a:p>
            <a:pPr lvl="1" algn="just"/>
            <a:r>
              <a:rPr lang="en-US" u="sng" dirty="0" smtClean="0"/>
              <a:t>Quantifying Flexibility of Residential Thermostatically Controlled Loads for Demand Response: A Data-driven Approach</a:t>
            </a:r>
          </a:p>
          <a:p>
            <a:pPr marL="457200" lvl="1" indent="0" algn="just">
              <a:buNone/>
            </a:pPr>
            <a:r>
              <a:rPr lang="en-US" dirty="0" smtClean="0"/>
              <a:t>This work utilizes machine learning methods to find a best fit approach to schedule HVAC loads for demand response. </a:t>
            </a:r>
          </a:p>
        </p:txBody>
      </p:sp>
    </p:spTree>
    <p:extLst>
      <p:ext uri="{BB962C8B-B14F-4D97-AF65-F5344CB8AC3E}">
        <p14:creationId xmlns:p14="http://schemas.microsoft.com/office/powerpoint/2010/main" val="3715607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154"/>
          </a:xfrm>
        </p:spPr>
        <p:txBody>
          <a:bodyPr>
            <a:normAutofit fontScale="90000"/>
          </a:bodyPr>
          <a:lstStyle/>
          <a:p>
            <a:r>
              <a:rPr lang="en-US" dirty="0" smtClean="0"/>
              <a:t>Continued.</a:t>
            </a:r>
            <a:endParaRPr lang="en-US" dirty="0"/>
          </a:p>
        </p:txBody>
      </p:sp>
      <p:sp>
        <p:nvSpPr>
          <p:cNvPr id="3" name="Content Placeholder 2"/>
          <p:cNvSpPr>
            <a:spLocks noGrp="1"/>
          </p:cNvSpPr>
          <p:nvPr>
            <p:ph idx="1"/>
          </p:nvPr>
        </p:nvSpPr>
        <p:spPr>
          <a:xfrm>
            <a:off x="838200" y="1133340"/>
            <a:ext cx="10515600" cy="5409127"/>
          </a:xfrm>
        </p:spPr>
        <p:txBody>
          <a:bodyPr>
            <a:normAutofit/>
          </a:bodyPr>
          <a:lstStyle/>
          <a:p>
            <a:pPr algn="just"/>
            <a:r>
              <a:rPr lang="en-US" dirty="0" smtClean="0"/>
              <a:t>Session: </a:t>
            </a:r>
          </a:p>
          <a:p>
            <a:pPr lvl="1" algn="just"/>
            <a:r>
              <a:rPr lang="en-US" u="sng" dirty="0" err="1"/>
              <a:t>WattShare</a:t>
            </a:r>
            <a:r>
              <a:rPr lang="en-US" u="sng" dirty="0"/>
              <a:t>: Detailed Energy Apportionment in Shared Living Spaces within </a:t>
            </a:r>
            <a:r>
              <a:rPr lang="en-US" u="sng" dirty="0" smtClean="0"/>
              <a:t>Commercial Buildings</a:t>
            </a:r>
          </a:p>
          <a:p>
            <a:pPr marL="457200" lvl="1" indent="0" algn="just">
              <a:buNone/>
            </a:pPr>
            <a:r>
              <a:rPr lang="en-US" dirty="0" smtClean="0"/>
              <a:t>This work is from another student at IIITD in which they are trying to associate energy consumed by appliances to the users by correlating electrical events </a:t>
            </a:r>
            <a:r>
              <a:rPr lang="en-US" dirty="0" smtClean="0"/>
              <a:t> from smart meter </a:t>
            </a:r>
            <a:r>
              <a:rPr lang="en-US" dirty="0" smtClean="0"/>
              <a:t>with mobile phone audio and Wi-Fi data.</a:t>
            </a:r>
          </a:p>
          <a:p>
            <a:pPr lvl="1" algn="just"/>
            <a:r>
              <a:rPr lang="en-US" u="sng" dirty="0" err="1" smtClean="0"/>
              <a:t>SolarCast</a:t>
            </a:r>
            <a:r>
              <a:rPr lang="en-US" u="sng" dirty="0" smtClean="0"/>
              <a:t>: A Cloud-based Black Box Solar Predictor for Smart Homes</a:t>
            </a:r>
          </a:p>
          <a:p>
            <a:pPr marL="457200" lvl="1" indent="0" algn="just">
              <a:buNone/>
            </a:pPr>
            <a:r>
              <a:rPr lang="en-US" dirty="0" smtClean="0"/>
              <a:t>This work proposed a new model for solar energy by incorporating new and more realistic constraints in the model and results showed that overall prediction accuracy improved significantly with this model.</a:t>
            </a:r>
          </a:p>
          <a:p>
            <a:pPr lvl="1" algn="just"/>
            <a:r>
              <a:rPr lang="en-US" u="sng" dirty="0" smtClean="0"/>
              <a:t>Data Driven Investigation of Faults in HVAC Systems with Model, Cluster and Compare (MCC)</a:t>
            </a:r>
          </a:p>
          <a:p>
            <a:pPr marL="457200" lvl="1" indent="0" algn="just">
              <a:buNone/>
            </a:pPr>
            <a:r>
              <a:rPr lang="en-US" dirty="0" smtClean="0"/>
              <a:t>This is again a machine learning approach for investigating HVAC faults but presentation was not clear.</a:t>
            </a:r>
          </a:p>
          <a:p>
            <a:pPr lvl="1" algn="just"/>
            <a:endParaRPr lang="en-US" dirty="0" smtClean="0"/>
          </a:p>
        </p:txBody>
      </p:sp>
    </p:spTree>
    <p:extLst>
      <p:ext uri="{BB962C8B-B14F-4D97-AF65-F5344CB8AC3E}">
        <p14:creationId xmlns:p14="http://schemas.microsoft.com/office/powerpoint/2010/main" val="3657682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607</Words>
  <Application>Microsoft Office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Quick review of Buildsys’14</vt:lpstr>
      <vt:lpstr>Broader themes followed at Buildsys 2014</vt:lpstr>
      <vt:lpstr>Continued.</vt:lpstr>
      <vt:lpstr>Continued.</vt:lpstr>
      <vt:lpstr>Continued.</vt:lpstr>
      <vt:lpstr>Continued.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manojg</dc:creator>
  <cp:lastModifiedBy>manojg</cp:lastModifiedBy>
  <cp:revision>21</cp:revision>
  <dcterms:created xsi:type="dcterms:W3CDTF">2014-11-11T11:22:28Z</dcterms:created>
  <dcterms:modified xsi:type="dcterms:W3CDTF">2014-11-11T14:49:23Z</dcterms:modified>
</cp:coreProperties>
</file>