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64" r:id="rId6"/>
    <p:sldId id="269" r:id="rId7"/>
    <p:sldId id="265" r:id="rId8"/>
    <p:sldId id="268"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D42B33-3328-41AA-816D-8E1F00793449}" type="datetimeFigureOut">
              <a:rPr lang="en-US" smtClean="0"/>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E41BC0-A8D0-48AC-9661-D24E86541E0F}" type="slidenum">
              <a:rPr lang="en-US" smtClean="0"/>
              <a:t>‹#›</a:t>
            </a:fld>
            <a:endParaRPr lang="en-US" dirty="0"/>
          </a:p>
        </p:txBody>
      </p:sp>
    </p:spTree>
    <p:extLst>
      <p:ext uri="{BB962C8B-B14F-4D97-AF65-F5344CB8AC3E}">
        <p14:creationId xmlns:p14="http://schemas.microsoft.com/office/powerpoint/2010/main" val="2661110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D42B33-3328-41AA-816D-8E1F00793449}" type="datetimeFigureOut">
              <a:rPr lang="en-US" smtClean="0"/>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E41BC0-A8D0-48AC-9661-D24E86541E0F}" type="slidenum">
              <a:rPr lang="en-US" smtClean="0"/>
              <a:t>‹#›</a:t>
            </a:fld>
            <a:endParaRPr lang="en-US" dirty="0"/>
          </a:p>
        </p:txBody>
      </p:sp>
    </p:spTree>
    <p:extLst>
      <p:ext uri="{BB962C8B-B14F-4D97-AF65-F5344CB8AC3E}">
        <p14:creationId xmlns:p14="http://schemas.microsoft.com/office/powerpoint/2010/main" val="2355673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D42B33-3328-41AA-816D-8E1F00793449}" type="datetimeFigureOut">
              <a:rPr lang="en-US" smtClean="0"/>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E41BC0-A8D0-48AC-9661-D24E86541E0F}" type="slidenum">
              <a:rPr lang="en-US" smtClean="0"/>
              <a:t>‹#›</a:t>
            </a:fld>
            <a:endParaRPr lang="en-US" dirty="0"/>
          </a:p>
        </p:txBody>
      </p:sp>
    </p:spTree>
    <p:extLst>
      <p:ext uri="{BB962C8B-B14F-4D97-AF65-F5344CB8AC3E}">
        <p14:creationId xmlns:p14="http://schemas.microsoft.com/office/powerpoint/2010/main" val="284284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D42B33-3328-41AA-816D-8E1F00793449}" type="datetimeFigureOut">
              <a:rPr lang="en-US" smtClean="0"/>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E41BC0-A8D0-48AC-9661-D24E86541E0F}" type="slidenum">
              <a:rPr lang="en-US" smtClean="0"/>
              <a:t>‹#›</a:t>
            </a:fld>
            <a:endParaRPr lang="en-US" dirty="0"/>
          </a:p>
        </p:txBody>
      </p:sp>
    </p:spTree>
    <p:extLst>
      <p:ext uri="{BB962C8B-B14F-4D97-AF65-F5344CB8AC3E}">
        <p14:creationId xmlns:p14="http://schemas.microsoft.com/office/powerpoint/2010/main" val="77309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D42B33-3328-41AA-816D-8E1F00793449}" type="datetimeFigureOut">
              <a:rPr lang="en-US" smtClean="0"/>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E41BC0-A8D0-48AC-9661-D24E86541E0F}" type="slidenum">
              <a:rPr lang="en-US" smtClean="0"/>
              <a:t>‹#›</a:t>
            </a:fld>
            <a:endParaRPr lang="en-US" dirty="0"/>
          </a:p>
        </p:txBody>
      </p:sp>
    </p:spTree>
    <p:extLst>
      <p:ext uri="{BB962C8B-B14F-4D97-AF65-F5344CB8AC3E}">
        <p14:creationId xmlns:p14="http://schemas.microsoft.com/office/powerpoint/2010/main" val="188046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D42B33-3328-41AA-816D-8E1F00793449}" type="datetimeFigureOut">
              <a:rPr lang="en-US" smtClean="0"/>
              <a:t>10/14/2014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E41BC0-A8D0-48AC-9661-D24E86541E0F}" type="slidenum">
              <a:rPr lang="en-US" smtClean="0"/>
              <a:t>‹#›</a:t>
            </a:fld>
            <a:endParaRPr lang="en-US" dirty="0"/>
          </a:p>
        </p:txBody>
      </p:sp>
    </p:spTree>
    <p:extLst>
      <p:ext uri="{BB962C8B-B14F-4D97-AF65-F5344CB8AC3E}">
        <p14:creationId xmlns:p14="http://schemas.microsoft.com/office/powerpoint/2010/main" val="237975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D42B33-3328-41AA-816D-8E1F00793449}" type="datetimeFigureOut">
              <a:rPr lang="en-US" smtClean="0"/>
              <a:t>10/14/2014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E41BC0-A8D0-48AC-9661-D24E86541E0F}" type="slidenum">
              <a:rPr lang="en-US" smtClean="0"/>
              <a:t>‹#›</a:t>
            </a:fld>
            <a:endParaRPr lang="en-US" dirty="0"/>
          </a:p>
        </p:txBody>
      </p:sp>
    </p:spTree>
    <p:extLst>
      <p:ext uri="{BB962C8B-B14F-4D97-AF65-F5344CB8AC3E}">
        <p14:creationId xmlns:p14="http://schemas.microsoft.com/office/powerpoint/2010/main" val="40038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D42B33-3328-41AA-816D-8E1F00793449}" type="datetimeFigureOut">
              <a:rPr lang="en-US" smtClean="0"/>
              <a:t>10/14/2014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E41BC0-A8D0-48AC-9661-D24E86541E0F}" type="slidenum">
              <a:rPr lang="en-US" smtClean="0"/>
              <a:t>‹#›</a:t>
            </a:fld>
            <a:endParaRPr lang="en-US" dirty="0"/>
          </a:p>
        </p:txBody>
      </p:sp>
    </p:spTree>
    <p:extLst>
      <p:ext uri="{BB962C8B-B14F-4D97-AF65-F5344CB8AC3E}">
        <p14:creationId xmlns:p14="http://schemas.microsoft.com/office/powerpoint/2010/main" val="310041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42B33-3328-41AA-816D-8E1F00793449}" type="datetimeFigureOut">
              <a:rPr lang="en-US" smtClean="0"/>
              <a:t>10/14/2014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0E41BC0-A8D0-48AC-9661-D24E86541E0F}" type="slidenum">
              <a:rPr lang="en-US" smtClean="0"/>
              <a:t>‹#›</a:t>
            </a:fld>
            <a:endParaRPr lang="en-US" dirty="0"/>
          </a:p>
        </p:txBody>
      </p:sp>
    </p:spTree>
    <p:extLst>
      <p:ext uri="{BB962C8B-B14F-4D97-AF65-F5344CB8AC3E}">
        <p14:creationId xmlns:p14="http://schemas.microsoft.com/office/powerpoint/2010/main" val="100075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42B33-3328-41AA-816D-8E1F00793449}" type="datetimeFigureOut">
              <a:rPr lang="en-US" smtClean="0"/>
              <a:t>10/14/2014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E41BC0-A8D0-48AC-9661-D24E86541E0F}" type="slidenum">
              <a:rPr lang="en-US" smtClean="0"/>
              <a:t>‹#›</a:t>
            </a:fld>
            <a:endParaRPr lang="en-US" dirty="0"/>
          </a:p>
        </p:txBody>
      </p:sp>
    </p:spTree>
    <p:extLst>
      <p:ext uri="{BB962C8B-B14F-4D97-AF65-F5344CB8AC3E}">
        <p14:creationId xmlns:p14="http://schemas.microsoft.com/office/powerpoint/2010/main" val="3081618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42B33-3328-41AA-816D-8E1F00793449}" type="datetimeFigureOut">
              <a:rPr lang="en-US" smtClean="0"/>
              <a:t>10/14/2014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E41BC0-A8D0-48AC-9661-D24E86541E0F}" type="slidenum">
              <a:rPr lang="en-US" smtClean="0"/>
              <a:t>‹#›</a:t>
            </a:fld>
            <a:endParaRPr lang="en-US" dirty="0"/>
          </a:p>
        </p:txBody>
      </p:sp>
    </p:spTree>
    <p:extLst>
      <p:ext uri="{BB962C8B-B14F-4D97-AF65-F5344CB8AC3E}">
        <p14:creationId xmlns:p14="http://schemas.microsoft.com/office/powerpoint/2010/main" val="1845030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42B33-3328-41AA-816D-8E1F00793449}" type="datetimeFigureOut">
              <a:rPr lang="en-US" smtClean="0"/>
              <a:t>10/14/2014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41BC0-A8D0-48AC-9661-D24E86541E0F}" type="slidenum">
              <a:rPr lang="en-US" smtClean="0"/>
              <a:t>‹#›</a:t>
            </a:fld>
            <a:endParaRPr lang="en-US" dirty="0"/>
          </a:p>
        </p:txBody>
      </p:sp>
    </p:spTree>
    <p:extLst>
      <p:ext uri="{BB962C8B-B14F-4D97-AF65-F5344CB8AC3E}">
        <p14:creationId xmlns:p14="http://schemas.microsoft.com/office/powerpoint/2010/main" val="4098414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Taking measurements from single-side </a:t>
            </a:r>
            <a:r>
              <a:rPr lang="en-US" dirty="0" smtClean="0"/>
              <a:t>HPF to measure </a:t>
            </a:r>
            <a:r>
              <a:rPr lang="en-US" dirty="0" err="1" smtClean="0"/>
              <a:t>Vphase</a:t>
            </a:r>
            <a:r>
              <a:rPr lang="en-US" dirty="0" smtClean="0"/>
              <a:t> and </a:t>
            </a:r>
            <a:r>
              <a:rPr lang="en-US" dirty="0" err="1" smtClean="0"/>
              <a:t>Vneutral</a:t>
            </a:r>
            <a:endParaRPr lang="en-US" dirty="0"/>
          </a:p>
        </p:txBody>
      </p:sp>
      <p:sp>
        <p:nvSpPr>
          <p:cNvPr id="3" name="Subtitle 2"/>
          <p:cNvSpPr>
            <a:spLocks noGrp="1"/>
          </p:cNvSpPr>
          <p:nvPr>
            <p:ph type="subTitle" idx="1"/>
          </p:nvPr>
        </p:nvSpPr>
        <p:spPr/>
        <p:txBody>
          <a:bodyPr/>
          <a:lstStyle/>
          <a:p>
            <a:r>
              <a:rPr lang="en-US" dirty="0" smtClean="0"/>
              <a:t>14</a:t>
            </a:r>
            <a:r>
              <a:rPr lang="en-US" baseline="30000" dirty="0" smtClean="0"/>
              <a:t>th</a:t>
            </a:r>
            <a:r>
              <a:rPr lang="en-US" dirty="0" smtClean="0"/>
              <a:t> </a:t>
            </a:r>
            <a:r>
              <a:rPr lang="en-US" dirty="0" smtClean="0"/>
              <a:t>October, 2014</a:t>
            </a:r>
          </a:p>
          <a:p>
            <a:r>
              <a:rPr lang="en-US" dirty="0" smtClean="0"/>
              <a:t>Manoj Gulati</a:t>
            </a:r>
            <a:endParaRPr lang="en-US" dirty="0"/>
          </a:p>
        </p:txBody>
      </p:sp>
    </p:spTree>
    <p:extLst>
      <p:ext uri="{BB962C8B-B14F-4D97-AF65-F5344CB8AC3E}">
        <p14:creationId xmlns:p14="http://schemas.microsoft.com/office/powerpoint/2010/main" val="1041840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7410"/>
          </a:xfrm>
        </p:spPr>
        <p:txBody>
          <a:bodyPr>
            <a:normAutofit fontScale="90000"/>
          </a:bodyPr>
          <a:lstStyle/>
          <a:p>
            <a:r>
              <a:rPr lang="en-US" sz="4000" dirty="0" smtClean="0"/>
              <a:t>Tasks pending for next week</a:t>
            </a:r>
            <a:endParaRPr lang="en-US" sz="4000" dirty="0"/>
          </a:p>
        </p:txBody>
      </p:sp>
      <p:sp>
        <p:nvSpPr>
          <p:cNvPr id="3" name="Content Placeholder 2"/>
          <p:cNvSpPr>
            <a:spLocks noGrp="1"/>
          </p:cNvSpPr>
          <p:nvPr>
            <p:ph idx="1"/>
          </p:nvPr>
        </p:nvSpPr>
        <p:spPr>
          <a:xfrm>
            <a:off x="838200" y="1266092"/>
            <a:ext cx="10515600" cy="5079683"/>
          </a:xfrm>
        </p:spPr>
        <p:txBody>
          <a:bodyPr/>
          <a:lstStyle/>
          <a:p>
            <a:r>
              <a:rPr lang="en-US" dirty="0"/>
              <a:t>Get </a:t>
            </a:r>
            <a:r>
              <a:rPr lang="en-US" dirty="0" err="1"/>
              <a:t>Vphase</a:t>
            </a:r>
            <a:r>
              <a:rPr lang="en-US" dirty="0"/>
              <a:t> and </a:t>
            </a:r>
            <a:r>
              <a:rPr lang="en-US" dirty="0" err="1"/>
              <a:t>Vneutral</a:t>
            </a:r>
            <a:r>
              <a:rPr lang="en-US" dirty="0"/>
              <a:t> data with a single appliance from MDO.</a:t>
            </a:r>
          </a:p>
          <a:p>
            <a:r>
              <a:rPr lang="en-US" dirty="0"/>
              <a:t>Compute </a:t>
            </a:r>
            <a:r>
              <a:rPr lang="en-US" dirty="0" err="1"/>
              <a:t>Vcm</a:t>
            </a:r>
            <a:r>
              <a:rPr lang="en-US" dirty="0"/>
              <a:t> and </a:t>
            </a:r>
            <a:r>
              <a:rPr lang="en-US" dirty="0" err="1"/>
              <a:t>Vdm</a:t>
            </a:r>
            <a:r>
              <a:rPr lang="en-US" dirty="0"/>
              <a:t> using </a:t>
            </a:r>
            <a:r>
              <a:rPr lang="en-US" dirty="0" err="1"/>
              <a:t>Vphase</a:t>
            </a:r>
            <a:r>
              <a:rPr lang="en-US" dirty="0"/>
              <a:t> and </a:t>
            </a:r>
            <a:r>
              <a:rPr lang="en-US" dirty="0" err="1"/>
              <a:t>Vneutral</a:t>
            </a:r>
            <a:r>
              <a:rPr lang="en-US" dirty="0"/>
              <a:t> data in MATLAB and compute FFT for this.</a:t>
            </a:r>
          </a:p>
          <a:p>
            <a:r>
              <a:rPr lang="en-US" dirty="0"/>
              <a:t>Match </a:t>
            </a:r>
            <a:r>
              <a:rPr lang="en-US" dirty="0" err="1"/>
              <a:t>Vdm</a:t>
            </a:r>
            <a:r>
              <a:rPr lang="en-US" dirty="0"/>
              <a:t> results with previous results from EMI paper.</a:t>
            </a:r>
          </a:p>
          <a:p>
            <a:endParaRPr lang="en-US" dirty="0"/>
          </a:p>
        </p:txBody>
      </p:sp>
    </p:spTree>
    <p:extLst>
      <p:ext uri="{BB962C8B-B14F-4D97-AF65-F5344CB8AC3E}">
        <p14:creationId xmlns:p14="http://schemas.microsoft.com/office/powerpoint/2010/main" val="97586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7749"/>
          </a:xfrm>
        </p:spPr>
        <p:txBody>
          <a:bodyPr>
            <a:normAutofit fontScale="90000"/>
          </a:bodyPr>
          <a:lstStyle/>
          <a:p>
            <a:r>
              <a:rPr lang="en-US" dirty="0" smtClean="0"/>
              <a:t>Task </a:t>
            </a:r>
            <a:r>
              <a:rPr lang="en-US" dirty="0" smtClean="0"/>
              <a:t>planned in last meeting</a:t>
            </a:r>
            <a:r>
              <a:rPr lang="en-US" dirty="0" smtClean="0"/>
              <a:t> (</a:t>
            </a:r>
            <a:r>
              <a:rPr lang="en-US" dirty="0" smtClean="0"/>
              <a:t>07</a:t>
            </a:r>
            <a:r>
              <a:rPr lang="en-US" dirty="0" smtClean="0"/>
              <a:t>-10-2014</a:t>
            </a:r>
            <a:r>
              <a:rPr lang="en-US" dirty="0" smtClean="0"/>
              <a:t>)</a:t>
            </a:r>
            <a:endParaRPr lang="en-US" dirty="0"/>
          </a:p>
        </p:txBody>
      </p:sp>
      <p:sp>
        <p:nvSpPr>
          <p:cNvPr id="3" name="Content Placeholder 2"/>
          <p:cNvSpPr>
            <a:spLocks noGrp="1"/>
          </p:cNvSpPr>
          <p:nvPr>
            <p:ph idx="1"/>
          </p:nvPr>
        </p:nvSpPr>
        <p:spPr>
          <a:xfrm>
            <a:off x="838200" y="1236372"/>
            <a:ext cx="10515600" cy="5241701"/>
          </a:xfrm>
        </p:spPr>
        <p:txBody>
          <a:bodyPr>
            <a:normAutofit/>
          </a:bodyPr>
          <a:lstStyle/>
          <a:p>
            <a:pPr algn="just"/>
            <a:r>
              <a:rPr lang="en-US" sz="2400" dirty="0" smtClean="0">
                <a:solidFill>
                  <a:schemeClr val="accent1">
                    <a:lumMod val="75000"/>
                  </a:schemeClr>
                </a:solidFill>
              </a:rPr>
              <a:t>Check if termination impedance of equipment is 50 ohm than if it has to be included in computing High pass filter cut-off.</a:t>
            </a:r>
          </a:p>
          <a:p>
            <a:pPr algn="just"/>
            <a:r>
              <a:rPr lang="en-US" sz="2400" dirty="0" smtClean="0">
                <a:solidFill>
                  <a:schemeClr val="accent1">
                    <a:lumMod val="75000"/>
                  </a:schemeClr>
                </a:solidFill>
              </a:rPr>
              <a:t>Make </a:t>
            </a:r>
            <a:r>
              <a:rPr lang="en-US" sz="2400" dirty="0" smtClean="0">
                <a:solidFill>
                  <a:schemeClr val="accent1">
                    <a:lumMod val="75000"/>
                  </a:schemeClr>
                </a:solidFill>
              </a:rPr>
              <a:t>two such circuits on a good quality PCB board.</a:t>
            </a:r>
          </a:p>
          <a:p>
            <a:pPr algn="just"/>
            <a:r>
              <a:rPr lang="en-US" sz="2400" dirty="0" smtClean="0">
                <a:solidFill>
                  <a:schemeClr val="accent1">
                    <a:lumMod val="75000"/>
                  </a:schemeClr>
                </a:solidFill>
              </a:rPr>
              <a:t>Test this circuit with DMM and DSO to measure input &amp; output voltages and cal. attenuation offered.</a:t>
            </a:r>
          </a:p>
          <a:p>
            <a:pPr algn="just"/>
            <a:r>
              <a:rPr lang="en-US" sz="2400" dirty="0" smtClean="0">
                <a:solidFill>
                  <a:schemeClr val="accent1">
                    <a:lumMod val="75000"/>
                  </a:schemeClr>
                </a:solidFill>
              </a:rPr>
              <a:t>Test Mixed Domain </a:t>
            </a:r>
            <a:r>
              <a:rPr lang="en-US" sz="2400" dirty="0">
                <a:solidFill>
                  <a:schemeClr val="accent1">
                    <a:lumMod val="75000"/>
                  </a:schemeClr>
                </a:solidFill>
              </a:rPr>
              <a:t>Oscilloscope 4104-06 (</a:t>
            </a:r>
            <a:r>
              <a:rPr lang="en-US" sz="2400" dirty="0" smtClean="0">
                <a:solidFill>
                  <a:schemeClr val="accent1">
                    <a:lumMod val="75000"/>
                  </a:schemeClr>
                </a:solidFill>
              </a:rPr>
              <a:t>to be used for time domain measurements)[configuration, probe calibration, data dump].</a:t>
            </a:r>
          </a:p>
          <a:p>
            <a:pPr lvl="1" algn="just"/>
            <a:r>
              <a:rPr lang="en-US" dirty="0" smtClean="0">
                <a:solidFill>
                  <a:schemeClr val="accent1">
                    <a:lumMod val="75000"/>
                  </a:schemeClr>
                </a:solidFill>
              </a:rPr>
              <a:t>Try to dump data from two channels simultaneously (at same start time).</a:t>
            </a:r>
            <a:endParaRPr lang="en-US" dirty="0" smtClean="0">
              <a:solidFill>
                <a:schemeClr val="accent1">
                  <a:lumMod val="75000"/>
                </a:schemeClr>
              </a:solidFill>
            </a:endParaRPr>
          </a:p>
          <a:p>
            <a:pPr algn="just"/>
            <a:r>
              <a:rPr lang="en-US" sz="2400" dirty="0" smtClean="0"/>
              <a:t>Get </a:t>
            </a:r>
            <a:r>
              <a:rPr lang="en-US" sz="2400" dirty="0" err="1" smtClean="0"/>
              <a:t>Vphase</a:t>
            </a:r>
            <a:r>
              <a:rPr lang="en-US" sz="2400" dirty="0" smtClean="0"/>
              <a:t> and </a:t>
            </a:r>
            <a:r>
              <a:rPr lang="en-US" sz="2400" dirty="0" err="1" smtClean="0"/>
              <a:t>Vneutral</a:t>
            </a:r>
            <a:r>
              <a:rPr lang="en-US" sz="2400" dirty="0" smtClean="0"/>
              <a:t> data with a single appliance from MDO.</a:t>
            </a:r>
          </a:p>
          <a:p>
            <a:pPr algn="just"/>
            <a:r>
              <a:rPr lang="en-US" sz="2400" dirty="0" smtClean="0"/>
              <a:t>Compute </a:t>
            </a:r>
            <a:r>
              <a:rPr lang="en-US" sz="2400" dirty="0" err="1" smtClean="0"/>
              <a:t>Vcm</a:t>
            </a:r>
            <a:r>
              <a:rPr lang="en-US" sz="2400" dirty="0" smtClean="0"/>
              <a:t> and </a:t>
            </a:r>
            <a:r>
              <a:rPr lang="en-US" sz="2400" dirty="0" err="1" smtClean="0"/>
              <a:t>Vdm</a:t>
            </a:r>
            <a:r>
              <a:rPr lang="en-US" sz="2400" dirty="0" smtClean="0"/>
              <a:t> using </a:t>
            </a:r>
            <a:r>
              <a:rPr lang="en-US" sz="2400" dirty="0" err="1" smtClean="0"/>
              <a:t>Vphase</a:t>
            </a:r>
            <a:r>
              <a:rPr lang="en-US" sz="2400" dirty="0" smtClean="0"/>
              <a:t> and </a:t>
            </a:r>
            <a:r>
              <a:rPr lang="en-US" sz="2400" dirty="0" err="1" smtClean="0"/>
              <a:t>Vneutral</a:t>
            </a:r>
            <a:r>
              <a:rPr lang="en-US" sz="2400" dirty="0" smtClean="0"/>
              <a:t> data in MATLAB and compute FFT for this.</a:t>
            </a:r>
          </a:p>
          <a:p>
            <a:pPr algn="just"/>
            <a:r>
              <a:rPr lang="en-US" sz="2400" dirty="0" smtClean="0"/>
              <a:t>Match </a:t>
            </a:r>
            <a:r>
              <a:rPr lang="en-US" sz="2400" dirty="0" err="1" smtClean="0"/>
              <a:t>Vdm</a:t>
            </a:r>
            <a:r>
              <a:rPr lang="en-US" sz="2400" dirty="0" smtClean="0"/>
              <a:t> results with previous results from EMI paper</a:t>
            </a:r>
            <a:r>
              <a:rPr lang="en-US" sz="2400" dirty="0" smtClean="0"/>
              <a:t>.</a:t>
            </a:r>
            <a:endParaRPr lang="en-US" sz="2400" dirty="0" smtClean="0"/>
          </a:p>
          <a:p>
            <a:pPr algn="just"/>
            <a:endParaRPr lang="en-US" sz="2400" dirty="0"/>
          </a:p>
        </p:txBody>
      </p:sp>
    </p:spTree>
    <p:extLst>
      <p:ext uri="{BB962C8B-B14F-4D97-AF65-F5344CB8AC3E}">
        <p14:creationId xmlns:p14="http://schemas.microsoft.com/office/powerpoint/2010/main" val="193893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Check if 50 ohm termination of equipment has to be considered while calculating cutoff of filter.</a:t>
            </a:r>
            <a:endParaRPr lang="en-US" sz="3600" dirty="0"/>
          </a:p>
        </p:txBody>
      </p:sp>
      <p:sp>
        <p:nvSpPr>
          <p:cNvPr id="3" name="Content Placeholder 2"/>
          <p:cNvSpPr>
            <a:spLocks noGrp="1"/>
          </p:cNvSpPr>
          <p:nvPr>
            <p:ph idx="1"/>
          </p:nvPr>
        </p:nvSpPr>
        <p:spPr>
          <a:xfrm>
            <a:off x="838200" y="1790163"/>
            <a:ext cx="10515600" cy="4386800"/>
          </a:xfrm>
        </p:spPr>
        <p:txBody>
          <a:bodyPr>
            <a:normAutofit fontScale="92500" lnSpcReduction="10000"/>
          </a:bodyPr>
          <a:lstStyle/>
          <a:p>
            <a:pPr marL="0" indent="0" algn="just">
              <a:buNone/>
            </a:pPr>
            <a:r>
              <a:rPr lang="en-US" dirty="0" smtClean="0"/>
              <a:t>Answer is yes if it is a 50 ohm termination the resultant will turn out to be 25 ohm. But following RF circuit principles this is meant to provide a matched termination so that no reflections occur at the end of transmission line. </a:t>
            </a:r>
          </a:p>
          <a:p>
            <a:pPr marL="0" indent="0" algn="just">
              <a:buNone/>
            </a:pPr>
            <a:r>
              <a:rPr lang="en-US" dirty="0" smtClean="0"/>
              <a:t>After a brief discussion with Tektronix people, this </a:t>
            </a:r>
            <a:r>
              <a:rPr lang="en-US" dirty="0"/>
              <a:t>is a bit of subjective </a:t>
            </a:r>
            <a:r>
              <a:rPr lang="en-US" dirty="0" smtClean="0"/>
              <a:t>question as it depends on probes and termination selection of equipment. Most of the probes/equipment are meant for one of the two terminations (1Mohm or 50 ohm) and probes have internal feedback based </a:t>
            </a:r>
            <a:r>
              <a:rPr lang="en-US" dirty="0"/>
              <a:t>compensation </a:t>
            </a:r>
            <a:r>
              <a:rPr lang="en-US" dirty="0" smtClean="0"/>
              <a:t>system to match with these terminations. </a:t>
            </a:r>
            <a:endParaRPr lang="en-US" dirty="0"/>
          </a:p>
          <a:p>
            <a:pPr marL="0" indent="0" algn="just">
              <a:buNone/>
            </a:pPr>
            <a:r>
              <a:rPr lang="en-US" dirty="0" smtClean="0"/>
              <a:t>NB: We have </a:t>
            </a:r>
            <a:r>
              <a:rPr lang="en-US" dirty="0"/>
              <a:t>only </a:t>
            </a:r>
            <a:r>
              <a:rPr lang="en-US" dirty="0" smtClean="0"/>
              <a:t>1Mohm based compensated probes. Normal BNC cables can be used for 50 ohm termination but they have to be matched using function generators. Tektronix people will come in day or two to demonstrate this as my trials were not successful. </a:t>
            </a:r>
            <a:endParaRPr lang="en-US" dirty="0"/>
          </a:p>
        </p:txBody>
      </p:sp>
    </p:spTree>
    <p:extLst>
      <p:ext uri="{BB962C8B-B14F-4D97-AF65-F5344CB8AC3E}">
        <p14:creationId xmlns:p14="http://schemas.microsoft.com/office/powerpoint/2010/main" val="2945814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fontScale="90000"/>
          </a:bodyPr>
          <a:lstStyle/>
          <a:p>
            <a:r>
              <a:rPr lang="en-US" dirty="0" smtClean="0"/>
              <a:t>Testing of single sided HPF without any load</a:t>
            </a:r>
            <a:endParaRPr lang="en-US" dirty="0"/>
          </a:p>
        </p:txBody>
      </p:sp>
      <p:sp>
        <p:nvSpPr>
          <p:cNvPr id="4" name="Rectangle 3"/>
          <p:cNvSpPr/>
          <p:nvPr/>
        </p:nvSpPr>
        <p:spPr>
          <a:xfrm>
            <a:off x="1165043" y="1532982"/>
            <a:ext cx="1223493" cy="186743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Mains</a:t>
            </a:r>
          </a:p>
          <a:p>
            <a:pPr algn="ctr"/>
            <a:r>
              <a:rPr lang="en-US" sz="2800" dirty="0" smtClean="0">
                <a:solidFill>
                  <a:schemeClr val="tx1"/>
                </a:solidFill>
              </a:rPr>
              <a:t>Power Supply</a:t>
            </a:r>
            <a:endParaRPr lang="en-US" sz="2800" dirty="0">
              <a:solidFill>
                <a:schemeClr val="tx1"/>
              </a:solidFill>
            </a:endParaRPr>
          </a:p>
        </p:txBody>
      </p:sp>
      <p:cxnSp>
        <p:nvCxnSpPr>
          <p:cNvPr id="9" name="Straight Connector 8"/>
          <p:cNvCxnSpPr/>
          <p:nvPr/>
        </p:nvCxnSpPr>
        <p:spPr>
          <a:xfrm>
            <a:off x="2388536" y="1913206"/>
            <a:ext cx="38536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388535" y="3025916"/>
            <a:ext cx="1842118" cy="243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388535" y="2443077"/>
            <a:ext cx="3533962" cy="236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45041" y="1513096"/>
            <a:ext cx="805029" cy="400110"/>
          </a:xfrm>
          <a:prstGeom prst="rect">
            <a:avLst/>
          </a:prstGeom>
          <a:noFill/>
        </p:spPr>
        <p:txBody>
          <a:bodyPr wrap="none" rtlCol="0">
            <a:spAutoFit/>
          </a:bodyPr>
          <a:lstStyle/>
          <a:p>
            <a:r>
              <a:rPr lang="en-US" sz="2000" dirty="0" smtClean="0"/>
              <a:t>Phase</a:t>
            </a:r>
            <a:endParaRPr lang="en-US" sz="2000" dirty="0"/>
          </a:p>
        </p:txBody>
      </p:sp>
      <p:sp>
        <p:nvSpPr>
          <p:cNvPr id="13" name="TextBox 12"/>
          <p:cNvSpPr txBox="1"/>
          <p:nvPr/>
        </p:nvSpPr>
        <p:spPr>
          <a:xfrm>
            <a:off x="2645040" y="2090214"/>
            <a:ext cx="739883" cy="400110"/>
          </a:xfrm>
          <a:prstGeom prst="rect">
            <a:avLst/>
          </a:prstGeom>
          <a:noFill/>
        </p:spPr>
        <p:txBody>
          <a:bodyPr wrap="none" rtlCol="0">
            <a:spAutoFit/>
          </a:bodyPr>
          <a:lstStyle/>
          <a:p>
            <a:r>
              <a:rPr lang="en-US" sz="2000" dirty="0" smtClean="0"/>
              <a:t>Earth</a:t>
            </a:r>
            <a:endParaRPr lang="en-US" sz="2000" dirty="0"/>
          </a:p>
        </p:txBody>
      </p:sp>
      <p:sp>
        <p:nvSpPr>
          <p:cNvPr id="14" name="TextBox 13"/>
          <p:cNvSpPr txBox="1"/>
          <p:nvPr/>
        </p:nvSpPr>
        <p:spPr>
          <a:xfrm>
            <a:off x="2645039" y="2694107"/>
            <a:ext cx="966483" cy="400110"/>
          </a:xfrm>
          <a:prstGeom prst="rect">
            <a:avLst/>
          </a:prstGeom>
          <a:noFill/>
        </p:spPr>
        <p:txBody>
          <a:bodyPr wrap="none" rtlCol="0">
            <a:spAutoFit/>
          </a:bodyPr>
          <a:lstStyle/>
          <a:p>
            <a:r>
              <a:rPr lang="en-US" sz="2000" dirty="0" smtClean="0"/>
              <a:t>Neutral</a:t>
            </a:r>
            <a:endParaRPr lang="en-US" sz="2000" dirty="0"/>
          </a:p>
        </p:txBody>
      </p:sp>
      <p:cxnSp>
        <p:nvCxnSpPr>
          <p:cNvPr id="16" name="Straight Connector 15"/>
          <p:cNvCxnSpPr/>
          <p:nvPr/>
        </p:nvCxnSpPr>
        <p:spPr>
          <a:xfrm>
            <a:off x="6242164" y="1913206"/>
            <a:ext cx="1002698" cy="22892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22497" y="2466700"/>
            <a:ext cx="1230290" cy="26694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Group 41"/>
          <p:cNvGrpSpPr>
            <a:grpSpLocks/>
          </p:cNvGrpSpPr>
          <p:nvPr/>
        </p:nvGrpSpPr>
        <p:grpSpPr bwMode="auto">
          <a:xfrm>
            <a:off x="9624069" y="4195685"/>
            <a:ext cx="401638" cy="914400"/>
            <a:chOff x="691" y="3197"/>
            <a:chExt cx="253" cy="576"/>
          </a:xfrm>
        </p:grpSpPr>
        <p:grpSp>
          <p:nvGrpSpPr>
            <p:cNvPr id="43" name="Group 42"/>
            <p:cNvGrpSpPr>
              <a:grpSpLocks/>
            </p:cNvGrpSpPr>
            <p:nvPr/>
          </p:nvGrpSpPr>
          <p:grpSpPr bwMode="auto">
            <a:xfrm>
              <a:off x="691" y="3197"/>
              <a:ext cx="253" cy="576"/>
              <a:chOff x="1958" y="2160"/>
              <a:chExt cx="253" cy="576"/>
            </a:xfrm>
          </p:grpSpPr>
          <p:sp>
            <p:nvSpPr>
              <p:cNvPr id="45" name="Freeform 44"/>
              <p:cNvSpPr>
                <a:spLocks/>
              </p:cNvSpPr>
              <p:nvPr/>
            </p:nvSpPr>
            <p:spPr bwMode="auto">
              <a:xfrm>
                <a:off x="1958" y="2160"/>
                <a:ext cx="116" cy="576"/>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6" name="Text Box 245"/>
              <p:cNvSpPr txBox="1">
                <a:spLocks noChangeArrowheads="1"/>
              </p:cNvSpPr>
              <p:nvPr/>
            </p:nvSpPr>
            <p:spPr bwMode="auto">
              <a:xfrm>
                <a:off x="2049" y="2403"/>
                <a:ext cx="16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sz="800"/>
                  <a:t>R</a:t>
                </a:r>
              </a:p>
            </p:txBody>
          </p:sp>
        </p:grpSp>
        <p:sp>
          <p:nvSpPr>
            <p:cNvPr id="44" name="Freeform 43"/>
            <p:cNvSpPr>
              <a:spLocks/>
            </p:cNvSpPr>
            <p:nvPr/>
          </p:nvSpPr>
          <p:spPr bwMode="auto">
            <a:xfrm>
              <a:off x="691" y="3197"/>
              <a:ext cx="115" cy="576"/>
            </a:xfrm>
            <a:custGeom>
              <a:avLst/>
              <a:gdLst>
                <a:gd name="T0" fmla="*/ 58 w 115"/>
                <a:gd name="T1" fmla="*/ 0 h 576"/>
                <a:gd name="T2" fmla="*/ 0 w 115"/>
                <a:gd name="T3" fmla="*/ 115 h 576"/>
                <a:gd name="T4" fmla="*/ 58 w 115"/>
                <a:gd name="T5" fmla="*/ 576 h 576"/>
                <a:gd name="T6" fmla="*/ 115 w 115"/>
                <a:gd name="T7" fmla="*/ 115 h 576"/>
                <a:gd name="T8" fmla="*/ 58 w 115"/>
                <a:gd name="T9" fmla="*/ 0 h 576"/>
              </a:gdLst>
              <a:ahLst/>
              <a:cxnLst>
                <a:cxn ang="0">
                  <a:pos x="T0" y="T1"/>
                </a:cxn>
                <a:cxn ang="0">
                  <a:pos x="T2" y="T3"/>
                </a:cxn>
                <a:cxn ang="0">
                  <a:pos x="T4" y="T5"/>
                </a:cxn>
                <a:cxn ang="0">
                  <a:pos x="T6" y="T7"/>
                </a:cxn>
                <a:cxn ang="0">
                  <a:pos x="T8" y="T9"/>
                </a:cxn>
              </a:cxnLst>
              <a:rect l="0" t="0" r="r" b="b"/>
              <a:pathLst>
                <a:path w="115" h="576">
                  <a:moveTo>
                    <a:pt x="58" y="0"/>
                  </a:moveTo>
                  <a:lnTo>
                    <a:pt x="0" y="115"/>
                  </a:lnTo>
                  <a:lnTo>
                    <a:pt x="58" y="576"/>
                  </a:lnTo>
                  <a:lnTo>
                    <a:pt x="115" y="115"/>
                  </a:lnTo>
                  <a:lnTo>
                    <a:pt x="58"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dirty="0"/>
            </a:p>
          </p:txBody>
        </p:sp>
      </p:grpSp>
      <p:grpSp>
        <p:nvGrpSpPr>
          <p:cNvPr id="47" name="Group 46"/>
          <p:cNvGrpSpPr>
            <a:grpSpLocks/>
          </p:cNvGrpSpPr>
          <p:nvPr/>
        </p:nvGrpSpPr>
        <p:grpSpPr bwMode="auto">
          <a:xfrm>
            <a:off x="11237389" y="4195685"/>
            <a:ext cx="401638" cy="914400"/>
            <a:chOff x="691" y="3197"/>
            <a:chExt cx="253" cy="576"/>
          </a:xfrm>
        </p:grpSpPr>
        <p:grpSp>
          <p:nvGrpSpPr>
            <p:cNvPr id="48" name="Group 47"/>
            <p:cNvGrpSpPr>
              <a:grpSpLocks/>
            </p:cNvGrpSpPr>
            <p:nvPr/>
          </p:nvGrpSpPr>
          <p:grpSpPr bwMode="auto">
            <a:xfrm>
              <a:off x="691" y="3197"/>
              <a:ext cx="253" cy="576"/>
              <a:chOff x="1958" y="2160"/>
              <a:chExt cx="253" cy="576"/>
            </a:xfrm>
          </p:grpSpPr>
          <p:sp>
            <p:nvSpPr>
              <p:cNvPr id="50" name="Freeform 49"/>
              <p:cNvSpPr>
                <a:spLocks/>
              </p:cNvSpPr>
              <p:nvPr/>
            </p:nvSpPr>
            <p:spPr bwMode="auto">
              <a:xfrm>
                <a:off x="1958" y="2160"/>
                <a:ext cx="116" cy="576"/>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1" name="Text Box 245"/>
              <p:cNvSpPr txBox="1">
                <a:spLocks noChangeArrowheads="1"/>
              </p:cNvSpPr>
              <p:nvPr/>
            </p:nvSpPr>
            <p:spPr bwMode="auto">
              <a:xfrm>
                <a:off x="2049" y="2403"/>
                <a:ext cx="16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sz="800"/>
                  <a:t>R</a:t>
                </a:r>
              </a:p>
            </p:txBody>
          </p:sp>
        </p:grpSp>
        <p:sp>
          <p:nvSpPr>
            <p:cNvPr id="49" name="Freeform 48"/>
            <p:cNvSpPr>
              <a:spLocks/>
            </p:cNvSpPr>
            <p:nvPr/>
          </p:nvSpPr>
          <p:spPr bwMode="auto">
            <a:xfrm>
              <a:off x="691" y="3197"/>
              <a:ext cx="115" cy="576"/>
            </a:xfrm>
            <a:custGeom>
              <a:avLst/>
              <a:gdLst>
                <a:gd name="T0" fmla="*/ 58 w 115"/>
                <a:gd name="T1" fmla="*/ 0 h 576"/>
                <a:gd name="T2" fmla="*/ 0 w 115"/>
                <a:gd name="T3" fmla="*/ 115 h 576"/>
                <a:gd name="T4" fmla="*/ 58 w 115"/>
                <a:gd name="T5" fmla="*/ 576 h 576"/>
                <a:gd name="T6" fmla="*/ 115 w 115"/>
                <a:gd name="T7" fmla="*/ 115 h 576"/>
                <a:gd name="T8" fmla="*/ 58 w 115"/>
                <a:gd name="T9" fmla="*/ 0 h 576"/>
              </a:gdLst>
              <a:ahLst/>
              <a:cxnLst>
                <a:cxn ang="0">
                  <a:pos x="T0" y="T1"/>
                </a:cxn>
                <a:cxn ang="0">
                  <a:pos x="T2" y="T3"/>
                </a:cxn>
                <a:cxn ang="0">
                  <a:pos x="T4" y="T5"/>
                </a:cxn>
                <a:cxn ang="0">
                  <a:pos x="T6" y="T7"/>
                </a:cxn>
                <a:cxn ang="0">
                  <a:pos x="T8" y="T9"/>
                </a:cxn>
              </a:cxnLst>
              <a:rect l="0" t="0" r="r" b="b"/>
              <a:pathLst>
                <a:path w="115" h="576">
                  <a:moveTo>
                    <a:pt x="58" y="0"/>
                  </a:moveTo>
                  <a:lnTo>
                    <a:pt x="0" y="115"/>
                  </a:lnTo>
                  <a:lnTo>
                    <a:pt x="58" y="576"/>
                  </a:lnTo>
                  <a:lnTo>
                    <a:pt x="115" y="115"/>
                  </a:lnTo>
                  <a:lnTo>
                    <a:pt x="58"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cxnSp>
        <p:nvCxnSpPr>
          <p:cNvPr id="69" name="Straight Connector 68"/>
          <p:cNvCxnSpPr>
            <a:stCxn id="49" idx="2"/>
          </p:cNvCxnSpPr>
          <p:nvPr/>
        </p:nvCxnSpPr>
        <p:spPr>
          <a:xfrm flipH="1">
            <a:off x="7153417" y="5110085"/>
            <a:ext cx="4176047" cy="10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7" name="Group 56"/>
          <p:cNvGrpSpPr>
            <a:grpSpLocks/>
          </p:cNvGrpSpPr>
          <p:nvPr/>
        </p:nvGrpSpPr>
        <p:grpSpPr bwMode="auto">
          <a:xfrm rot="16200000">
            <a:off x="8448019" y="3731176"/>
            <a:ext cx="549275" cy="914400"/>
            <a:chOff x="5012" y="1930"/>
            <a:chExt cx="346" cy="576"/>
          </a:xfrm>
        </p:grpSpPr>
        <p:grpSp>
          <p:nvGrpSpPr>
            <p:cNvPr id="58" name="Group 57"/>
            <p:cNvGrpSpPr>
              <a:grpSpLocks/>
            </p:cNvGrpSpPr>
            <p:nvPr/>
          </p:nvGrpSpPr>
          <p:grpSpPr bwMode="auto">
            <a:xfrm>
              <a:off x="5012" y="1930"/>
              <a:ext cx="346" cy="576"/>
              <a:chOff x="2707" y="2160"/>
              <a:chExt cx="346" cy="576"/>
            </a:xfrm>
          </p:grpSpPr>
          <p:grpSp>
            <p:nvGrpSpPr>
              <p:cNvPr id="60" name="Group 59"/>
              <p:cNvGrpSpPr>
                <a:grpSpLocks/>
              </p:cNvGrpSpPr>
              <p:nvPr/>
            </p:nvGrpSpPr>
            <p:grpSpPr bwMode="auto">
              <a:xfrm>
                <a:off x="2707" y="2160"/>
                <a:ext cx="346" cy="576"/>
                <a:chOff x="2707" y="2736"/>
                <a:chExt cx="346" cy="576"/>
              </a:xfrm>
            </p:grpSpPr>
            <p:sp>
              <p:nvSpPr>
                <p:cNvPr id="62" name="Line 136"/>
                <p:cNvSpPr>
                  <a:spLocks noChangeShapeType="1"/>
                </p:cNvSpPr>
                <p:nvPr/>
              </p:nvSpPr>
              <p:spPr bwMode="auto">
                <a:xfrm>
                  <a:off x="2707" y="2966"/>
                  <a:ext cx="3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3" name="Line 137"/>
                <p:cNvSpPr>
                  <a:spLocks noChangeShapeType="1"/>
                </p:cNvSpPr>
                <p:nvPr/>
              </p:nvSpPr>
              <p:spPr bwMode="auto">
                <a:xfrm>
                  <a:off x="2880" y="273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4" name="Line 138"/>
                <p:cNvSpPr>
                  <a:spLocks noChangeShapeType="1"/>
                </p:cNvSpPr>
                <p:nvPr/>
              </p:nvSpPr>
              <p:spPr bwMode="auto">
                <a:xfrm>
                  <a:off x="2880" y="30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5" name="Line 139"/>
                <p:cNvSpPr>
                  <a:spLocks noChangeShapeType="1"/>
                </p:cNvSpPr>
                <p:nvPr/>
              </p:nvSpPr>
              <p:spPr bwMode="auto">
                <a:xfrm>
                  <a:off x="2707" y="3024"/>
                  <a:ext cx="3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sp>
            <p:nvSpPr>
              <p:cNvPr id="61" name="Text Box 140"/>
              <p:cNvSpPr txBox="1">
                <a:spLocks noChangeArrowheads="1"/>
              </p:cNvSpPr>
              <p:nvPr/>
            </p:nvSpPr>
            <p:spPr bwMode="auto">
              <a:xfrm>
                <a:off x="2856" y="2472"/>
                <a:ext cx="16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sz="800"/>
                  <a:t>C</a:t>
                </a:r>
              </a:p>
            </p:txBody>
          </p:sp>
        </p:grpSp>
        <p:sp>
          <p:nvSpPr>
            <p:cNvPr id="59" name="Freeform 58"/>
            <p:cNvSpPr>
              <a:spLocks/>
            </p:cNvSpPr>
            <p:nvPr/>
          </p:nvSpPr>
          <p:spPr bwMode="auto">
            <a:xfrm>
              <a:off x="5069" y="1930"/>
              <a:ext cx="230" cy="576"/>
            </a:xfrm>
            <a:custGeom>
              <a:avLst/>
              <a:gdLst>
                <a:gd name="T0" fmla="*/ 115 w 230"/>
                <a:gd name="T1" fmla="*/ 0 h 576"/>
                <a:gd name="T2" fmla="*/ 0 w 230"/>
                <a:gd name="T3" fmla="*/ 230 h 576"/>
                <a:gd name="T4" fmla="*/ 115 w 230"/>
                <a:gd name="T5" fmla="*/ 576 h 576"/>
                <a:gd name="T6" fmla="*/ 230 w 230"/>
                <a:gd name="T7" fmla="*/ 230 h 576"/>
                <a:gd name="T8" fmla="*/ 115 w 230"/>
                <a:gd name="T9" fmla="*/ 0 h 576"/>
              </a:gdLst>
              <a:ahLst/>
              <a:cxnLst>
                <a:cxn ang="0">
                  <a:pos x="T0" y="T1"/>
                </a:cxn>
                <a:cxn ang="0">
                  <a:pos x="T2" y="T3"/>
                </a:cxn>
                <a:cxn ang="0">
                  <a:pos x="T4" y="T5"/>
                </a:cxn>
                <a:cxn ang="0">
                  <a:pos x="T6" y="T7"/>
                </a:cxn>
                <a:cxn ang="0">
                  <a:pos x="T8" y="T9"/>
                </a:cxn>
              </a:cxnLst>
              <a:rect l="0" t="0" r="r" b="b"/>
              <a:pathLst>
                <a:path w="230" h="576">
                  <a:moveTo>
                    <a:pt x="115" y="0"/>
                  </a:moveTo>
                  <a:lnTo>
                    <a:pt x="0" y="230"/>
                  </a:lnTo>
                  <a:lnTo>
                    <a:pt x="115" y="576"/>
                  </a:lnTo>
                  <a:lnTo>
                    <a:pt x="230" y="230"/>
                  </a:lnTo>
                  <a:lnTo>
                    <a:pt x="115"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grpSp>
        <p:nvGrpSpPr>
          <p:cNvPr id="52" name="Group 51"/>
          <p:cNvGrpSpPr>
            <a:grpSpLocks/>
          </p:cNvGrpSpPr>
          <p:nvPr/>
        </p:nvGrpSpPr>
        <p:grpSpPr bwMode="auto">
          <a:xfrm rot="16200000">
            <a:off x="10282088" y="3622431"/>
            <a:ext cx="401638" cy="914400"/>
            <a:chOff x="691" y="3197"/>
            <a:chExt cx="253" cy="576"/>
          </a:xfrm>
        </p:grpSpPr>
        <p:grpSp>
          <p:nvGrpSpPr>
            <p:cNvPr id="53" name="Group 52"/>
            <p:cNvGrpSpPr>
              <a:grpSpLocks/>
            </p:cNvGrpSpPr>
            <p:nvPr/>
          </p:nvGrpSpPr>
          <p:grpSpPr bwMode="auto">
            <a:xfrm>
              <a:off x="691" y="3197"/>
              <a:ext cx="253" cy="576"/>
              <a:chOff x="1958" y="2160"/>
              <a:chExt cx="253" cy="576"/>
            </a:xfrm>
          </p:grpSpPr>
          <p:sp>
            <p:nvSpPr>
              <p:cNvPr id="55" name="Freeform 54"/>
              <p:cNvSpPr>
                <a:spLocks/>
              </p:cNvSpPr>
              <p:nvPr/>
            </p:nvSpPr>
            <p:spPr bwMode="auto">
              <a:xfrm>
                <a:off x="1958" y="2160"/>
                <a:ext cx="116" cy="576"/>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6" name="Text Box 245"/>
              <p:cNvSpPr txBox="1">
                <a:spLocks noChangeArrowheads="1"/>
              </p:cNvSpPr>
              <p:nvPr/>
            </p:nvSpPr>
            <p:spPr bwMode="auto">
              <a:xfrm>
                <a:off x="2049" y="2403"/>
                <a:ext cx="16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sz="800"/>
                  <a:t>R</a:t>
                </a:r>
              </a:p>
            </p:txBody>
          </p:sp>
        </p:grpSp>
        <p:sp>
          <p:nvSpPr>
            <p:cNvPr id="54" name="Freeform 53"/>
            <p:cNvSpPr>
              <a:spLocks/>
            </p:cNvSpPr>
            <p:nvPr/>
          </p:nvSpPr>
          <p:spPr bwMode="auto">
            <a:xfrm>
              <a:off x="691" y="3197"/>
              <a:ext cx="115" cy="576"/>
            </a:xfrm>
            <a:custGeom>
              <a:avLst/>
              <a:gdLst>
                <a:gd name="T0" fmla="*/ 58 w 115"/>
                <a:gd name="T1" fmla="*/ 0 h 576"/>
                <a:gd name="T2" fmla="*/ 0 w 115"/>
                <a:gd name="T3" fmla="*/ 115 h 576"/>
                <a:gd name="T4" fmla="*/ 58 w 115"/>
                <a:gd name="T5" fmla="*/ 576 h 576"/>
                <a:gd name="T6" fmla="*/ 115 w 115"/>
                <a:gd name="T7" fmla="*/ 115 h 576"/>
                <a:gd name="T8" fmla="*/ 58 w 115"/>
                <a:gd name="T9" fmla="*/ 0 h 576"/>
              </a:gdLst>
              <a:ahLst/>
              <a:cxnLst>
                <a:cxn ang="0">
                  <a:pos x="T0" y="T1"/>
                </a:cxn>
                <a:cxn ang="0">
                  <a:pos x="T2" y="T3"/>
                </a:cxn>
                <a:cxn ang="0">
                  <a:pos x="T4" y="T5"/>
                </a:cxn>
                <a:cxn ang="0">
                  <a:pos x="T6" y="T7"/>
                </a:cxn>
                <a:cxn ang="0">
                  <a:pos x="T8" y="T9"/>
                </a:cxn>
              </a:cxnLst>
              <a:rect l="0" t="0" r="r" b="b"/>
              <a:pathLst>
                <a:path w="115" h="576">
                  <a:moveTo>
                    <a:pt x="58" y="0"/>
                  </a:moveTo>
                  <a:lnTo>
                    <a:pt x="0" y="115"/>
                  </a:lnTo>
                  <a:lnTo>
                    <a:pt x="58" y="576"/>
                  </a:lnTo>
                  <a:lnTo>
                    <a:pt x="115" y="115"/>
                  </a:lnTo>
                  <a:lnTo>
                    <a:pt x="58"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cxnSp>
        <p:nvCxnSpPr>
          <p:cNvPr id="70" name="Straight Connector 69"/>
          <p:cNvCxnSpPr/>
          <p:nvPr/>
        </p:nvCxnSpPr>
        <p:spPr>
          <a:xfrm flipH="1">
            <a:off x="7244862" y="4202443"/>
            <a:ext cx="12031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8904593" y="4188375"/>
            <a:ext cx="12031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10824453" y="4188375"/>
            <a:ext cx="52934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 name="Group 82"/>
          <p:cNvGrpSpPr>
            <a:grpSpLocks/>
          </p:cNvGrpSpPr>
          <p:nvPr/>
        </p:nvGrpSpPr>
        <p:grpSpPr bwMode="auto">
          <a:xfrm>
            <a:off x="4687399" y="5342725"/>
            <a:ext cx="401638" cy="914400"/>
            <a:chOff x="691" y="3197"/>
            <a:chExt cx="253" cy="576"/>
          </a:xfrm>
        </p:grpSpPr>
        <p:grpSp>
          <p:nvGrpSpPr>
            <p:cNvPr id="84" name="Group 83"/>
            <p:cNvGrpSpPr>
              <a:grpSpLocks/>
            </p:cNvGrpSpPr>
            <p:nvPr/>
          </p:nvGrpSpPr>
          <p:grpSpPr bwMode="auto">
            <a:xfrm>
              <a:off x="691" y="3197"/>
              <a:ext cx="253" cy="576"/>
              <a:chOff x="1958" y="2160"/>
              <a:chExt cx="253" cy="576"/>
            </a:xfrm>
          </p:grpSpPr>
          <p:sp>
            <p:nvSpPr>
              <p:cNvPr id="86" name="Freeform 85"/>
              <p:cNvSpPr>
                <a:spLocks/>
              </p:cNvSpPr>
              <p:nvPr/>
            </p:nvSpPr>
            <p:spPr bwMode="auto">
              <a:xfrm>
                <a:off x="1958" y="2160"/>
                <a:ext cx="116" cy="576"/>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7" name="Text Box 245"/>
              <p:cNvSpPr txBox="1">
                <a:spLocks noChangeArrowheads="1"/>
              </p:cNvSpPr>
              <p:nvPr/>
            </p:nvSpPr>
            <p:spPr bwMode="auto">
              <a:xfrm>
                <a:off x="2049" y="2403"/>
                <a:ext cx="16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sz="800"/>
                  <a:t>R</a:t>
                </a:r>
              </a:p>
            </p:txBody>
          </p:sp>
        </p:grpSp>
        <p:sp>
          <p:nvSpPr>
            <p:cNvPr id="85" name="Freeform 84"/>
            <p:cNvSpPr>
              <a:spLocks/>
            </p:cNvSpPr>
            <p:nvPr/>
          </p:nvSpPr>
          <p:spPr bwMode="auto">
            <a:xfrm>
              <a:off x="691" y="3197"/>
              <a:ext cx="115" cy="576"/>
            </a:xfrm>
            <a:custGeom>
              <a:avLst/>
              <a:gdLst>
                <a:gd name="T0" fmla="*/ 58 w 115"/>
                <a:gd name="T1" fmla="*/ 0 h 576"/>
                <a:gd name="T2" fmla="*/ 0 w 115"/>
                <a:gd name="T3" fmla="*/ 115 h 576"/>
                <a:gd name="T4" fmla="*/ 58 w 115"/>
                <a:gd name="T5" fmla="*/ 576 h 576"/>
                <a:gd name="T6" fmla="*/ 115 w 115"/>
                <a:gd name="T7" fmla="*/ 115 h 576"/>
                <a:gd name="T8" fmla="*/ 58 w 115"/>
                <a:gd name="T9" fmla="*/ 0 h 576"/>
              </a:gdLst>
              <a:ahLst/>
              <a:cxnLst>
                <a:cxn ang="0">
                  <a:pos x="T0" y="T1"/>
                </a:cxn>
                <a:cxn ang="0">
                  <a:pos x="T2" y="T3"/>
                </a:cxn>
                <a:cxn ang="0">
                  <a:pos x="T4" y="T5"/>
                </a:cxn>
                <a:cxn ang="0">
                  <a:pos x="T6" y="T7"/>
                </a:cxn>
                <a:cxn ang="0">
                  <a:pos x="T8" y="T9"/>
                </a:cxn>
              </a:cxnLst>
              <a:rect l="0" t="0" r="r" b="b"/>
              <a:pathLst>
                <a:path w="115" h="576">
                  <a:moveTo>
                    <a:pt x="58" y="0"/>
                  </a:moveTo>
                  <a:lnTo>
                    <a:pt x="0" y="115"/>
                  </a:lnTo>
                  <a:lnTo>
                    <a:pt x="58" y="576"/>
                  </a:lnTo>
                  <a:lnTo>
                    <a:pt x="115" y="115"/>
                  </a:lnTo>
                  <a:lnTo>
                    <a:pt x="58"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grpSp>
        <p:nvGrpSpPr>
          <p:cNvPr id="88" name="Group 87"/>
          <p:cNvGrpSpPr>
            <a:grpSpLocks/>
          </p:cNvGrpSpPr>
          <p:nvPr/>
        </p:nvGrpSpPr>
        <p:grpSpPr bwMode="auto">
          <a:xfrm>
            <a:off x="6300719" y="5342725"/>
            <a:ext cx="401638" cy="914400"/>
            <a:chOff x="691" y="3197"/>
            <a:chExt cx="253" cy="576"/>
          </a:xfrm>
        </p:grpSpPr>
        <p:grpSp>
          <p:nvGrpSpPr>
            <p:cNvPr id="89" name="Group 88"/>
            <p:cNvGrpSpPr>
              <a:grpSpLocks/>
            </p:cNvGrpSpPr>
            <p:nvPr/>
          </p:nvGrpSpPr>
          <p:grpSpPr bwMode="auto">
            <a:xfrm>
              <a:off x="691" y="3197"/>
              <a:ext cx="253" cy="576"/>
              <a:chOff x="1958" y="2160"/>
              <a:chExt cx="253" cy="576"/>
            </a:xfrm>
          </p:grpSpPr>
          <p:sp>
            <p:nvSpPr>
              <p:cNvPr id="91" name="Freeform 90"/>
              <p:cNvSpPr>
                <a:spLocks/>
              </p:cNvSpPr>
              <p:nvPr/>
            </p:nvSpPr>
            <p:spPr bwMode="auto">
              <a:xfrm>
                <a:off x="1958" y="2160"/>
                <a:ext cx="116" cy="576"/>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2" name="Text Box 245"/>
              <p:cNvSpPr txBox="1">
                <a:spLocks noChangeArrowheads="1"/>
              </p:cNvSpPr>
              <p:nvPr/>
            </p:nvSpPr>
            <p:spPr bwMode="auto">
              <a:xfrm>
                <a:off x="2049" y="2403"/>
                <a:ext cx="16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sz="800"/>
                  <a:t>R</a:t>
                </a:r>
              </a:p>
            </p:txBody>
          </p:sp>
        </p:grpSp>
        <p:sp>
          <p:nvSpPr>
            <p:cNvPr id="90" name="Freeform 89"/>
            <p:cNvSpPr>
              <a:spLocks/>
            </p:cNvSpPr>
            <p:nvPr/>
          </p:nvSpPr>
          <p:spPr bwMode="auto">
            <a:xfrm>
              <a:off x="691" y="3197"/>
              <a:ext cx="115" cy="576"/>
            </a:xfrm>
            <a:custGeom>
              <a:avLst/>
              <a:gdLst>
                <a:gd name="T0" fmla="*/ 58 w 115"/>
                <a:gd name="T1" fmla="*/ 0 h 576"/>
                <a:gd name="T2" fmla="*/ 0 w 115"/>
                <a:gd name="T3" fmla="*/ 115 h 576"/>
                <a:gd name="T4" fmla="*/ 58 w 115"/>
                <a:gd name="T5" fmla="*/ 576 h 576"/>
                <a:gd name="T6" fmla="*/ 115 w 115"/>
                <a:gd name="T7" fmla="*/ 115 h 576"/>
                <a:gd name="T8" fmla="*/ 58 w 115"/>
                <a:gd name="T9" fmla="*/ 0 h 576"/>
              </a:gdLst>
              <a:ahLst/>
              <a:cxnLst>
                <a:cxn ang="0">
                  <a:pos x="T0" y="T1"/>
                </a:cxn>
                <a:cxn ang="0">
                  <a:pos x="T2" y="T3"/>
                </a:cxn>
                <a:cxn ang="0">
                  <a:pos x="T4" y="T5"/>
                </a:cxn>
                <a:cxn ang="0">
                  <a:pos x="T6" y="T7"/>
                </a:cxn>
                <a:cxn ang="0">
                  <a:pos x="T8" y="T9"/>
                </a:cxn>
              </a:cxnLst>
              <a:rect l="0" t="0" r="r" b="b"/>
              <a:pathLst>
                <a:path w="115" h="576">
                  <a:moveTo>
                    <a:pt x="58" y="0"/>
                  </a:moveTo>
                  <a:lnTo>
                    <a:pt x="0" y="115"/>
                  </a:lnTo>
                  <a:lnTo>
                    <a:pt x="58" y="576"/>
                  </a:lnTo>
                  <a:lnTo>
                    <a:pt x="115" y="115"/>
                  </a:lnTo>
                  <a:lnTo>
                    <a:pt x="58"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cxnSp>
        <p:nvCxnSpPr>
          <p:cNvPr id="93" name="Straight Connector 92"/>
          <p:cNvCxnSpPr>
            <a:stCxn id="90" idx="2"/>
          </p:cNvCxnSpPr>
          <p:nvPr/>
        </p:nvCxnSpPr>
        <p:spPr>
          <a:xfrm flipH="1">
            <a:off x="2216747" y="6257125"/>
            <a:ext cx="4176047" cy="10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4" name="Group 93"/>
          <p:cNvGrpSpPr>
            <a:grpSpLocks/>
          </p:cNvGrpSpPr>
          <p:nvPr/>
        </p:nvGrpSpPr>
        <p:grpSpPr bwMode="auto">
          <a:xfrm rot="16200000">
            <a:off x="3511349" y="4878216"/>
            <a:ext cx="549275" cy="914400"/>
            <a:chOff x="5012" y="1930"/>
            <a:chExt cx="346" cy="576"/>
          </a:xfrm>
        </p:grpSpPr>
        <p:grpSp>
          <p:nvGrpSpPr>
            <p:cNvPr id="95" name="Group 94"/>
            <p:cNvGrpSpPr>
              <a:grpSpLocks/>
            </p:cNvGrpSpPr>
            <p:nvPr/>
          </p:nvGrpSpPr>
          <p:grpSpPr bwMode="auto">
            <a:xfrm>
              <a:off x="5012" y="1930"/>
              <a:ext cx="346" cy="576"/>
              <a:chOff x="2707" y="2160"/>
              <a:chExt cx="346" cy="576"/>
            </a:xfrm>
          </p:grpSpPr>
          <p:grpSp>
            <p:nvGrpSpPr>
              <p:cNvPr id="97" name="Group 96"/>
              <p:cNvGrpSpPr>
                <a:grpSpLocks/>
              </p:cNvGrpSpPr>
              <p:nvPr/>
            </p:nvGrpSpPr>
            <p:grpSpPr bwMode="auto">
              <a:xfrm>
                <a:off x="2707" y="2160"/>
                <a:ext cx="346" cy="576"/>
                <a:chOff x="2707" y="2736"/>
                <a:chExt cx="346" cy="576"/>
              </a:xfrm>
            </p:grpSpPr>
            <p:sp>
              <p:nvSpPr>
                <p:cNvPr id="99" name="Line 136"/>
                <p:cNvSpPr>
                  <a:spLocks noChangeShapeType="1"/>
                </p:cNvSpPr>
                <p:nvPr/>
              </p:nvSpPr>
              <p:spPr bwMode="auto">
                <a:xfrm>
                  <a:off x="2707" y="2966"/>
                  <a:ext cx="3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0" name="Line 137"/>
                <p:cNvSpPr>
                  <a:spLocks noChangeShapeType="1"/>
                </p:cNvSpPr>
                <p:nvPr/>
              </p:nvSpPr>
              <p:spPr bwMode="auto">
                <a:xfrm>
                  <a:off x="2880" y="273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1" name="Line 138"/>
                <p:cNvSpPr>
                  <a:spLocks noChangeShapeType="1"/>
                </p:cNvSpPr>
                <p:nvPr/>
              </p:nvSpPr>
              <p:spPr bwMode="auto">
                <a:xfrm>
                  <a:off x="2880" y="30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2" name="Line 139"/>
                <p:cNvSpPr>
                  <a:spLocks noChangeShapeType="1"/>
                </p:cNvSpPr>
                <p:nvPr/>
              </p:nvSpPr>
              <p:spPr bwMode="auto">
                <a:xfrm>
                  <a:off x="2707" y="3024"/>
                  <a:ext cx="3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sp>
            <p:nvSpPr>
              <p:cNvPr id="98" name="Text Box 140"/>
              <p:cNvSpPr txBox="1">
                <a:spLocks noChangeArrowheads="1"/>
              </p:cNvSpPr>
              <p:nvPr/>
            </p:nvSpPr>
            <p:spPr bwMode="auto">
              <a:xfrm>
                <a:off x="2856" y="2472"/>
                <a:ext cx="16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sz="800"/>
                  <a:t>C</a:t>
                </a:r>
              </a:p>
            </p:txBody>
          </p:sp>
        </p:grpSp>
        <p:sp>
          <p:nvSpPr>
            <p:cNvPr id="96" name="Freeform 95"/>
            <p:cNvSpPr>
              <a:spLocks/>
            </p:cNvSpPr>
            <p:nvPr/>
          </p:nvSpPr>
          <p:spPr bwMode="auto">
            <a:xfrm>
              <a:off x="5069" y="1930"/>
              <a:ext cx="230" cy="576"/>
            </a:xfrm>
            <a:custGeom>
              <a:avLst/>
              <a:gdLst>
                <a:gd name="T0" fmla="*/ 115 w 230"/>
                <a:gd name="T1" fmla="*/ 0 h 576"/>
                <a:gd name="T2" fmla="*/ 0 w 230"/>
                <a:gd name="T3" fmla="*/ 230 h 576"/>
                <a:gd name="T4" fmla="*/ 115 w 230"/>
                <a:gd name="T5" fmla="*/ 576 h 576"/>
                <a:gd name="T6" fmla="*/ 230 w 230"/>
                <a:gd name="T7" fmla="*/ 230 h 576"/>
                <a:gd name="T8" fmla="*/ 115 w 230"/>
                <a:gd name="T9" fmla="*/ 0 h 576"/>
              </a:gdLst>
              <a:ahLst/>
              <a:cxnLst>
                <a:cxn ang="0">
                  <a:pos x="T0" y="T1"/>
                </a:cxn>
                <a:cxn ang="0">
                  <a:pos x="T2" y="T3"/>
                </a:cxn>
                <a:cxn ang="0">
                  <a:pos x="T4" y="T5"/>
                </a:cxn>
                <a:cxn ang="0">
                  <a:pos x="T6" y="T7"/>
                </a:cxn>
                <a:cxn ang="0">
                  <a:pos x="T8" y="T9"/>
                </a:cxn>
              </a:cxnLst>
              <a:rect l="0" t="0" r="r" b="b"/>
              <a:pathLst>
                <a:path w="230" h="576">
                  <a:moveTo>
                    <a:pt x="115" y="0"/>
                  </a:moveTo>
                  <a:lnTo>
                    <a:pt x="0" y="230"/>
                  </a:lnTo>
                  <a:lnTo>
                    <a:pt x="115" y="576"/>
                  </a:lnTo>
                  <a:lnTo>
                    <a:pt x="230" y="230"/>
                  </a:lnTo>
                  <a:lnTo>
                    <a:pt x="115"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grpSp>
        <p:nvGrpSpPr>
          <p:cNvPr id="103" name="Group 102"/>
          <p:cNvGrpSpPr>
            <a:grpSpLocks/>
          </p:cNvGrpSpPr>
          <p:nvPr/>
        </p:nvGrpSpPr>
        <p:grpSpPr bwMode="auto">
          <a:xfrm rot="16200000">
            <a:off x="5345418" y="4769471"/>
            <a:ext cx="401638" cy="914400"/>
            <a:chOff x="691" y="3197"/>
            <a:chExt cx="253" cy="576"/>
          </a:xfrm>
        </p:grpSpPr>
        <p:grpSp>
          <p:nvGrpSpPr>
            <p:cNvPr id="104" name="Group 103"/>
            <p:cNvGrpSpPr>
              <a:grpSpLocks/>
            </p:cNvGrpSpPr>
            <p:nvPr/>
          </p:nvGrpSpPr>
          <p:grpSpPr bwMode="auto">
            <a:xfrm>
              <a:off x="691" y="3197"/>
              <a:ext cx="253" cy="576"/>
              <a:chOff x="1958" y="2160"/>
              <a:chExt cx="253" cy="576"/>
            </a:xfrm>
          </p:grpSpPr>
          <p:sp>
            <p:nvSpPr>
              <p:cNvPr id="106" name="Freeform 105"/>
              <p:cNvSpPr>
                <a:spLocks/>
              </p:cNvSpPr>
              <p:nvPr/>
            </p:nvSpPr>
            <p:spPr bwMode="auto">
              <a:xfrm>
                <a:off x="1958" y="2160"/>
                <a:ext cx="116" cy="576"/>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7" name="Text Box 245"/>
              <p:cNvSpPr txBox="1">
                <a:spLocks noChangeArrowheads="1"/>
              </p:cNvSpPr>
              <p:nvPr/>
            </p:nvSpPr>
            <p:spPr bwMode="auto">
              <a:xfrm>
                <a:off x="2049" y="2403"/>
                <a:ext cx="16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n-US" sz="800"/>
                  <a:t>R</a:t>
                </a:r>
              </a:p>
            </p:txBody>
          </p:sp>
        </p:grpSp>
        <p:sp>
          <p:nvSpPr>
            <p:cNvPr id="105" name="Freeform 104"/>
            <p:cNvSpPr>
              <a:spLocks/>
            </p:cNvSpPr>
            <p:nvPr/>
          </p:nvSpPr>
          <p:spPr bwMode="auto">
            <a:xfrm>
              <a:off x="691" y="3197"/>
              <a:ext cx="115" cy="576"/>
            </a:xfrm>
            <a:custGeom>
              <a:avLst/>
              <a:gdLst>
                <a:gd name="T0" fmla="*/ 58 w 115"/>
                <a:gd name="T1" fmla="*/ 0 h 576"/>
                <a:gd name="T2" fmla="*/ 0 w 115"/>
                <a:gd name="T3" fmla="*/ 115 h 576"/>
                <a:gd name="T4" fmla="*/ 58 w 115"/>
                <a:gd name="T5" fmla="*/ 576 h 576"/>
                <a:gd name="T6" fmla="*/ 115 w 115"/>
                <a:gd name="T7" fmla="*/ 115 h 576"/>
                <a:gd name="T8" fmla="*/ 58 w 115"/>
                <a:gd name="T9" fmla="*/ 0 h 576"/>
              </a:gdLst>
              <a:ahLst/>
              <a:cxnLst>
                <a:cxn ang="0">
                  <a:pos x="T0" y="T1"/>
                </a:cxn>
                <a:cxn ang="0">
                  <a:pos x="T2" y="T3"/>
                </a:cxn>
                <a:cxn ang="0">
                  <a:pos x="T4" y="T5"/>
                </a:cxn>
                <a:cxn ang="0">
                  <a:pos x="T6" y="T7"/>
                </a:cxn>
                <a:cxn ang="0">
                  <a:pos x="T8" y="T9"/>
                </a:cxn>
              </a:cxnLst>
              <a:rect l="0" t="0" r="r" b="b"/>
              <a:pathLst>
                <a:path w="115" h="576">
                  <a:moveTo>
                    <a:pt x="58" y="0"/>
                  </a:moveTo>
                  <a:lnTo>
                    <a:pt x="0" y="115"/>
                  </a:lnTo>
                  <a:lnTo>
                    <a:pt x="58" y="576"/>
                  </a:lnTo>
                  <a:lnTo>
                    <a:pt x="115" y="115"/>
                  </a:lnTo>
                  <a:lnTo>
                    <a:pt x="58"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cxnSp>
        <p:nvCxnSpPr>
          <p:cNvPr id="108" name="Straight Connector 107"/>
          <p:cNvCxnSpPr/>
          <p:nvPr/>
        </p:nvCxnSpPr>
        <p:spPr>
          <a:xfrm flipH="1">
            <a:off x="2308192" y="5349483"/>
            <a:ext cx="12031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3967923" y="5335415"/>
            <a:ext cx="12031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5887783" y="5335415"/>
            <a:ext cx="52934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2231348" y="2443077"/>
            <a:ext cx="2977831" cy="38213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2314529" y="3025916"/>
            <a:ext cx="1916124" cy="23168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7775343" y="3878812"/>
            <a:ext cx="704039" cy="369332"/>
          </a:xfrm>
          <a:prstGeom prst="rect">
            <a:avLst/>
          </a:prstGeom>
          <a:noFill/>
        </p:spPr>
        <p:txBody>
          <a:bodyPr wrap="none" rtlCol="0">
            <a:spAutoFit/>
          </a:bodyPr>
          <a:lstStyle/>
          <a:p>
            <a:r>
              <a:rPr lang="en-US" dirty="0" smtClean="0"/>
              <a:t>0.1uF</a:t>
            </a:r>
            <a:endParaRPr lang="en-US" dirty="0"/>
          </a:p>
        </p:txBody>
      </p:sp>
      <p:sp>
        <p:nvSpPr>
          <p:cNvPr id="118" name="TextBox 117"/>
          <p:cNvSpPr txBox="1"/>
          <p:nvPr/>
        </p:nvSpPr>
        <p:spPr>
          <a:xfrm>
            <a:off x="3018209" y="5004182"/>
            <a:ext cx="704039" cy="369332"/>
          </a:xfrm>
          <a:prstGeom prst="rect">
            <a:avLst/>
          </a:prstGeom>
          <a:noFill/>
        </p:spPr>
        <p:txBody>
          <a:bodyPr wrap="none" rtlCol="0">
            <a:spAutoFit/>
          </a:bodyPr>
          <a:lstStyle/>
          <a:p>
            <a:r>
              <a:rPr lang="en-US" dirty="0" smtClean="0"/>
              <a:t>0.1uF</a:t>
            </a:r>
            <a:endParaRPr lang="en-US" dirty="0"/>
          </a:p>
        </p:txBody>
      </p:sp>
      <p:sp>
        <p:nvSpPr>
          <p:cNvPr id="120" name="TextBox 119"/>
          <p:cNvSpPr txBox="1"/>
          <p:nvPr/>
        </p:nvSpPr>
        <p:spPr>
          <a:xfrm>
            <a:off x="5272917" y="5390205"/>
            <a:ext cx="535724" cy="369332"/>
          </a:xfrm>
          <a:prstGeom prst="rect">
            <a:avLst/>
          </a:prstGeom>
          <a:noFill/>
        </p:spPr>
        <p:txBody>
          <a:bodyPr wrap="none" rtlCol="0">
            <a:spAutoFit/>
          </a:bodyPr>
          <a:lstStyle/>
          <a:p>
            <a:r>
              <a:rPr lang="en-US" dirty="0" smtClean="0"/>
              <a:t>100</a:t>
            </a:r>
            <a:endParaRPr lang="en-US" dirty="0"/>
          </a:p>
        </p:txBody>
      </p:sp>
      <p:sp>
        <p:nvSpPr>
          <p:cNvPr id="121" name="TextBox 120"/>
          <p:cNvSpPr txBox="1"/>
          <p:nvPr/>
        </p:nvSpPr>
        <p:spPr>
          <a:xfrm>
            <a:off x="10215045" y="4280450"/>
            <a:ext cx="535724" cy="369332"/>
          </a:xfrm>
          <a:prstGeom prst="rect">
            <a:avLst/>
          </a:prstGeom>
          <a:noFill/>
        </p:spPr>
        <p:txBody>
          <a:bodyPr wrap="none" rtlCol="0">
            <a:spAutoFit/>
          </a:bodyPr>
          <a:lstStyle/>
          <a:p>
            <a:r>
              <a:rPr lang="en-US" dirty="0" smtClean="0"/>
              <a:t>100</a:t>
            </a:r>
            <a:endParaRPr lang="en-US" dirty="0"/>
          </a:p>
        </p:txBody>
      </p:sp>
      <p:sp>
        <p:nvSpPr>
          <p:cNvPr id="122" name="TextBox 121"/>
          <p:cNvSpPr txBox="1"/>
          <p:nvPr/>
        </p:nvSpPr>
        <p:spPr>
          <a:xfrm>
            <a:off x="4196464" y="5620464"/>
            <a:ext cx="418704" cy="369332"/>
          </a:xfrm>
          <a:prstGeom prst="rect">
            <a:avLst/>
          </a:prstGeom>
          <a:noFill/>
        </p:spPr>
        <p:txBody>
          <a:bodyPr wrap="none" rtlCol="0">
            <a:spAutoFit/>
          </a:bodyPr>
          <a:lstStyle/>
          <a:p>
            <a:r>
              <a:rPr lang="en-US" dirty="0" smtClean="0"/>
              <a:t>70</a:t>
            </a:r>
            <a:endParaRPr lang="en-US" dirty="0"/>
          </a:p>
        </p:txBody>
      </p:sp>
      <p:sp>
        <p:nvSpPr>
          <p:cNvPr id="123" name="TextBox 122"/>
          <p:cNvSpPr txBox="1"/>
          <p:nvPr/>
        </p:nvSpPr>
        <p:spPr>
          <a:xfrm>
            <a:off x="5954247" y="5618639"/>
            <a:ext cx="418704" cy="369332"/>
          </a:xfrm>
          <a:prstGeom prst="rect">
            <a:avLst/>
          </a:prstGeom>
          <a:noFill/>
        </p:spPr>
        <p:txBody>
          <a:bodyPr wrap="none" rtlCol="0">
            <a:spAutoFit/>
          </a:bodyPr>
          <a:lstStyle/>
          <a:p>
            <a:r>
              <a:rPr lang="en-US" dirty="0" smtClean="0"/>
              <a:t>70</a:t>
            </a:r>
            <a:endParaRPr lang="en-US" dirty="0"/>
          </a:p>
        </p:txBody>
      </p:sp>
      <p:sp>
        <p:nvSpPr>
          <p:cNvPr id="124" name="TextBox 123"/>
          <p:cNvSpPr txBox="1"/>
          <p:nvPr/>
        </p:nvSpPr>
        <p:spPr>
          <a:xfrm>
            <a:off x="9273245" y="4464013"/>
            <a:ext cx="418704" cy="369332"/>
          </a:xfrm>
          <a:prstGeom prst="rect">
            <a:avLst/>
          </a:prstGeom>
          <a:noFill/>
        </p:spPr>
        <p:txBody>
          <a:bodyPr wrap="none" rtlCol="0">
            <a:spAutoFit/>
          </a:bodyPr>
          <a:lstStyle/>
          <a:p>
            <a:r>
              <a:rPr lang="en-US" dirty="0" smtClean="0"/>
              <a:t>70</a:t>
            </a:r>
            <a:endParaRPr lang="en-US" dirty="0"/>
          </a:p>
        </p:txBody>
      </p:sp>
      <p:sp>
        <p:nvSpPr>
          <p:cNvPr id="125" name="TextBox 124"/>
          <p:cNvSpPr txBox="1"/>
          <p:nvPr/>
        </p:nvSpPr>
        <p:spPr>
          <a:xfrm>
            <a:off x="10879396" y="4464013"/>
            <a:ext cx="418704" cy="369332"/>
          </a:xfrm>
          <a:prstGeom prst="rect">
            <a:avLst/>
          </a:prstGeom>
          <a:noFill/>
        </p:spPr>
        <p:txBody>
          <a:bodyPr wrap="none" rtlCol="0">
            <a:spAutoFit/>
          </a:bodyPr>
          <a:lstStyle/>
          <a:p>
            <a:r>
              <a:rPr lang="en-US" dirty="0" smtClean="0"/>
              <a:t>70</a:t>
            </a:r>
            <a:endParaRPr lang="en-US" dirty="0"/>
          </a:p>
        </p:txBody>
      </p:sp>
      <p:cxnSp>
        <p:nvCxnSpPr>
          <p:cNvPr id="127" name="Straight Connector 126"/>
          <p:cNvCxnSpPr/>
          <p:nvPr/>
        </p:nvCxnSpPr>
        <p:spPr>
          <a:xfrm>
            <a:off x="6814899" y="5342725"/>
            <a:ext cx="5425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808588" y="6237715"/>
            <a:ext cx="5425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6589424" y="5596463"/>
            <a:ext cx="985398" cy="369332"/>
          </a:xfrm>
          <a:prstGeom prst="rect">
            <a:avLst/>
          </a:prstGeom>
          <a:noFill/>
        </p:spPr>
        <p:txBody>
          <a:bodyPr wrap="none" rtlCol="0">
            <a:spAutoFit/>
          </a:bodyPr>
          <a:lstStyle/>
          <a:p>
            <a:r>
              <a:rPr lang="en-US" dirty="0" err="1" smtClean="0"/>
              <a:t>Vneutral</a:t>
            </a:r>
            <a:endParaRPr lang="en-US" dirty="0"/>
          </a:p>
        </p:txBody>
      </p:sp>
      <p:cxnSp>
        <p:nvCxnSpPr>
          <p:cNvPr id="133" name="Straight Arrow Connector 132"/>
          <p:cNvCxnSpPr>
            <a:stCxn id="129" idx="0"/>
          </p:cNvCxnSpPr>
          <p:nvPr/>
        </p:nvCxnSpPr>
        <p:spPr>
          <a:xfrm flipV="1">
            <a:off x="7082123" y="5335414"/>
            <a:ext cx="0" cy="26104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29" idx="2"/>
          </p:cNvCxnSpPr>
          <p:nvPr/>
        </p:nvCxnSpPr>
        <p:spPr>
          <a:xfrm>
            <a:off x="7082123" y="5965795"/>
            <a:ext cx="0" cy="2719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1516750" y="4176447"/>
            <a:ext cx="5425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1510439" y="5071437"/>
            <a:ext cx="5425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V="1">
            <a:off x="11783974" y="4169136"/>
            <a:ext cx="0" cy="26104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11783974" y="4799517"/>
            <a:ext cx="0" cy="2719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11377448" y="4464013"/>
            <a:ext cx="869918" cy="369332"/>
          </a:xfrm>
          <a:prstGeom prst="rect">
            <a:avLst/>
          </a:prstGeom>
          <a:noFill/>
        </p:spPr>
        <p:txBody>
          <a:bodyPr wrap="none" rtlCol="0">
            <a:spAutoFit/>
          </a:bodyPr>
          <a:lstStyle/>
          <a:p>
            <a:r>
              <a:rPr lang="en-US" dirty="0" err="1" smtClean="0"/>
              <a:t>Vphase</a:t>
            </a:r>
            <a:endParaRPr lang="en-US" dirty="0"/>
          </a:p>
        </p:txBody>
      </p:sp>
      <p:sp>
        <p:nvSpPr>
          <p:cNvPr id="143" name="TextBox 142"/>
          <p:cNvSpPr txBox="1"/>
          <p:nvPr/>
        </p:nvSpPr>
        <p:spPr>
          <a:xfrm>
            <a:off x="9282684" y="3872596"/>
            <a:ext cx="878767" cy="369332"/>
          </a:xfrm>
          <a:prstGeom prst="rect">
            <a:avLst/>
          </a:prstGeom>
          <a:noFill/>
        </p:spPr>
        <p:txBody>
          <a:bodyPr wrap="none" rtlCol="0">
            <a:spAutoFit/>
          </a:bodyPr>
          <a:lstStyle/>
          <a:p>
            <a:r>
              <a:rPr lang="en-US" dirty="0" smtClean="0"/>
              <a:t>Node A</a:t>
            </a:r>
            <a:endParaRPr lang="en-US" dirty="0"/>
          </a:p>
        </p:txBody>
      </p:sp>
      <p:sp>
        <p:nvSpPr>
          <p:cNvPr id="144" name="TextBox 143"/>
          <p:cNvSpPr txBox="1"/>
          <p:nvPr/>
        </p:nvSpPr>
        <p:spPr>
          <a:xfrm>
            <a:off x="10894328" y="3899243"/>
            <a:ext cx="870751" cy="369332"/>
          </a:xfrm>
          <a:prstGeom prst="rect">
            <a:avLst/>
          </a:prstGeom>
          <a:noFill/>
        </p:spPr>
        <p:txBody>
          <a:bodyPr wrap="none" rtlCol="0">
            <a:spAutoFit/>
          </a:bodyPr>
          <a:lstStyle/>
          <a:p>
            <a:r>
              <a:rPr lang="en-US" dirty="0" smtClean="0"/>
              <a:t>Node B</a:t>
            </a:r>
            <a:endParaRPr lang="en-US" dirty="0"/>
          </a:p>
        </p:txBody>
      </p:sp>
      <p:sp>
        <p:nvSpPr>
          <p:cNvPr id="145" name="TextBox 144"/>
          <p:cNvSpPr txBox="1"/>
          <p:nvPr/>
        </p:nvSpPr>
        <p:spPr>
          <a:xfrm>
            <a:off x="4370444" y="4982345"/>
            <a:ext cx="878767" cy="369332"/>
          </a:xfrm>
          <a:prstGeom prst="rect">
            <a:avLst/>
          </a:prstGeom>
          <a:noFill/>
        </p:spPr>
        <p:txBody>
          <a:bodyPr wrap="none" rtlCol="0">
            <a:spAutoFit/>
          </a:bodyPr>
          <a:lstStyle/>
          <a:p>
            <a:r>
              <a:rPr lang="en-US" dirty="0" smtClean="0"/>
              <a:t>Node A</a:t>
            </a:r>
            <a:endParaRPr lang="en-US" dirty="0"/>
          </a:p>
        </p:txBody>
      </p:sp>
      <p:sp>
        <p:nvSpPr>
          <p:cNvPr id="146" name="TextBox 145"/>
          <p:cNvSpPr txBox="1"/>
          <p:nvPr/>
        </p:nvSpPr>
        <p:spPr>
          <a:xfrm>
            <a:off x="5956624" y="4980562"/>
            <a:ext cx="870751" cy="369332"/>
          </a:xfrm>
          <a:prstGeom prst="rect">
            <a:avLst/>
          </a:prstGeom>
          <a:noFill/>
        </p:spPr>
        <p:txBody>
          <a:bodyPr wrap="none" rtlCol="0">
            <a:spAutoFit/>
          </a:bodyPr>
          <a:lstStyle/>
          <a:p>
            <a:r>
              <a:rPr lang="en-US" dirty="0" smtClean="0"/>
              <a:t>Node B</a:t>
            </a:r>
            <a:endParaRPr lang="en-US" dirty="0"/>
          </a:p>
        </p:txBody>
      </p:sp>
      <p:sp>
        <p:nvSpPr>
          <p:cNvPr id="147" name="TextBox 146"/>
          <p:cNvSpPr txBox="1"/>
          <p:nvPr/>
        </p:nvSpPr>
        <p:spPr>
          <a:xfrm>
            <a:off x="7199653" y="4236197"/>
            <a:ext cx="1368452" cy="923330"/>
          </a:xfrm>
          <a:prstGeom prst="rect">
            <a:avLst/>
          </a:prstGeom>
          <a:noFill/>
        </p:spPr>
        <p:txBody>
          <a:bodyPr wrap="none" rtlCol="0">
            <a:spAutoFit/>
          </a:bodyPr>
          <a:lstStyle/>
          <a:p>
            <a:r>
              <a:rPr lang="en-US" dirty="0" err="1" smtClean="0"/>
              <a:t>Vrms</a:t>
            </a:r>
            <a:r>
              <a:rPr lang="en-US" dirty="0" smtClean="0"/>
              <a:t> = 230V</a:t>
            </a:r>
          </a:p>
          <a:p>
            <a:r>
              <a:rPr lang="en-US" dirty="0" smtClean="0"/>
              <a:t>50 Hz</a:t>
            </a:r>
          </a:p>
          <a:p>
            <a:r>
              <a:rPr lang="en-US" dirty="0" err="1" smtClean="0"/>
              <a:t>Vp</a:t>
            </a:r>
            <a:r>
              <a:rPr lang="en-US" dirty="0" smtClean="0"/>
              <a:t> = 326V</a:t>
            </a:r>
            <a:endParaRPr lang="en-US" dirty="0"/>
          </a:p>
        </p:txBody>
      </p:sp>
      <p:sp>
        <p:nvSpPr>
          <p:cNvPr id="148" name="TextBox 147"/>
          <p:cNvSpPr txBox="1"/>
          <p:nvPr/>
        </p:nvSpPr>
        <p:spPr>
          <a:xfrm>
            <a:off x="1105958" y="5303006"/>
            <a:ext cx="1368452" cy="923330"/>
          </a:xfrm>
          <a:prstGeom prst="rect">
            <a:avLst/>
          </a:prstGeom>
          <a:noFill/>
        </p:spPr>
        <p:txBody>
          <a:bodyPr wrap="none" rtlCol="0">
            <a:spAutoFit/>
          </a:bodyPr>
          <a:lstStyle/>
          <a:p>
            <a:r>
              <a:rPr lang="en-US" dirty="0" err="1" smtClean="0"/>
              <a:t>Vrms</a:t>
            </a:r>
            <a:r>
              <a:rPr lang="en-US" dirty="0" smtClean="0"/>
              <a:t> = 230V</a:t>
            </a:r>
          </a:p>
          <a:p>
            <a:r>
              <a:rPr lang="en-US" dirty="0" smtClean="0"/>
              <a:t>50 Hz</a:t>
            </a:r>
          </a:p>
          <a:p>
            <a:r>
              <a:rPr lang="en-US" dirty="0" err="1" smtClean="0"/>
              <a:t>Vp</a:t>
            </a:r>
            <a:r>
              <a:rPr lang="en-US" dirty="0" smtClean="0"/>
              <a:t> = 326V</a:t>
            </a:r>
            <a:endParaRPr lang="en-US" dirty="0"/>
          </a:p>
        </p:txBody>
      </p:sp>
    </p:spTree>
    <p:extLst>
      <p:ext uri="{BB962C8B-B14F-4D97-AF65-F5344CB8AC3E}">
        <p14:creationId xmlns:p14="http://schemas.microsoft.com/office/powerpoint/2010/main" val="368490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304"/>
            <a:ext cx="10515600" cy="566672"/>
          </a:xfrm>
        </p:spPr>
        <p:txBody>
          <a:bodyPr>
            <a:normAutofit fontScale="90000"/>
          </a:bodyPr>
          <a:lstStyle/>
          <a:p>
            <a:r>
              <a:rPr lang="en-US" dirty="0" smtClean="0"/>
              <a:t>Calculations/Testing HPF (Mains power supply)</a:t>
            </a:r>
            <a:endParaRPr lang="en-US" dirty="0"/>
          </a:p>
        </p:txBody>
      </p:sp>
      <p:sp>
        <p:nvSpPr>
          <p:cNvPr id="3" name="Content Placeholder 2"/>
          <p:cNvSpPr>
            <a:spLocks noGrp="1"/>
          </p:cNvSpPr>
          <p:nvPr>
            <p:ph idx="1"/>
          </p:nvPr>
        </p:nvSpPr>
        <p:spPr>
          <a:xfrm>
            <a:off x="838200" y="1223493"/>
            <a:ext cx="10515600" cy="4953470"/>
          </a:xfrm>
        </p:spPr>
        <p:txBody>
          <a:bodyPr/>
          <a:lstStyle/>
          <a:p>
            <a:r>
              <a:rPr lang="en-US" dirty="0" smtClean="0"/>
              <a:t>Input Voltage </a:t>
            </a:r>
            <a:r>
              <a:rPr lang="en-US" dirty="0" err="1" smtClean="0"/>
              <a:t>Vrms</a:t>
            </a:r>
            <a:r>
              <a:rPr lang="en-US" dirty="0" smtClean="0"/>
              <a:t> = 228V (50 Hz Mains) [measured with </a:t>
            </a:r>
            <a:r>
              <a:rPr lang="en-US" dirty="0" err="1" smtClean="0"/>
              <a:t>multimeter</a:t>
            </a:r>
            <a:r>
              <a:rPr lang="en-US" dirty="0" smtClean="0"/>
              <a:t>]</a:t>
            </a:r>
          </a:p>
          <a:p>
            <a:r>
              <a:rPr lang="en-US" dirty="0"/>
              <a:t>Input </a:t>
            </a:r>
            <a:r>
              <a:rPr lang="en-US" dirty="0" smtClean="0"/>
              <a:t>Voltage </a:t>
            </a:r>
            <a:r>
              <a:rPr lang="en-US" dirty="0" err="1" smtClean="0"/>
              <a:t>Vpeak</a:t>
            </a:r>
            <a:r>
              <a:rPr lang="en-US" dirty="0" smtClean="0"/>
              <a:t> = 322.4V</a:t>
            </a:r>
          </a:p>
          <a:p>
            <a:r>
              <a:rPr lang="en-US" dirty="0" smtClean="0"/>
              <a:t>Output </a:t>
            </a:r>
            <a:r>
              <a:rPr lang="en-US" dirty="0"/>
              <a:t>Voltage </a:t>
            </a:r>
            <a:r>
              <a:rPr lang="en-US" dirty="0" err="1"/>
              <a:t>Vrms</a:t>
            </a:r>
            <a:r>
              <a:rPr lang="en-US" dirty="0"/>
              <a:t> = </a:t>
            </a:r>
            <a:r>
              <a:rPr lang="en-US" dirty="0" smtClean="0"/>
              <a:t>123.76mV </a:t>
            </a:r>
            <a:r>
              <a:rPr lang="en-US" dirty="0"/>
              <a:t>(50 </a:t>
            </a:r>
            <a:r>
              <a:rPr lang="en-US" dirty="0" smtClean="0"/>
              <a:t>Hz)[</a:t>
            </a:r>
            <a:r>
              <a:rPr lang="en-US" dirty="0"/>
              <a:t>measured with </a:t>
            </a:r>
            <a:r>
              <a:rPr lang="en-US" dirty="0" smtClean="0"/>
              <a:t>DSO]</a:t>
            </a:r>
          </a:p>
          <a:p>
            <a:r>
              <a:rPr lang="en-US" dirty="0"/>
              <a:t>O</a:t>
            </a:r>
            <a:r>
              <a:rPr lang="en-US" dirty="0" smtClean="0"/>
              <a:t>utput Voltage </a:t>
            </a:r>
            <a:r>
              <a:rPr lang="en-US" dirty="0" err="1" smtClean="0"/>
              <a:t>Vpeak</a:t>
            </a:r>
            <a:r>
              <a:rPr lang="en-US" dirty="0" smtClean="0"/>
              <a:t> = 175mV </a:t>
            </a:r>
            <a:r>
              <a:rPr lang="en-US" dirty="0"/>
              <a:t>(50 Hz</a:t>
            </a:r>
            <a:r>
              <a:rPr lang="en-US" dirty="0" smtClean="0"/>
              <a:t>)</a:t>
            </a:r>
          </a:p>
          <a:p>
            <a:endParaRPr lang="en-US" dirty="0" smtClean="0"/>
          </a:p>
          <a:p>
            <a:pPr marL="0" indent="0">
              <a:buNone/>
            </a:pPr>
            <a:r>
              <a:rPr lang="en-US" u="sng" dirty="0" smtClean="0"/>
              <a:t>Calculations:</a:t>
            </a:r>
            <a:endParaRPr lang="en-US" u="sng" dirty="0"/>
          </a:p>
          <a:p>
            <a:r>
              <a:rPr lang="en-US" dirty="0" smtClean="0"/>
              <a:t>Attenuation (offered at 50 Hz) = -65.30 </a:t>
            </a:r>
            <a:r>
              <a:rPr lang="en-US" dirty="0" err="1" smtClean="0"/>
              <a:t>dBV</a:t>
            </a:r>
            <a:endParaRPr lang="en-US" dirty="0" smtClean="0"/>
          </a:p>
          <a:p>
            <a:r>
              <a:rPr lang="en-US" dirty="0" smtClean="0"/>
              <a:t>Power observed(across 50 ohm load) = -32.12 dB </a:t>
            </a:r>
          </a:p>
          <a:p>
            <a:pPr marL="0" indent="0">
              <a:buNone/>
            </a:pPr>
            <a:r>
              <a:rPr lang="en-US" dirty="0"/>
              <a:t>	</a:t>
            </a:r>
            <a:r>
              <a:rPr lang="en-US" dirty="0" smtClean="0"/>
              <a:t>			        = -2.12 </a:t>
            </a:r>
            <a:r>
              <a:rPr lang="en-US" dirty="0" err="1" smtClean="0"/>
              <a:t>dBm</a:t>
            </a:r>
            <a:endParaRPr lang="en-US" dirty="0"/>
          </a:p>
          <a:p>
            <a:endParaRPr lang="en-US" dirty="0" smtClean="0"/>
          </a:p>
          <a:p>
            <a:endParaRPr lang="en-US" dirty="0"/>
          </a:p>
        </p:txBody>
      </p:sp>
    </p:spTree>
    <p:extLst>
      <p:ext uri="{BB962C8B-B14F-4D97-AF65-F5344CB8AC3E}">
        <p14:creationId xmlns:p14="http://schemas.microsoft.com/office/powerpoint/2010/main" val="180148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581" y="111907"/>
            <a:ext cx="4073164" cy="605546"/>
          </a:xfrm>
        </p:spPr>
        <p:txBody>
          <a:bodyPr>
            <a:normAutofit fontScale="90000"/>
          </a:bodyPr>
          <a:lstStyle/>
          <a:p>
            <a:r>
              <a:rPr lang="en-US" dirty="0" smtClean="0"/>
              <a:t>Setup with DSO</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6604" y="717453"/>
            <a:ext cx="10424160" cy="5855547"/>
          </a:xfrm>
          <a:prstGeom prst="rect">
            <a:avLst/>
          </a:prstGeom>
        </p:spPr>
      </p:pic>
    </p:spTree>
    <p:extLst>
      <p:ext uri="{BB962C8B-B14F-4D97-AF65-F5344CB8AC3E}">
        <p14:creationId xmlns:p14="http://schemas.microsoft.com/office/powerpoint/2010/main" val="424505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r>
              <a:rPr lang="en-US" sz="4000" dirty="0" smtClean="0"/>
              <a:t>Configuration of Mixed Domain Oscilloscope</a:t>
            </a:r>
            <a:endParaRPr lang="en-US" sz="4000" dirty="0"/>
          </a:p>
        </p:txBody>
      </p:sp>
      <p:sp>
        <p:nvSpPr>
          <p:cNvPr id="3" name="Content Placeholder 2"/>
          <p:cNvSpPr>
            <a:spLocks noGrp="1"/>
          </p:cNvSpPr>
          <p:nvPr>
            <p:ph idx="1"/>
          </p:nvPr>
        </p:nvSpPr>
        <p:spPr>
          <a:xfrm>
            <a:off x="838200" y="1120462"/>
            <a:ext cx="10515600" cy="3409335"/>
          </a:xfrm>
        </p:spPr>
        <p:txBody>
          <a:bodyPr/>
          <a:lstStyle/>
          <a:p>
            <a:pPr marL="0" indent="0">
              <a:buNone/>
            </a:pPr>
            <a:r>
              <a:rPr lang="en-US" dirty="0" smtClean="0"/>
              <a:t>Configuration</a:t>
            </a:r>
          </a:p>
          <a:p>
            <a:r>
              <a:rPr lang="en-US" dirty="0" smtClean="0"/>
              <a:t>Sampling frequency </a:t>
            </a:r>
            <a:r>
              <a:rPr lang="en-US" dirty="0" err="1" smtClean="0"/>
              <a:t>Fs</a:t>
            </a:r>
            <a:r>
              <a:rPr lang="en-US" dirty="0" smtClean="0"/>
              <a:t> = 25Msa/s [Best 5 </a:t>
            </a:r>
            <a:r>
              <a:rPr lang="en-US" dirty="0" err="1" smtClean="0"/>
              <a:t>Gsa</a:t>
            </a:r>
            <a:r>
              <a:rPr lang="en-US" dirty="0" smtClean="0"/>
              <a:t>/s]</a:t>
            </a:r>
          </a:p>
          <a:p>
            <a:r>
              <a:rPr lang="en-US" dirty="0" smtClean="0"/>
              <a:t>No. of points in time domain = 1M [Max. 20M]</a:t>
            </a:r>
          </a:p>
          <a:p>
            <a:pPr marL="0" indent="0">
              <a:buNone/>
            </a:pPr>
            <a:r>
              <a:rPr lang="en-US" dirty="0" smtClean="0"/>
              <a:t>Task-1 Calibrate 1Mohm probes and take one trace from function generator. [Done]</a:t>
            </a:r>
          </a:p>
          <a:p>
            <a:pPr marL="0" indent="0">
              <a:buNone/>
            </a:pPr>
            <a:r>
              <a:rPr lang="en-US" dirty="0" smtClean="0"/>
              <a:t>Task-2 Capture traces simultaneously from two channels using 1Mohm </a:t>
            </a:r>
            <a:r>
              <a:rPr lang="en-US" dirty="0"/>
              <a:t>probes </a:t>
            </a:r>
            <a:r>
              <a:rPr lang="en-US" dirty="0" smtClean="0"/>
              <a:t>(used two </a:t>
            </a:r>
            <a:r>
              <a:rPr lang="en-US" dirty="0"/>
              <a:t>function </a:t>
            </a:r>
            <a:r>
              <a:rPr lang="en-US" dirty="0" smtClean="0"/>
              <a:t>generator). </a:t>
            </a:r>
            <a:r>
              <a:rPr lang="en-US" dirty="0"/>
              <a:t>[</a:t>
            </a:r>
            <a:r>
              <a:rPr lang="en-US" dirty="0" smtClean="0"/>
              <a:t>Done, results on next page]</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p:txBody>
      </p:sp>
      <p:sp>
        <p:nvSpPr>
          <p:cNvPr id="4" name="Rectangle 3"/>
          <p:cNvSpPr/>
          <p:nvPr/>
        </p:nvSpPr>
        <p:spPr>
          <a:xfrm>
            <a:off x="2411281" y="4718537"/>
            <a:ext cx="1378633" cy="60491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Function Generator-1</a:t>
            </a:r>
            <a:endParaRPr lang="en-US" dirty="0">
              <a:solidFill>
                <a:schemeClr val="tx1"/>
              </a:solidFill>
            </a:endParaRPr>
          </a:p>
        </p:txBody>
      </p:sp>
      <p:sp>
        <p:nvSpPr>
          <p:cNvPr id="5" name="Rectangle 4"/>
          <p:cNvSpPr/>
          <p:nvPr/>
        </p:nvSpPr>
        <p:spPr>
          <a:xfrm>
            <a:off x="2404199" y="6049107"/>
            <a:ext cx="1378633" cy="60491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Function Generator-2</a:t>
            </a:r>
            <a:endParaRPr lang="en-US" dirty="0">
              <a:solidFill>
                <a:schemeClr val="tx1"/>
              </a:solidFill>
            </a:endParaRPr>
          </a:p>
        </p:txBody>
      </p:sp>
      <p:sp>
        <p:nvSpPr>
          <p:cNvPr id="6" name="Rounded Rectangle 5"/>
          <p:cNvSpPr/>
          <p:nvPr/>
        </p:nvSpPr>
        <p:spPr>
          <a:xfrm>
            <a:off x="6096000" y="4923693"/>
            <a:ext cx="2208627" cy="143959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Mixed Domain Oscilloscope</a:t>
            </a:r>
            <a:endParaRPr lang="en-US" dirty="0">
              <a:solidFill>
                <a:schemeClr val="tx1"/>
              </a:solidFill>
            </a:endParaRPr>
          </a:p>
        </p:txBody>
      </p:sp>
      <p:cxnSp>
        <p:nvCxnSpPr>
          <p:cNvPr id="8" name="Elbow Connector 7"/>
          <p:cNvCxnSpPr/>
          <p:nvPr/>
        </p:nvCxnSpPr>
        <p:spPr>
          <a:xfrm>
            <a:off x="3789914" y="4995592"/>
            <a:ext cx="2306086" cy="557628"/>
          </a:xfrm>
          <a:prstGeom prst="bentConnector3">
            <a:avLst>
              <a:gd name="adj1" fmla="val 561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flipV="1">
            <a:off x="3810193" y="5819335"/>
            <a:ext cx="2285807" cy="702209"/>
          </a:xfrm>
          <a:prstGeom prst="bentConnector3">
            <a:avLst>
              <a:gd name="adj1" fmla="val 5492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31656" y="5237816"/>
            <a:ext cx="639919" cy="369332"/>
          </a:xfrm>
          <a:prstGeom prst="rect">
            <a:avLst/>
          </a:prstGeom>
          <a:noFill/>
        </p:spPr>
        <p:txBody>
          <a:bodyPr wrap="none" rtlCol="0">
            <a:spAutoFit/>
          </a:bodyPr>
          <a:lstStyle/>
          <a:p>
            <a:r>
              <a:rPr lang="en-US" dirty="0" smtClean="0"/>
              <a:t>CH-1</a:t>
            </a:r>
            <a:endParaRPr lang="en-US" dirty="0"/>
          </a:p>
        </p:txBody>
      </p:sp>
      <p:sp>
        <p:nvSpPr>
          <p:cNvPr id="12" name="TextBox 11"/>
          <p:cNvSpPr txBox="1"/>
          <p:nvPr/>
        </p:nvSpPr>
        <p:spPr>
          <a:xfrm>
            <a:off x="5331656" y="5765406"/>
            <a:ext cx="639919" cy="369332"/>
          </a:xfrm>
          <a:prstGeom prst="rect">
            <a:avLst/>
          </a:prstGeom>
          <a:noFill/>
        </p:spPr>
        <p:txBody>
          <a:bodyPr wrap="none" rtlCol="0">
            <a:spAutoFit/>
          </a:bodyPr>
          <a:lstStyle/>
          <a:p>
            <a:r>
              <a:rPr lang="en-US" dirty="0" smtClean="0"/>
              <a:t>CH-2</a:t>
            </a:r>
            <a:endParaRPr lang="en-US" dirty="0"/>
          </a:p>
        </p:txBody>
      </p:sp>
      <p:sp>
        <p:nvSpPr>
          <p:cNvPr id="13" name="TextBox 12"/>
          <p:cNvSpPr txBox="1"/>
          <p:nvPr/>
        </p:nvSpPr>
        <p:spPr>
          <a:xfrm>
            <a:off x="3837555" y="4349261"/>
            <a:ext cx="1273875" cy="646331"/>
          </a:xfrm>
          <a:prstGeom prst="rect">
            <a:avLst/>
          </a:prstGeom>
          <a:noFill/>
        </p:spPr>
        <p:txBody>
          <a:bodyPr wrap="none" rtlCol="0">
            <a:spAutoFit/>
          </a:bodyPr>
          <a:lstStyle/>
          <a:p>
            <a:r>
              <a:rPr lang="en-US" dirty="0" smtClean="0"/>
              <a:t>Sine Wave</a:t>
            </a:r>
          </a:p>
          <a:p>
            <a:r>
              <a:rPr lang="en-US" dirty="0" smtClean="0"/>
              <a:t>2Vpp 1MHz</a:t>
            </a:r>
            <a:endParaRPr lang="en-US" dirty="0"/>
          </a:p>
        </p:txBody>
      </p:sp>
      <p:sp>
        <p:nvSpPr>
          <p:cNvPr id="14" name="TextBox 13"/>
          <p:cNvSpPr txBox="1"/>
          <p:nvPr/>
        </p:nvSpPr>
        <p:spPr>
          <a:xfrm>
            <a:off x="3727397" y="5910381"/>
            <a:ext cx="1384033" cy="646331"/>
          </a:xfrm>
          <a:prstGeom prst="rect">
            <a:avLst/>
          </a:prstGeom>
          <a:noFill/>
        </p:spPr>
        <p:txBody>
          <a:bodyPr wrap="none" rtlCol="0">
            <a:spAutoFit/>
          </a:bodyPr>
          <a:lstStyle/>
          <a:p>
            <a:r>
              <a:rPr lang="en-US" dirty="0" smtClean="0"/>
              <a:t>Cosine Wave</a:t>
            </a:r>
          </a:p>
          <a:p>
            <a:r>
              <a:rPr lang="en-US" dirty="0" smtClean="0"/>
              <a:t>2Vpp 1MHz</a:t>
            </a:r>
            <a:endParaRPr lang="en-US" dirty="0"/>
          </a:p>
        </p:txBody>
      </p:sp>
      <p:sp>
        <p:nvSpPr>
          <p:cNvPr id="20" name="TextBox 19"/>
          <p:cNvSpPr txBox="1"/>
          <p:nvPr/>
        </p:nvSpPr>
        <p:spPr>
          <a:xfrm>
            <a:off x="8595360" y="4960817"/>
            <a:ext cx="3406189" cy="923330"/>
          </a:xfrm>
          <a:prstGeom prst="rect">
            <a:avLst/>
          </a:prstGeom>
          <a:noFill/>
        </p:spPr>
        <p:txBody>
          <a:bodyPr wrap="none" rtlCol="0">
            <a:spAutoFit/>
          </a:bodyPr>
          <a:lstStyle/>
          <a:p>
            <a:r>
              <a:rPr lang="en-US" dirty="0" smtClean="0"/>
              <a:t>Capture </a:t>
            </a:r>
            <a:r>
              <a:rPr lang="en-US" dirty="0"/>
              <a:t>Time </a:t>
            </a:r>
            <a:r>
              <a:rPr lang="en-US" dirty="0" smtClean="0"/>
              <a:t>= 0.04 sec</a:t>
            </a:r>
          </a:p>
          <a:p>
            <a:r>
              <a:rPr lang="en-US" dirty="0" smtClean="0"/>
              <a:t>No. of points in time domain = 1M</a:t>
            </a:r>
          </a:p>
          <a:p>
            <a:r>
              <a:rPr lang="en-US" dirty="0" smtClean="0"/>
              <a:t>Sampling Freq. </a:t>
            </a:r>
            <a:r>
              <a:rPr lang="en-US" dirty="0" err="1" smtClean="0"/>
              <a:t>Fs</a:t>
            </a:r>
            <a:r>
              <a:rPr lang="en-US" dirty="0" smtClean="0"/>
              <a:t> = 25Msa/s</a:t>
            </a:r>
            <a:endParaRPr lang="en-US" dirty="0"/>
          </a:p>
        </p:txBody>
      </p:sp>
    </p:spTree>
    <p:extLst>
      <p:ext uri="{BB962C8B-B14F-4D97-AF65-F5344CB8AC3E}">
        <p14:creationId xmlns:p14="http://schemas.microsoft.com/office/powerpoint/2010/main" val="1779024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042"/>
            <a:ext cx="10515600" cy="464869"/>
          </a:xfrm>
        </p:spPr>
        <p:txBody>
          <a:bodyPr>
            <a:normAutofit fontScale="90000"/>
          </a:bodyPr>
          <a:lstStyle/>
          <a:p>
            <a:r>
              <a:rPr lang="en-US" sz="4000" dirty="0" smtClean="0"/>
              <a:t>Snapshot of setup</a:t>
            </a:r>
            <a:endParaRPr lang="en-US" sz="4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788645"/>
            <a:ext cx="10243625" cy="5754136"/>
          </a:xfrm>
          <a:prstGeom prst="rect">
            <a:avLst/>
          </a:prstGeom>
        </p:spPr>
      </p:pic>
    </p:spTree>
    <p:extLst>
      <p:ext uri="{BB962C8B-B14F-4D97-AF65-F5344CB8AC3E}">
        <p14:creationId xmlns:p14="http://schemas.microsoft.com/office/powerpoint/2010/main" val="12082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9838"/>
            <a:ext cx="12192000" cy="5828162"/>
          </a:xfrm>
          <a:prstGeom prst="rect">
            <a:avLst/>
          </a:prstGeom>
        </p:spPr>
      </p:pic>
      <p:sp>
        <p:nvSpPr>
          <p:cNvPr id="8" name="Title 1"/>
          <p:cNvSpPr>
            <a:spLocks noGrp="1"/>
          </p:cNvSpPr>
          <p:nvPr>
            <p:ph type="title"/>
          </p:nvPr>
        </p:nvSpPr>
        <p:spPr>
          <a:xfrm>
            <a:off x="838200" y="365126"/>
            <a:ext cx="10515600" cy="626548"/>
          </a:xfrm>
        </p:spPr>
        <p:txBody>
          <a:bodyPr>
            <a:normAutofit fontScale="90000"/>
          </a:bodyPr>
          <a:lstStyle/>
          <a:p>
            <a:r>
              <a:rPr lang="en-US" sz="4000" dirty="0" smtClean="0"/>
              <a:t>Capturing two simultaneous channels on Oscilloscope</a:t>
            </a:r>
            <a:endParaRPr lang="en-US" sz="4000" dirty="0"/>
          </a:p>
        </p:txBody>
      </p:sp>
    </p:spTree>
    <p:extLst>
      <p:ext uri="{BB962C8B-B14F-4D97-AF65-F5344CB8AC3E}">
        <p14:creationId xmlns:p14="http://schemas.microsoft.com/office/powerpoint/2010/main" val="3447471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TotalTime>
  <Words>610</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Taking measurements from single-side HPF to measure Vphase and Vneutral</vt:lpstr>
      <vt:lpstr>Task planned in last meeting (07-10-2014)</vt:lpstr>
      <vt:lpstr>Check if 50 ohm termination of equipment has to be considered while calculating cutoff of filter.</vt:lpstr>
      <vt:lpstr>Testing of single sided HPF without any load</vt:lpstr>
      <vt:lpstr>Calculations/Testing HPF (Mains power supply)</vt:lpstr>
      <vt:lpstr>Setup with DSO</vt:lpstr>
      <vt:lpstr>Configuration of Mixed Domain Oscilloscope</vt:lpstr>
      <vt:lpstr>Snapshot of setup</vt:lpstr>
      <vt:lpstr>Capturing two simultaneous channels on Oscilloscope</vt:lpstr>
      <vt:lpstr>Tasks pending for next week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dc:creator>
  <cp:lastModifiedBy>manoj</cp:lastModifiedBy>
  <cp:revision>62</cp:revision>
  <dcterms:created xsi:type="dcterms:W3CDTF">2014-09-30T04:20:00Z</dcterms:created>
  <dcterms:modified xsi:type="dcterms:W3CDTF">2014-10-15T06:20:21Z</dcterms:modified>
</cp:coreProperties>
</file>