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8" r:id="rId6"/>
    <p:sldId id="262" r:id="rId7"/>
    <p:sldId id="261" r:id="rId8"/>
    <p:sldId id="259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7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83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1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56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48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94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38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1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96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08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00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76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43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7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06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10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4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811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77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00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78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40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40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597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31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8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62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56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50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312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975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1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2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91A4-77AF-4E3F-8346-291F5CF0746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F38C-5329-470A-983F-2DA84648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2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0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3CAA-7317-4893-A61B-763D61C8FC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72B9A-EDA3-471D-9A90-F5FDF2916E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lectronics-engineering-technologist-technician-bc.ca/Circuits/Circuits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goo.gl/DyULt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Updates on LISN Internals and Comparison with CM and DM sensing circuit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Manoj Gulati</a:t>
            </a:r>
          </a:p>
          <a:p>
            <a:r>
              <a:rPr lang="en-US" dirty="0" smtClean="0"/>
              <a:t>16-9-2014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5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74" y="5683441"/>
            <a:ext cx="10896600" cy="1020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Separating common mode and differential mode conducted EMI using LISN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10383949" cy="44118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black"/>
                </a:solidFill>
              </a:rPr>
              <a:t>Paper-1: Devices for the Separation of the Common and Differential Mode Noise-Design and Realization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3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LISN: Line Impedance Stabilization </a:t>
            </a:r>
            <a:r>
              <a:rPr lang="en-US" sz="3200" dirty="0" smtClean="0">
                <a:solidFill>
                  <a:prstClr val="black"/>
                </a:solidFill>
              </a:rPr>
              <a:t>Network as per CISPR Std.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63" y="1468437"/>
            <a:ext cx="9330318" cy="5389563"/>
          </a:xfrm>
        </p:spPr>
      </p:pic>
    </p:spTree>
    <p:extLst>
      <p:ext uri="{BB962C8B-B14F-4D97-AF65-F5344CB8AC3E}">
        <p14:creationId xmlns:p14="http://schemas.microsoft.com/office/powerpoint/2010/main" val="341078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74" y="5683441"/>
            <a:ext cx="10896600" cy="1020763"/>
          </a:xfrm>
        </p:spPr>
        <p:txBody>
          <a:bodyPr>
            <a:norm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http://electronics-engineering-technologist-technician-bc.ca/Circuits/Circuits.html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1"/>
            <a:ext cx="10515600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LISN: Line Impedance Stabilization Network Spice Model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6" name="Content Placeholder 5" descr="C:\Users\manoj\Dropbox\EMI_Sense_2\LISN Manuals\LISN.GIF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42" y="812801"/>
            <a:ext cx="4835513" cy="49831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410200" y="3302000"/>
            <a:ext cx="9906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198" y="4641850"/>
            <a:ext cx="9906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5122" y="3986768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Pass Filter with Fc=22.5kHz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461881" y="4171434"/>
            <a:ext cx="18570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3461881" y="4171434"/>
            <a:ext cx="1857041" cy="11991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50881" y="3986768"/>
            <a:ext cx="2511151" cy="393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31000" y="4380468"/>
            <a:ext cx="2831032" cy="660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62032" y="4043402"/>
            <a:ext cx="1603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 Filter</a:t>
            </a:r>
            <a:br>
              <a:rPr lang="en-US" dirty="0" smtClean="0"/>
            </a:br>
            <a:r>
              <a:rPr lang="en-US" dirty="0" smtClean="0"/>
              <a:t>Fc=31.8kHz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1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Paper-1: Devices </a:t>
            </a:r>
            <a:r>
              <a:rPr lang="en-US" sz="3200" dirty="0"/>
              <a:t>for the Separation of the Common and Differential Mode Noise-Design and Realization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600" y="1690688"/>
            <a:ext cx="6362700" cy="3541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868" y="5240849"/>
            <a:ext cx="765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Solution-1 Using addition and subtraction to extract </a:t>
            </a:r>
            <a:r>
              <a:rPr lang="en-US" dirty="0" err="1">
                <a:solidFill>
                  <a:prstClr val="black"/>
                </a:solidFill>
              </a:rPr>
              <a:t>Vcm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dirty="0" err="1">
                <a:solidFill>
                  <a:prstClr val="black"/>
                </a:solidFill>
              </a:rPr>
              <a:t>Vdm</a:t>
            </a:r>
            <a:r>
              <a:rPr lang="en-US" dirty="0">
                <a:solidFill>
                  <a:prstClr val="black"/>
                </a:solidFill>
              </a:rPr>
              <a:t> components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9146" y="2235200"/>
            <a:ext cx="458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</a:rPr>
              <a:t>Vp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9146" y="4076700"/>
            <a:ext cx="458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</a:rPr>
              <a:t>Vn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68" y="5610181"/>
            <a:ext cx="5471157" cy="565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31301" y="2050534"/>
            <a:ext cx="2755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1:1 Isolation Transformers</a:t>
            </a:r>
          </a:p>
          <a:p>
            <a:r>
              <a:rPr lang="en-US" dirty="0" smtClean="0"/>
              <a:t>Used as a isolation between AC power line and data Acquisition system.</a:t>
            </a:r>
          </a:p>
          <a:p>
            <a:r>
              <a:rPr lang="en-US" dirty="0" smtClean="0"/>
              <a:t>Datasheet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26200" y="2433711"/>
            <a:ext cx="2641600" cy="173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26200" y="2565400"/>
            <a:ext cx="2641600" cy="17111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2748" y="1581210"/>
            <a:ext cx="9906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HPF is required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8454" y="3804730"/>
            <a:ext cx="9906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HPF is required here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7624"/>
            <a:ext cx="10845800" cy="6520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Purpose of LISN</a:t>
            </a:r>
          </a:p>
          <a:p>
            <a:r>
              <a:rPr lang="en-US" sz="2400" dirty="0" smtClean="0">
                <a:latin typeface="+mj-lt"/>
              </a:rPr>
              <a:t>Back end act as a Low pass filter on power inlet side to remove background noise and provide constant impedance to the appliance under test.</a:t>
            </a:r>
          </a:p>
          <a:p>
            <a:r>
              <a:rPr lang="en-US" sz="2400" dirty="0" smtClean="0">
                <a:latin typeface="+mj-lt"/>
              </a:rPr>
              <a:t>Front end act as a High pass filter to pass EMI from 9kHz to 30MHz having a differential mode operation but with use of selection knob can provide Common mode as well as Differential mode Conducted EMI.</a:t>
            </a:r>
          </a:p>
          <a:p>
            <a:r>
              <a:rPr lang="en-US" sz="2400" dirty="0" smtClean="0">
                <a:latin typeface="+mj-lt"/>
              </a:rPr>
              <a:t>This can be used to sense </a:t>
            </a:r>
            <a:r>
              <a:rPr lang="en-US" sz="2400" dirty="0" err="1" smtClean="0">
                <a:latin typeface="+mj-lt"/>
              </a:rPr>
              <a:t>Vphase</a:t>
            </a:r>
            <a:r>
              <a:rPr lang="en-US" sz="2400" dirty="0" smtClean="0">
                <a:latin typeface="+mj-lt"/>
              </a:rPr>
              <a:t>-ground, </a:t>
            </a:r>
            <a:r>
              <a:rPr lang="en-US" sz="2400" dirty="0" err="1" smtClean="0">
                <a:solidFill>
                  <a:prstClr val="black"/>
                </a:solidFill>
                <a:latin typeface="Calibri Light" panose="020F0302020204030204"/>
              </a:rPr>
              <a:t>Vneutral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-ground, </a:t>
            </a:r>
            <a:r>
              <a:rPr lang="en-US" sz="2400" dirty="0" err="1" smtClean="0">
                <a:solidFill>
                  <a:prstClr val="black"/>
                </a:solidFill>
                <a:latin typeface="Calibri Light" panose="020F0302020204030204"/>
              </a:rPr>
              <a:t>Vphase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-neutral but not simultaneously. As they are using a sliding switch for this selection. </a:t>
            </a:r>
            <a:r>
              <a:rPr lang="en-US" sz="2400" dirty="0" smtClean="0">
                <a:latin typeface="+mj-lt"/>
              </a:rPr>
              <a:t> </a:t>
            </a:r>
          </a:p>
          <a:p>
            <a:r>
              <a:rPr lang="en-US" sz="2400" dirty="0" smtClean="0">
                <a:latin typeface="+mj-lt"/>
              </a:rPr>
              <a:t>HPF is having std. 50 ohm termination to match data acquisition systems.</a:t>
            </a:r>
          </a:p>
          <a:p>
            <a:pPr marL="0" indent="0">
              <a:buNone/>
            </a:pPr>
            <a:r>
              <a:rPr lang="en-US" sz="2400" u="sng" dirty="0" smtClean="0">
                <a:latin typeface="+mj-lt"/>
              </a:rPr>
              <a:t>C</a:t>
            </a:r>
            <a:r>
              <a:rPr lang="en-US" u="sng" dirty="0" smtClean="0">
                <a:latin typeface="+mj-lt"/>
              </a:rPr>
              <a:t>omplexities </a:t>
            </a:r>
            <a:r>
              <a:rPr lang="en-US" u="sng" dirty="0">
                <a:latin typeface="+mj-lt"/>
              </a:rPr>
              <a:t>with </a:t>
            </a:r>
            <a:r>
              <a:rPr lang="en-US" u="sng" dirty="0" smtClean="0">
                <a:latin typeface="+mj-lt"/>
              </a:rPr>
              <a:t>LISN Design</a:t>
            </a:r>
          </a:p>
          <a:p>
            <a:r>
              <a:rPr lang="en-US" sz="2400" dirty="0" smtClean="0">
                <a:latin typeface="+mj-lt"/>
              </a:rPr>
              <a:t>Air Core Inductors</a:t>
            </a:r>
            <a:r>
              <a:rPr lang="en-US" sz="2400" baseline="30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are used for LPF making design of LISN complex and costly.</a:t>
            </a:r>
          </a:p>
          <a:p>
            <a:r>
              <a:rPr lang="en-US" sz="2400" dirty="0" smtClean="0">
                <a:latin typeface="+mj-lt"/>
              </a:rPr>
              <a:t>Basic LISN design is based on CISPR or IEC guidelines. </a:t>
            </a:r>
          </a:p>
          <a:p>
            <a:r>
              <a:rPr lang="en-US" sz="2400" dirty="0" smtClean="0">
                <a:latin typeface="+mj-lt"/>
              </a:rPr>
              <a:t>Different vendors have different types of protection circuits to ensure isolation.</a:t>
            </a:r>
          </a:p>
          <a:p>
            <a:r>
              <a:rPr lang="en-US" sz="2400" dirty="0" err="1" smtClean="0">
                <a:latin typeface="+mj-lt"/>
              </a:rPr>
              <a:t>Parameteric</a:t>
            </a:r>
            <a:r>
              <a:rPr lang="en-US" sz="2400" dirty="0" smtClean="0">
                <a:latin typeface="+mj-lt"/>
              </a:rPr>
              <a:t> value of Inductor in LPF varies with different standards. </a:t>
            </a:r>
            <a:r>
              <a:rPr lang="en-US" sz="2400" dirty="0">
                <a:latin typeface="+mj-lt"/>
              </a:rPr>
              <a:t>e</a:t>
            </a:r>
            <a:r>
              <a:rPr lang="en-US" sz="2400" dirty="0" smtClean="0">
                <a:latin typeface="+mj-lt"/>
              </a:rPr>
              <a:t>.g. 50uH, 120uH, 5uH.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[1] </a:t>
            </a:r>
            <a:r>
              <a:rPr lang="en-US" sz="1800" dirty="0" smtClean="0"/>
              <a:t>Purpose </a:t>
            </a:r>
            <a:r>
              <a:rPr lang="en-US" sz="1800" dirty="0"/>
              <a:t>of these air inductors is to provide linear magnetization curve in comparison with ferromagnetic core based inductors, thus facilitating high frequency operation.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84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/>
          </a:bodyPr>
          <a:lstStyle/>
          <a:p>
            <a:r>
              <a:rPr lang="en-US" sz="1800" dirty="0" err="1"/>
              <a:t>Caponet</a:t>
            </a:r>
            <a:r>
              <a:rPr lang="en-US" sz="1800" dirty="0"/>
              <a:t>, Marco </a:t>
            </a:r>
            <a:r>
              <a:rPr lang="en-US" sz="1800" dirty="0" err="1"/>
              <a:t>Chiado</a:t>
            </a:r>
            <a:r>
              <a:rPr lang="en-US" sz="1800" dirty="0"/>
              <a:t>, and Francesco </a:t>
            </a:r>
            <a:r>
              <a:rPr lang="en-US" sz="1800" dirty="0" err="1"/>
              <a:t>Profumo</a:t>
            </a:r>
            <a:r>
              <a:rPr lang="en-US" sz="1800" dirty="0"/>
              <a:t>. "Devices for the separation of the common and differential mode noise: design and realization." </a:t>
            </a:r>
            <a:r>
              <a:rPr lang="en-US" sz="1800" i="1" dirty="0"/>
              <a:t>Applied Power Electronics Conference and Exposition, 2002. APEC 2002. Seventeenth Annual IEEE</a:t>
            </a:r>
            <a:r>
              <a:rPr lang="en-US" sz="1800" dirty="0"/>
              <a:t>. Vol. 1. IEEE, 2002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Guo</a:t>
            </a:r>
            <a:r>
              <a:rPr lang="en-US" sz="1800" dirty="0"/>
              <a:t>, Ting, Dan Y. Chen, and Fred C. Lee. "Separation of the common-mode-and differential-mode-conducted EMI noise." </a:t>
            </a:r>
            <a:r>
              <a:rPr lang="en-US" sz="1800" i="1" dirty="0"/>
              <a:t>IEEE transactions on power electronics</a:t>
            </a:r>
            <a:r>
              <a:rPr lang="en-US" sz="1800" dirty="0"/>
              <a:t> 11.3 (1996): 480-488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Kostov</a:t>
            </a:r>
            <a:r>
              <a:rPr lang="en-US" sz="1800" dirty="0"/>
              <a:t>, K. S., et al. "Prediction of the Conducted EMI from DC-DC Switched-Mode Power Converters." (2004</a:t>
            </a:r>
            <a:r>
              <a:rPr lang="en-US" sz="1800" dirty="0" smtClean="0"/>
              <a:t>).</a:t>
            </a:r>
          </a:p>
          <a:p>
            <a:r>
              <a:rPr lang="en-US" sz="1800" dirty="0"/>
              <a:t>Nan, Liu, and Yang </a:t>
            </a:r>
            <a:r>
              <a:rPr lang="en-US" sz="1800" dirty="0" err="1"/>
              <a:t>Yugang</a:t>
            </a:r>
            <a:r>
              <a:rPr lang="en-US" sz="1800" dirty="0"/>
              <a:t>. "A common mode and differential mode integrated EMI filter." </a:t>
            </a:r>
            <a:r>
              <a:rPr lang="en-US" sz="1800" i="1" dirty="0"/>
              <a:t>Power Electronics and Motion Control Conference, 2006. IPEMC 2006. CES/IEEE 5th International</a:t>
            </a:r>
            <a:r>
              <a:rPr lang="en-US" sz="1800" dirty="0"/>
              <a:t>. Vol. 1. IEEE, 2006.</a:t>
            </a:r>
            <a:endParaRPr lang="en-US" sz="1800" dirty="0" smtClean="0"/>
          </a:p>
          <a:p>
            <a:r>
              <a:rPr lang="en-US" sz="1800" dirty="0" smtClean="0"/>
              <a:t>US4263549 Patent </a:t>
            </a:r>
            <a:r>
              <a:rPr lang="en-US" sz="1800" dirty="0"/>
              <a:t>APPARATUS FOR DETERMINING DIFFERENTIAL MODE AND COMMON MODE NOISE </a:t>
            </a:r>
          </a:p>
        </p:txBody>
      </p:sp>
    </p:spTree>
    <p:extLst>
      <p:ext uri="{BB962C8B-B14F-4D97-AF65-F5344CB8AC3E}">
        <p14:creationId xmlns:p14="http://schemas.microsoft.com/office/powerpoint/2010/main" val="87475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1_Office Theme</vt:lpstr>
      <vt:lpstr>2_Office Theme</vt:lpstr>
      <vt:lpstr>3_Office Theme</vt:lpstr>
      <vt:lpstr>Updates on LISN Internals and Comparison with CM and DM sensing circuit</vt:lpstr>
      <vt:lpstr>Separating common mode and differential mode conducted EMI using LISN</vt:lpstr>
      <vt:lpstr>LISN: Line Impedance Stabilization Network as per CISPR Std.</vt:lpstr>
      <vt:lpstr> Source: http://electronics-engineering-technologist-technician-bc.ca/Circuits/Circuits.html</vt:lpstr>
      <vt:lpstr>Paper-1: Devices for the Separation of the Common and Differential Mode Noise-Design and Realization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LISN Internals and Comparison with CM and DM sensing circuit</dc:title>
  <dc:creator>manoj</dc:creator>
  <cp:lastModifiedBy>manoj</cp:lastModifiedBy>
  <cp:revision>8</cp:revision>
  <dcterms:created xsi:type="dcterms:W3CDTF">2014-09-16T04:34:33Z</dcterms:created>
  <dcterms:modified xsi:type="dcterms:W3CDTF">2014-09-16T05:10:18Z</dcterms:modified>
</cp:coreProperties>
</file>