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B33-3328-41AA-816D-8E1F00793449}" type="datetimeFigureOut">
              <a:rPr lang="en-US" smtClean="0"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1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B33-3328-41AA-816D-8E1F00793449}" type="datetimeFigureOut">
              <a:rPr lang="en-US" smtClean="0"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7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B33-3328-41AA-816D-8E1F00793449}" type="datetimeFigureOut">
              <a:rPr lang="en-US" smtClean="0"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B33-3328-41AA-816D-8E1F00793449}" type="datetimeFigureOut">
              <a:rPr lang="en-US" smtClean="0"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B33-3328-41AA-816D-8E1F00793449}" type="datetimeFigureOut">
              <a:rPr lang="en-US" smtClean="0"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6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B33-3328-41AA-816D-8E1F00793449}" type="datetimeFigureOut">
              <a:rPr lang="en-US" smtClean="0"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B33-3328-41AA-816D-8E1F00793449}" type="datetimeFigureOut">
              <a:rPr lang="en-US" smtClean="0"/>
              <a:t>10/15/2014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9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B33-3328-41AA-816D-8E1F00793449}" type="datetimeFigureOut">
              <a:rPr lang="en-US" smtClean="0"/>
              <a:t>10/15/2014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1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B33-3328-41AA-816D-8E1F00793449}" type="datetimeFigureOut">
              <a:rPr lang="en-US" smtClean="0"/>
              <a:t>10/15/2014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5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B33-3328-41AA-816D-8E1F00793449}" type="datetimeFigureOut">
              <a:rPr lang="en-US" smtClean="0"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1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B33-3328-41AA-816D-8E1F00793449}" type="datetimeFigureOut">
              <a:rPr lang="en-US" smtClean="0"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3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42B33-3328-41AA-816D-8E1F00793449}" type="datetimeFigureOut">
              <a:rPr lang="en-US" smtClean="0"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41BC0-A8D0-48AC-9661-D24E86541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1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of single-sided HPF to measure </a:t>
            </a:r>
            <a:r>
              <a:rPr lang="en-US" dirty="0" err="1" smtClean="0"/>
              <a:t>Vphase</a:t>
            </a:r>
            <a:r>
              <a:rPr lang="en-US" dirty="0" smtClean="0"/>
              <a:t> and </a:t>
            </a:r>
            <a:r>
              <a:rPr lang="en-US" dirty="0" err="1" smtClean="0"/>
              <a:t>Vneutral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October, 2014</a:t>
            </a:r>
          </a:p>
          <a:p>
            <a:r>
              <a:rPr lang="en-US" dirty="0" smtClean="0"/>
              <a:t>Manoj Gulati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4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Connection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62" y="1494345"/>
            <a:ext cx="1223493" cy="18674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Mains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Power Supply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0116" y="1494345"/>
            <a:ext cx="2060620" cy="186743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Appliance Under Test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333255" y="1874569"/>
            <a:ext cx="660686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33254" y="3011637"/>
            <a:ext cx="660686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33254" y="2428063"/>
            <a:ext cx="660686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9760" y="1474459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Phase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9759" y="2051577"/>
            <a:ext cx="739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Earth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89758" y="2655470"/>
            <a:ext cx="966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Neutral</a:t>
            </a:r>
            <a:endParaRPr lang="en-US" sz="20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186883" y="1874569"/>
            <a:ext cx="1002698" cy="22892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67216" y="2428063"/>
            <a:ext cx="1230290" cy="26694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8568788" y="4157048"/>
            <a:ext cx="401638" cy="914400"/>
            <a:chOff x="691" y="3197"/>
            <a:chExt cx="253" cy="576"/>
          </a:xfrm>
        </p:grpSpPr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691" y="3197"/>
              <a:ext cx="253" cy="576"/>
              <a:chOff x="1958" y="2160"/>
              <a:chExt cx="253" cy="576"/>
            </a:xfrm>
          </p:grpSpPr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1958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230 h 1152"/>
                  <a:gd name="T4" fmla="*/ 116 w 116"/>
                  <a:gd name="T5" fmla="*/ 288 h 1152"/>
                  <a:gd name="T6" fmla="*/ 0 w 116"/>
                  <a:gd name="T7" fmla="*/ 403 h 1152"/>
                  <a:gd name="T8" fmla="*/ 116 w 116"/>
                  <a:gd name="T9" fmla="*/ 518 h 1152"/>
                  <a:gd name="T10" fmla="*/ 0 w 116"/>
                  <a:gd name="T11" fmla="*/ 634 h 1152"/>
                  <a:gd name="T12" fmla="*/ 116 w 116"/>
                  <a:gd name="T13" fmla="*/ 749 h 1152"/>
                  <a:gd name="T14" fmla="*/ 0 w 116"/>
                  <a:gd name="T15" fmla="*/ 864 h 1152"/>
                  <a:gd name="T16" fmla="*/ 58 w 116"/>
                  <a:gd name="T17" fmla="*/ 922 h 1152"/>
                  <a:gd name="T18" fmla="*/ 58 w 116"/>
                  <a:gd name="T19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Text Box 245"/>
              <p:cNvSpPr txBox="1">
                <a:spLocks noChangeArrowheads="1"/>
              </p:cNvSpPr>
              <p:nvPr/>
            </p:nvSpPr>
            <p:spPr bwMode="auto">
              <a:xfrm>
                <a:off x="2049" y="2403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/>
                  <a:t>R</a:t>
                </a:r>
              </a:p>
            </p:txBody>
          </p:sp>
        </p:grp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691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10182108" y="4157048"/>
            <a:ext cx="401638" cy="914400"/>
            <a:chOff x="691" y="3197"/>
            <a:chExt cx="253" cy="576"/>
          </a:xfrm>
        </p:grpSpPr>
        <p:grpSp>
          <p:nvGrpSpPr>
            <p:cNvPr id="48" name="Group 47"/>
            <p:cNvGrpSpPr>
              <a:grpSpLocks/>
            </p:cNvGrpSpPr>
            <p:nvPr/>
          </p:nvGrpSpPr>
          <p:grpSpPr bwMode="auto">
            <a:xfrm>
              <a:off x="691" y="3197"/>
              <a:ext cx="253" cy="576"/>
              <a:chOff x="1958" y="2160"/>
              <a:chExt cx="253" cy="576"/>
            </a:xfrm>
          </p:grpSpPr>
          <p:sp>
            <p:nvSpPr>
              <p:cNvPr id="50" name="Freeform 49"/>
              <p:cNvSpPr>
                <a:spLocks/>
              </p:cNvSpPr>
              <p:nvPr/>
            </p:nvSpPr>
            <p:spPr bwMode="auto">
              <a:xfrm>
                <a:off x="1958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230 h 1152"/>
                  <a:gd name="T4" fmla="*/ 116 w 116"/>
                  <a:gd name="T5" fmla="*/ 288 h 1152"/>
                  <a:gd name="T6" fmla="*/ 0 w 116"/>
                  <a:gd name="T7" fmla="*/ 403 h 1152"/>
                  <a:gd name="T8" fmla="*/ 116 w 116"/>
                  <a:gd name="T9" fmla="*/ 518 h 1152"/>
                  <a:gd name="T10" fmla="*/ 0 w 116"/>
                  <a:gd name="T11" fmla="*/ 634 h 1152"/>
                  <a:gd name="T12" fmla="*/ 116 w 116"/>
                  <a:gd name="T13" fmla="*/ 749 h 1152"/>
                  <a:gd name="T14" fmla="*/ 0 w 116"/>
                  <a:gd name="T15" fmla="*/ 864 h 1152"/>
                  <a:gd name="T16" fmla="*/ 58 w 116"/>
                  <a:gd name="T17" fmla="*/ 922 h 1152"/>
                  <a:gd name="T18" fmla="*/ 58 w 116"/>
                  <a:gd name="T19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1" name="Text Box 245"/>
              <p:cNvSpPr txBox="1">
                <a:spLocks noChangeArrowheads="1"/>
              </p:cNvSpPr>
              <p:nvPr/>
            </p:nvSpPr>
            <p:spPr bwMode="auto">
              <a:xfrm>
                <a:off x="2049" y="2403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/>
                  <a:t>R</a:t>
                </a:r>
              </a:p>
            </p:txBody>
          </p:sp>
        </p:grp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691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cxnSp>
        <p:nvCxnSpPr>
          <p:cNvPr id="69" name="Straight Connector 68"/>
          <p:cNvCxnSpPr>
            <a:stCxn id="49" idx="2"/>
          </p:cNvCxnSpPr>
          <p:nvPr/>
        </p:nvCxnSpPr>
        <p:spPr>
          <a:xfrm flipH="1">
            <a:off x="6098136" y="5071448"/>
            <a:ext cx="4176047" cy="10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>
            <a:grpSpLocks/>
          </p:cNvGrpSpPr>
          <p:nvPr/>
        </p:nvGrpSpPr>
        <p:grpSpPr bwMode="auto">
          <a:xfrm rot="16200000">
            <a:off x="7392738" y="3692539"/>
            <a:ext cx="549275" cy="914400"/>
            <a:chOff x="5012" y="1930"/>
            <a:chExt cx="346" cy="576"/>
          </a:xfrm>
        </p:grpSpPr>
        <p:grpSp>
          <p:nvGrpSpPr>
            <p:cNvPr id="58" name="Group 57"/>
            <p:cNvGrpSpPr>
              <a:grpSpLocks/>
            </p:cNvGrpSpPr>
            <p:nvPr/>
          </p:nvGrpSpPr>
          <p:grpSpPr bwMode="auto">
            <a:xfrm>
              <a:off x="5012" y="1930"/>
              <a:ext cx="346" cy="576"/>
              <a:chOff x="2707" y="2160"/>
              <a:chExt cx="346" cy="576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2707" y="2160"/>
                <a:ext cx="346" cy="576"/>
                <a:chOff x="2707" y="2736"/>
                <a:chExt cx="346" cy="576"/>
              </a:xfrm>
            </p:grpSpPr>
            <p:sp>
              <p:nvSpPr>
                <p:cNvPr id="62" name="Line 136"/>
                <p:cNvSpPr>
                  <a:spLocks noChangeShapeType="1"/>
                </p:cNvSpPr>
                <p:nvPr/>
              </p:nvSpPr>
              <p:spPr bwMode="auto">
                <a:xfrm>
                  <a:off x="2707" y="2966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3" name="Line 137"/>
                <p:cNvSpPr>
                  <a:spLocks noChangeShapeType="1"/>
                </p:cNvSpPr>
                <p:nvPr/>
              </p:nvSpPr>
              <p:spPr bwMode="auto">
                <a:xfrm>
                  <a:off x="2880" y="2736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4" name="Line 138"/>
                <p:cNvSpPr>
                  <a:spLocks noChangeShapeType="1"/>
                </p:cNvSpPr>
                <p:nvPr/>
              </p:nvSpPr>
              <p:spPr bwMode="auto">
                <a:xfrm>
                  <a:off x="2880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5" name="Line 139"/>
                <p:cNvSpPr>
                  <a:spLocks noChangeShapeType="1"/>
                </p:cNvSpPr>
                <p:nvPr/>
              </p:nvSpPr>
              <p:spPr bwMode="auto">
                <a:xfrm>
                  <a:off x="2707" y="302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61" name="Text Box 140"/>
              <p:cNvSpPr txBox="1">
                <a:spLocks noChangeArrowheads="1"/>
              </p:cNvSpPr>
              <p:nvPr/>
            </p:nvSpPr>
            <p:spPr bwMode="auto">
              <a:xfrm>
                <a:off x="2856" y="247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/>
                  <a:t>C</a:t>
                </a:r>
              </a:p>
            </p:txBody>
          </p:sp>
        </p:grp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5069" y="1930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230 h 576"/>
                <a:gd name="T4" fmla="*/ 115 w 230"/>
                <a:gd name="T5" fmla="*/ 576 h 576"/>
                <a:gd name="T6" fmla="*/ 230 w 230"/>
                <a:gd name="T7" fmla="*/ 230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230"/>
                  </a:lnTo>
                  <a:lnTo>
                    <a:pt x="115" y="576"/>
                  </a:lnTo>
                  <a:lnTo>
                    <a:pt x="230" y="230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2" name="Group 51"/>
          <p:cNvGrpSpPr>
            <a:grpSpLocks/>
          </p:cNvGrpSpPr>
          <p:nvPr/>
        </p:nvGrpSpPr>
        <p:grpSpPr bwMode="auto">
          <a:xfrm rot="16200000">
            <a:off x="9226807" y="3583794"/>
            <a:ext cx="401638" cy="914400"/>
            <a:chOff x="691" y="3197"/>
            <a:chExt cx="253" cy="576"/>
          </a:xfrm>
        </p:grpSpPr>
        <p:grpSp>
          <p:nvGrpSpPr>
            <p:cNvPr id="53" name="Group 52"/>
            <p:cNvGrpSpPr>
              <a:grpSpLocks/>
            </p:cNvGrpSpPr>
            <p:nvPr/>
          </p:nvGrpSpPr>
          <p:grpSpPr bwMode="auto">
            <a:xfrm>
              <a:off x="691" y="3197"/>
              <a:ext cx="253" cy="576"/>
              <a:chOff x="1958" y="2160"/>
              <a:chExt cx="253" cy="576"/>
            </a:xfrm>
          </p:grpSpPr>
          <p:sp>
            <p:nvSpPr>
              <p:cNvPr id="55" name="Freeform 54"/>
              <p:cNvSpPr>
                <a:spLocks/>
              </p:cNvSpPr>
              <p:nvPr/>
            </p:nvSpPr>
            <p:spPr bwMode="auto">
              <a:xfrm>
                <a:off x="1958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230 h 1152"/>
                  <a:gd name="T4" fmla="*/ 116 w 116"/>
                  <a:gd name="T5" fmla="*/ 288 h 1152"/>
                  <a:gd name="T6" fmla="*/ 0 w 116"/>
                  <a:gd name="T7" fmla="*/ 403 h 1152"/>
                  <a:gd name="T8" fmla="*/ 116 w 116"/>
                  <a:gd name="T9" fmla="*/ 518 h 1152"/>
                  <a:gd name="T10" fmla="*/ 0 w 116"/>
                  <a:gd name="T11" fmla="*/ 634 h 1152"/>
                  <a:gd name="T12" fmla="*/ 116 w 116"/>
                  <a:gd name="T13" fmla="*/ 749 h 1152"/>
                  <a:gd name="T14" fmla="*/ 0 w 116"/>
                  <a:gd name="T15" fmla="*/ 864 h 1152"/>
                  <a:gd name="T16" fmla="*/ 58 w 116"/>
                  <a:gd name="T17" fmla="*/ 922 h 1152"/>
                  <a:gd name="T18" fmla="*/ 58 w 116"/>
                  <a:gd name="T19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Text Box 245"/>
              <p:cNvSpPr txBox="1">
                <a:spLocks noChangeArrowheads="1"/>
              </p:cNvSpPr>
              <p:nvPr/>
            </p:nvSpPr>
            <p:spPr bwMode="auto">
              <a:xfrm>
                <a:off x="2049" y="2403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/>
                  <a:t>R</a:t>
                </a:r>
              </a:p>
            </p:txBody>
          </p:sp>
        </p:grp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691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H="1">
            <a:off x="6189581" y="4163806"/>
            <a:ext cx="12031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849312" y="4149738"/>
            <a:ext cx="12031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9769172" y="4149738"/>
            <a:ext cx="52934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3632118" y="5304088"/>
            <a:ext cx="401638" cy="914400"/>
            <a:chOff x="691" y="3197"/>
            <a:chExt cx="253" cy="576"/>
          </a:xfrm>
        </p:grpSpPr>
        <p:grpSp>
          <p:nvGrpSpPr>
            <p:cNvPr id="84" name="Group 83"/>
            <p:cNvGrpSpPr>
              <a:grpSpLocks/>
            </p:cNvGrpSpPr>
            <p:nvPr/>
          </p:nvGrpSpPr>
          <p:grpSpPr bwMode="auto">
            <a:xfrm>
              <a:off x="691" y="3197"/>
              <a:ext cx="253" cy="576"/>
              <a:chOff x="1958" y="2160"/>
              <a:chExt cx="253" cy="576"/>
            </a:xfrm>
          </p:grpSpPr>
          <p:sp>
            <p:nvSpPr>
              <p:cNvPr id="86" name="Freeform 85"/>
              <p:cNvSpPr>
                <a:spLocks/>
              </p:cNvSpPr>
              <p:nvPr/>
            </p:nvSpPr>
            <p:spPr bwMode="auto">
              <a:xfrm>
                <a:off x="1958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230 h 1152"/>
                  <a:gd name="T4" fmla="*/ 116 w 116"/>
                  <a:gd name="T5" fmla="*/ 288 h 1152"/>
                  <a:gd name="T6" fmla="*/ 0 w 116"/>
                  <a:gd name="T7" fmla="*/ 403 h 1152"/>
                  <a:gd name="T8" fmla="*/ 116 w 116"/>
                  <a:gd name="T9" fmla="*/ 518 h 1152"/>
                  <a:gd name="T10" fmla="*/ 0 w 116"/>
                  <a:gd name="T11" fmla="*/ 634 h 1152"/>
                  <a:gd name="T12" fmla="*/ 116 w 116"/>
                  <a:gd name="T13" fmla="*/ 749 h 1152"/>
                  <a:gd name="T14" fmla="*/ 0 w 116"/>
                  <a:gd name="T15" fmla="*/ 864 h 1152"/>
                  <a:gd name="T16" fmla="*/ 58 w 116"/>
                  <a:gd name="T17" fmla="*/ 922 h 1152"/>
                  <a:gd name="T18" fmla="*/ 58 w 116"/>
                  <a:gd name="T19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Text Box 245"/>
              <p:cNvSpPr txBox="1">
                <a:spLocks noChangeArrowheads="1"/>
              </p:cNvSpPr>
              <p:nvPr/>
            </p:nvSpPr>
            <p:spPr bwMode="auto">
              <a:xfrm>
                <a:off x="2049" y="2403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/>
                  <a:t>R</a:t>
                </a:r>
              </a:p>
            </p:txBody>
          </p:sp>
        </p:grp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691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5245438" y="5304088"/>
            <a:ext cx="401638" cy="914400"/>
            <a:chOff x="691" y="3197"/>
            <a:chExt cx="253" cy="576"/>
          </a:xfrm>
        </p:grpSpPr>
        <p:grpSp>
          <p:nvGrpSpPr>
            <p:cNvPr id="89" name="Group 88"/>
            <p:cNvGrpSpPr>
              <a:grpSpLocks/>
            </p:cNvGrpSpPr>
            <p:nvPr/>
          </p:nvGrpSpPr>
          <p:grpSpPr bwMode="auto">
            <a:xfrm>
              <a:off x="691" y="3197"/>
              <a:ext cx="253" cy="576"/>
              <a:chOff x="1958" y="2160"/>
              <a:chExt cx="253" cy="576"/>
            </a:xfrm>
          </p:grpSpPr>
          <p:sp>
            <p:nvSpPr>
              <p:cNvPr id="91" name="Freeform 90"/>
              <p:cNvSpPr>
                <a:spLocks/>
              </p:cNvSpPr>
              <p:nvPr/>
            </p:nvSpPr>
            <p:spPr bwMode="auto">
              <a:xfrm>
                <a:off x="1958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230 h 1152"/>
                  <a:gd name="T4" fmla="*/ 116 w 116"/>
                  <a:gd name="T5" fmla="*/ 288 h 1152"/>
                  <a:gd name="T6" fmla="*/ 0 w 116"/>
                  <a:gd name="T7" fmla="*/ 403 h 1152"/>
                  <a:gd name="T8" fmla="*/ 116 w 116"/>
                  <a:gd name="T9" fmla="*/ 518 h 1152"/>
                  <a:gd name="T10" fmla="*/ 0 w 116"/>
                  <a:gd name="T11" fmla="*/ 634 h 1152"/>
                  <a:gd name="T12" fmla="*/ 116 w 116"/>
                  <a:gd name="T13" fmla="*/ 749 h 1152"/>
                  <a:gd name="T14" fmla="*/ 0 w 116"/>
                  <a:gd name="T15" fmla="*/ 864 h 1152"/>
                  <a:gd name="T16" fmla="*/ 58 w 116"/>
                  <a:gd name="T17" fmla="*/ 922 h 1152"/>
                  <a:gd name="T18" fmla="*/ 58 w 116"/>
                  <a:gd name="T19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Text Box 245"/>
              <p:cNvSpPr txBox="1">
                <a:spLocks noChangeArrowheads="1"/>
              </p:cNvSpPr>
              <p:nvPr/>
            </p:nvSpPr>
            <p:spPr bwMode="auto">
              <a:xfrm>
                <a:off x="2049" y="2403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/>
                  <a:t>R</a:t>
                </a:r>
              </a:p>
            </p:txBody>
          </p:sp>
        </p:grp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691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cxnSp>
        <p:nvCxnSpPr>
          <p:cNvPr id="93" name="Straight Connector 92"/>
          <p:cNvCxnSpPr>
            <a:stCxn id="90" idx="2"/>
          </p:cNvCxnSpPr>
          <p:nvPr/>
        </p:nvCxnSpPr>
        <p:spPr>
          <a:xfrm flipH="1">
            <a:off x="1161466" y="6218488"/>
            <a:ext cx="4176047" cy="10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>
            <a:grpSpLocks/>
          </p:cNvGrpSpPr>
          <p:nvPr/>
        </p:nvGrpSpPr>
        <p:grpSpPr bwMode="auto">
          <a:xfrm rot="16200000">
            <a:off x="2456068" y="4839579"/>
            <a:ext cx="549275" cy="914400"/>
            <a:chOff x="5012" y="1930"/>
            <a:chExt cx="346" cy="576"/>
          </a:xfrm>
        </p:grpSpPr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5012" y="1930"/>
              <a:ext cx="346" cy="576"/>
              <a:chOff x="2707" y="2160"/>
              <a:chExt cx="346" cy="576"/>
            </a:xfrm>
          </p:grpSpPr>
          <p:grpSp>
            <p:nvGrpSpPr>
              <p:cNvPr id="97" name="Group 96"/>
              <p:cNvGrpSpPr>
                <a:grpSpLocks/>
              </p:cNvGrpSpPr>
              <p:nvPr/>
            </p:nvGrpSpPr>
            <p:grpSpPr bwMode="auto">
              <a:xfrm>
                <a:off x="2707" y="2160"/>
                <a:ext cx="346" cy="576"/>
                <a:chOff x="2707" y="2736"/>
                <a:chExt cx="346" cy="576"/>
              </a:xfrm>
            </p:grpSpPr>
            <p:sp>
              <p:nvSpPr>
                <p:cNvPr id="99" name="Line 136"/>
                <p:cNvSpPr>
                  <a:spLocks noChangeShapeType="1"/>
                </p:cNvSpPr>
                <p:nvPr/>
              </p:nvSpPr>
              <p:spPr bwMode="auto">
                <a:xfrm>
                  <a:off x="2707" y="2966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0" name="Line 137"/>
                <p:cNvSpPr>
                  <a:spLocks noChangeShapeType="1"/>
                </p:cNvSpPr>
                <p:nvPr/>
              </p:nvSpPr>
              <p:spPr bwMode="auto">
                <a:xfrm>
                  <a:off x="2880" y="2736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1" name="Line 138"/>
                <p:cNvSpPr>
                  <a:spLocks noChangeShapeType="1"/>
                </p:cNvSpPr>
                <p:nvPr/>
              </p:nvSpPr>
              <p:spPr bwMode="auto">
                <a:xfrm>
                  <a:off x="2880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2" name="Line 139"/>
                <p:cNvSpPr>
                  <a:spLocks noChangeShapeType="1"/>
                </p:cNvSpPr>
                <p:nvPr/>
              </p:nvSpPr>
              <p:spPr bwMode="auto">
                <a:xfrm>
                  <a:off x="2707" y="302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98" name="Text Box 140"/>
              <p:cNvSpPr txBox="1">
                <a:spLocks noChangeArrowheads="1"/>
              </p:cNvSpPr>
              <p:nvPr/>
            </p:nvSpPr>
            <p:spPr bwMode="auto">
              <a:xfrm>
                <a:off x="2856" y="247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/>
                  <a:t>C</a:t>
                </a:r>
              </a:p>
            </p:txBody>
          </p:sp>
        </p:grp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069" y="1930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230 h 576"/>
                <a:gd name="T4" fmla="*/ 115 w 230"/>
                <a:gd name="T5" fmla="*/ 576 h 576"/>
                <a:gd name="T6" fmla="*/ 230 w 230"/>
                <a:gd name="T7" fmla="*/ 230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230"/>
                  </a:lnTo>
                  <a:lnTo>
                    <a:pt x="115" y="576"/>
                  </a:lnTo>
                  <a:lnTo>
                    <a:pt x="230" y="230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03" name="Group 102"/>
          <p:cNvGrpSpPr>
            <a:grpSpLocks/>
          </p:cNvGrpSpPr>
          <p:nvPr/>
        </p:nvGrpSpPr>
        <p:grpSpPr bwMode="auto">
          <a:xfrm rot="16200000">
            <a:off x="4290137" y="4730834"/>
            <a:ext cx="401638" cy="914400"/>
            <a:chOff x="691" y="3197"/>
            <a:chExt cx="253" cy="576"/>
          </a:xfrm>
        </p:grpSpPr>
        <p:grpSp>
          <p:nvGrpSpPr>
            <p:cNvPr id="104" name="Group 103"/>
            <p:cNvGrpSpPr>
              <a:grpSpLocks/>
            </p:cNvGrpSpPr>
            <p:nvPr/>
          </p:nvGrpSpPr>
          <p:grpSpPr bwMode="auto">
            <a:xfrm>
              <a:off x="691" y="3197"/>
              <a:ext cx="253" cy="576"/>
              <a:chOff x="1958" y="2160"/>
              <a:chExt cx="253" cy="576"/>
            </a:xfrm>
          </p:grpSpPr>
          <p:sp>
            <p:nvSpPr>
              <p:cNvPr id="106" name="Freeform 105"/>
              <p:cNvSpPr>
                <a:spLocks/>
              </p:cNvSpPr>
              <p:nvPr/>
            </p:nvSpPr>
            <p:spPr bwMode="auto">
              <a:xfrm>
                <a:off x="1958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230 h 1152"/>
                  <a:gd name="T4" fmla="*/ 116 w 116"/>
                  <a:gd name="T5" fmla="*/ 288 h 1152"/>
                  <a:gd name="T6" fmla="*/ 0 w 116"/>
                  <a:gd name="T7" fmla="*/ 403 h 1152"/>
                  <a:gd name="T8" fmla="*/ 116 w 116"/>
                  <a:gd name="T9" fmla="*/ 518 h 1152"/>
                  <a:gd name="T10" fmla="*/ 0 w 116"/>
                  <a:gd name="T11" fmla="*/ 634 h 1152"/>
                  <a:gd name="T12" fmla="*/ 116 w 116"/>
                  <a:gd name="T13" fmla="*/ 749 h 1152"/>
                  <a:gd name="T14" fmla="*/ 0 w 116"/>
                  <a:gd name="T15" fmla="*/ 864 h 1152"/>
                  <a:gd name="T16" fmla="*/ 58 w 116"/>
                  <a:gd name="T17" fmla="*/ 922 h 1152"/>
                  <a:gd name="T18" fmla="*/ 58 w 116"/>
                  <a:gd name="T19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Text Box 245"/>
              <p:cNvSpPr txBox="1">
                <a:spLocks noChangeArrowheads="1"/>
              </p:cNvSpPr>
              <p:nvPr/>
            </p:nvSpPr>
            <p:spPr bwMode="auto">
              <a:xfrm>
                <a:off x="2049" y="2403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/>
                  <a:t>R</a:t>
                </a:r>
              </a:p>
            </p:txBody>
          </p:sp>
        </p:grp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691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cxnSp>
        <p:nvCxnSpPr>
          <p:cNvPr id="108" name="Straight Connector 107"/>
          <p:cNvCxnSpPr/>
          <p:nvPr/>
        </p:nvCxnSpPr>
        <p:spPr>
          <a:xfrm flipH="1">
            <a:off x="1252911" y="5310846"/>
            <a:ext cx="12031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2912642" y="5296778"/>
            <a:ext cx="12031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832502" y="5296778"/>
            <a:ext cx="52934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1176067" y="2404440"/>
            <a:ext cx="2977831" cy="38213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259248" y="2987279"/>
            <a:ext cx="1916124" cy="23168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720062" y="384017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0.1uF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962928" y="496554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0.1uF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4217636" y="53515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9159764" y="424181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141183" y="55818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898966" y="55800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217964" y="44253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824115" y="44253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5759618" y="5304088"/>
            <a:ext cx="5425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53307" y="6199078"/>
            <a:ext cx="5425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534143" y="5557826"/>
            <a:ext cx="98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Vneutral</a:t>
            </a:r>
            <a:endParaRPr lang="en-US" dirty="0"/>
          </a:p>
        </p:txBody>
      </p:sp>
      <p:cxnSp>
        <p:nvCxnSpPr>
          <p:cNvPr id="133" name="Straight Arrow Connector 132"/>
          <p:cNvCxnSpPr>
            <a:stCxn id="129" idx="0"/>
          </p:cNvCxnSpPr>
          <p:nvPr/>
        </p:nvCxnSpPr>
        <p:spPr>
          <a:xfrm flipV="1">
            <a:off x="6026842" y="5296777"/>
            <a:ext cx="0" cy="261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9" idx="2"/>
          </p:cNvCxnSpPr>
          <p:nvPr/>
        </p:nvCxnSpPr>
        <p:spPr>
          <a:xfrm>
            <a:off x="6026842" y="5927158"/>
            <a:ext cx="0" cy="271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0461469" y="4137810"/>
            <a:ext cx="5425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0455158" y="5032800"/>
            <a:ext cx="5425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10728693" y="4130499"/>
            <a:ext cx="0" cy="261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10728693" y="4760880"/>
            <a:ext cx="0" cy="271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0302127" y="4429236"/>
            <a:ext cx="86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Vphase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8227403" y="383395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9839047" y="386060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B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315163" y="494370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4901343" y="494192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B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6144372" y="4197560"/>
            <a:ext cx="1368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Vrms</a:t>
            </a:r>
            <a:r>
              <a:rPr lang="en-US" dirty="0" smtClean="0"/>
              <a:t> = 230V</a:t>
            </a:r>
          </a:p>
          <a:p>
            <a:r>
              <a:rPr lang="en-US" dirty="0" smtClean="0"/>
              <a:t>50 Hz</a:t>
            </a:r>
          </a:p>
          <a:p>
            <a:r>
              <a:rPr lang="en-US" dirty="0" err="1" smtClean="0"/>
              <a:t>Vp</a:t>
            </a:r>
            <a:r>
              <a:rPr lang="en-US" dirty="0" smtClean="0"/>
              <a:t> = 326V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50677" y="5264369"/>
            <a:ext cx="1368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Vrms</a:t>
            </a:r>
            <a:r>
              <a:rPr lang="en-US" dirty="0" smtClean="0"/>
              <a:t> = 230V</a:t>
            </a:r>
          </a:p>
          <a:p>
            <a:r>
              <a:rPr lang="en-US" dirty="0" smtClean="0"/>
              <a:t>50 Hz</a:t>
            </a:r>
          </a:p>
          <a:p>
            <a:r>
              <a:rPr lang="en-US" dirty="0" err="1" smtClean="0"/>
              <a:t>Vp</a:t>
            </a:r>
            <a:r>
              <a:rPr lang="en-US" dirty="0" smtClean="0"/>
              <a:t> = 326V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535953" y="5612750"/>
            <a:ext cx="589648" cy="25948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45118" y="5408296"/>
            <a:ext cx="982285" cy="6358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MDO CH-2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1124658" y="4240048"/>
            <a:ext cx="999804" cy="6890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MDO CH-1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0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85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Filter Parameters (Calculated and Measured)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53551"/>
            <a:ext cx="10626969" cy="5023412"/>
          </a:xfrm>
        </p:spPr>
        <p:txBody>
          <a:bodyPr>
            <a:normAutofit/>
          </a:bodyPr>
          <a:lstStyle/>
          <a:p>
            <a:r>
              <a:rPr lang="en-US" dirty="0" smtClean="0"/>
              <a:t>Single-ended</a:t>
            </a:r>
          </a:p>
          <a:p>
            <a:r>
              <a:rPr lang="en-US" dirty="0" smtClean="0"/>
              <a:t>Balanced Pi structure (to match input and output R value to 50 ohm)</a:t>
            </a:r>
          </a:p>
          <a:p>
            <a:pPr marL="0" indent="0">
              <a:buNone/>
            </a:pPr>
            <a:r>
              <a:rPr lang="en-US" dirty="0"/>
              <a:t>(Calculated and Measured)</a:t>
            </a:r>
            <a:endParaRPr lang="en-US" dirty="0" smtClean="0"/>
          </a:p>
          <a:p>
            <a:r>
              <a:rPr lang="en-US" dirty="0"/>
              <a:t>Output Impedance = 50 Ohm (Calculated and Measured)</a:t>
            </a:r>
          </a:p>
          <a:p>
            <a:r>
              <a:rPr lang="en-US" dirty="0" smtClean="0"/>
              <a:t>Equivalent R = 50 Ohms</a:t>
            </a:r>
          </a:p>
          <a:p>
            <a:r>
              <a:rPr lang="en-US" dirty="0" smtClean="0"/>
              <a:t>C = 0.1uF</a:t>
            </a:r>
          </a:p>
          <a:p>
            <a:r>
              <a:rPr lang="en-US" dirty="0" smtClean="0"/>
              <a:t>Fc = 31.84 kHz</a:t>
            </a:r>
            <a:r>
              <a:rPr lang="en-US" dirty="0"/>
              <a:t> (</a:t>
            </a:r>
            <a:r>
              <a:rPr lang="en-US" dirty="0" smtClean="0"/>
              <a:t>Calculated)</a:t>
            </a:r>
          </a:p>
          <a:p>
            <a:r>
              <a:rPr lang="en-US" dirty="0" smtClean="0"/>
              <a:t>V(Node A) = 0.7149V </a:t>
            </a:r>
            <a:r>
              <a:rPr lang="en-US" dirty="0"/>
              <a:t>(</a:t>
            </a:r>
            <a:r>
              <a:rPr lang="en-US" dirty="0" smtClean="0"/>
              <a:t>Calculated)</a:t>
            </a:r>
          </a:p>
          <a:p>
            <a:r>
              <a:rPr lang="en-US" dirty="0"/>
              <a:t>V(Node </a:t>
            </a:r>
            <a:r>
              <a:rPr lang="en-US" dirty="0" smtClean="0"/>
              <a:t>B) </a:t>
            </a:r>
            <a:r>
              <a:rPr lang="en-US" dirty="0"/>
              <a:t>= </a:t>
            </a:r>
            <a:r>
              <a:rPr lang="en-US" dirty="0" smtClean="0"/>
              <a:t>0.2944V </a:t>
            </a:r>
            <a:r>
              <a:rPr lang="en-US" dirty="0"/>
              <a:t>(Calculated)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633" y="3383634"/>
            <a:ext cx="4394248" cy="279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5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534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5416"/>
            <a:ext cx="11010582" cy="4924938"/>
          </a:xfrm>
        </p:spPr>
      </p:pic>
    </p:spTree>
    <p:extLst>
      <p:ext uri="{BB962C8B-B14F-4D97-AF65-F5344CB8AC3E}">
        <p14:creationId xmlns:p14="http://schemas.microsoft.com/office/powerpoint/2010/main" val="405628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Circuit Prototype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02062" y="191252"/>
            <a:ext cx="5387876" cy="7183836"/>
          </a:xfrm>
        </p:spPr>
      </p:pic>
    </p:spTree>
    <p:extLst>
      <p:ext uri="{BB962C8B-B14F-4D97-AF65-F5344CB8AC3E}">
        <p14:creationId xmlns:p14="http://schemas.microsoft.com/office/powerpoint/2010/main" val="14480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System: Tektronix MDO 4104-06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6942"/>
            <a:ext cx="10515600" cy="5150021"/>
          </a:xfrm>
        </p:spPr>
        <p:txBody>
          <a:bodyPr/>
          <a:lstStyle/>
          <a:p>
            <a:r>
              <a:rPr lang="en-US" dirty="0" smtClean="0"/>
              <a:t>4 Analog Input Channels</a:t>
            </a:r>
          </a:p>
          <a:p>
            <a:r>
              <a:rPr lang="en-US" dirty="0" smtClean="0"/>
              <a:t>1 spectrum analyzer channel (50 kHz to 3 GHz)</a:t>
            </a:r>
          </a:p>
          <a:p>
            <a:r>
              <a:rPr lang="en-US" dirty="0" smtClean="0"/>
              <a:t>In-built features like FFT Spectrum analysis and Spectrogram.</a:t>
            </a:r>
          </a:p>
          <a:p>
            <a:r>
              <a:rPr lang="en-US" dirty="0" smtClean="0"/>
              <a:t>1 GHz Bandwidth</a:t>
            </a:r>
          </a:p>
          <a:p>
            <a:r>
              <a:rPr lang="en-US" dirty="0" smtClean="0"/>
              <a:t>Up to 2.5GSa/s sampling rate</a:t>
            </a:r>
          </a:p>
          <a:p>
            <a:r>
              <a:rPr lang="en-US" dirty="0" smtClean="0"/>
              <a:t>No. of points: 20000 max (Time domain)</a:t>
            </a:r>
          </a:p>
          <a:p>
            <a:r>
              <a:rPr lang="en-US" dirty="0" smtClean="0"/>
              <a:t>Active Probing (Optional Adapter TPA-N-VPI)</a:t>
            </a:r>
          </a:p>
          <a:p>
            <a:pPr lvl="1"/>
            <a:r>
              <a:rPr lang="en-US" dirty="0" smtClean="0"/>
              <a:t>12dB Gain from (9kHz-6GHz) also meant for EMI measurements</a:t>
            </a:r>
          </a:p>
          <a:p>
            <a:r>
              <a:rPr lang="en-US" dirty="0" smtClean="0"/>
              <a:t>Data export: USB storage similar to signal analyzer.</a:t>
            </a:r>
          </a:p>
        </p:txBody>
      </p:sp>
    </p:spTree>
    <p:extLst>
      <p:ext uri="{BB962C8B-B14F-4D97-AF65-F5344CB8AC3E}">
        <p14:creationId xmlns:p14="http://schemas.microsoft.com/office/powerpoint/2010/main" val="41293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for next week (14-10-2014)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/>
          <a:lstStyle/>
          <a:p>
            <a:r>
              <a:rPr lang="en-US" dirty="0" smtClean="0"/>
              <a:t>Make two such circuits on a good quality PCB board.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Vphase</a:t>
            </a:r>
            <a:r>
              <a:rPr lang="en-US" dirty="0" smtClean="0"/>
              <a:t> and </a:t>
            </a:r>
            <a:r>
              <a:rPr lang="en-US" dirty="0" err="1" smtClean="0"/>
              <a:t>Vneutral</a:t>
            </a:r>
            <a:r>
              <a:rPr lang="en-US" dirty="0" smtClean="0"/>
              <a:t> data with a single appliance from MDO.</a:t>
            </a:r>
          </a:p>
          <a:p>
            <a:r>
              <a:rPr lang="en-US" dirty="0" smtClean="0"/>
              <a:t>Compute </a:t>
            </a:r>
            <a:r>
              <a:rPr lang="en-US" dirty="0" err="1" smtClean="0"/>
              <a:t>Vcm</a:t>
            </a:r>
            <a:r>
              <a:rPr lang="en-US" dirty="0" smtClean="0"/>
              <a:t> and </a:t>
            </a:r>
            <a:r>
              <a:rPr lang="en-US" dirty="0" err="1" smtClean="0"/>
              <a:t>Vdm</a:t>
            </a:r>
            <a:r>
              <a:rPr lang="en-US" dirty="0" smtClean="0"/>
              <a:t> using </a:t>
            </a:r>
            <a:r>
              <a:rPr lang="en-US" dirty="0" err="1" smtClean="0"/>
              <a:t>Vphase</a:t>
            </a:r>
            <a:r>
              <a:rPr lang="en-US" dirty="0" smtClean="0"/>
              <a:t> and </a:t>
            </a:r>
            <a:r>
              <a:rPr lang="en-US" dirty="0" err="1" smtClean="0"/>
              <a:t>Vneutral</a:t>
            </a:r>
            <a:r>
              <a:rPr lang="en-US" dirty="0" smtClean="0"/>
              <a:t> data in MATLAB and compute FFT for this.</a:t>
            </a:r>
          </a:p>
          <a:p>
            <a:r>
              <a:rPr lang="en-US" dirty="0" smtClean="0"/>
              <a:t>Match </a:t>
            </a:r>
            <a:r>
              <a:rPr lang="en-US" dirty="0" err="1" smtClean="0"/>
              <a:t>Vdm</a:t>
            </a:r>
            <a:r>
              <a:rPr lang="en-US" dirty="0" smtClean="0"/>
              <a:t> results with previous results from EMI paper.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3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281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Design of single-sided HPF to measure Vphase and Vneutral</vt:lpstr>
      <vt:lpstr>Connection Diagram</vt:lpstr>
      <vt:lpstr>Filter Parameters (Calculated and Measured)</vt:lpstr>
      <vt:lpstr>Simulation Results</vt:lpstr>
      <vt:lpstr>Circuit Prototype</vt:lpstr>
      <vt:lpstr>Sensing System: Tektronix MDO 4104-06</vt:lpstr>
      <vt:lpstr>Task for next week (14-10-2014)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</dc:creator>
  <cp:lastModifiedBy>manoj</cp:lastModifiedBy>
  <cp:revision>32</cp:revision>
  <dcterms:created xsi:type="dcterms:W3CDTF">2014-09-30T04:20:00Z</dcterms:created>
  <dcterms:modified xsi:type="dcterms:W3CDTF">2014-10-15T17:35:13Z</dcterms:modified>
</cp:coreProperties>
</file>