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ED3CAA-7317-4893-A61B-763D61C8FC1E}"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292699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D3CAA-7317-4893-A61B-763D61C8FC1E}"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216378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D3CAA-7317-4893-A61B-763D61C8FC1E}"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380861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D3CAA-7317-4893-A61B-763D61C8FC1E}"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20874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D3CAA-7317-4893-A61B-763D61C8FC1E}" type="datetimeFigureOut">
              <a:rPr lang="en-US" smtClean="0"/>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135973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ED3CAA-7317-4893-A61B-763D61C8FC1E}" type="datetimeFigureOut">
              <a:rPr lang="en-US" smtClean="0"/>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54425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ED3CAA-7317-4893-A61B-763D61C8FC1E}" type="datetimeFigureOut">
              <a:rPr lang="en-US" smtClean="0"/>
              <a:t>9/9/2014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354187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D3CAA-7317-4893-A61B-763D61C8FC1E}" type="datetimeFigureOut">
              <a:rPr lang="en-US" smtClean="0"/>
              <a:t>9/9/2014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123730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D3CAA-7317-4893-A61B-763D61C8FC1E}" type="datetimeFigureOut">
              <a:rPr lang="en-US" smtClean="0"/>
              <a:t>9/9/2014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191347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D3CAA-7317-4893-A61B-763D61C8FC1E}" type="datetimeFigureOut">
              <a:rPr lang="en-US" smtClean="0"/>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90750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D3CAA-7317-4893-A61B-763D61C8FC1E}" type="datetimeFigureOut">
              <a:rPr lang="en-US" smtClean="0"/>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72B9A-EDA3-471D-9A90-F5FDF2916E97}" type="slidenum">
              <a:rPr lang="en-US" smtClean="0"/>
              <a:t>‹#›</a:t>
            </a:fld>
            <a:endParaRPr lang="en-US"/>
          </a:p>
        </p:txBody>
      </p:sp>
    </p:spTree>
    <p:extLst>
      <p:ext uri="{BB962C8B-B14F-4D97-AF65-F5344CB8AC3E}">
        <p14:creationId xmlns:p14="http://schemas.microsoft.com/office/powerpoint/2010/main" val="221518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D3CAA-7317-4893-A61B-763D61C8FC1E}" type="datetimeFigureOut">
              <a:rPr lang="en-US" smtClean="0"/>
              <a:t>9/9/2014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72B9A-EDA3-471D-9A90-F5FDF2916E97}" type="slidenum">
              <a:rPr lang="en-US" smtClean="0"/>
              <a:t>‹#›</a:t>
            </a:fld>
            <a:endParaRPr lang="en-US"/>
          </a:p>
        </p:txBody>
      </p:sp>
    </p:spTree>
    <p:extLst>
      <p:ext uri="{BB962C8B-B14F-4D97-AF65-F5344CB8AC3E}">
        <p14:creationId xmlns:p14="http://schemas.microsoft.com/office/powerpoint/2010/main" val="2776285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hfed.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Updates on EMI sensing</a:t>
            </a:r>
            <a:endParaRPr lang="en-US" dirty="0"/>
          </a:p>
        </p:txBody>
      </p:sp>
      <p:sp>
        <p:nvSpPr>
          <p:cNvPr id="3" name="Subtitle 2"/>
          <p:cNvSpPr>
            <a:spLocks noGrp="1"/>
          </p:cNvSpPr>
          <p:nvPr>
            <p:ph type="subTitle" idx="1"/>
          </p:nvPr>
        </p:nvSpPr>
        <p:spPr/>
        <p:txBody>
          <a:bodyPr/>
          <a:lstStyle/>
          <a:p>
            <a:r>
              <a:rPr lang="en-US" dirty="0" smtClean="0"/>
              <a:t>Joint Meeting</a:t>
            </a:r>
          </a:p>
          <a:p>
            <a:r>
              <a:rPr lang="en-US" dirty="0" smtClean="0"/>
              <a:t>9</a:t>
            </a:r>
            <a:r>
              <a:rPr lang="en-US" baseline="30000" dirty="0" smtClean="0"/>
              <a:t>th</a:t>
            </a:r>
            <a:r>
              <a:rPr lang="en-US" dirty="0" smtClean="0"/>
              <a:t> September, 2014</a:t>
            </a:r>
          </a:p>
          <a:p>
            <a:r>
              <a:rPr lang="en-US" dirty="0" smtClean="0"/>
              <a:t>Manoj Gulati</a:t>
            </a:r>
            <a:endParaRPr lang="en-US" dirty="0"/>
          </a:p>
        </p:txBody>
      </p:sp>
    </p:spTree>
    <p:extLst>
      <p:ext uri="{BB962C8B-B14F-4D97-AF65-F5344CB8AC3E}">
        <p14:creationId xmlns:p14="http://schemas.microsoft.com/office/powerpoint/2010/main" val="341269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sz="4000" dirty="0" smtClean="0"/>
              <a:t>Status of Tasks Assigned Last Week</a:t>
            </a:r>
            <a:endParaRPr lang="en-US" sz="4000" dirty="0"/>
          </a:p>
        </p:txBody>
      </p:sp>
      <p:sp>
        <p:nvSpPr>
          <p:cNvPr id="3" name="Content Placeholder 2"/>
          <p:cNvSpPr>
            <a:spLocks noGrp="1"/>
          </p:cNvSpPr>
          <p:nvPr>
            <p:ph idx="1"/>
          </p:nvPr>
        </p:nvSpPr>
        <p:spPr>
          <a:xfrm>
            <a:off x="482600" y="1143000"/>
            <a:ext cx="11582400" cy="5562600"/>
          </a:xfrm>
        </p:spPr>
        <p:txBody>
          <a:bodyPr>
            <a:normAutofit/>
          </a:bodyPr>
          <a:lstStyle/>
          <a:p>
            <a:pPr marL="0" indent="0">
              <a:buNone/>
            </a:pPr>
            <a:r>
              <a:rPr lang="en-US" sz="2400" u="sng" dirty="0" smtClean="0"/>
              <a:t>Tasks for Buildsys draft: </a:t>
            </a:r>
            <a:r>
              <a:rPr lang="en-US" sz="2400" u="sng" dirty="0" smtClean="0">
                <a:solidFill>
                  <a:srgbClr val="FF0000"/>
                </a:solidFill>
              </a:rPr>
              <a:t>Deadline 15</a:t>
            </a:r>
            <a:r>
              <a:rPr lang="en-US" sz="2400" u="sng" baseline="30000" dirty="0" smtClean="0">
                <a:solidFill>
                  <a:srgbClr val="FF0000"/>
                </a:solidFill>
              </a:rPr>
              <a:t>th</a:t>
            </a:r>
            <a:r>
              <a:rPr lang="en-US" sz="2400" u="sng" dirty="0" smtClean="0">
                <a:solidFill>
                  <a:srgbClr val="FF0000"/>
                </a:solidFill>
              </a:rPr>
              <a:t> September</a:t>
            </a:r>
            <a:r>
              <a:rPr lang="en-US" sz="2400" u="sng" dirty="0" smtClean="0"/>
              <a:t> </a:t>
            </a:r>
          </a:p>
          <a:p>
            <a:r>
              <a:rPr lang="en-US" sz="2400" dirty="0" smtClean="0"/>
              <a:t>Update </a:t>
            </a:r>
            <a:r>
              <a:rPr lang="en-US" sz="2400" dirty="0"/>
              <a:t>B</a:t>
            </a:r>
            <a:r>
              <a:rPr lang="en-US" sz="2400" dirty="0" smtClean="0"/>
              <a:t>uildsys draft as per new camera ready template. </a:t>
            </a:r>
            <a:r>
              <a:rPr lang="en-US" sz="2400" dirty="0" smtClean="0">
                <a:solidFill>
                  <a:schemeClr val="accent5"/>
                </a:solidFill>
              </a:rPr>
              <a:t>Done</a:t>
            </a:r>
          </a:p>
          <a:p>
            <a:r>
              <a:rPr lang="en-US" sz="2400" dirty="0" smtClean="0"/>
              <a:t>Add copyright Text in draft.</a:t>
            </a:r>
            <a:r>
              <a:rPr lang="en-US" sz="2400" dirty="0" smtClean="0">
                <a:solidFill>
                  <a:schemeClr val="accent5"/>
                </a:solidFill>
              </a:rPr>
              <a:t> Done</a:t>
            </a:r>
          </a:p>
          <a:p>
            <a:r>
              <a:rPr lang="en-US" sz="2400" dirty="0" smtClean="0"/>
              <a:t>Prepare site to release dataset and prepare documents for data. </a:t>
            </a:r>
            <a:r>
              <a:rPr lang="en-US" sz="2400" dirty="0" smtClean="0">
                <a:solidFill>
                  <a:schemeClr val="accent5"/>
                </a:solidFill>
              </a:rPr>
              <a:t>Done</a:t>
            </a:r>
          </a:p>
          <a:p>
            <a:r>
              <a:rPr lang="en-US" sz="2400" dirty="0" smtClean="0"/>
              <a:t>Write Future work section</a:t>
            </a:r>
            <a:r>
              <a:rPr lang="en-US" sz="2400" dirty="0" smtClean="0">
                <a:solidFill>
                  <a:schemeClr val="accent5"/>
                </a:solidFill>
              </a:rPr>
              <a:t>. Done</a:t>
            </a:r>
          </a:p>
          <a:p>
            <a:r>
              <a:rPr lang="en-US" sz="2400" dirty="0" smtClean="0"/>
              <a:t>Improve simulation model section to make it better understand</a:t>
            </a:r>
            <a:r>
              <a:rPr lang="en-US" sz="2400" dirty="0" smtClean="0">
                <a:solidFill>
                  <a:schemeClr val="accent5"/>
                </a:solidFill>
              </a:rPr>
              <a:t>. </a:t>
            </a:r>
            <a:r>
              <a:rPr lang="en-US" sz="2400" dirty="0" smtClean="0">
                <a:solidFill>
                  <a:srgbClr val="FF0000"/>
                </a:solidFill>
              </a:rPr>
              <a:t>Yet to do.</a:t>
            </a:r>
          </a:p>
          <a:p>
            <a:pPr marL="0" indent="0">
              <a:buNone/>
            </a:pPr>
            <a:r>
              <a:rPr lang="en-US" sz="2400" u="sng" dirty="0" smtClean="0"/>
              <a:t>Task for Research work</a:t>
            </a:r>
          </a:p>
          <a:p>
            <a:r>
              <a:rPr lang="en-US" sz="2400" dirty="0" smtClean="0"/>
              <a:t>Select papers for separating common mode and differential mode conducted EMI. </a:t>
            </a:r>
            <a:r>
              <a:rPr lang="en-US" sz="2400" dirty="0" smtClean="0">
                <a:solidFill>
                  <a:schemeClr val="accent5"/>
                </a:solidFill>
              </a:rPr>
              <a:t>Done references at last slide.</a:t>
            </a:r>
          </a:p>
          <a:p>
            <a:r>
              <a:rPr lang="en-US" sz="2400" dirty="0" smtClean="0"/>
              <a:t>Read these papers to understand how to separate this components and to visualize them</a:t>
            </a:r>
            <a:r>
              <a:rPr lang="en-US" sz="2400" dirty="0" smtClean="0">
                <a:solidFill>
                  <a:schemeClr val="accent5"/>
                </a:solidFill>
              </a:rPr>
              <a:t>. Read one paper out of 4 selected.</a:t>
            </a:r>
          </a:p>
          <a:p>
            <a:r>
              <a:rPr lang="en-US" sz="2400" dirty="0" smtClean="0"/>
              <a:t>Few papers are bit more complex in terms of circuits and will take 1-2 days to understand will do it by next week. After draft work.</a:t>
            </a:r>
          </a:p>
          <a:p>
            <a:pPr marL="0" indent="0">
              <a:buNone/>
            </a:pPr>
            <a:endParaRPr lang="en-US" sz="2400" dirty="0" smtClean="0">
              <a:solidFill>
                <a:srgbClr val="FF0000"/>
              </a:solidFill>
            </a:endParaRPr>
          </a:p>
          <a:p>
            <a:pPr marL="0" indent="0">
              <a:buNone/>
            </a:pPr>
            <a:endParaRPr lang="en-US" sz="2400" dirty="0">
              <a:solidFill>
                <a:srgbClr val="FF0000"/>
              </a:solidFill>
            </a:endParaRPr>
          </a:p>
        </p:txBody>
      </p:sp>
    </p:spTree>
    <p:extLst>
      <p:ext uri="{BB962C8B-B14F-4D97-AF65-F5344CB8AC3E}">
        <p14:creationId xmlns:p14="http://schemas.microsoft.com/office/powerpoint/2010/main" val="338426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sz="4000" dirty="0" smtClean="0"/>
              <a:t>Requirements with Tasks Assigned</a:t>
            </a:r>
            <a:endParaRPr lang="en-US" sz="4000" dirty="0"/>
          </a:p>
        </p:txBody>
      </p:sp>
      <p:sp>
        <p:nvSpPr>
          <p:cNvPr id="3" name="Content Placeholder 2"/>
          <p:cNvSpPr>
            <a:spLocks noGrp="1"/>
          </p:cNvSpPr>
          <p:nvPr>
            <p:ph idx="1"/>
          </p:nvPr>
        </p:nvSpPr>
        <p:spPr>
          <a:xfrm>
            <a:off x="482600" y="1143000"/>
            <a:ext cx="11582400" cy="5562600"/>
          </a:xfrm>
        </p:spPr>
        <p:txBody>
          <a:bodyPr>
            <a:normAutofit/>
          </a:bodyPr>
          <a:lstStyle/>
          <a:p>
            <a:pPr marL="0" indent="0">
              <a:buNone/>
            </a:pPr>
            <a:r>
              <a:rPr lang="en-US" sz="2400" u="sng" dirty="0" smtClean="0"/>
              <a:t>Buildsys draft</a:t>
            </a:r>
          </a:p>
          <a:p>
            <a:r>
              <a:rPr lang="en-US" sz="2400" dirty="0" smtClean="0"/>
              <a:t>Buildsys template for camera ready template is bit tight than the previous one and multiple rows get terminated with hyphen. </a:t>
            </a:r>
            <a:r>
              <a:rPr lang="en-US" sz="2400" dirty="0" smtClean="0">
                <a:solidFill>
                  <a:schemeClr val="accent5"/>
                </a:solidFill>
              </a:rPr>
              <a:t>Any idea how to resolve this ?</a:t>
            </a:r>
          </a:p>
          <a:p>
            <a:r>
              <a:rPr lang="en-US" sz="2400" dirty="0" smtClean="0"/>
              <a:t>Prepared site for dataset. Few things are left but please have a look. </a:t>
            </a:r>
            <a:r>
              <a:rPr lang="en-US" sz="2400" dirty="0" smtClean="0">
                <a:hlinkClick r:id="rId2"/>
              </a:rPr>
              <a:t>hfed.github.io</a:t>
            </a:r>
            <a:endParaRPr lang="en-US" sz="2400" dirty="0" smtClean="0"/>
          </a:p>
          <a:p>
            <a:r>
              <a:rPr lang="en-US" sz="2400" dirty="0" smtClean="0"/>
              <a:t>Please review the future work section. </a:t>
            </a:r>
            <a:endParaRPr lang="en-US" sz="2400" u="sng" dirty="0" smtClean="0"/>
          </a:p>
          <a:p>
            <a:pPr marL="0" indent="0">
              <a:buNone/>
            </a:pPr>
            <a:r>
              <a:rPr lang="en-US" sz="2400" u="sng" dirty="0" smtClean="0"/>
              <a:t>Research work</a:t>
            </a:r>
          </a:p>
          <a:p>
            <a:r>
              <a:rPr lang="en-US" sz="2400" dirty="0" smtClean="0"/>
              <a:t>As we have already shown that EMI won’t work under real world settings, will it be good to show that some sub components like common mode and differential mode of EMI will help in disaggregation.</a:t>
            </a:r>
          </a:p>
          <a:p>
            <a:r>
              <a:rPr lang="en-US" sz="2400" dirty="0" smtClean="0"/>
              <a:t>One idea around this is, as Mr. Kishore </a:t>
            </a:r>
            <a:r>
              <a:rPr lang="en-US" sz="2400" dirty="0" err="1"/>
              <a:t>N</a:t>
            </a:r>
            <a:r>
              <a:rPr lang="en-US" sz="2400" dirty="0" err="1" smtClean="0"/>
              <a:t>arang</a:t>
            </a:r>
            <a:r>
              <a:rPr lang="en-US" sz="2400" dirty="0" smtClean="0"/>
              <a:t> (Smart Electronics course instructor) has good expertise in SMPS design we can ask him to share 2 prototypes, with and without filter to study flow of EMI currents w/o filters. </a:t>
            </a:r>
          </a:p>
          <a:p>
            <a:pPr marL="0" indent="0">
              <a:buNone/>
            </a:pPr>
            <a:endParaRPr lang="en-US" sz="2400" dirty="0">
              <a:solidFill>
                <a:srgbClr val="FF0000"/>
              </a:solidFill>
            </a:endParaRPr>
          </a:p>
        </p:txBody>
      </p:sp>
    </p:spTree>
    <p:extLst>
      <p:ext uri="{BB962C8B-B14F-4D97-AF65-F5344CB8AC3E}">
        <p14:creationId xmlns:p14="http://schemas.microsoft.com/office/powerpoint/2010/main" val="211735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74" y="5683441"/>
            <a:ext cx="10896600" cy="1020763"/>
          </a:xfrm>
        </p:spPr>
        <p:txBody>
          <a:bodyPr>
            <a:normAutofit/>
          </a:bodyPr>
          <a:lstStyle/>
          <a:p>
            <a:r>
              <a:rPr lang="en-US" sz="2800" dirty="0" smtClean="0"/>
              <a:t>Separating common mode and differential mode conducted EMI using LISN</a:t>
            </a:r>
            <a:endParaRPr lang="en-US" sz="2800" dirty="0"/>
          </a:p>
        </p:txBody>
      </p:sp>
      <p:pic>
        <p:nvPicPr>
          <p:cNvPr id="4" name="Content Placeholder 3"/>
          <p:cNvPicPr>
            <a:picLocks noGrp="1" noChangeAspect="1"/>
          </p:cNvPicPr>
          <p:nvPr>
            <p:ph idx="1"/>
          </p:nvPr>
        </p:nvPicPr>
        <p:blipFill>
          <a:blip r:embed="rId2"/>
          <a:stretch>
            <a:fillRect/>
          </a:stretch>
        </p:blipFill>
        <p:spPr>
          <a:xfrm>
            <a:off x="838199" y="1325563"/>
            <a:ext cx="10383949" cy="4411853"/>
          </a:xfrm>
          <a:prstGeom prst="rect">
            <a:avLst/>
          </a:prstGeom>
        </p:spPr>
      </p:pic>
      <p:sp>
        <p:nvSpPr>
          <p:cNvPr id="5" name="Title 1"/>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Paper-1: Devices for the Separation of the Common and Differential Mode Noise-Design and Realization</a:t>
            </a:r>
            <a:endParaRPr lang="en-US" sz="3200" dirty="0"/>
          </a:p>
        </p:txBody>
      </p:sp>
    </p:spTree>
    <p:extLst>
      <p:ext uri="{BB962C8B-B14F-4D97-AF65-F5344CB8AC3E}">
        <p14:creationId xmlns:p14="http://schemas.microsoft.com/office/powerpoint/2010/main" val="128059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Paper-1: Devices </a:t>
            </a:r>
            <a:r>
              <a:rPr lang="en-US" sz="3200" dirty="0"/>
              <a:t>for the Separation of the Common and Differential Mode Noise-Design and Realization</a:t>
            </a:r>
          </a:p>
        </p:txBody>
      </p:sp>
      <p:pic>
        <p:nvPicPr>
          <p:cNvPr id="4" name="Content Placeholder 3"/>
          <p:cNvPicPr>
            <a:picLocks noGrp="1" noChangeAspect="1"/>
          </p:cNvPicPr>
          <p:nvPr>
            <p:ph idx="1"/>
          </p:nvPr>
        </p:nvPicPr>
        <p:blipFill>
          <a:blip r:embed="rId2"/>
          <a:stretch>
            <a:fillRect/>
          </a:stretch>
        </p:blipFill>
        <p:spPr>
          <a:xfrm>
            <a:off x="2768600" y="1690688"/>
            <a:ext cx="6362700" cy="3541703"/>
          </a:xfrm>
          <a:prstGeom prst="rect">
            <a:avLst/>
          </a:prstGeom>
        </p:spPr>
      </p:pic>
      <p:sp>
        <p:nvSpPr>
          <p:cNvPr id="5" name="TextBox 4"/>
          <p:cNvSpPr txBox="1"/>
          <p:nvPr/>
        </p:nvSpPr>
        <p:spPr>
          <a:xfrm>
            <a:off x="2123868" y="5240849"/>
            <a:ext cx="7652159" cy="369332"/>
          </a:xfrm>
          <a:prstGeom prst="rect">
            <a:avLst/>
          </a:prstGeom>
          <a:noFill/>
        </p:spPr>
        <p:txBody>
          <a:bodyPr wrap="none" rtlCol="0">
            <a:spAutoFit/>
          </a:bodyPr>
          <a:lstStyle/>
          <a:p>
            <a:r>
              <a:rPr lang="en-US" dirty="0" smtClean="0"/>
              <a:t>Solution-1 Using addition and subtraction to extract </a:t>
            </a:r>
            <a:r>
              <a:rPr lang="en-US" dirty="0" err="1" smtClean="0"/>
              <a:t>Vcm</a:t>
            </a:r>
            <a:r>
              <a:rPr lang="en-US" dirty="0" smtClean="0"/>
              <a:t> and </a:t>
            </a:r>
            <a:r>
              <a:rPr lang="en-US" dirty="0" err="1" smtClean="0"/>
              <a:t>Vdm</a:t>
            </a:r>
            <a:r>
              <a:rPr lang="en-US" dirty="0" smtClean="0"/>
              <a:t> components </a:t>
            </a:r>
            <a:endParaRPr lang="en-US" dirty="0"/>
          </a:p>
        </p:txBody>
      </p:sp>
      <p:sp>
        <p:nvSpPr>
          <p:cNvPr id="6" name="TextBox 5"/>
          <p:cNvSpPr txBox="1"/>
          <p:nvPr/>
        </p:nvSpPr>
        <p:spPr>
          <a:xfrm>
            <a:off x="2539146" y="2235200"/>
            <a:ext cx="458908" cy="400110"/>
          </a:xfrm>
          <a:prstGeom prst="rect">
            <a:avLst/>
          </a:prstGeom>
          <a:noFill/>
        </p:spPr>
        <p:txBody>
          <a:bodyPr wrap="none" rtlCol="0">
            <a:spAutoFit/>
          </a:bodyPr>
          <a:lstStyle/>
          <a:p>
            <a:r>
              <a:rPr lang="en-US" sz="2000" dirty="0" err="1"/>
              <a:t>Vp</a:t>
            </a:r>
            <a:endParaRPr lang="en-US" sz="2000" dirty="0"/>
          </a:p>
        </p:txBody>
      </p:sp>
      <p:sp>
        <p:nvSpPr>
          <p:cNvPr id="7" name="TextBox 6"/>
          <p:cNvSpPr txBox="1"/>
          <p:nvPr/>
        </p:nvSpPr>
        <p:spPr>
          <a:xfrm>
            <a:off x="2539146" y="4076700"/>
            <a:ext cx="458908" cy="400110"/>
          </a:xfrm>
          <a:prstGeom prst="rect">
            <a:avLst/>
          </a:prstGeom>
          <a:noFill/>
        </p:spPr>
        <p:txBody>
          <a:bodyPr wrap="none" rtlCol="0">
            <a:spAutoFit/>
          </a:bodyPr>
          <a:lstStyle/>
          <a:p>
            <a:r>
              <a:rPr lang="en-US" sz="2000" dirty="0" err="1" smtClean="0"/>
              <a:t>Vn</a:t>
            </a:r>
            <a:endParaRPr lang="en-US" sz="2000" dirty="0"/>
          </a:p>
        </p:txBody>
      </p:sp>
      <p:pic>
        <p:nvPicPr>
          <p:cNvPr id="8" name="Picture 7"/>
          <p:cNvPicPr>
            <a:picLocks noChangeAspect="1"/>
          </p:cNvPicPr>
          <p:nvPr/>
        </p:nvPicPr>
        <p:blipFill>
          <a:blip r:embed="rId3"/>
          <a:stretch>
            <a:fillRect/>
          </a:stretch>
        </p:blipFill>
        <p:spPr>
          <a:xfrm>
            <a:off x="3214368" y="5808439"/>
            <a:ext cx="5471157" cy="565781"/>
          </a:xfrm>
          <a:prstGeom prst="rect">
            <a:avLst/>
          </a:prstGeom>
        </p:spPr>
      </p:pic>
    </p:spTree>
    <p:extLst>
      <p:ext uri="{BB962C8B-B14F-4D97-AF65-F5344CB8AC3E}">
        <p14:creationId xmlns:p14="http://schemas.microsoft.com/office/powerpoint/2010/main" val="369287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Paper-1: Devices </a:t>
            </a:r>
            <a:r>
              <a:rPr lang="en-US" sz="3200" dirty="0"/>
              <a:t>for the Separation of the Common and Differential Mode Noise-Design and Realization</a:t>
            </a:r>
          </a:p>
        </p:txBody>
      </p:sp>
      <p:sp>
        <p:nvSpPr>
          <p:cNvPr id="5" name="TextBox 4"/>
          <p:cNvSpPr txBox="1"/>
          <p:nvPr/>
        </p:nvSpPr>
        <p:spPr>
          <a:xfrm>
            <a:off x="1352938" y="6159802"/>
            <a:ext cx="9486123" cy="369332"/>
          </a:xfrm>
          <a:prstGeom prst="rect">
            <a:avLst/>
          </a:prstGeom>
          <a:noFill/>
        </p:spPr>
        <p:txBody>
          <a:bodyPr wrap="none" rtlCol="0">
            <a:spAutoFit/>
          </a:bodyPr>
          <a:lstStyle/>
          <a:p>
            <a:r>
              <a:rPr lang="en-US" dirty="0" smtClean="0"/>
              <a:t>Solution-2 Using common mode and differential mode circuit to extract </a:t>
            </a:r>
            <a:r>
              <a:rPr lang="en-US" dirty="0" err="1" smtClean="0"/>
              <a:t>Vcm</a:t>
            </a:r>
            <a:r>
              <a:rPr lang="en-US" dirty="0" smtClean="0"/>
              <a:t> and </a:t>
            </a:r>
            <a:r>
              <a:rPr lang="en-US" dirty="0" err="1" smtClean="0"/>
              <a:t>Vdm</a:t>
            </a:r>
            <a:r>
              <a:rPr lang="en-US" dirty="0" smtClean="0"/>
              <a:t> components </a:t>
            </a:r>
            <a:endParaRPr lang="en-US" dirty="0"/>
          </a:p>
        </p:txBody>
      </p:sp>
      <p:pic>
        <p:nvPicPr>
          <p:cNvPr id="9" name="Content Placeholder 8"/>
          <p:cNvPicPr>
            <a:picLocks noGrp="1" noChangeAspect="1"/>
          </p:cNvPicPr>
          <p:nvPr>
            <p:ph idx="1"/>
          </p:nvPr>
        </p:nvPicPr>
        <p:blipFill>
          <a:blip r:embed="rId2"/>
          <a:stretch>
            <a:fillRect/>
          </a:stretch>
        </p:blipFill>
        <p:spPr>
          <a:xfrm>
            <a:off x="3365500" y="1524191"/>
            <a:ext cx="4978400" cy="4208048"/>
          </a:xfrm>
          <a:prstGeom prst="rect">
            <a:avLst/>
          </a:prstGeom>
        </p:spPr>
      </p:pic>
      <p:sp>
        <p:nvSpPr>
          <p:cNvPr id="7" name="TextBox 6"/>
          <p:cNvSpPr txBox="1"/>
          <p:nvPr/>
        </p:nvSpPr>
        <p:spPr>
          <a:xfrm>
            <a:off x="3136046" y="4165902"/>
            <a:ext cx="467564" cy="400110"/>
          </a:xfrm>
          <a:prstGeom prst="rect">
            <a:avLst/>
          </a:prstGeom>
          <a:noFill/>
        </p:spPr>
        <p:txBody>
          <a:bodyPr wrap="none" rtlCol="0">
            <a:spAutoFit/>
          </a:bodyPr>
          <a:lstStyle/>
          <a:p>
            <a:r>
              <a:rPr lang="en-US" sz="2000" b="1" dirty="0" err="1" smtClean="0"/>
              <a:t>Vn</a:t>
            </a:r>
            <a:endParaRPr lang="en-US" sz="2000" b="1" dirty="0"/>
          </a:p>
        </p:txBody>
      </p:sp>
      <p:sp>
        <p:nvSpPr>
          <p:cNvPr id="6" name="TextBox 5"/>
          <p:cNvSpPr txBox="1"/>
          <p:nvPr/>
        </p:nvSpPr>
        <p:spPr>
          <a:xfrm>
            <a:off x="3136046" y="1918196"/>
            <a:ext cx="467564" cy="400110"/>
          </a:xfrm>
          <a:prstGeom prst="rect">
            <a:avLst/>
          </a:prstGeom>
          <a:noFill/>
        </p:spPr>
        <p:txBody>
          <a:bodyPr wrap="none" rtlCol="0">
            <a:spAutoFit/>
          </a:bodyPr>
          <a:lstStyle/>
          <a:p>
            <a:r>
              <a:rPr lang="en-US" sz="2000" b="1" dirty="0" err="1"/>
              <a:t>Vp</a:t>
            </a:r>
            <a:endParaRPr lang="en-US" sz="2000" b="1" dirty="0"/>
          </a:p>
        </p:txBody>
      </p:sp>
    </p:spTree>
    <p:extLst>
      <p:ext uri="{BB962C8B-B14F-4D97-AF65-F5344CB8AC3E}">
        <p14:creationId xmlns:p14="http://schemas.microsoft.com/office/powerpoint/2010/main" val="374526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025"/>
            <a:ext cx="10515600" cy="549275"/>
          </a:xfrm>
        </p:spPr>
        <p:txBody>
          <a:bodyPr>
            <a:normAutofit/>
          </a:bodyPr>
          <a:lstStyle/>
          <a:p>
            <a:r>
              <a:rPr lang="en-US" sz="3200" dirty="0" smtClean="0"/>
              <a:t>Doubts</a:t>
            </a:r>
            <a:endParaRPr lang="en-US" sz="3200" dirty="0"/>
          </a:p>
        </p:txBody>
      </p:sp>
      <p:sp>
        <p:nvSpPr>
          <p:cNvPr id="3" name="Content Placeholder 2"/>
          <p:cNvSpPr>
            <a:spLocks noGrp="1"/>
          </p:cNvSpPr>
          <p:nvPr>
            <p:ph idx="1"/>
          </p:nvPr>
        </p:nvSpPr>
        <p:spPr>
          <a:xfrm>
            <a:off x="838200" y="1346200"/>
            <a:ext cx="10515600" cy="4830763"/>
          </a:xfrm>
        </p:spPr>
        <p:txBody>
          <a:bodyPr/>
          <a:lstStyle/>
          <a:p>
            <a:r>
              <a:rPr lang="en-US" dirty="0" smtClean="0"/>
              <a:t>Is it okay to try first design to separate CM and DM components ?</a:t>
            </a:r>
          </a:p>
          <a:p>
            <a:r>
              <a:rPr lang="en-US" dirty="0" smtClean="0"/>
              <a:t>Shall we ask authors to share their designs ?</a:t>
            </a:r>
          </a:p>
          <a:p>
            <a:r>
              <a:rPr lang="en-US" dirty="0" smtClean="0"/>
              <a:t>Dual channel DAQ will be required for such measurements ?</a:t>
            </a:r>
            <a:endParaRPr lang="en-US" dirty="0"/>
          </a:p>
        </p:txBody>
      </p:sp>
    </p:spTree>
    <p:extLst>
      <p:ext uri="{BB962C8B-B14F-4D97-AF65-F5344CB8AC3E}">
        <p14:creationId xmlns:p14="http://schemas.microsoft.com/office/powerpoint/2010/main" val="422691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3200" dirty="0" smtClean="0"/>
              <a:t>References</a:t>
            </a:r>
            <a:endParaRPr lang="en-US" sz="3200" dirty="0"/>
          </a:p>
        </p:txBody>
      </p:sp>
      <p:sp>
        <p:nvSpPr>
          <p:cNvPr id="3" name="Content Placeholder 2"/>
          <p:cNvSpPr>
            <a:spLocks noGrp="1"/>
          </p:cNvSpPr>
          <p:nvPr>
            <p:ph idx="1"/>
          </p:nvPr>
        </p:nvSpPr>
        <p:spPr>
          <a:xfrm>
            <a:off x="838200" y="1358900"/>
            <a:ext cx="10515600" cy="4818063"/>
          </a:xfrm>
        </p:spPr>
        <p:txBody>
          <a:bodyPr>
            <a:normAutofit/>
          </a:bodyPr>
          <a:lstStyle/>
          <a:p>
            <a:r>
              <a:rPr lang="en-US" sz="1800" dirty="0" err="1"/>
              <a:t>Caponet</a:t>
            </a:r>
            <a:r>
              <a:rPr lang="en-US" sz="1800" dirty="0"/>
              <a:t>, Marco </a:t>
            </a:r>
            <a:r>
              <a:rPr lang="en-US" sz="1800" dirty="0" err="1"/>
              <a:t>Chiado</a:t>
            </a:r>
            <a:r>
              <a:rPr lang="en-US" sz="1800" dirty="0"/>
              <a:t>, and Francesco </a:t>
            </a:r>
            <a:r>
              <a:rPr lang="en-US" sz="1800" dirty="0" err="1"/>
              <a:t>Profumo</a:t>
            </a:r>
            <a:r>
              <a:rPr lang="en-US" sz="1800" dirty="0"/>
              <a:t>. "Devices for the separation of the common and differential mode noise: design and realization." </a:t>
            </a:r>
            <a:r>
              <a:rPr lang="en-US" sz="1800" i="1" dirty="0"/>
              <a:t>Applied Power Electronics Conference and Exposition, 2002. APEC 2002. Seventeenth Annual IEEE</a:t>
            </a:r>
            <a:r>
              <a:rPr lang="en-US" sz="1800" dirty="0"/>
              <a:t>. Vol. 1. IEEE, 2002</a:t>
            </a:r>
            <a:r>
              <a:rPr lang="en-US" sz="1800" dirty="0" smtClean="0"/>
              <a:t>.</a:t>
            </a:r>
          </a:p>
          <a:p>
            <a:r>
              <a:rPr lang="en-US" sz="1800" dirty="0" err="1"/>
              <a:t>Guo</a:t>
            </a:r>
            <a:r>
              <a:rPr lang="en-US" sz="1800" dirty="0"/>
              <a:t>, Ting, Dan Y. Chen, and Fred C. Lee. "Separation of the common-mode-and differential-mode-conducted EMI noise." </a:t>
            </a:r>
            <a:r>
              <a:rPr lang="en-US" sz="1800" i="1" dirty="0"/>
              <a:t>IEEE transactions on power electronics</a:t>
            </a:r>
            <a:r>
              <a:rPr lang="en-US" sz="1800" dirty="0"/>
              <a:t> 11.3 (1996): 480-488</a:t>
            </a:r>
            <a:r>
              <a:rPr lang="en-US" sz="1800" dirty="0" smtClean="0"/>
              <a:t>.</a:t>
            </a:r>
          </a:p>
          <a:p>
            <a:r>
              <a:rPr lang="en-US" sz="1800" dirty="0" err="1"/>
              <a:t>Kostov</a:t>
            </a:r>
            <a:r>
              <a:rPr lang="en-US" sz="1800" dirty="0"/>
              <a:t>, K. S., et al. "Prediction of the Conducted EMI from DC-DC Switched-Mode Power Converters." (2004</a:t>
            </a:r>
            <a:r>
              <a:rPr lang="en-US" sz="1800" dirty="0" smtClean="0"/>
              <a:t>).</a:t>
            </a:r>
          </a:p>
          <a:p>
            <a:r>
              <a:rPr lang="en-US" sz="1800" dirty="0"/>
              <a:t>Nan, Liu, and Yang </a:t>
            </a:r>
            <a:r>
              <a:rPr lang="en-US" sz="1800" dirty="0" err="1"/>
              <a:t>Yugang</a:t>
            </a:r>
            <a:r>
              <a:rPr lang="en-US" sz="1800" dirty="0"/>
              <a:t>. "A common mode and differential mode integrated EMI filter." </a:t>
            </a:r>
            <a:r>
              <a:rPr lang="en-US" sz="1800" i="1" dirty="0"/>
              <a:t>Power Electronics and Motion Control Conference, 2006. IPEMC 2006. CES/IEEE 5th International</a:t>
            </a:r>
            <a:r>
              <a:rPr lang="en-US" sz="1800" dirty="0"/>
              <a:t>. Vol. 1. IEEE, 2006.</a:t>
            </a:r>
            <a:endParaRPr lang="en-US" sz="1800" dirty="0" smtClean="0"/>
          </a:p>
          <a:p>
            <a:r>
              <a:rPr lang="en-US" sz="1800" dirty="0" smtClean="0"/>
              <a:t>US4263549 Patent </a:t>
            </a:r>
            <a:r>
              <a:rPr lang="en-US" sz="1800" dirty="0"/>
              <a:t>APPARATUS FOR DETERMINING DIFFERENTIAL MODE AND COMMON MODE NOISE </a:t>
            </a:r>
          </a:p>
        </p:txBody>
      </p:sp>
    </p:spTree>
    <p:extLst>
      <p:ext uri="{BB962C8B-B14F-4D97-AF65-F5344CB8AC3E}">
        <p14:creationId xmlns:p14="http://schemas.microsoft.com/office/powerpoint/2010/main" val="30116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435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Updates on EMI sensing</vt:lpstr>
      <vt:lpstr>Status of Tasks Assigned Last Week</vt:lpstr>
      <vt:lpstr>Requirements with Tasks Assigned</vt:lpstr>
      <vt:lpstr>Separating common mode and differential mode conducted EMI using LISN</vt:lpstr>
      <vt:lpstr>Paper-1: Devices for the Separation of the Common and Differential Mode Noise-Design and Realization</vt:lpstr>
      <vt:lpstr>Paper-1: Devices for the Separation of the Common and Differential Mode Noise-Design and Realization</vt:lpstr>
      <vt:lpstr>Doubts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Updates on EMI sensing</dc:title>
  <dc:creator>manoj</dc:creator>
  <cp:lastModifiedBy>manoj</cp:lastModifiedBy>
  <cp:revision>25</cp:revision>
  <dcterms:created xsi:type="dcterms:W3CDTF">2014-09-09T04:44:48Z</dcterms:created>
  <dcterms:modified xsi:type="dcterms:W3CDTF">2014-09-09T08:49:08Z</dcterms:modified>
</cp:coreProperties>
</file>