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5" d="100"/>
          <a:sy n="65" d="100"/>
        </p:scale>
        <p:origin x="8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10/10/2023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4314" y="1581004"/>
            <a:ext cx="9575749" cy="2509213"/>
          </a:xfrm>
        </p:spPr>
        <p:txBody>
          <a:bodyPr>
            <a:normAutofit/>
          </a:bodyPr>
          <a:lstStyle/>
          <a:p>
            <a:r>
              <a:rPr lang="en-IN" sz="5400" dirty="0" smtClean="0">
                <a:solidFill>
                  <a:srgbClr val="7030A0"/>
                </a:solidFill>
              </a:rPr>
              <a:t>AI-CHATBOT </a:t>
            </a:r>
            <a:br>
              <a:rPr lang="en-IN" sz="5400" dirty="0" smtClean="0">
                <a:solidFill>
                  <a:srgbClr val="7030A0"/>
                </a:solidFill>
              </a:rPr>
            </a:br>
            <a:r>
              <a:rPr lang="en-IN" sz="5400" dirty="0" smtClean="0">
                <a:solidFill>
                  <a:srgbClr val="7030A0"/>
                </a:solidFill>
              </a:rPr>
              <a:t>(Diabetes Prediction System)</a:t>
            </a:r>
            <a:endParaRPr lang="en-IN" sz="5400" dirty="0">
              <a:solidFill>
                <a:srgbClr val="7030A0"/>
              </a:solidFill>
            </a:endParaRPr>
          </a:p>
        </p:txBody>
      </p:sp>
    </p:spTree>
    <p:extLst>
      <p:ext uri="{BB962C8B-B14F-4D97-AF65-F5344CB8AC3E}">
        <p14:creationId xmlns:p14="http://schemas.microsoft.com/office/powerpoint/2010/main" val="532928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18459" y="1843549"/>
            <a:ext cx="10363826" cy="3549445"/>
          </a:xfrm>
        </p:spPr>
        <p:txBody>
          <a:bodyPr/>
          <a:lstStyle/>
          <a:p>
            <a:pPr lvl="1" fontAlgn="base"/>
            <a:r>
              <a:rPr lang="en-US" sz="2400" cap="none" dirty="0" smtClean="0">
                <a:latin typeface="Times New Roman" panose="02020603050405020304" pitchFamily="18" charset="0"/>
                <a:cs typeface="Times New Roman" panose="02020603050405020304" pitchFamily="18" charset="0"/>
              </a:rPr>
              <a:t>Integrate the </a:t>
            </a:r>
            <a:r>
              <a:rPr lang="en-US" sz="2400" cap="none" dirty="0" err="1" smtClean="0">
                <a:latin typeface="Times New Roman" panose="02020603050405020304" pitchFamily="18" charset="0"/>
                <a:cs typeface="Times New Roman" panose="02020603050405020304" pitchFamily="18" charset="0"/>
              </a:rPr>
              <a:t>chatbot</a:t>
            </a:r>
            <a:r>
              <a:rPr lang="en-US" sz="2400" cap="none" dirty="0" smtClean="0">
                <a:latin typeface="Times New Roman" panose="02020603050405020304" pitchFamily="18" charset="0"/>
                <a:cs typeface="Times New Roman" panose="02020603050405020304" pitchFamily="18" charset="0"/>
              </a:rPr>
              <a:t> into the chosen platform, ensuring a seamless user experience.</a:t>
            </a:r>
          </a:p>
          <a:p>
            <a:pPr lvl="1" fontAlgn="base"/>
            <a:r>
              <a:rPr lang="en-US" sz="2400" cap="none" dirty="0" smtClean="0">
                <a:latin typeface="Times New Roman" panose="02020603050405020304" pitchFamily="18" charset="0"/>
                <a:cs typeface="Times New Roman" panose="02020603050405020304" pitchFamily="18" charset="0"/>
              </a:rPr>
              <a:t>Ensure that the system complies with relevant regulations regarding medical data and </a:t>
            </a:r>
            <a:r>
              <a:rPr lang="en-US" sz="2400" cap="none" dirty="0" smtClean="0">
                <a:latin typeface="Times New Roman" panose="02020603050405020304" pitchFamily="18" charset="0"/>
                <a:cs typeface="Times New Roman" panose="02020603050405020304" pitchFamily="18" charset="0"/>
              </a:rPr>
              <a:t>AI </a:t>
            </a:r>
            <a:r>
              <a:rPr lang="en-US" sz="2400" cap="none" dirty="0" smtClean="0">
                <a:latin typeface="Times New Roman" panose="02020603050405020304" pitchFamily="18" charset="0"/>
                <a:cs typeface="Times New Roman" panose="02020603050405020304" pitchFamily="18" charset="0"/>
              </a:rPr>
              <a:t>in healthcare.</a:t>
            </a:r>
          </a:p>
          <a:p>
            <a:endParaRPr lang="en-IN" dirty="0"/>
          </a:p>
        </p:txBody>
      </p:sp>
      <p:sp>
        <p:nvSpPr>
          <p:cNvPr id="11" name="TextBox 10"/>
          <p:cNvSpPr txBox="1"/>
          <p:nvPr/>
        </p:nvSpPr>
        <p:spPr>
          <a:xfrm>
            <a:off x="1091380" y="1135626"/>
            <a:ext cx="7319248" cy="584775"/>
          </a:xfrm>
          <a:prstGeom prst="rect">
            <a:avLst/>
          </a:prstGeom>
          <a:noFill/>
        </p:spPr>
        <p:txBody>
          <a:bodyPr wrap="none" rtlCol="0">
            <a:spAutoFit/>
          </a:bodyPr>
          <a:lstStyle/>
          <a:p>
            <a:r>
              <a:rPr lang="en-IN" sz="3200" dirty="0" smtClean="0">
                <a:solidFill>
                  <a:srgbClr val="0070C0"/>
                </a:solidFill>
                <a:latin typeface="Times New Roman" panose="02020603050405020304" pitchFamily="18" charset="0"/>
                <a:cs typeface="Times New Roman" panose="02020603050405020304" pitchFamily="18" charset="0"/>
              </a:rPr>
              <a:t>E. INTEGRATION AND DEPLOYMENT:</a:t>
            </a:r>
            <a:endParaRPr lang="en-IN"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023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03709" y="1749898"/>
            <a:ext cx="10363826" cy="3505199"/>
          </a:xfrm>
        </p:spPr>
        <p:txBody>
          <a:bodyPr/>
          <a:lstStyle/>
          <a:p>
            <a:pPr lvl="1" fontAlgn="base"/>
            <a:r>
              <a:rPr lang="en-US" sz="2400" cap="none" dirty="0" smtClean="0">
                <a:latin typeface="Times New Roman" panose="02020603050405020304" pitchFamily="18" charset="0"/>
                <a:cs typeface="Times New Roman" panose="02020603050405020304" pitchFamily="18" charset="0"/>
              </a:rPr>
              <a:t>Monitor the </a:t>
            </a:r>
            <a:r>
              <a:rPr lang="en-US" sz="2400" cap="none" dirty="0" err="1" smtClean="0">
                <a:latin typeface="Times New Roman" panose="02020603050405020304" pitchFamily="18" charset="0"/>
                <a:cs typeface="Times New Roman" panose="02020603050405020304" pitchFamily="18" charset="0"/>
              </a:rPr>
              <a:t>chatbot's</a:t>
            </a:r>
            <a:r>
              <a:rPr lang="en-US" sz="2400" cap="none" dirty="0" smtClean="0">
                <a:latin typeface="Times New Roman" panose="02020603050405020304" pitchFamily="18" charset="0"/>
                <a:cs typeface="Times New Roman" panose="02020603050405020304" pitchFamily="18" charset="0"/>
              </a:rPr>
              <a:t> performance and user interactions.</a:t>
            </a:r>
          </a:p>
          <a:p>
            <a:pPr lvl="1" fontAlgn="base"/>
            <a:r>
              <a:rPr lang="en-US" sz="2400" cap="none" dirty="0" smtClean="0">
                <a:latin typeface="Times New Roman" panose="02020603050405020304" pitchFamily="18" charset="0"/>
                <a:cs typeface="Times New Roman" panose="02020603050405020304" pitchFamily="18" charset="0"/>
              </a:rPr>
              <a:t>Regularly update the machine learning model with new data to improve prediction accuracy.</a:t>
            </a:r>
          </a:p>
          <a:p>
            <a:pPr lvl="1" fontAlgn="base"/>
            <a:r>
              <a:rPr lang="en-US" sz="2400" cap="none" dirty="0" smtClean="0">
                <a:latin typeface="Times New Roman" panose="02020603050405020304" pitchFamily="18" charset="0"/>
                <a:cs typeface="Times New Roman" panose="02020603050405020304" pitchFamily="18" charset="0"/>
              </a:rPr>
              <a:t>Implement user feedback to enhance the </a:t>
            </a:r>
            <a:r>
              <a:rPr lang="en-US" sz="2400" cap="none" dirty="0" err="1" smtClean="0">
                <a:latin typeface="Times New Roman" panose="02020603050405020304" pitchFamily="18" charset="0"/>
                <a:cs typeface="Times New Roman" panose="02020603050405020304" pitchFamily="18" charset="0"/>
              </a:rPr>
              <a:t>chatbot's</a:t>
            </a:r>
            <a:r>
              <a:rPr lang="en-US" sz="2400" cap="none" dirty="0" smtClean="0">
                <a:latin typeface="Times New Roman" panose="02020603050405020304" pitchFamily="18" charset="0"/>
                <a:cs typeface="Times New Roman" panose="02020603050405020304" pitchFamily="18" charset="0"/>
              </a:rPr>
              <a:t> responses and capabilities.</a:t>
            </a:r>
          </a:p>
          <a:p>
            <a:pPr marL="0" indent="0">
              <a:buNone/>
            </a:pPr>
            <a:r>
              <a:rPr lang="en-US" sz="2400" cap="none" dirty="0" smtClean="0">
                <a:latin typeface="Times New Roman" panose="02020603050405020304" pitchFamily="18" charset="0"/>
                <a:cs typeface="Times New Roman" panose="02020603050405020304" pitchFamily="18" charset="0"/>
              </a:rPr>
              <a:t/>
            </a:r>
            <a:br>
              <a:rPr lang="en-US" sz="2400" cap="none" dirty="0" smtClean="0">
                <a:latin typeface="Times New Roman" panose="02020603050405020304" pitchFamily="18" charset="0"/>
                <a:cs typeface="Times New Roman" panose="02020603050405020304" pitchFamily="18" charset="0"/>
              </a:rPr>
            </a:br>
            <a:endParaRPr lang="en-IN" sz="2400" cap="none"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76632" y="1165123"/>
            <a:ext cx="6456768" cy="584775"/>
          </a:xfrm>
          <a:prstGeom prst="rect">
            <a:avLst/>
          </a:prstGeom>
          <a:noFill/>
        </p:spPr>
        <p:txBody>
          <a:bodyPr wrap="none" rtlCol="0">
            <a:spAutoFit/>
          </a:bodyPr>
          <a:lstStyle/>
          <a:p>
            <a:r>
              <a:rPr lang="en-US" sz="3200" dirty="0" smtClean="0">
                <a:solidFill>
                  <a:srgbClr val="0070C0"/>
                </a:solidFill>
                <a:latin typeface="Times New Roman" panose="02020603050405020304" pitchFamily="18" charset="0"/>
                <a:cs typeface="Times New Roman" panose="02020603050405020304" pitchFamily="18" charset="0"/>
              </a:rPr>
              <a:t>F. CONTINUOUS IMPROVEMENT:</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36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10188" y="1858297"/>
            <a:ext cx="10363826" cy="3328220"/>
          </a:xfrm>
        </p:spPr>
        <p:txBody>
          <a:bodyPr/>
          <a:lstStyle/>
          <a:p>
            <a:pPr lvl="1" fontAlgn="base"/>
            <a:r>
              <a:rPr lang="en-US" sz="2400" cap="none" dirty="0" smtClean="0">
                <a:latin typeface="Times New Roman" panose="02020603050405020304" pitchFamily="18" charset="0"/>
                <a:cs typeface="Times New Roman" panose="02020603050405020304" pitchFamily="18" charset="0"/>
              </a:rPr>
              <a:t>Implement robust security measures to protect user data and ensure confidentiality.</a:t>
            </a:r>
          </a:p>
          <a:p>
            <a:pPr lvl="1" fontAlgn="base"/>
            <a:r>
              <a:rPr lang="en-US" sz="2400" cap="none" dirty="0" smtClean="0">
                <a:latin typeface="Times New Roman" panose="02020603050405020304" pitchFamily="18" charset="0"/>
                <a:cs typeface="Times New Roman" panose="02020603050405020304" pitchFamily="18" charset="0"/>
              </a:rPr>
              <a:t>Comply with data privacy regulations (</a:t>
            </a:r>
            <a:r>
              <a:rPr lang="en-US" sz="2400" cap="none" dirty="0" smtClean="0">
                <a:latin typeface="Times New Roman" panose="02020603050405020304" pitchFamily="18" charset="0"/>
                <a:cs typeface="Times New Roman" panose="02020603050405020304" pitchFamily="18" charset="0"/>
              </a:rPr>
              <a:t>e.g., </a:t>
            </a:r>
            <a:r>
              <a:rPr lang="en-US" sz="2400" cap="none" dirty="0" smtClean="0">
                <a:latin typeface="Times New Roman" panose="02020603050405020304" pitchFamily="18" charset="0"/>
                <a:cs typeface="Times New Roman" panose="02020603050405020304" pitchFamily="18" charset="0"/>
              </a:rPr>
              <a:t>GDPR, HIPAA) to safeguard medical information.</a:t>
            </a:r>
          </a:p>
          <a:p>
            <a:endParaRPr lang="en-IN" dirty="0"/>
          </a:p>
        </p:txBody>
      </p:sp>
      <p:sp>
        <p:nvSpPr>
          <p:cNvPr id="4" name="TextBox 3"/>
          <p:cNvSpPr txBox="1"/>
          <p:nvPr/>
        </p:nvSpPr>
        <p:spPr>
          <a:xfrm>
            <a:off x="1208742" y="1165122"/>
            <a:ext cx="5573705" cy="584775"/>
          </a:xfrm>
          <a:prstGeom prst="rect">
            <a:avLst/>
          </a:prstGeom>
          <a:noFill/>
        </p:spPr>
        <p:txBody>
          <a:bodyPr wrap="none" rtlCol="0">
            <a:spAutoFit/>
          </a:bodyPr>
          <a:lstStyle/>
          <a:p>
            <a:r>
              <a:rPr lang="en-US" sz="3200" dirty="0" smtClean="0">
                <a:solidFill>
                  <a:srgbClr val="0070C0"/>
                </a:solidFill>
                <a:latin typeface="Times New Roman" panose="02020603050405020304" pitchFamily="18" charset="0"/>
                <a:cs typeface="Times New Roman" panose="02020603050405020304" pitchFamily="18" charset="0"/>
              </a:rPr>
              <a:t>G. SECURITY AND PRIVACY:</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01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475232"/>
            <a:ext cx="10363826" cy="4315967"/>
          </a:xfrm>
        </p:spPr>
        <p:txBody>
          <a:bodyPr>
            <a:normAutofit/>
          </a:bodyPr>
          <a:lstStyle/>
          <a:p>
            <a:pPr marL="0" indent="0">
              <a:buNone/>
            </a:pPr>
            <a:r>
              <a:rPr lang="en-US" sz="3200" dirty="0">
                <a:solidFill>
                  <a:srgbClr val="0070C0"/>
                </a:solidFill>
                <a:latin typeface="Times New Roman" panose="02020603050405020304" pitchFamily="18" charset="0"/>
                <a:cs typeface="Times New Roman" panose="02020603050405020304" pitchFamily="18" charset="0"/>
              </a:rPr>
              <a:t>Introduction</a:t>
            </a:r>
            <a:r>
              <a:rPr lang="en-US" sz="3200" dirty="0" smtClean="0">
                <a:solidFill>
                  <a:srgbClr val="0070C0"/>
                </a:solidFill>
                <a:latin typeface="Times New Roman" panose="02020603050405020304" pitchFamily="18" charset="0"/>
                <a:cs typeface="Times New Roman" panose="02020603050405020304" pitchFamily="18" charset="0"/>
              </a:rPr>
              <a:t>:</a:t>
            </a: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2400" cap="none" dirty="0" smtClean="0">
                <a:latin typeface="Times New Roman" panose="02020603050405020304" pitchFamily="18" charset="0"/>
                <a:cs typeface="Times New Roman" panose="02020603050405020304" pitchFamily="18" charset="0"/>
              </a:rPr>
              <a:t>We aim to develop an AI-powered diabetes prediction system that utilizes machine learning algorithms to analyze medical data for early risk assessment and personalized preventive measures. This innovation document outlines the steps for transforming our design concept into a functional system</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81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25562" y="1522269"/>
            <a:ext cx="9625782" cy="5050596"/>
          </a:xfrm>
        </p:spPr>
        <p:txBody>
          <a:bodyPr>
            <a:normAutofit fontScale="25000" lnSpcReduction="20000"/>
          </a:bodyPr>
          <a:lstStyle/>
          <a:p>
            <a:pPr fontAlgn="base">
              <a:buFont typeface="Wingdings" panose="05000000000000000000" pitchFamily="2" charset="2"/>
              <a:buChar char="Ø"/>
            </a:pPr>
            <a:r>
              <a:rPr lang="en-US" sz="9600" b="1" cap="none" dirty="0" smtClean="0">
                <a:latin typeface="Times New Roman" panose="02020603050405020304" pitchFamily="18" charset="0"/>
                <a:cs typeface="Times New Roman" panose="02020603050405020304" pitchFamily="18" charset="0"/>
              </a:rPr>
              <a:t> Functionality:</a:t>
            </a:r>
            <a:r>
              <a:rPr lang="en-US" sz="9600" cap="none" dirty="0" smtClean="0">
                <a:latin typeface="Times New Roman" panose="02020603050405020304" pitchFamily="18" charset="0"/>
                <a:cs typeface="Times New Roman" panose="02020603050405020304" pitchFamily="18" charset="0"/>
              </a:rPr>
              <a:t> </a:t>
            </a:r>
            <a:r>
              <a:rPr lang="en-US" sz="9600" cap="none" dirty="0" smtClean="0">
                <a:latin typeface="Times New Roman" panose="02020603050405020304" pitchFamily="18" charset="0"/>
                <a:cs typeface="Times New Roman" panose="02020603050405020304" pitchFamily="18" charset="0"/>
              </a:rPr>
              <a:t>The </a:t>
            </a:r>
            <a:r>
              <a:rPr lang="en-US" sz="9600" cap="none" dirty="0" err="1" smtClean="0">
                <a:latin typeface="Times New Roman" panose="02020603050405020304" pitchFamily="18" charset="0"/>
                <a:cs typeface="Times New Roman" panose="02020603050405020304" pitchFamily="18" charset="0"/>
              </a:rPr>
              <a:t>chatbot</a:t>
            </a:r>
            <a:r>
              <a:rPr lang="en-US" sz="9600" cap="none" dirty="0" smtClean="0">
                <a:latin typeface="Times New Roman" panose="02020603050405020304" pitchFamily="18" charset="0"/>
                <a:cs typeface="Times New Roman" panose="02020603050405020304" pitchFamily="18" charset="0"/>
              </a:rPr>
              <a:t> will answer questions, provide guidance, and direct users to relevant resources.</a:t>
            </a:r>
          </a:p>
          <a:p>
            <a:pPr fontAlgn="base">
              <a:buFont typeface="Wingdings" panose="05000000000000000000" pitchFamily="2" charset="2"/>
              <a:buChar char="Ø"/>
            </a:pPr>
            <a:r>
              <a:rPr lang="en-US" sz="9600" b="1" cap="none" dirty="0" smtClean="0">
                <a:latin typeface="Times New Roman" panose="02020603050405020304" pitchFamily="18" charset="0"/>
                <a:cs typeface="Times New Roman" panose="02020603050405020304" pitchFamily="18" charset="0"/>
              </a:rPr>
              <a:t> User interface: </a:t>
            </a:r>
            <a:r>
              <a:rPr lang="en-US" sz="9600" cap="none" dirty="0">
                <a:latin typeface="Times New Roman" panose="02020603050405020304" pitchFamily="18" charset="0"/>
                <a:cs typeface="Times New Roman" panose="02020603050405020304" pitchFamily="18" charset="0"/>
              </a:rPr>
              <a:t>W</a:t>
            </a:r>
            <a:r>
              <a:rPr lang="en-US" sz="9600" cap="none" dirty="0" smtClean="0">
                <a:latin typeface="Times New Roman" panose="02020603050405020304" pitchFamily="18" charset="0"/>
                <a:cs typeface="Times New Roman" panose="02020603050405020304" pitchFamily="18" charset="0"/>
              </a:rPr>
              <a:t>e'll </a:t>
            </a:r>
            <a:r>
              <a:rPr lang="en-US" sz="9600" cap="none" dirty="0" smtClean="0">
                <a:latin typeface="Times New Roman" panose="02020603050405020304" pitchFamily="18" charset="0"/>
                <a:cs typeface="Times New Roman" panose="02020603050405020304" pitchFamily="18" charset="0"/>
              </a:rPr>
              <a:t>integrate the </a:t>
            </a:r>
            <a:r>
              <a:rPr lang="en-US" sz="9600" cap="none" dirty="0" err="1" smtClean="0">
                <a:latin typeface="Times New Roman" panose="02020603050405020304" pitchFamily="18" charset="0"/>
                <a:cs typeface="Times New Roman" panose="02020603050405020304" pitchFamily="18" charset="0"/>
              </a:rPr>
              <a:t>chatbot</a:t>
            </a:r>
            <a:r>
              <a:rPr lang="en-US" sz="9600" cap="none" dirty="0" smtClean="0">
                <a:latin typeface="Times New Roman" panose="02020603050405020304" pitchFamily="18" charset="0"/>
                <a:cs typeface="Times New Roman" panose="02020603050405020304" pitchFamily="18" charset="0"/>
              </a:rPr>
              <a:t> into a website or app with a user-friendly interface.</a:t>
            </a:r>
          </a:p>
          <a:p>
            <a:pPr fontAlgn="base">
              <a:buFont typeface="Wingdings" panose="05000000000000000000" pitchFamily="2" charset="2"/>
              <a:buChar char="Ø"/>
            </a:pPr>
            <a:r>
              <a:rPr lang="en-US" sz="9600" b="1" cap="none" dirty="0" smtClean="0">
                <a:latin typeface="Times New Roman" panose="02020603050405020304" pitchFamily="18" charset="0"/>
                <a:cs typeface="Times New Roman" panose="02020603050405020304" pitchFamily="18" charset="0"/>
              </a:rPr>
              <a:t> Natural language processing </a:t>
            </a:r>
            <a:r>
              <a:rPr lang="en-US" sz="9600" b="1" cap="none" dirty="0" smtClean="0">
                <a:latin typeface="Times New Roman" panose="02020603050405020304" pitchFamily="18" charset="0"/>
                <a:cs typeface="Times New Roman" panose="02020603050405020304" pitchFamily="18" charset="0"/>
              </a:rPr>
              <a:t>(NLP): </a:t>
            </a:r>
            <a:r>
              <a:rPr lang="en-US" sz="9600" cap="none" dirty="0" smtClean="0">
                <a:latin typeface="Times New Roman" panose="02020603050405020304" pitchFamily="18" charset="0"/>
                <a:cs typeface="Times New Roman" panose="02020603050405020304" pitchFamily="18" charset="0"/>
              </a:rPr>
              <a:t>Implement </a:t>
            </a:r>
            <a:r>
              <a:rPr lang="en-US" sz="9600" cap="none" dirty="0" smtClean="0">
                <a:latin typeface="Times New Roman" panose="02020603050405020304" pitchFamily="18" charset="0"/>
                <a:cs typeface="Times New Roman" panose="02020603050405020304" pitchFamily="18" charset="0"/>
              </a:rPr>
              <a:t>NLP </a:t>
            </a:r>
            <a:r>
              <a:rPr lang="en-US" sz="9600" cap="none" dirty="0" smtClean="0">
                <a:latin typeface="Times New Roman" panose="02020603050405020304" pitchFamily="18" charset="0"/>
                <a:cs typeface="Times New Roman" panose="02020603050405020304" pitchFamily="18" charset="0"/>
              </a:rPr>
              <a:t>techniques for conversational interactions.</a:t>
            </a:r>
          </a:p>
          <a:p>
            <a:pPr fontAlgn="base">
              <a:buFont typeface="Wingdings" panose="05000000000000000000" pitchFamily="2" charset="2"/>
              <a:buChar char="Ø"/>
            </a:pPr>
            <a:r>
              <a:rPr lang="en-US" sz="9600" b="1" cap="none" dirty="0" smtClean="0">
                <a:latin typeface="Times New Roman" panose="02020603050405020304" pitchFamily="18" charset="0"/>
                <a:cs typeface="Times New Roman" panose="02020603050405020304" pitchFamily="18" charset="0"/>
              </a:rPr>
              <a:t> Responses:</a:t>
            </a:r>
            <a:r>
              <a:rPr lang="en-US" sz="9600" cap="none" dirty="0" smtClean="0">
                <a:latin typeface="Times New Roman" panose="02020603050405020304" pitchFamily="18" charset="0"/>
                <a:cs typeface="Times New Roman" panose="02020603050405020304" pitchFamily="18" charset="0"/>
              </a:rPr>
              <a:t> Plan accurate responses, suggestions, and assistance.</a:t>
            </a:r>
          </a:p>
          <a:p>
            <a:pPr fontAlgn="base">
              <a:buFont typeface="Wingdings" panose="05000000000000000000" pitchFamily="2" charset="2"/>
              <a:buChar char="Ø"/>
            </a:pPr>
            <a:r>
              <a:rPr lang="en-US" sz="9600" b="1" cap="none" dirty="0" smtClean="0">
                <a:latin typeface="Times New Roman" panose="02020603050405020304" pitchFamily="18" charset="0"/>
                <a:cs typeface="Times New Roman" panose="02020603050405020304" pitchFamily="18" charset="0"/>
              </a:rPr>
              <a:t> Integration:</a:t>
            </a:r>
            <a:r>
              <a:rPr lang="en-US" sz="9600" cap="none" dirty="0" smtClean="0">
                <a:latin typeface="Times New Roman" panose="02020603050405020304" pitchFamily="18" charset="0"/>
                <a:cs typeface="Times New Roman" panose="02020603050405020304" pitchFamily="18" charset="0"/>
              </a:rPr>
              <a:t> Decide how the </a:t>
            </a:r>
            <a:r>
              <a:rPr lang="en-US" sz="9600" cap="none" dirty="0" err="1" smtClean="0">
                <a:latin typeface="Times New Roman" panose="02020603050405020304" pitchFamily="18" charset="0"/>
                <a:cs typeface="Times New Roman" panose="02020603050405020304" pitchFamily="18" charset="0"/>
              </a:rPr>
              <a:t>chatbot</a:t>
            </a:r>
            <a:r>
              <a:rPr lang="en-US" sz="9600" cap="none" dirty="0" smtClean="0">
                <a:latin typeface="Times New Roman" panose="02020603050405020304" pitchFamily="18" charset="0"/>
                <a:cs typeface="Times New Roman" panose="02020603050405020304" pitchFamily="18" charset="0"/>
              </a:rPr>
              <a:t> will be integrated.</a:t>
            </a:r>
          </a:p>
          <a:p>
            <a:pPr fontAlgn="base">
              <a:buFont typeface="Wingdings" panose="05000000000000000000" pitchFamily="2" charset="2"/>
              <a:buChar char="Ø"/>
            </a:pPr>
            <a:r>
              <a:rPr lang="en-US" sz="9600" b="1" cap="none" dirty="0" smtClean="0">
                <a:latin typeface="Times New Roman" panose="02020603050405020304" pitchFamily="18" charset="0"/>
                <a:cs typeface="Times New Roman" panose="02020603050405020304" pitchFamily="18" charset="0"/>
              </a:rPr>
              <a:t> Testing and improvement: </a:t>
            </a:r>
            <a:r>
              <a:rPr lang="en-US" sz="9600" cap="none" dirty="0" smtClean="0">
                <a:latin typeface="Times New Roman" panose="02020603050405020304" pitchFamily="18" charset="0"/>
                <a:cs typeface="Times New Roman" panose="02020603050405020304" pitchFamily="18" charset="0"/>
              </a:rPr>
              <a:t>Continuously refine performance based on user interactions.</a:t>
            </a:r>
          </a:p>
          <a:p>
            <a:pPr marL="0" indent="0">
              <a:buNone/>
            </a:pPr>
            <a:r>
              <a:rPr lang="en-IN" sz="5100" b="1" i="1" cap="none" dirty="0" smtClean="0">
                <a:latin typeface="Times New Roman" panose="02020603050405020304" pitchFamily="18" charset="0"/>
                <a:cs typeface="Times New Roman" panose="02020603050405020304" pitchFamily="18" charset="0"/>
              </a:rPr>
              <a:t> </a:t>
            </a:r>
            <a:endParaRPr lang="en-IN" sz="5100" cap="none"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61259" y="937494"/>
            <a:ext cx="5327677" cy="584775"/>
          </a:xfrm>
          <a:prstGeom prst="rect">
            <a:avLst/>
          </a:prstGeom>
          <a:noFill/>
        </p:spPr>
        <p:txBody>
          <a:bodyPr wrap="none" rtlCol="0">
            <a:spAutoFit/>
          </a:bodyPr>
          <a:lstStyle/>
          <a:p>
            <a:r>
              <a:rPr lang="en-IN" sz="3200" dirty="0" smtClean="0">
                <a:solidFill>
                  <a:srgbClr val="0070C0"/>
                </a:solidFill>
                <a:latin typeface="Times New Roman" panose="02020603050405020304" pitchFamily="18" charset="0"/>
                <a:cs typeface="Times New Roman" panose="02020603050405020304" pitchFamily="18" charset="0"/>
              </a:rPr>
              <a:t>DESIGN THINKING RECAP:</a:t>
            </a:r>
          </a:p>
        </p:txBody>
      </p:sp>
    </p:spTree>
    <p:extLst>
      <p:ext uri="{BB962C8B-B14F-4D97-AF65-F5344CB8AC3E}">
        <p14:creationId xmlns:p14="http://schemas.microsoft.com/office/powerpoint/2010/main" val="2993202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in graphic"/>
          <p:cNvPicPr>
            <a:picLocks noGrp="1"/>
          </p:cNvPicPr>
          <p:nvPr>
            <p:ph sz="quarter" idx="13"/>
          </p:nvPr>
        </p:nvPicPr>
        <p:blipFill>
          <a:blip r:embed="rId2"/>
          <a:stretch/>
        </p:blipFill>
        <p:spPr>
          <a:xfrm>
            <a:off x="3949852" y="707923"/>
            <a:ext cx="7214677" cy="5294671"/>
          </a:xfrm>
          <a:prstGeom prst="rect">
            <a:avLst/>
          </a:prstGeom>
          <a:ln>
            <a:noFill/>
          </a:ln>
        </p:spPr>
      </p:pic>
      <p:sp>
        <p:nvSpPr>
          <p:cNvPr id="5" name="TextBox 4"/>
          <p:cNvSpPr txBox="1"/>
          <p:nvPr/>
        </p:nvSpPr>
        <p:spPr>
          <a:xfrm>
            <a:off x="796414" y="1130466"/>
            <a:ext cx="2852063" cy="830997"/>
          </a:xfrm>
          <a:prstGeom prst="rect">
            <a:avLst/>
          </a:prstGeom>
          <a:noFill/>
        </p:spPr>
        <p:txBody>
          <a:bodyPr wrap="none" rtlCol="0">
            <a:spAutoFit/>
          </a:bodyPr>
          <a:lstStyle/>
          <a:p>
            <a:r>
              <a:rPr lang="en-IN" sz="4800" dirty="0" smtClean="0">
                <a:solidFill>
                  <a:srgbClr val="0070C0"/>
                </a:solidFill>
                <a:latin typeface="Times New Roman" panose="02020603050405020304" pitchFamily="18" charset="0"/>
                <a:cs typeface="Times New Roman" panose="02020603050405020304" pitchFamily="18" charset="0"/>
              </a:rPr>
              <a:t>Flowchart:</a:t>
            </a:r>
            <a:endParaRPr lang="en-IN" sz="4800" dirty="0">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17639" y="2448233"/>
            <a:ext cx="2932213" cy="2554545"/>
          </a:xfrm>
          <a:prstGeom prst="rect">
            <a:avLst/>
          </a:prstGeom>
          <a:noFill/>
        </p:spPr>
        <p:txBody>
          <a:bodyPr wrap="none" rtlCol="0">
            <a:spAutoFit/>
          </a:bodyPr>
          <a:lstStyle/>
          <a:p>
            <a:r>
              <a:rPr lang="en-IN" sz="3200" dirty="0" smtClean="0">
                <a:solidFill>
                  <a:schemeClr val="accent1">
                    <a:lumMod val="75000"/>
                  </a:schemeClr>
                </a:solidFill>
                <a:latin typeface="Times New Roman" panose="02020603050405020304" pitchFamily="18" charset="0"/>
                <a:cs typeface="Times New Roman" panose="02020603050405020304" pitchFamily="18" charset="0"/>
              </a:rPr>
              <a:t>Diabetes</a:t>
            </a:r>
          </a:p>
          <a:p>
            <a:endParaRPr lang="en-IN" sz="3200" dirty="0" smtClean="0">
              <a:solidFill>
                <a:schemeClr val="accent1">
                  <a:lumMod val="75000"/>
                </a:schemeClr>
              </a:solidFill>
              <a:latin typeface="Times New Roman" panose="02020603050405020304" pitchFamily="18" charset="0"/>
              <a:cs typeface="Times New Roman" panose="02020603050405020304" pitchFamily="18" charset="0"/>
            </a:endParaRPr>
          </a:p>
          <a:p>
            <a:r>
              <a:rPr lang="en-IN" sz="3200" dirty="0" smtClean="0">
                <a:solidFill>
                  <a:schemeClr val="accent1">
                    <a:lumMod val="75000"/>
                  </a:schemeClr>
                </a:solidFill>
                <a:latin typeface="Times New Roman" panose="02020603050405020304" pitchFamily="18" charset="0"/>
                <a:cs typeface="Times New Roman" panose="02020603050405020304" pitchFamily="18" charset="0"/>
              </a:rPr>
              <a:t>     Prediction </a:t>
            </a:r>
          </a:p>
          <a:p>
            <a:endParaRPr lang="en-IN" sz="3200" dirty="0" smtClean="0">
              <a:solidFill>
                <a:schemeClr val="accent1">
                  <a:lumMod val="75000"/>
                </a:schemeClr>
              </a:solidFill>
              <a:latin typeface="Times New Roman" panose="02020603050405020304" pitchFamily="18" charset="0"/>
              <a:cs typeface="Times New Roman" panose="02020603050405020304" pitchFamily="18" charset="0"/>
            </a:endParaRPr>
          </a:p>
          <a:p>
            <a:r>
              <a:rPr lang="en-IN" sz="3200" dirty="0" smtClean="0">
                <a:solidFill>
                  <a:schemeClr val="accent1">
                    <a:lumMod val="75000"/>
                  </a:schemeClr>
                </a:solidFill>
                <a:latin typeface="Times New Roman" panose="02020603050405020304" pitchFamily="18" charset="0"/>
                <a:cs typeface="Times New Roman" panose="02020603050405020304" pitchFamily="18" charset="0"/>
              </a:rPr>
              <a:t>               System</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11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46786" y="1499176"/>
            <a:ext cx="9330813" cy="4292024"/>
          </a:xfrm>
        </p:spPr>
        <p:txBody>
          <a:bodyPr>
            <a:normAutofit/>
          </a:bodyPr>
          <a:lstStyle/>
          <a:p>
            <a:pPr>
              <a:buFont typeface="Wingdings" panose="05000000000000000000" pitchFamily="2" charset="2"/>
              <a:buChar char="v"/>
            </a:pPr>
            <a:r>
              <a:rPr lang="en-IN" sz="2400" cap="none" dirty="0" smtClean="0">
                <a:latin typeface="Times New Roman" panose="02020603050405020304" pitchFamily="18" charset="0"/>
                <a:cs typeface="Times New Roman" panose="02020603050405020304" pitchFamily="18" charset="0"/>
              </a:rPr>
              <a:t> Data collection and </a:t>
            </a:r>
            <a:r>
              <a:rPr lang="en-IN" sz="2400" cap="none" dirty="0" err="1" smtClean="0">
                <a:latin typeface="Times New Roman" panose="02020603050405020304" pitchFamily="18" charset="0"/>
                <a:cs typeface="Times New Roman" panose="02020603050405020304" pitchFamily="18" charset="0"/>
              </a:rPr>
              <a:t>preprocessing</a:t>
            </a:r>
            <a:r>
              <a:rPr lang="en-IN" sz="2400" cap="none"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400" cap="none" dirty="0" smtClean="0">
                <a:latin typeface="Times New Roman" panose="02020603050405020304" pitchFamily="18" charset="0"/>
                <a:cs typeface="Times New Roman" panose="02020603050405020304" pitchFamily="18" charset="0"/>
              </a:rPr>
              <a:t> Machine learning model development.</a:t>
            </a:r>
          </a:p>
          <a:p>
            <a:pPr>
              <a:buFont typeface="Wingdings" panose="05000000000000000000" pitchFamily="2" charset="2"/>
              <a:buChar char="v"/>
            </a:pPr>
            <a:r>
              <a:rPr lang="en-IN" sz="2400" cap="none" dirty="0" smtClean="0">
                <a:latin typeface="Times New Roman" panose="02020603050405020304" pitchFamily="18" charset="0"/>
                <a:cs typeface="Times New Roman" panose="02020603050405020304" pitchFamily="18" charset="0"/>
              </a:rPr>
              <a:t> </a:t>
            </a:r>
            <a:r>
              <a:rPr lang="en-IN" sz="2400" cap="none" dirty="0" err="1" smtClean="0">
                <a:latin typeface="Times New Roman" panose="02020603050405020304" pitchFamily="18" charset="0"/>
                <a:cs typeface="Times New Roman" panose="02020603050405020304" pitchFamily="18" charset="0"/>
              </a:rPr>
              <a:t>Chatbot</a:t>
            </a:r>
            <a:r>
              <a:rPr lang="en-IN" sz="2400" cap="none" dirty="0" smtClean="0">
                <a:latin typeface="Times New Roman" panose="02020603050405020304" pitchFamily="18" charset="0"/>
                <a:cs typeface="Times New Roman" panose="02020603050405020304" pitchFamily="18" charset="0"/>
              </a:rPr>
              <a:t> development.</a:t>
            </a:r>
          </a:p>
          <a:p>
            <a:pPr>
              <a:buFont typeface="Wingdings" panose="05000000000000000000" pitchFamily="2" charset="2"/>
              <a:buChar char="v"/>
            </a:pPr>
            <a:r>
              <a:rPr lang="en-IN" sz="2400" cap="none" dirty="0" smtClean="0">
                <a:latin typeface="Times New Roman" panose="02020603050405020304" pitchFamily="18" charset="0"/>
                <a:cs typeface="Times New Roman" panose="02020603050405020304" pitchFamily="18" charset="0"/>
              </a:rPr>
              <a:t> User testing.</a:t>
            </a:r>
          </a:p>
          <a:p>
            <a:pPr>
              <a:buFont typeface="Wingdings" panose="05000000000000000000" pitchFamily="2" charset="2"/>
              <a:buChar char="v"/>
            </a:pPr>
            <a:r>
              <a:rPr lang="en-IN" sz="2400" cap="none" dirty="0" smtClean="0">
                <a:latin typeface="Times New Roman" panose="02020603050405020304" pitchFamily="18" charset="0"/>
                <a:cs typeface="Times New Roman" panose="02020603050405020304" pitchFamily="18" charset="0"/>
              </a:rPr>
              <a:t> Integration and deployment.</a:t>
            </a:r>
          </a:p>
          <a:p>
            <a:pPr>
              <a:buFont typeface="Wingdings" panose="05000000000000000000" pitchFamily="2" charset="2"/>
              <a:buChar char="v"/>
            </a:pPr>
            <a:r>
              <a:rPr lang="en-IN" sz="2400" cap="none" dirty="0" smtClean="0">
                <a:latin typeface="Times New Roman" panose="02020603050405020304" pitchFamily="18" charset="0"/>
                <a:cs typeface="Times New Roman" panose="02020603050405020304" pitchFamily="18" charset="0"/>
              </a:rPr>
              <a:t> Continuous improvement.</a:t>
            </a:r>
          </a:p>
          <a:p>
            <a:pPr>
              <a:buFont typeface="Wingdings" panose="05000000000000000000" pitchFamily="2" charset="2"/>
              <a:buChar char="v"/>
            </a:pPr>
            <a:r>
              <a:rPr lang="en-IN" sz="2400" cap="none" dirty="0" smtClean="0">
                <a:latin typeface="Times New Roman" panose="02020603050405020304" pitchFamily="18" charset="0"/>
                <a:cs typeface="Times New Roman" panose="02020603050405020304" pitchFamily="18" charset="0"/>
              </a:rPr>
              <a:t> Security and privacy.</a:t>
            </a:r>
            <a:endParaRPr lang="en-IN" sz="2400" cap="none"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13774" y="914400"/>
            <a:ext cx="5440720" cy="584775"/>
          </a:xfrm>
          <a:prstGeom prst="rect">
            <a:avLst/>
          </a:prstGeom>
          <a:noFill/>
        </p:spPr>
        <p:txBody>
          <a:bodyPr wrap="none" rtlCol="0">
            <a:spAutoFit/>
          </a:bodyPr>
          <a:lstStyle/>
          <a:p>
            <a:r>
              <a:rPr lang="en-IN" sz="3200" b="1" i="1" dirty="0" smtClean="0">
                <a:solidFill>
                  <a:srgbClr val="0070C0"/>
                </a:solidFill>
                <a:latin typeface="Times New Roman" panose="02020603050405020304" pitchFamily="18" charset="0"/>
                <a:cs typeface="Times New Roman" panose="02020603050405020304" pitchFamily="18" charset="0"/>
              </a:rPr>
              <a:t>TRANSFORMATION STEPS:</a:t>
            </a:r>
            <a:endParaRPr lang="en-IN" sz="3200" b="1"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796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07573" y="1805671"/>
            <a:ext cx="9935497" cy="3985528"/>
          </a:xfrm>
        </p:spPr>
        <p:txBody>
          <a:bodyPr/>
          <a:lstStyle/>
          <a:p>
            <a:pPr lvl="1" fontAlgn="base"/>
            <a:r>
              <a:rPr lang="en-US" sz="2400" cap="none" dirty="0" smtClean="0">
                <a:latin typeface="Times New Roman" panose="02020603050405020304" pitchFamily="18" charset="0"/>
                <a:cs typeface="Times New Roman" panose="02020603050405020304" pitchFamily="18" charset="0"/>
              </a:rPr>
              <a:t>Gather relevant medical data including patient records, lab results, lifestyle information, and genetic factors.</a:t>
            </a:r>
          </a:p>
          <a:p>
            <a:pPr lvl="1" fontAlgn="base"/>
            <a:r>
              <a:rPr lang="en-US" sz="2400" cap="none" dirty="0" smtClean="0">
                <a:latin typeface="Times New Roman" panose="02020603050405020304" pitchFamily="18" charset="0"/>
                <a:cs typeface="Times New Roman" panose="02020603050405020304" pitchFamily="18" charset="0"/>
              </a:rPr>
              <a:t>Anonymize and preprocess the data to remove any identifying information and ensure it's suitable for machine learning.</a:t>
            </a:r>
          </a:p>
          <a:p>
            <a:endParaRPr lang="en-IN" dirty="0"/>
          </a:p>
        </p:txBody>
      </p:sp>
      <p:sp>
        <p:nvSpPr>
          <p:cNvPr id="4" name="TextBox 3"/>
          <p:cNvSpPr txBox="1"/>
          <p:nvPr/>
        </p:nvSpPr>
        <p:spPr>
          <a:xfrm>
            <a:off x="1017640" y="943897"/>
            <a:ext cx="8847102" cy="861774"/>
          </a:xfrm>
          <a:prstGeom prst="rect">
            <a:avLst/>
          </a:prstGeom>
          <a:noFill/>
        </p:spPr>
        <p:txBody>
          <a:bodyPr wrap="none" rtlCol="0">
            <a:spAutoFit/>
          </a:bodyPr>
          <a:lstStyle/>
          <a:p>
            <a:r>
              <a:rPr lang="en-US" sz="3200" dirty="0" smtClean="0">
                <a:solidFill>
                  <a:srgbClr val="0070C0"/>
                </a:solidFill>
                <a:latin typeface="Times New Roman" panose="02020603050405020304" pitchFamily="18" charset="0"/>
                <a:cs typeface="Times New Roman" panose="02020603050405020304" pitchFamily="18" charset="0"/>
              </a:rPr>
              <a:t>A. DATA COLLECTION AND PREPROCESSING:</a:t>
            </a:r>
          </a:p>
          <a:p>
            <a:endParaRPr lang="en-IN" dirty="0"/>
          </a:p>
        </p:txBody>
      </p:sp>
    </p:spTree>
    <p:extLst>
      <p:ext uri="{BB962C8B-B14F-4D97-AF65-F5344CB8AC3E}">
        <p14:creationId xmlns:p14="http://schemas.microsoft.com/office/powerpoint/2010/main" val="2375062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828174" y="1843549"/>
            <a:ext cx="10363826" cy="4729315"/>
          </a:xfrm>
        </p:spPr>
        <p:txBody>
          <a:bodyPr/>
          <a:lstStyle/>
          <a:p>
            <a:pPr lvl="1" fontAlgn="base"/>
            <a:r>
              <a:rPr lang="en-US" sz="2400" cap="none" dirty="0" smtClean="0">
                <a:latin typeface="Times New Roman" panose="02020603050405020304" pitchFamily="18" charset="0"/>
                <a:cs typeface="Times New Roman" panose="02020603050405020304" pitchFamily="18" charset="0"/>
              </a:rPr>
              <a:t>Choose appropriate machine learning algorithms for prediction, such as logistic regression, decision trees, or deep learning.</a:t>
            </a:r>
          </a:p>
          <a:p>
            <a:pPr lvl="1" fontAlgn="base"/>
            <a:r>
              <a:rPr lang="en-US" sz="2400" cap="none" dirty="0" smtClean="0">
                <a:latin typeface="Times New Roman" panose="02020603050405020304" pitchFamily="18" charset="0"/>
                <a:cs typeface="Times New Roman" panose="02020603050405020304" pitchFamily="18" charset="0"/>
              </a:rPr>
              <a:t>Train the model using historical data to predict the likelihood of diabetes development.</a:t>
            </a:r>
          </a:p>
          <a:p>
            <a:pPr lvl="1" fontAlgn="base"/>
            <a:r>
              <a:rPr lang="en-US" sz="2400" cap="none" dirty="0" smtClean="0">
                <a:latin typeface="Times New Roman" panose="02020603050405020304" pitchFamily="18" charset="0"/>
                <a:cs typeface="Times New Roman" panose="02020603050405020304" pitchFamily="18" charset="0"/>
              </a:rPr>
              <a:t>Validate and fine-tune the model to ensure accuracy.</a:t>
            </a:r>
            <a:endParaRPr lang="en-US" sz="2400" cap="none"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08741" y="1150374"/>
            <a:ext cx="9550563" cy="584775"/>
          </a:xfrm>
          <a:prstGeom prst="rect">
            <a:avLst/>
          </a:prstGeom>
          <a:noFill/>
        </p:spPr>
        <p:txBody>
          <a:bodyPr wrap="none" rtlCol="0">
            <a:spAutoFit/>
          </a:bodyPr>
          <a:lstStyle/>
          <a:p>
            <a:r>
              <a:rPr lang="en-US" sz="3200" dirty="0" smtClean="0">
                <a:solidFill>
                  <a:srgbClr val="0070C0"/>
                </a:solidFill>
                <a:latin typeface="Times New Roman" panose="02020603050405020304" pitchFamily="18" charset="0"/>
                <a:cs typeface="Times New Roman" panose="02020603050405020304" pitchFamily="18" charset="0"/>
              </a:rPr>
              <a:t>B. MACHINE LEARNING MODEL DEVELOPMENT:</a:t>
            </a:r>
          </a:p>
        </p:txBody>
      </p:sp>
    </p:spTree>
    <p:extLst>
      <p:ext uri="{BB962C8B-B14F-4D97-AF65-F5344CB8AC3E}">
        <p14:creationId xmlns:p14="http://schemas.microsoft.com/office/powerpoint/2010/main" val="2318025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25197" y="1887793"/>
            <a:ext cx="10363826" cy="3490451"/>
          </a:xfrm>
        </p:spPr>
        <p:txBody>
          <a:bodyPr>
            <a:normAutofit lnSpcReduction="10000"/>
          </a:bodyPr>
          <a:lstStyle/>
          <a:p>
            <a:pPr lvl="1" fontAlgn="base"/>
            <a:r>
              <a:rPr lang="en-US" sz="2400" cap="none" dirty="0" smtClean="0">
                <a:latin typeface="Times New Roman" panose="02020603050405020304" pitchFamily="18" charset="0"/>
                <a:cs typeface="Times New Roman" panose="02020603050405020304" pitchFamily="18" charset="0"/>
              </a:rPr>
              <a:t>Develop the </a:t>
            </a:r>
            <a:r>
              <a:rPr lang="en-US" sz="2400" cap="none" dirty="0" err="1" smtClean="0">
                <a:latin typeface="Times New Roman" panose="02020603050405020304" pitchFamily="18" charset="0"/>
                <a:cs typeface="Times New Roman" panose="02020603050405020304" pitchFamily="18" charset="0"/>
              </a:rPr>
              <a:t>chatbot</a:t>
            </a:r>
            <a:r>
              <a:rPr lang="en-US" sz="2400" cap="none" dirty="0" smtClean="0">
                <a:latin typeface="Times New Roman" panose="02020603050405020304" pitchFamily="18" charset="0"/>
                <a:cs typeface="Times New Roman" panose="02020603050405020304" pitchFamily="18" charset="0"/>
              </a:rPr>
              <a:t> interface and integrate it into the designated platform (website, app).</a:t>
            </a:r>
          </a:p>
          <a:p>
            <a:pPr lvl="1" fontAlgn="base"/>
            <a:r>
              <a:rPr lang="en-US" sz="2400" cap="none" dirty="0" smtClean="0">
                <a:latin typeface="Times New Roman" panose="02020603050405020304" pitchFamily="18" charset="0"/>
                <a:cs typeface="Times New Roman" panose="02020603050405020304" pitchFamily="18" charset="0"/>
              </a:rPr>
              <a:t>Implement </a:t>
            </a:r>
            <a:r>
              <a:rPr lang="en-US" sz="2400" cap="none" dirty="0" smtClean="0">
                <a:latin typeface="Times New Roman" panose="02020603050405020304" pitchFamily="18" charset="0"/>
                <a:cs typeface="Times New Roman" panose="02020603050405020304" pitchFamily="18" charset="0"/>
              </a:rPr>
              <a:t>NLP </a:t>
            </a:r>
            <a:r>
              <a:rPr lang="en-US" sz="2400" cap="none" dirty="0" smtClean="0">
                <a:latin typeface="Times New Roman" panose="02020603050405020304" pitchFamily="18" charset="0"/>
                <a:cs typeface="Times New Roman" panose="02020603050405020304" pitchFamily="18" charset="0"/>
              </a:rPr>
              <a:t>techniques for natural language understanding and generation.</a:t>
            </a:r>
          </a:p>
          <a:p>
            <a:pPr lvl="1" fontAlgn="base"/>
            <a:r>
              <a:rPr lang="en-US" sz="2400" cap="none" dirty="0" smtClean="0">
                <a:latin typeface="Times New Roman" panose="02020603050405020304" pitchFamily="18" charset="0"/>
                <a:cs typeface="Times New Roman" panose="02020603050405020304" pitchFamily="18" charset="0"/>
              </a:rPr>
              <a:t>Connect the </a:t>
            </a:r>
            <a:r>
              <a:rPr lang="en-US" sz="2400" cap="none" dirty="0" err="1" smtClean="0">
                <a:latin typeface="Times New Roman" panose="02020603050405020304" pitchFamily="18" charset="0"/>
                <a:cs typeface="Times New Roman" panose="02020603050405020304" pitchFamily="18" charset="0"/>
              </a:rPr>
              <a:t>chatbot</a:t>
            </a:r>
            <a:r>
              <a:rPr lang="en-US" sz="2400" cap="none" dirty="0" smtClean="0">
                <a:latin typeface="Times New Roman" panose="02020603050405020304" pitchFamily="18" charset="0"/>
                <a:cs typeface="Times New Roman" panose="02020603050405020304" pitchFamily="18" charset="0"/>
              </a:rPr>
              <a:t> to the trained machine learning model for predictive capabilities.</a:t>
            </a:r>
          </a:p>
          <a:p>
            <a:pPr marL="0" indent="0">
              <a:buNone/>
            </a:pPr>
            <a:r>
              <a:rPr lang="en-US" dirty="0"/>
              <a:t/>
            </a:r>
            <a:br>
              <a:rPr lang="en-US" dirty="0"/>
            </a:br>
            <a:endParaRPr lang="en-IN" dirty="0"/>
          </a:p>
        </p:txBody>
      </p:sp>
      <p:sp>
        <p:nvSpPr>
          <p:cNvPr id="4" name="TextBox 3"/>
          <p:cNvSpPr txBox="1"/>
          <p:nvPr/>
        </p:nvSpPr>
        <p:spPr>
          <a:xfrm>
            <a:off x="1032388" y="1179871"/>
            <a:ext cx="5774722" cy="584775"/>
          </a:xfrm>
          <a:prstGeom prst="rect">
            <a:avLst/>
          </a:prstGeom>
          <a:noFill/>
        </p:spPr>
        <p:txBody>
          <a:bodyPr wrap="none" rtlCol="0">
            <a:spAutoFit/>
          </a:bodyPr>
          <a:lstStyle/>
          <a:p>
            <a:r>
              <a:rPr lang="en-US" sz="3200" dirty="0" smtClean="0">
                <a:solidFill>
                  <a:srgbClr val="0070C0"/>
                </a:solidFill>
                <a:latin typeface="Times New Roman" panose="02020603050405020304" pitchFamily="18" charset="0"/>
                <a:cs typeface="Times New Roman" panose="02020603050405020304" pitchFamily="18" charset="0"/>
              </a:rPr>
              <a:t>C. CHATBOT DEVELOPMENT:</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70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65941" y="1808891"/>
            <a:ext cx="10363826" cy="3564193"/>
          </a:xfrm>
        </p:spPr>
        <p:txBody>
          <a:bodyPr/>
          <a:lstStyle/>
          <a:p>
            <a:pPr lvl="1" fontAlgn="base"/>
            <a:r>
              <a:rPr lang="en-US" sz="2400" cap="none" dirty="0" smtClean="0">
                <a:latin typeface="Times New Roman" panose="02020603050405020304" pitchFamily="18" charset="0"/>
                <a:cs typeface="Times New Roman" panose="02020603050405020304" pitchFamily="18" charset="0"/>
              </a:rPr>
              <a:t>Launch a beta version of the </a:t>
            </a:r>
            <a:r>
              <a:rPr lang="en-US" sz="2400" cap="none" dirty="0" err="1" smtClean="0">
                <a:latin typeface="Times New Roman" panose="02020603050405020304" pitchFamily="18" charset="0"/>
                <a:cs typeface="Times New Roman" panose="02020603050405020304" pitchFamily="18" charset="0"/>
              </a:rPr>
              <a:t>chatbot</a:t>
            </a:r>
            <a:r>
              <a:rPr lang="en-US" sz="2400" cap="none" dirty="0" smtClean="0">
                <a:latin typeface="Times New Roman" panose="02020603050405020304" pitchFamily="18" charset="0"/>
                <a:cs typeface="Times New Roman" panose="02020603050405020304" pitchFamily="18" charset="0"/>
              </a:rPr>
              <a:t> for user testing.</a:t>
            </a:r>
          </a:p>
          <a:p>
            <a:pPr lvl="1" fontAlgn="base"/>
            <a:r>
              <a:rPr lang="en-US" sz="2400" cap="none" dirty="0" smtClean="0">
                <a:latin typeface="Times New Roman" panose="02020603050405020304" pitchFamily="18" charset="0"/>
                <a:cs typeface="Times New Roman" panose="02020603050405020304" pitchFamily="18" charset="0"/>
              </a:rPr>
              <a:t>Collect user feedback on the </a:t>
            </a:r>
            <a:r>
              <a:rPr lang="en-US" sz="2400" cap="none" dirty="0" err="1" smtClean="0">
                <a:latin typeface="Times New Roman" panose="02020603050405020304" pitchFamily="18" charset="0"/>
                <a:cs typeface="Times New Roman" panose="02020603050405020304" pitchFamily="18" charset="0"/>
              </a:rPr>
              <a:t>chatbot's</a:t>
            </a:r>
            <a:r>
              <a:rPr lang="en-US" sz="2400" cap="none" dirty="0" smtClean="0">
                <a:latin typeface="Times New Roman" panose="02020603050405020304" pitchFamily="18" charset="0"/>
                <a:cs typeface="Times New Roman" panose="02020603050405020304" pitchFamily="18" charset="0"/>
              </a:rPr>
              <a:t> functionality, usability, and accuracy in predicting diabetes risk.</a:t>
            </a:r>
          </a:p>
          <a:p>
            <a:pPr lvl="1" fontAlgn="base"/>
            <a:r>
              <a:rPr lang="en-US" sz="2400" cap="none" dirty="0" smtClean="0">
                <a:latin typeface="Times New Roman" panose="02020603050405020304" pitchFamily="18" charset="0"/>
                <a:cs typeface="Times New Roman" panose="02020603050405020304" pitchFamily="18" charset="0"/>
              </a:rPr>
              <a:t>Address any issues or shortcomings identified during testing.</a:t>
            </a:r>
            <a:endParaRPr lang="en-US" sz="2400" cap="none"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61884" y="1120877"/>
            <a:ext cx="3650936" cy="584775"/>
          </a:xfrm>
          <a:prstGeom prst="rect">
            <a:avLst/>
          </a:prstGeom>
          <a:noFill/>
        </p:spPr>
        <p:txBody>
          <a:bodyPr wrap="none" rtlCol="0">
            <a:spAutoFit/>
          </a:bodyPr>
          <a:lstStyle/>
          <a:p>
            <a:r>
              <a:rPr lang="en-US" sz="3200" dirty="0" smtClean="0">
                <a:solidFill>
                  <a:srgbClr val="0070C0"/>
                </a:solidFill>
                <a:latin typeface="Times New Roman" panose="02020603050405020304" pitchFamily="18" charset="0"/>
                <a:cs typeface="Times New Roman" panose="02020603050405020304" pitchFamily="18" charset="0"/>
              </a:rPr>
              <a:t>D. USER TESTING:</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89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171</TotalTime>
  <Words>479</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Tw Cen MT</vt:lpstr>
      <vt:lpstr>Wingdings</vt:lpstr>
      <vt:lpstr>Droplet</vt:lpstr>
      <vt:lpstr>AI-CHATBOT  (Diabetes Prediction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Diabetes Prediction System</dc:title>
  <dc:creator>Sri</dc:creator>
  <cp:lastModifiedBy>Sri</cp:lastModifiedBy>
  <cp:revision>18</cp:revision>
  <dcterms:created xsi:type="dcterms:W3CDTF">2023-10-09T14:18:45Z</dcterms:created>
  <dcterms:modified xsi:type="dcterms:W3CDTF">2023-10-10T16:07:25Z</dcterms:modified>
</cp:coreProperties>
</file>