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 id="2147483760" r:id="rId5"/>
    <p:sldMasterId id="2147483772" r:id="rId6"/>
    <p:sldMasterId id="2147483784" r:id="rId7"/>
    <p:sldMasterId id="2147483796" r:id="rId8"/>
    <p:sldMasterId id="2147483814" r:id="rId9"/>
  </p:sldMasterIdLst>
  <p:notesMasterIdLst>
    <p:notesMasterId r:id="rId52"/>
  </p:notesMasterIdLst>
  <p:handoutMasterIdLst>
    <p:handoutMasterId r:id="rId53"/>
  </p:handoutMasterIdLst>
  <p:sldIdLst>
    <p:sldId id="284" r:id="rId10"/>
    <p:sldId id="3860" r:id="rId11"/>
    <p:sldId id="3891" r:id="rId12"/>
    <p:sldId id="3958" r:id="rId13"/>
    <p:sldId id="3962" r:id="rId14"/>
    <p:sldId id="3964" r:id="rId15"/>
    <p:sldId id="3965" r:id="rId16"/>
    <p:sldId id="3955" r:id="rId17"/>
    <p:sldId id="3956" r:id="rId18"/>
    <p:sldId id="3957" r:id="rId19"/>
    <p:sldId id="3897" r:id="rId20"/>
    <p:sldId id="3296" r:id="rId21"/>
    <p:sldId id="3299" r:id="rId22"/>
    <p:sldId id="3300" r:id="rId23"/>
    <p:sldId id="3301" r:id="rId24"/>
    <p:sldId id="3302" r:id="rId25"/>
    <p:sldId id="3903" r:id="rId26"/>
    <p:sldId id="3855" r:id="rId27"/>
    <p:sldId id="3933" r:id="rId28"/>
    <p:sldId id="3934" r:id="rId29"/>
    <p:sldId id="3935" r:id="rId30"/>
    <p:sldId id="3936" r:id="rId31"/>
    <p:sldId id="3959" r:id="rId32"/>
    <p:sldId id="3960" r:id="rId33"/>
    <p:sldId id="3961" r:id="rId34"/>
    <p:sldId id="3966" r:id="rId35"/>
    <p:sldId id="3967" r:id="rId36"/>
    <p:sldId id="3963" r:id="rId37"/>
    <p:sldId id="3953" r:id="rId38"/>
    <p:sldId id="3954" r:id="rId39"/>
    <p:sldId id="3949" r:id="rId40"/>
    <p:sldId id="3938" r:id="rId41"/>
    <p:sldId id="3939" r:id="rId42"/>
    <p:sldId id="3940" r:id="rId43"/>
    <p:sldId id="3941" r:id="rId44"/>
    <p:sldId id="3942" r:id="rId45"/>
    <p:sldId id="3943" r:id="rId46"/>
    <p:sldId id="3944" r:id="rId47"/>
    <p:sldId id="3945" r:id="rId48"/>
    <p:sldId id="3947" r:id="rId49"/>
    <p:sldId id="3948" r:id="rId50"/>
    <p:sldId id="3790" r:id="rId5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Myriad Pro Light" charset="0"/>
        <a:ea typeface="MS PGothic" pitchFamily="34" charset="-128"/>
        <a:cs typeface="+mn-cs"/>
      </a:defRPr>
    </a:lvl1pPr>
    <a:lvl2pPr marL="457200" algn="l" rtl="0" fontAlgn="base">
      <a:spcBef>
        <a:spcPct val="0"/>
      </a:spcBef>
      <a:spcAft>
        <a:spcPct val="0"/>
      </a:spcAft>
      <a:defRPr sz="2400" kern="1200">
        <a:solidFill>
          <a:schemeClr val="tx1"/>
        </a:solidFill>
        <a:latin typeface="Myriad Pro Light" charset="0"/>
        <a:ea typeface="MS PGothic" pitchFamily="34" charset="-128"/>
        <a:cs typeface="+mn-cs"/>
      </a:defRPr>
    </a:lvl2pPr>
    <a:lvl3pPr marL="914400" algn="l" rtl="0" fontAlgn="base">
      <a:spcBef>
        <a:spcPct val="0"/>
      </a:spcBef>
      <a:spcAft>
        <a:spcPct val="0"/>
      </a:spcAft>
      <a:defRPr sz="2400" kern="1200">
        <a:solidFill>
          <a:schemeClr val="tx1"/>
        </a:solidFill>
        <a:latin typeface="Myriad Pro Light" charset="0"/>
        <a:ea typeface="MS PGothic" pitchFamily="34" charset="-128"/>
        <a:cs typeface="+mn-cs"/>
      </a:defRPr>
    </a:lvl3pPr>
    <a:lvl4pPr marL="1371600" algn="l" rtl="0" fontAlgn="base">
      <a:spcBef>
        <a:spcPct val="0"/>
      </a:spcBef>
      <a:spcAft>
        <a:spcPct val="0"/>
      </a:spcAft>
      <a:defRPr sz="2400" kern="1200">
        <a:solidFill>
          <a:schemeClr val="tx1"/>
        </a:solidFill>
        <a:latin typeface="Myriad Pro Light" charset="0"/>
        <a:ea typeface="MS PGothic" pitchFamily="34" charset="-128"/>
        <a:cs typeface="+mn-cs"/>
      </a:defRPr>
    </a:lvl4pPr>
    <a:lvl5pPr marL="1828800" algn="l" rtl="0" fontAlgn="base">
      <a:spcBef>
        <a:spcPct val="0"/>
      </a:spcBef>
      <a:spcAft>
        <a:spcPct val="0"/>
      </a:spcAft>
      <a:defRPr sz="2400" kern="1200">
        <a:solidFill>
          <a:schemeClr val="tx1"/>
        </a:solidFill>
        <a:latin typeface="Myriad Pro Light" charset="0"/>
        <a:ea typeface="MS PGothic" pitchFamily="34" charset="-128"/>
        <a:cs typeface="+mn-cs"/>
      </a:defRPr>
    </a:lvl5pPr>
    <a:lvl6pPr marL="2286000" algn="l" defTabSz="914400" rtl="0" eaLnBrk="1" latinLnBrk="0" hangingPunct="1">
      <a:defRPr sz="2400" kern="1200">
        <a:solidFill>
          <a:schemeClr val="tx1"/>
        </a:solidFill>
        <a:latin typeface="Myriad Pro Light" charset="0"/>
        <a:ea typeface="MS PGothic" pitchFamily="34" charset="-128"/>
        <a:cs typeface="+mn-cs"/>
      </a:defRPr>
    </a:lvl6pPr>
    <a:lvl7pPr marL="2743200" algn="l" defTabSz="914400" rtl="0" eaLnBrk="1" latinLnBrk="0" hangingPunct="1">
      <a:defRPr sz="2400" kern="1200">
        <a:solidFill>
          <a:schemeClr val="tx1"/>
        </a:solidFill>
        <a:latin typeface="Myriad Pro Light" charset="0"/>
        <a:ea typeface="MS PGothic" pitchFamily="34" charset="-128"/>
        <a:cs typeface="+mn-cs"/>
      </a:defRPr>
    </a:lvl7pPr>
    <a:lvl8pPr marL="3200400" algn="l" defTabSz="914400" rtl="0" eaLnBrk="1" latinLnBrk="0" hangingPunct="1">
      <a:defRPr sz="2400" kern="1200">
        <a:solidFill>
          <a:schemeClr val="tx1"/>
        </a:solidFill>
        <a:latin typeface="Myriad Pro Light" charset="0"/>
        <a:ea typeface="MS PGothic" pitchFamily="34" charset="-128"/>
        <a:cs typeface="+mn-cs"/>
      </a:defRPr>
    </a:lvl8pPr>
    <a:lvl9pPr marL="3657600" algn="l" defTabSz="914400" rtl="0" eaLnBrk="1" latinLnBrk="0" hangingPunct="1">
      <a:defRPr sz="2400" kern="1200">
        <a:solidFill>
          <a:schemeClr val="tx1"/>
        </a:solidFill>
        <a:latin typeface="Myriad Pro Light"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DB8"/>
    <a:srgbClr val="66FF33"/>
    <a:srgbClr val="6699FF"/>
    <a:srgbClr val="FD8003"/>
    <a:srgbClr val="FF0000"/>
    <a:srgbClr val="0000FF"/>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71" autoAdjust="0"/>
  </p:normalViewPr>
  <p:slideViewPr>
    <p:cSldViewPr snapToGrid="0">
      <p:cViewPr>
        <p:scale>
          <a:sx n="70" d="100"/>
          <a:sy n="70" d="100"/>
        </p:scale>
        <p:origin x="-1398" y="-3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65" charset="0"/>
                <a:ea typeface="+mn-ea"/>
              </a:defRPr>
            </a:lvl1pPr>
          </a:lstStyle>
          <a:p>
            <a:pPr>
              <a:defRPr/>
            </a:pPr>
            <a:endParaRPr lang="en-US"/>
          </a:p>
        </p:txBody>
      </p:sp>
      <p:sp>
        <p:nvSpPr>
          <p:cNvPr id="28672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65" charset="0"/>
                <a:ea typeface="+mn-ea"/>
              </a:defRPr>
            </a:lvl1pPr>
          </a:lstStyle>
          <a:p>
            <a:pPr>
              <a:defRPr/>
            </a:pPr>
            <a:endParaRPr lang="en-US"/>
          </a:p>
        </p:txBody>
      </p:sp>
      <p:sp>
        <p:nvSpPr>
          <p:cNvPr id="28672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65" charset="0"/>
                <a:ea typeface="+mn-ea"/>
              </a:defRPr>
            </a:lvl1pPr>
          </a:lstStyle>
          <a:p>
            <a:pPr>
              <a:defRPr/>
            </a:pPr>
            <a:endParaRPr lang="en-US"/>
          </a:p>
        </p:txBody>
      </p:sp>
      <p:sp>
        <p:nvSpPr>
          <p:cNvPr id="28672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ea typeface="ＭＳ Ｐゴシック" charset="-128"/>
              </a:defRPr>
            </a:lvl1pPr>
          </a:lstStyle>
          <a:p>
            <a:pPr>
              <a:defRPr/>
            </a:pPr>
            <a:fld id="{C0E1E5E9-151B-4ACD-B054-9D84CAF86DA5}" type="slidenum">
              <a:rPr lang="en-US"/>
              <a:pPr>
                <a:defRPr/>
              </a:pPr>
              <a:t>‹#›</a:t>
            </a:fld>
            <a:endParaRPr lang="en-US"/>
          </a:p>
        </p:txBody>
      </p:sp>
    </p:spTree>
    <p:extLst>
      <p:ext uri="{BB962C8B-B14F-4D97-AF65-F5344CB8AC3E}">
        <p14:creationId xmlns:p14="http://schemas.microsoft.com/office/powerpoint/2010/main" val="3800752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65" charset="0"/>
                <a:ea typeface="+mn-ea"/>
              </a:defRPr>
            </a:lvl1pPr>
          </a:lstStyle>
          <a:p>
            <a:pPr>
              <a:defRPr/>
            </a:pPr>
            <a:endParaRPr lang="en-US"/>
          </a:p>
        </p:txBody>
      </p:sp>
      <p:sp>
        <p:nvSpPr>
          <p:cNvPr id="5222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65" charset="0"/>
                <a:ea typeface="+mn-ea"/>
              </a:defRPr>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65" charset="0"/>
                <a:ea typeface="+mn-ea"/>
              </a:defRPr>
            </a:lvl1pPr>
          </a:lstStyle>
          <a:p>
            <a:pPr>
              <a:defRPr/>
            </a:pPr>
            <a:endParaRPr lang="en-US"/>
          </a:p>
        </p:txBody>
      </p:sp>
      <p:sp>
        <p:nvSpPr>
          <p:cNvPr id="5223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ea typeface="ＭＳ Ｐゴシック" charset="-128"/>
              </a:defRPr>
            </a:lvl1pPr>
          </a:lstStyle>
          <a:p>
            <a:pPr>
              <a:defRPr/>
            </a:pPr>
            <a:fld id="{89332186-C32D-413C-A9AF-4A30BDA31E1B}" type="slidenum">
              <a:rPr lang="en-US"/>
              <a:pPr>
                <a:defRPr/>
              </a:pPr>
              <a:t>‹#›</a:t>
            </a:fld>
            <a:endParaRPr lang="en-US"/>
          </a:p>
        </p:txBody>
      </p:sp>
    </p:spTree>
    <p:extLst>
      <p:ext uri="{BB962C8B-B14F-4D97-AF65-F5344CB8AC3E}">
        <p14:creationId xmlns:p14="http://schemas.microsoft.com/office/powerpoint/2010/main" val="10342668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65" charset="0"/>
        <a:ea typeface="MS PGothic" pitchFamily="34"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975DCAC-0ABC-4E7D-9358-E4D544BA2249}" type="slidenum">
              <a:rPr lang="en-US" smtClean="0">
                <a:ea typeface="MS PGothic" pitchFamily="34" charset="-128"/>
              </a:rPr>
              <a:pPr/>
              <a:t>1</a:t>
            </a:fld>
            <a:endParaRPr lang="en-US" smtClean="0">
              <a:ea typeface="MS PGothic" pitchFamily="34" charset="-128"/>
            </a:endParaRPr>
          </a:p>
        </p:txBody>
      </p:sp>
      <p:sp>
        <p:nvSpPr>
          <p:cNvPr id="82947" name="Rectangle 2"/>
          <p:cNvSpPr>
            <a:spLocks noGrp="1" noRot="1" noChangeAspect="1" noChangeArrowheads="1" noTextEdit="1"/>
          </p:cNvSpPr>
          <p:nvPr>
            <p:ph type="sldImg"/>
          </p:nvPr>
        </p:nvSpPr>
        <p:spPr>
          <a:xfrm>
            <a:off x="1257300" y="720725"/>
            <a:ext cx="4800600" cy="3600450"/>
          </a:xfrm>
          <a:ln/>
        </p:spPr>
      </p:sp>
      <p:sp>
        <p:nvSpPr>
          <p:cNvPr id="8294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DE3519-1867-41CC-9604-AD0FC5B6E8ED}" type="slidenum">
              <a:rPr lang="en-AU" smtClean="0">
                <a:solidFill>
                  <a:prstClr val="black"/>
                </a:solidFill>
              </a:rPr>
              <a:pPr/>
              <a:t>30</a:t>
            </a:fld>
            <a:endParaRPr lang="en-AU">
              <a:solidFill>
                <a:prstClr val="black"/>
              </a:solidFill>
            </a:endParaRPr>
          </a:p>
        </p:txBody>
      </p:sp>
    </p:spTree>
    <p:extLst>
      <p:ext uri="{BB962C8B-B14F-4D97-AF65-F5344CB8AC3E}">
        <p14:creationId xmlns:p14="http://schemas.microsoft.com/office/powerpoint/2010/main" val="841163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a:xfrm>
            <a:off x="731520" y="4560570"/>
            <a:ext cx="5852160" cy="4320540"/>
          </a:xfrm>
        </p:spPr>
        <p:txBody>
          <a:bodyPr/>
          <a:lstStyle/>
          <a:p>
            <a:endParaRPr lang="en-US" dirty="0"/>
          </a:p>
        </p:txBody>
      </p:sp>
      <p:sp>
        <p:nvSpPr>
          <p:cNvPr id="4" name="Slide Number Placeholder 3"/>
          <p:cNvSpPr>
            <a:spLocks noGrp="1"/>
          </p:cNvSpPr>
          <p:nvPr>
            <p:ph type="sldNum" sz="quarter" idx="10"/>
          </p:nvPr>
        </p:nvSpPr>
        <p:spPr/>
        <p:txBody>
          <a:bodyPr/>
          <a:lstStyle/>
          <a:p>
            <a:fld id="{E1A77E87-1B25-034F-BFFF-2D899AF58B1D}"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95512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F8ABE-1591-AC41-A6F0-5A0E653B1D94}"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36576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F8ABE-1591-AC41-A6F0-5A0E653B1D94}"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365769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F8ABE-1591-AC41-A6F0-5A0E653B1D94}"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3365769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F8ABE-1591-AC41-A6F0-5A0E653B1D94}"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36576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F8ABE-1591-AC41-A6F0-5A0E653B1D94}"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3365769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F8ABE-1591-AC41-A6F0-5A0E653B1D94}"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3365769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F8ABE-1591-AC41-A6F0-5A0E653B1D94}"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36576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F8ABE-1591-AC41-A6F0-5A0E653B1D94}"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336576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A77E87-1B25-034F-BFFF-2D899AF58B1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89406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A77E87-1B25-034F-BFFF-2D899AF58B1D}"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3048268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A77E87-1B25-034F-BFFF-2D899AF58B1D}"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04826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A77E87-1B25-034F-BFFF-2D899AF58B1D}"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89406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A77E87-1B25-034F-BFFF-2D899AF58B1D}"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894068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A77E87-1B25-034F-BFFF-2D899AF58B1D}"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89406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pPr>
              <a:buFont typeface="Arial" pitchFamily="34" charset="0"/>
              <a:buChar char="•"/>
            </a:pPr>
            <a:r>
              <a:rPr lang="en-CA" dirty="0" smtClean="0"/>
              <a:t> Ideally</a:t>
            </a:r>
            <a:r>
              <a:rPr lang="en-CA" baseline="0" dirty="0" smtClean="0"/>
              <a:t> most of the defining, priorities and estimating has been done before Release Planning.</a:t>
            </a:r>
          </a:p>
          <a:p>
            <a:pPr>
              <a:buFont typeface="Arial" pitchFamily="34" charset="0"/>
              <a:buChar char="•"/>
            </a:pPr>
            <a:r>
              <a:rPr lang="en-CA" baseline="0" dirty="0" smtClean="0"/>
              <a:t> Velocity – estimating units per iteration</a:t>
            </a:r>
          </a:p>
          <a:p>
            <a:pPr>
              <a:buFont typeface="Arial" pitchFamily="34" charset="0"/>
              <a:buChar char="•"/>
            </a:pPr>
            <a:r>
              <a:rPr lang="en-CA" baseline="0" dirty="0" smtClean="0"/>
              <a:t> The significance of technical risks is that risky stories should be done earlier to mitigate potential issues</a:t>
            </a:r>
            <a:endParaRPr lang="en-CA" dirty="0"/>
          </a:p>
        </p:txBody>
      </p:sp>
      <p:sp>
        <p:nvSpPr>
          <p:cNvPr id="4" name="Slide Number Placeholder 3"/>
          <p:cNvSpPr>
            <a:spLocks noGrp="1"/>
          </p:cNvSpPr>
          <p:nvPr>
            <p:ph type="sldNum" sz="quarter" idx="10"/>
          </p:nvPr>
        </p:nvSpPr>
        <p:spPr/>
        <p:txBody>
          <a:bodyPr/>
          <a:lstStyle/>
          <a:p>
            <a:fld id="{A2EB5093-14C1-414E-B225-729A79916EAD}" type="slidenum">
              <a:rPr lang="en-CA" smtClean="0">
                <a:solidFill>
                  <a:prstClr val="black"/>
                </a:solidFill>
              </a:rPr>
              <a:pPr/>
              <a:t>23</a:t>
            </a:fld>
            <a:endParaRPr lang="en-CA" dirty="0">
              <a:solidFill>
                <a:prstClr val="black"/>
              </a:solidFill>
            </a:endParaRPr>
          </a:p>
        </p:txBody>
      </p:sp>
    </p:spTree>
    <p:extLst>
      <p:ext uri="{BB962C8B-B14F-4D97-AF65-F5344CB8AC3E}">
        <p14:creationId xmlns:p14="http://schemas.microsoft.com/office/powerpoint/2010/main" val="2055219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pPr marL="0" marR="0" indent="0" algn="l" defTabSz="948507" rtl="0" eaLnBrk="1" fontAlgn="auto" latinLnBrk="0" hangingPunct="1">
              <a:lnSpc>
                <a:spcPct val="100000"/>
              </a:lnSpc>
              <a:spcBef>
                <a:spcPts val="0"/>
              </a:spcBef>
              <a:spcAft>
                <a:spcPts val="0"/>
              </a:spcAft>
              <a:buClrTx/>
              <a:buSzTx/>
              <a:buFont typeface="Arial" pitchFamily="34" charset="0"/>
              <a:buChar char="•"/>
              <a:tabLst/>
              <a:defRPr/>
            </a:pPr>
            <a:r>
              <a:rPr lang="en-US" dirty="0" smtClean="0"/>
              <a:t> Release dates are often based on external constraints and can’t be moved</a:t>
            </a:r>
          </a:p>
          <a:p>
            <a:pPr marL="0" marR="0" indent="0" algn="l" defTabSz="948507" rtl="0" eaLnBrk="1" fontAlgn="auto" latinLnBrk="0" hangingPunct="1">
              <a:lnSpc>
                <a:spcPct val="100000"/>
              </a:lnSpc>
              <a:spcBef>
                <a:spcPts val="0"/>
              </a:spcBef>
              <a:spcAft>
                <a:spcPts val="0"/>
              </a:spcAft>
              <a:buClrTx/>
              <a:buSzTx/>
              <a:buFont typeface="Arial" pitchFamily="34" charset="0"/>
              <a:buChar char="•"/>
              <a:tabLst/>
              <a:defRPr/>
            </a:pPr>
            <a:r>
              <a:rPr lang="en-US" dirty="0" smtClean="0"/>
              <a:t> Setting iteration lengths</a:t>
            </a:r>
            <a:r>
              <a:rPr lang="en-US" baseline="0" dirty="0" smtClean="0"/>
              <a:t> is not a hard science and is largely based on the team’s prior experiences and comfort level and the size of the project</a:t>
            </a:r>
          </a:p>
          <a:p>
            <a:pPr marL="0" marR="0" indent="0" algn="l" defTabSz="948507"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It is important to remember that the Release Plan is not set in stone and will change from Iteration to Iteration as business priorities change</a:t>
            </a:r>
            <a:endParaRPr lang="en-US" dirty="0" smtClean="0"/>
          </a:p>
        </p:txBody>
      </p:sp>
      <p:sp>
        <p:nvSpPr>
          <p:cNvPr id="4" name="Slide Number Placeholder 3"/>
          <p:cNvSpPr>
            <a:spLocks noGrp="1"/>
          </p:cNvSpPr>
          <p:nvPr>
            <p:ph type="sldNum" sz="quarter" idx="10"/>
          </p:nvPr>
        </p:nvSpPr>
        <p:spPr/>
        <p:txBody>
          <a:bodyPr/>
          <a:lstStyle/>
          <a:p>
            <a:fld id="{A2EB5093-14C1-414E-B225-729A79916EAD}" type="slidenum">
              <a:rPr lang="en-CA" smtClean="0">
                <a:solidFill>
                  <a:prstClr val="black"/>
                </a:solidFill>
              </a:rPr>
              <a:pPr/>
              <a:t>24</a:t>
            </a:fld>
            <a:endParaRPr lang="en-CA" dirty="0">
              <a:solidFill>
                <a:prstClr val="black"/>
              </a:solidFill>
            </a:endParaRPr>
          </a:p>
        </p:txBody>
      </p:sp>
    </p:spTree>
    <p:extLst>
      <p:ext uri="{BB962C8B-B14F-4D97-AF65-F5344CB8AC3E}">
        <p14:creationId xmlns:p14="http://schemas.microsoft.com/office/powerpoint/2010/main" val="3515207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baseline="0" dirty="0"/>
              <a:t> </a:t>
            </a:r>
            <a:r>
              <a:rPr lang="en-CA" baseline="0" dirty="0" smtClean="0"/>
              <a:t>You can use an application like </a:t>
            </a:r>
            <a:r>
              <a:rPr lang="en-CA" baseline="0" dirty="0" err="1" smtClean="0"/>
              <a:t>Jira</a:t>
            </a:r>
            <a:r>
              <a:rPr lang="en-CA" baseline="0" dirty="0" smtClean="0"/>
              <a:t> or Mingle that sorts the cards into iterations for you, or a simple table produced using Word or Excel also works – whatever tool you choose doesn’t matter</a:t>
            </a:r>
            <a:endParaRPr lang="en-CA" baseline="0" dirty="0"/>
          </a:p>
        </p:txBody>
      </p:sp>
      <p:sp>
        <p:nvSpPr>
          <p:cNvPr id="4" name="Slide Number Placeholder 3"/>
          <p:cNvSpPr>
            <a:spLocks noGrp="1"/>
          </p:cNvSpPr>
          <p:nvPr>
            <p:ph type="sldNum" sz="quarter" idx="10"/>
          </p:nvPr>
        </p:nvSpPr>
        <p:spPr/>
        <p:txBody>
          <a:bodyPr/>
          <a:lstStyle/>
          <a:p>
            <a:fld id="{A2EB5093-14C1-414E-B225-729A79916EAD}" type="slidenum">
              <a:rPr lang="en-CA" smtClean="0">
                <a:solidFill>
                  <a:prstClr val="black"/>
                </a:solidFill>
              </a:rPr>
              <a:pPr/>
              <a:t>25</a:t>
            </a:fld>
            <a:endParaRPr lang="en-CA" dirty="0">
              <a:solidFill>
                <a:prstClr val="black"/>
              </a:solidFill>
            </a:endParaRPr>
          </a:p>
        </p:txBody>
      </p:sp>
    </p:spTree>
    <p:extLst>
      <p:ext uri="{BB962C8B-B14F-4D97-AF65-F5344CB8AC3E}">
        <p14:creationId xmlns:p14="http://schemas.microsoft.com/office/powerpoint/2010/main" val="264077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DE3519-1867-41CC-9604-AD0FC5B6E8ED}" type="slidenum">
              <a:rPr lang="en-AU" smtClean="0">
                <a:solidFill>
                  <a:prstClr val="black"/>
                </a:solidFill>
              </a:rPr>
              <a:pPr/>
              <a:t>29</a:t>
            </a:fld>
            <a:endParaRPr lang="en-AU">
              <a:solidFill>
                <a:prstClr val="black"/>
              </a:solidFill>
            </a:endParaRPr>
          </a:p>
        </p:txBody>
      </p:sp>
    </p:spTree>
    <p:extLst>
      <p:ext uri="{BB962C8B-B14F-4D97-AF65-F5344CB8AC3E}">
        <p14:creationId xmlns:p14="http://schemas.microsoft.com/office/powerpoint/2010/main" val="118972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457200" y="1219200"/>
            <a:ext cx="8229600" cy="0"/>
          </a:xfrm>
          <a:prstGeom prst="line">
            <a:avLst/>
          </a:prstGeom>
          <a:noFill/>
          <a:ln w="38100">
            <a:solidFill>
              <a:schemeClr val="bg1"/>
            </a:solidFill>
            <a:round/>
            <a:headEnd/>
            <a:tailEnd/>
          </a:ln>
        </p:spPr>
        <p:txBody>
          <a:bodyPr/>
          <a:lstStyle/>
          <a:p>
            <a:endParaRPr lang="en-US"/>
          </a:p>
        </p:txBody>
      </p:sp>
      <p:sp>
        <p:nvSpPr>
          <p:cNvPr id="2" name="Title 1"/>
          <p:cNvSpPr>
            <a:spLocks noGrp="1"/>
          </p:cNvSpPr>
          <p:nvPr>
            <p:ph type="ctrTitle"/>
          </p:nvPr>
        </p:nvSpPr>
        <p:spPr>
          <a:xfrm>
            <a:off x="685800" y="2130428"/>
            <a:ext cx="7772400" cy="1470025"/>
          </a:xfrm>
        </p:spPr>
        <p:txBody>
          <a:bodyPr/>
          <a:lstStyle>
            <a:lvl1pPr>
              <a:defRPr>
                <a:latin typeface="Gill Sans"/>
                <a:cs typeface="Gill Sans"/>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Gill Sans"/>
                <a:cs typeface="Gill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Rectangle 4"/>
          <p:cNvSpPr>
            <a:spLocks noGrp="1" noChangeArrowheads="1"/>
          </p:cNvSpPr>
          <p:nvPr>
            <p:ph type="dt" sz="half" idx="10"/>
          </p:nvPr>
        </p:nvSpPr>
        <p:spPr/>
        <p:txBody>
          <a:bodyPr/>
          <a:lstStyle>
            <a:lvl1pPr>
              <a:defRPr>
                <a:latin typeface="Gill Sans"/>
                <a:cs typeface="Gill Sans"/>
              </a:defRPr>
            </a:lvl1pPr>
          </a:lstStyle>
          <a:p>
            <a:pPr>
              <a:defRPr/>
            </a:pPr>
            <a:endParaRPr lang="en-US"/>
          </a:p>
        </p:txBody>
      </p:sp>
      <p:sp>
        <p:nvSpPr>
          <p:cNvPr id="6" name="Rectangle 5"/>
          <p:cNvSpPr>
            <a:spLocks noGrp="1" noChangeArrowheads="1"/>
          </p:cNvSpPr>
          <p:nvPr>
            <p:ph type="ftr" sz="quarter" idx="11"/>
          </p:nvPr>
        </p:nvSpPr>
        <p:spPr/>
        <p:txBody>
          <a:bodyPr/>
          <a:lstStyle>
            <a:lvl1pPr>
              <a:defRPr>
                <a:latin typeface="Gill Sans"/>
                <a:cs typeface="Gill Sans"/>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940AE0B-DD4B-41AF-B78F-9A26DC4A35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D161DF-AECD-4F9E-94FF-53E30859C99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1"/>
            <a:ext cx="2057400" cy="6049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1"/>
            <a:ext cx="6019800" cy="6049963"/>
          </a:xfrm>
        </p:spPr>
        <p:txBody>
          <a:bodyPr vert="eaVert"/>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8A2D62-93EC-4A05-9DA5-D30F6736D40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1"/>
            <a:ext cx="8229600" cy="4525963"/>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F6EB55-6249-4BF4-8A97-A06DE91CC12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1"/>
            <a:ext cx="8229600" cy="6049963"/>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3A047B1-7CA0-4EAC-9143-08C379200F2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1"/>
            <a:ext cx="4038600" cy="4525963"/>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2D652A-8402-4BB1-A5C6-007281B05DD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1"/>
            <a:ext cx="4038600" cy="4525963"/>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2"/>
            <a:ext cx="4038600" cy="2185988"/>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91"/>
            <a:ext cx="4038600" cy="2187575"/>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E8D74A07-A937-4AB4-B3D9-BD00E73819C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4919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032346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30676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9191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a:cs typeface="Gill Sans"/>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Gill Sans"/>
                <a:cs typeface="Gill Sans"/>
              </a:defRPr>
            </a:lvl1pPr>
            <a:lvl2pPr>
              <a:defRPr>
                <a:latin typeface="Gill Sans"/>
                <a:cs typeface="Gill Sans"/>
              </a:defRPr>
            </a:lvl2pPr>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C9AC50-ECEC-45A5-81C5-E5D9A70ADC4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50854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14976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07071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78276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46350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1447822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663584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6146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610897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2657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atin typeface="Gill Sans"/>
                <a:cs typeface="Gill Sans"/>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Gill Sans"/>
                <a:cs typeface="Gill San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F33B3A-2715-437F-9278-DD25BCEA6454}"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11484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40364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85255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51116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40102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24622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57393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solidFill>
                  <a:prstClr val="white">
                    <a:tint val="75000"/>
                  </a:prstClr>
                </a:solidFill>
              </a:rPr>
              <a:pPr/>
              <a:t>8/31/2015</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FB56013-B943-42BA-886F-6F9D4EB85E9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120805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218" name="Picture 2" descr="Presentation Title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3"/>
            <a:ext cx="9144000" cy="2125663"/>
          </a:xfrm>
          <a:prstGeom prst="rect">
            <a:avLst/>
          </a:prstGeom>
          <a:noFill/>
          <a:extLst>
            <a:ext uri="{909E8E84-426E-40DD-AFC4-6F175D3DCCD1}">
              <a14:hiddenFill xmlns:a14="http://schemas.microsoft.com/office/drawing/2010/main">
                <a:solidFill>
                  <a:srgbClr val="FFFFFF"/>
                </a:solidFill>
              </a14:hiddenFill>
            </a:ext>
          </a:extLst>
        </p:spPr>
      </p:pic>
      <p:grpSp>
        <p:nvGrpSpPr>
          <p:cNvPr id="9219" name="Group 3"/>
          <p:cNvGrpSpPr>
            <a:grpSpLocks/>
          </p:cNvGrpSpPr>
          <p:nvPr/>
        </p:nvGrpSpPr>
        <p:grpSpPr bwMode="auto">
          <a:xfrm>
            <a:off x="863600" y="469902"/>
            <a:ext cx="1054100" cy="1054100"/>
            <a:chOff x="432" y="384"/>
            <a:chExt cx="576" cy="576"/>
          </a:xfrm>
        </p:grpSpPr>
        <p:sp>
          <p:nvSpPr>
            <p:cNvPr id="9220" name="Rectangle 4"/>
            <p:cNvSpPr>
              <a:spLocks noChangeArrowheads="1"/>
            </p:cNvSpPr>
            <p:nvPr userDrawn="1"/>
          </p:nvSpPr>
          <p:spPr bwMode="auto">
            <a:xfrm>
              <a:off x="432" y="384"/>
              <a:ext cx="576" cy="576"/>
            </a:xfrm>
            <a:prstGeom prst="rect">
              <a:avLst/>
            </a:prstGeom>
            <a:solidFill>
              <a:srgbClr val="FF9D00"/>
            </a:solidFill>
            <a:ln w="3175">
              <a:solidFill>
                <a:srgbClr val="FFDDA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graphicFrame>
          <p:nvGraphicFramePr>
            <p:cNvPr id="9221" name="Object 5"/>
            <p:cNvGraphicFramePr>
              <a:graphicFrameLocks noChangeAspect="1"/>
            </p:cNvGraphicFramePr>
            <p:nvPr userDrawn="1"/>
          </p:nvGraphicFramePr>
          <p:xfrm>
            <a:off x="554" y="488"/>
            <a:ext cx="340" cy="376"/>
          </p:xfrm>
          <a:graphic>
            <a:graphicData uri="http://schemas.openxmlformats.org/presentationml/2006/ole">
              <mc:AlternateContent xmlns:mc="http://schemas.openxmlformats.org/markup-compatibility/2006">
                <mc:Choice xmlns:v="urn:schemas-microsoft-com:vml" Requires="v">
                  <p:oleObj spid="_x0000_s1042" name="Image" r:id="rId4" imgW="698413" imgH="774330" progId="Photoshop.Image.6">
                    <p:embed/>
                  </p:oleObj>
                </mc:Choice>
                <mc:Fallback>
                  <p:oleObj name="Image" r:id="rId4" imgW="698413" imgH="774330" progId="Photoshop.Image.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 y="488"/>
                          <a:ext cx="340"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222" name="Rectangle 6"/>
          <p:cNvSpPr>
            <a:spLocks noGrp="1" noChangeArrowheads="1"/>
          </p:cNvSpPr>
          <p:nvPr>
            <p:ph type="subTitle" idx="1"/>
          </p:nvPr>
        </p:nvSpPr>
        <p:spPr>
          <a:xfrm>
            <a:off x="1152529" y="5019676"/>
            <a:ext cx="6454775" cy="619125"/>
          </a:xfrm>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marL="0" indent="0" algn="ctr">
              <a:buFontTx/>
              <a:buNone/>
              <a:defRPr>
                <a:solidFill>
                  <a:schemeClr val="tx1"/>
                </a:solidFill>
              </a:defRPr>
            </a:lvl1pPr>
          </a:lstStyle>
          <a:p>
            <a:pPr lvl="0"/>
            <a:endParaRPr lang="de-DE" altLang="en-US" noProof="0" smtClean="0"/>
          </a:p>
        </p:txBody>
      </p:sp>
      <p:sp>
        <p:nvSpPr>
          <p:cNvPr id="9223" name="Rectangle 7"/>
          <p:cNvSpPr>
            <a:spLocks noGrp="1" noChangeArrowheads="1"/>
          </p:cNvSpPr>
          <p:nvPr>
            <p:ph type="ctrTitle"/>
          </p:nvPr>
        </p:nvSpPr>
        <p:spPr>
          <a:xfrm>
            <a:off x="1152529" y="3962400"/>
            <a:ext cx="6454775" cy="762000"/>
          </a:xfrm>
        </p:spPr>
        <p:txBody>
          <a:bodyPr lIns="0" tIns="0" rIns="0" bIns="0"/>
          <a:lstStyle>
            <a:lvl1pPr algn="ctr">
              <a:defRPr>
                <a:solidFill>
                  <a:schemeClr val="tx1"/>
                </a:solidFill>
              </a:defRPr>
            </a:lvl1pPr>
          </a:lstStyle>
          <a:p>
            <a:pPr lvl="0"/>
            <a:endParaRPr lang="de-DE" altLang="en-US" noProof="0" smtClean="0"/>
          </a:p>
        </p:txBody>
      </p:sp>
      <p:grpSp>
        <p:nvGrpSpPr>
          <p:cNvPr id="9224" name="Group 8"/>
          <p:cNvGrpSpPr>
            <a:grpSpLocks/>
          </p:cNvGrpSpPr>
          <p:nvPr/>
        </p:nvGrpSpPr>
        <p:grpSpPr bwMode="auto">
          <a:xfrm>
            <a:off x="0" y="6453190"/>
            <a:ext cx="9144000" cy="404812"/>
            <a:chOff x="0" y="2641"/>
            <a:chExt cx="5760" cy="255"/>
          </a:xfrm>
        </p:grpSpPr>
        <p:sp>
          <p:nvSpPr>
            <p:cNvPr id="9225" name="Rectangle 9"/>
            <p:cNvSpPr>
              <a:spLocks noChangeArrowheads="1"/>
            </p:cNvSpPr>
            <p:nvPr/>
          </p:nvSpPr>
          <p:spPr bwMode="auto">
            <a:xfrm>
              <a:off x="0" y="2641"/>
              <a:ext cx="1208" cy="127"/>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9226" name="Rectangle 10"/>
            <p:cNvSpPr>
              <a:spLocks noChangeArrowheads="1"/>
            </p:cNvSpPr>
            <p:nvPr userDrawn="1"/>
          </p:nvSpPr>
          <p:spPr bwMode="auto">
            <a:xfrm>
              <a:off x="1720" y="2641"/>
              <a:ext cx="1888" cy="12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9227" name="Rectangle 11"/>
            <p:cNvSpPr>
              <a:spLocks noChangeArrowheads="1"/>
            </p:cNvSpPr>
            <p:nvPr userDrawn="1"/>
          </p:nvSpPr>
          <p:spPr bwMode="auto">
            <a:xfrm>
              <a:off x="4552" y="2641"/>
              <a:ext cx="1208" cy="127"/>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9228" name="Rectangle 12"/>
            <p:cNvSpPr>
              <a:spLocks noChangeArrowheads="1"/>
            </p:cNvSpPr>
            <p:nvPr userDrawn="1"/>
          </p:nvSpPr>
          <p:spPr bwMode="auto">
            <a:xfrm>
              <a:off x="3552" y="2641"/>
              <a:ext cx="1208" cy="12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9229" name="Rectangle 13"/>
            <p:cNvSpPr>
              <a:spLocks noChangeArrowheads="1"/>
            </p:cNvSpPr>
            <p:nvPr userDrawn="1"/>
          </p:nvSpPr>
          <p:spPr bwMode="auto">
            <a:xfrm>
              <a:off x="4552" y="2769"/>
              <a:ext cx="1208" cy="127"/>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9230" name="Rectangle 14"/>
            <p:cNvSpPr>
              <a:spLocks noChangeArrowheads="1"/>
            </p:cNvSpPr>
            <p:nvPr userDrawn="1"/>
          </p:nvSpPr>
          <p:spPr bwMode="auto">
            <a:xfrm>
              <a:off x="2760" y="2769"/>
              <a:ext cx="2000" cy="127"/>
            </a:xfrm>
            <a:prstGeom prst="rect">
              <a:avLst/>
            </a:prstGeom>
            <a:gradFill rotWithShape="1">
              <a:gsLst>
                <a:gs pos="0">
                  <a:schemeClr val="bg2"/>
                </a:gs>
                <a:gs pos="100000">
                  <a:srgbClr val="4B4BC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9231" name="Rectangle 15"/>
            <p:cNvSpPr>
              <a:spLocks noChangeArrowheads="1"/>
            </p:cNvSpPr>
            <p:nvPr userDrawn="1"/>
          </p:nvSpPr>
          <p:spPr bwMode="auto">
            <a:xfrm>
              <a:off x="1200" y="2641"/>
              <a:ext cx="1208" cy="127"/>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9232" name="Rectangle 16"/>
            <p:cNvSpPr>
              <a:spLocks noChangeArrowheads="1"/>
            </p:cNvSpPr>
            <p:nvPr userDrawn="1"/>
          </p:nvSpPr>
          <p:spPr bwMode="auto">
            <a:xfrm>
              <a:off x="1600" y="2769"/>
              <a:ext cx="1208" cy="127"/>
            </a:xfrm>
            <a:prstGeom prst="rect">
              <a:avLst/>
            </a:prstGeom>
            <a:solidFill>
              <a:srgbClr val="CCCC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9233" name="Rectangle 17"/>
            <p:cNvSpPr>
              <a:spLocks noChangeArrowheads="1"/>
            </p:cNvSpPr>
            <p:nvPr userDrawn="1"/>
          </p:nvSpPr>
          <p:spPr bwMode="auto">
            <a:xfrm>
              <a:off x="0" y="2769"/>
              <a:ext cx="1208" cy="12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9234" name="Rectangle 18"/>
            <p:cNvSpPr>
              <a:spLocks noChangeArrowheads="1"/>
            </p:cNvSpPr>
            <p:nvPr userDrawn="1"/>
          </p:nvSpPr>
          <p:spPr bwMode="auto">
            <a:xfrm>
              <a:off x="448" y="2769"/>
              <a:ext cx="1208" cy="127"/>
            </a:xfrm>
            <a:prstGeom prst="rect">
              <a:avLst/>
            </a:prstGeom>
            <a:solidFill>
              <a:srgbClr val="AFAF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grpSp>
      <p:sp>
        <p:nvSpPr>
          <p:cNvPr id="9235" name="Rectangle 19"/>
          <p:cNvSpPr>
            <a:spLocks noChangeArrowheads="1"/>
          </p:cNvSpPr>
          <p:nvPr/>
        </p:nvSpPr>
        <p:spPr bwMode="auto">
          <a:xfrm>
            <a:off x="1524000" y="6200776"/>
            <a:ext cx="5486400" cy="21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884613" algn="ctr"/>
                <a:tab pos="7027863" algn="r"/>
              </a:tabLst>
              <a:defRPr>
                <a:solidFill>
                  <a:schemeClr val="tx1"/>
                </a:solidFill>
                <a:latin typeface="Arial" pitchFamily="34" charset="0"/>
              </a:defRPr>
            </a:lvl1pPr>
            <a:lvl2pPr>
              <a:tabLst>
                <a:tab pos="3884613" algn="ctr"/>
                <a:tab pos="7027863" algn="r"/>
              </a:tabLst>
              <a:defRPr>
                <a:solidFill>
                  <a:schemeClr val="tx1"/>
                </a:solidFill>
                <a:latin typeface="Arial" pitchFamily="34" charset="0"/>
              </a:defRPr>
            </a:lvl2pPr>
            <a:lvl3pPr>
              <a:tabLst>
                <a:tab pos="3884613" algn="ctr"/>
                <a:tab pos="7027863" algn="r"/>
              </a:tabLst>
              <a:defRPr>
                <a:solidFill>
                  <a:schemeClr val="tx1"/>
                </a:solidFill>
                <a:latin typeface="Arial" pitchFamily="34" charset="0"/>
              </a:defRPr>
            </a:lvl3pPr>
            <a:lvl4pPr>
              <a:tabLst>
                <a:tab pos="3884613" algn="ctr"/>
                <a:tab pos="7027863" algn="r"/>
              </a:tabLst>
              <a:defRPr>
                <a:solidFill>
                  <a:schemeClr val="tx1"/>
                </a:solidFill>
                <a:latin typeface="Arial" pitchFamily="34" charset="0"/>
              </a:defRPr>
            </a:lvl4pPr>
            <a:lvl5pPr>
              <a:tabLst>
                <a:tab pos="3884613" algn="ctr"/>
                <a:tab pos="7027863" algn="r"/>
              </a:tabLst>
              <a:defRPr>
                <a:solidFill>
                  <a:schemeClr val="tx1"/>
                </a:solidFill>
                <a:latin typeface="Arial" pitchFamily="34" charset="0"/>
              </a:defRPr>
            </a:lvl5pPr>
            <a:lvl6pPr fontAlgn="base">
              <a:spcBef>
                <a:spcPct val="0"/>
              </a:spcBef>
              <a:spcAft>
                <a:spcPct val="0"/>
              </a:spcAft>
              <a:tabLst>
                <a:tab pos="3884613" algn="ctr"/>
                <a:tab pos="7027863" algn="r"/>
              </a:tabLst>
              <a:defRPr>
                <a:solidFill>
                  <a:schemeClr val="tx1"/>
                </a:solidFill>
                <a:latin typeface="Arial" pitchFamily="34" charset="0"/>
              </a:defRPr>
            </a:lvl6pPr>
            <a:lvl7pPr fontAlgn="base">
              <a:spcBef>
                <a:spcPct val="0"/>
              </a:spcBef>
              <a:spcAft>
                <a:spcPct val="0"/>
              </a:spcAft>
              <a:tabLst>
                <a:tab pos="3884613" algn="ctr"/>
                <a:tab pos="7027863" algn="r"/>
              </a:tabLst>
              <a:defRPr>
                <a:solidFill>
                  <a:schemeClr val="tx1"/>
                </a:solidFill>
                <a:latin typeface="Arial" pitchFamily="34" charset="0"/>
              </a:defRPr>
            </a:lvl7pPr>
            <a:lvl8pPr fontAlgn="base">
              <a:spcBef>
                <a:spcPct val="0"/>
              </a:spcBef>
              <a:spcAft>
                <a:spcPct val="0"/>
              </a:spcAft>
              <a:tabLst>
                <a:tab pos="3884613" algn="ctr"/>
                <a:tab pos="7027863" algn="r"/>
              </a:tabLst>
              <a:defRPr>
                <a:solidFill>
                  <a:schemeClr val="tx1"/>
                </a:solidFill>
                <a:latin typeface="Arial" pitchFamily="34" charset="0"/>
              </a:defRPr>
            </a:lvl8pPr>
            <a:lvl9pPr fontAlgn="base">
              <a:spcBef>
                <a:spcPct val="0"/>
              </a:spcBef>
              <a:spcAft>
                <a:spcPct val="0"/>
              </a:spcAft>
              <a:tabLst>
                <a:tab pos="3884613" algn="ctr"/>
                <a:tab pos="7027863" algn="r"/>
              </a:tabLst>
              <a:defRPr>
                <a:solidFill>
                  <a:schemeClr val="tx1"/>
                </a:solidFill>
                <a:latin typeface="Arial" pitchFamily="34" charset="0"/>
              </a:defRPr>
            </a:lvl9pPr>
          </a:lstStyle>
          <a:p>
            <a:pPr algn="ctr" eaLnBrk="0" hangingPunct="0">
              <a:lnSpc>
                <a:spcPct val="90000"/>
              </a:lnSpc>
            </a:pPr>
            <a:r>
              <a:rPr lang="en-GB" altLang="en-US" sz="900" smtClean="0">
                <a:solidFill>
                  <a:srgbClr val="808080"/>
                </a:solidFill>
                <a:latin typeface="Siemens Sans Roman" charset="0"/>
                <a:ea typeface="+mn-ea"/>
              </a:rPr>
              <a:t>Copyright </a:t>
            </a:r>
            <a:r>
              <a:rPr lang="en-US" altLang="en-US" sz="900" smtClean="0">
                <a:solidFill>
                  <a:srgbClr val="808080"/>
                </a:solidFill>
                <a:latin typeface="Siemens Sans Roman" charset="0"/>
                <a:ea typeface="+mn-ea"/>
              </a:rPr>
              <a:t>©2004 Virtusa Corporation | CONFIDENTIAL</a:t>
            </a:r>
          </a:p>
        </p:txBody>
      </p:sp>
    </p:spTree>
    <p:extLst>
      <p:ext uri="{BB962C8B-B14F-4D97-AF65-F5344CB8AC3E}">
        <p14:creationId xmlns:p14="http://schemas.microsoft.com/office/powerpoint/2010/main" val="13584352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865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a:cs typeface="Gill Sans"/>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atin typeface="Gill Sans"/>
                <a:cs typeface="Gill Sans"/>
              </a:defRPr>
            </a:lvl1pPr>
            <a:lvl2pPr>
              <a:defRPr sz="2400">
                <a:latin typeface="Gill Sans"/>
                <a:cs typeface="Gill Sans"/>
              </a:defRPr>
            </a:lvl2pPr>
            <a:lvl3pPr>
              <a:defRPr sz="2000">
                <a:latin typeface="Gill Sans"/>
                <a:cs typeface="Gill Sans"/>
              </a:defRPr>
            </a:lvl3pPr>
            <a:lvl4pPr>
              <a:defRPr sz="1800">
                <a:latin typeface="Gill Sans"/>
                <a:cs typeface="Gill Sans"/>
              </a:defRPr>
            </a:lvl4pPr>
            <a:lvl5pPr>
              <a:defRPr sz="1800">
                <a:latin typeface="Gill Sans"/>
                <a:cs typeface="Gill San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atin typeface="Gill Sans"/>
                <a:cs typeface="Gill Sans"/>
              </a:defRPr>
            </a:lvl1pPr>
            <a:lvl2pPr>
              <a:defRPr sz="2400">
                <a:latin typeface="Gill Sans"/>
                <a:cs typeface="Gill Sans"/>
              </a:defRPr>
            </a:lvl2pPr>
            <a:lvl3pPr>
              <a:defRPr sz="2000">
                <a:latin typeface="Gill Sans"/>
                <a:cs typeface="Gill Sans"/>
              </a:defRPr>
            </a:lvl3pPr>
            <a:lvl4pPr>
              <a:defRPr sz="1800">
                <a:latin typeface="Gill Sans"/>
                <a:cs typeface="Gill Sans"/>
              </a:defRPr>
            </a:lvl4pPr>
            <a:lvl5pPr>
              <a:defRPr sz="1800">
                <a:latin typeface="Gill Sans"/>
                <a:cs typeface="Gill San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7985DB-BD93-4694-95A6-7DE96F5D542C}"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53130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3700" y="1206502"/>
            <a:ext cx="4127500"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206502"/>
            <a:ext cx="4127500"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47201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93417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3081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671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5336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84580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99864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250" y="152400"/>
            <a:ext cx="21018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3700" y="152400"/>
            <a:ext cx="61531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3630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8799" y="2943256"/>
            <a:ext cx="8015293" cy="1470025"/>
          </a:xfrm>
        </p:spPr>
        <p:txBody>
          <a:bodyPr anchor="b" anchorCtr="0">
            <a:noAutofit/>
          </a:bodyPr>
          <a:lstStyle>
            <a:lvl1pPr>
              <a:lnSpc>
                <a:spcPct val="95000"/>
              </a:lnSpc>
              <a:defRPr sz="2400"/>
            </a:lvl1pPr>
          </a:lstStyle>
          <a:p>
            <a:r>
              <a:rPr lang="en-US" dirty="0" smtClean="0"/>
              <a:t>Click to edit Master title style</a:t>
            </a:r>
            <a:endParaRPr lang="en-CA" dirty="0"/>
          </a:p>
        </p:txBody>
      </p:sp>
      <p:sp>
        <p:nvSpPr>
          <p:cNvPr id="3" name="Subtitle 2"/>
          <p:cNvSpPr>
            <a:spLocks noGrp="1"/>
          </p:cNvSpPr>
          <p:nvPr>
            <p:ph type="subTitle" idx="1"/>
          </p:nvPr>
        </p:nvSpPr>
        <p:spPr>
          <a:xfrm>
            <a:off x="558794" y="4563564"/>
            <a:ext cx="8015294" cy="742233"/>
          </a:xfrm>
        </p:spPr>
        <p:txBody>
          <a:bodyPr lIns="0" rIns="0">
            <a:noAutofit/>
          </a:bodyPr>
          <a:lstStyle>
            <a:lvl1pPr marL="0" indent="0" algn="l">
              <a:spcBef>
                <a:spcPts val="0"/>
              </a:spcBef>
              <a:buNone/>
              <a:defRPr sz="1200">
                <a:solidFill>
                  <a:srgbClr val="5E5F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9918" y="610442"/>
            <a:ext cx="2085245" cy="773860"/>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5130" y="5870226"/>
            <a:ext cx="2670270" cy="661801"/>
          </a:xfrm>
          <a:prstGeom prst="rect">
            <a:avLst/>
          </a:prstGeom>
        </p:spPr>
      </p:pic>
    </p:spTree>
    <p:extLst>
      <p:ext uri="{BB962C8B-B14F-4D97-AF65-F5344CB8AC3E}">
        <p14:creationId xmlns:p14="http://schemas.microsoft.com/office/powerpoint/2010/main" val="3472235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atin typeface="Gill Sans"/>
                <a:cs typeface="Gill Sans"/>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atin typeface="Gill Sans"/>
                <a:cs typeface="Gill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Gill Sans"/>
                <a:cs typeface="Gill Sans"/>
              </a:defRPr>
            </a:lvl1pPr>
            <a:lvl2pPr>
              <a:defRPr sz="2000">
                <a:latin typeface="Gill Sans"/>
                <a:cs typeface="Gill Sans"/>
              </a:defRPr>
            </a:lvl2pPr>
            <a:lvl3pPr>
              <a:defRPr sz="1800">
                <a:latin typeface="Gill Sans"/>
                <a:cs typeface="Gill Sans"/>
              </a:defRPr>
            </a:lvl3pPr>
            <a:lvl4pPr>
              <a:defRPr sz="1600">
                <a:latin typeface="Gill Sans"/>
                <a:cs typeface="Gill Sans"/>
              </a:defRPr>
            </a:lvl4pPr>
            <a:lvl5pPr>
              <a:defRPr sz="1600">
                <a:latin typeface="Gill Sans"/>
                <a:cs typeface="Gill San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atin typeface="Gill Sans"/>
                <a:cs typeface="Gill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atin typeface="Gill Sans"/>
                <a:cs typeface="Gill Sans"/>
              </a:defRPr>
            </a:lvl1pPr>
            <a:lvl2pPr>
              <a:defRPr sz="2000">
                <a:latin typeface="Gill Sans"/>
                <a:cs typeface="Gill Sans"/>
              </a:defRPr>
            </a:lvl2pPr>
            <a:lvl3pPr>
              <a:defRPr sz="1800">
                <a:latin typeface="Gill Sans"/>
                <a:cs typeface="Gill Sans"/>
              </a:defRPr>
            </a:lvl3pPr>
            <a:lvl4pPr>
              <a:defRPr sz="1600">
                <a:latin typeface="Gill Sans"/>
                <a:cs typeface="Gill Sans"/>
              </a:defRPr>
            </a:lvl4pPr>
            <a:lvl5pPr>
              <a:defRPr sz="1600">
                <a:latin typeface="Gill Sans"/>
                <a:cs typeface="Gill San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9B7B220-F1BE-44CA-88F1-2BF3C62E4EAA}"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229481"/>
            <a:ext cx="8004176" cy="1143000"/>
          </a:xfrm>
        </p:spPr>
        <p:txBody>
          <a:bodyPr>
            <a:noAutofit/>
          </a:bodyPr>
          <a:lstStyle>
            <a:lvl1pPr>
              <a:defRPr sz="2400"/>
            </a:lvl1pPr>
          </a:lstStyle>
          <a:p>
            <a:r>
              <a:rPr lang="en-US" dirty="0" smtClean="0"/>
              <a:t>Click to edit Master title style</a:t>
            </a:r>
            <a:endParaRPr lang="en-CA" dirty="0"/>
          </a:p>
        </p:txBody>
      </p:sp>
      <p:sp>
        <p:nvSpPr>
          <p:cNvPr id="3" name="Content Placeholder 2"/>
          <p:cNvSpPr>
            <a:spLocks noGrp="1"/>
          </p:cNvSpPr>
          <p:nvPr>
            <p:ph idx="1"/>
          </p:nvPr>
        </p:nvSpPr>
        <p:spPr>
          <a:xfrm>
            <a:off x="677333" y="1600203"/>
            <a:ext cx="7896756" cy="4213576"/>
          </a:xfrm>
        </p:spPr>
        <p:txBody>
          <a:bodyPr>
            <a:normAutofit/>
          </a:bodyPr>
          <a:lstStyle>
            <a:lvl1pPr>
              <a:spcBef>
                <a:spcPts val="1200"/>
              </a:spcBef>
              <a:spcAft>
                <a:spcPts val="0"/>
              </a:spcAft>
              <a:buClr>
                <a:schemeClr val="tx2"/>
              </a:buClr>
              <a:defRPr sz="1800"/>
            </a:lvl1pPr>
            <a:lvl2pPr>
              <a:spcAft>
                <a:spcPts val="0"/>
              </a:spcAft>
              <a:buClr>
                <a:schemeClr val="tx2"/>
              </a:buClr>
              <a:defRPr sz="1400"/>
            </a:lvl2pPr>
            <a:lvl3pPr>
              <a:spcAft>
                <a:spcPts val="0"/>
              </a:spcAft>
              <a:buClr>
                <a:schemeClr val="tx2"/>
              </a:buClr>
              <a:defRPr sz="1200"/>
            </a:lvl3pPr>
            <a:lvl4pPr>
              <a:spcAft>
                <a:spcPts val="0"/>
              </a:spcAft>
              <a:buClr>
                <a:schemeClr val="tx2"/>
              </a:buClr>
              <a:defRPr sz="1200"/>
            </a:lvl4pPr>
            <a:lvl5pPr>
              <a:spcAft>
                <a:spcPts val="0"/>
              </a:spcAft>
              <a:buClr>
                <a:schemeClr val="tx2"/>
              </a:buCl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Slide Number Placeholder 5"/>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93853906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tx2"/>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6"/>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420599243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secHead" preserve="1">
  <p:cSld name="Section Header - Financial Services">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accent2"/>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6"/>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43138588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 e-Health">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accent6"/>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6"/>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386290675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ICT">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rgbClr val="5E5F60"/>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6"/>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2476009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Section Header- Retail">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accent4"/>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6"/>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152154097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secHead" preserve="1">
  <p:cSld name="Section Header- Product Ventures">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accent5"/>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6"/>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186662484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secHead" preserve="1">
  <p:cSld name="Section Header- Mobile">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rgbClr val="C93E27"/>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6"/>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355658456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231648"/>
            <a:ext cx="8004176" cy="1143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676654" y="1597152"/>
            <a:ext cx="384048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p:nvPr>
        </p:nvSpPr>
        <p:spPr>
          <a:xfrm>
            <a:off x="4733609" y="1597152"/>
            <a:ext cx="384048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Slide Number Placeholder 6"/>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389335833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76654" y="1597152"/>
            <a:ext cx="256032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p:nvPr>
        </p:nvSpPr>
        <p:spPr>
          <a:xfrm>
            <a:off x="3453448" y="1597152"/>
            <a:ext cx="512064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Slide Number Placeholder 6"/>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18905856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B4D0A34-00E6-4363-9C6B-8B0B5AB6A160}"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 Optio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76656" y="1597152"/>
            <a:ext cx="512064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p:nvPr>
        </p:nvSpPr>
        <p:spPr>
          <a:xfrm>
            <a:off x="6013769" y="1597152"/>
            <a:ext cx="256032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Slide Number Placeholder 6"/>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346764098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9913" y="231648"/>
            <a:ext cx="8004176" cy="1143000"/>
          </a:xfrm>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676656" y="1444801"/>
            <a:ext cx="384048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76656" y="2161596"/>
            <a:ext cx="384048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Text Placeholder 4"/>
          <p:cNvSpPr>
            <a:spLocks noGrp="1"/>
          </p:cNvSpPr>
          <p:nvPr>
            <p:ph type="body" sz="quarter" idx="3"/>
          </p:nvPr>
        </p:nvSpPr>
        <p:spPr>
          <a:xfrm>
            <a:off x="4733609" y="1444801"/>
            <a:ext cx="384048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33609" y="2161596"/>
            <a:ext cx="384048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9" name="Slide Number Placeholder 8"/>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95774490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 Option 2">
    <p:spTree>
      <p:nvGrpSpPr>
        <p:cNvPr id="1" name=""/>
        <p:cNvGrpSpPr/>
        <p:nvPr/>
      </p:nvGrpSpPr>
      <p:grpSpPr>
        <a:xfrm>
          <a:off x="0" y="0"/>
          <a:ext cx="0" cy="0"/>
          <a:chOff x="0" y="0"/>
          <a:chExt cx="0" cy="0"/>
        </a:xfrm>
      </p:grpSpPr>
      <p:sp>
        <p:nvSpPr>
          <p:cNvPr id="2" name="Title 1"/>
          <p:cNvSpPr>
            <a:spLocks noGrp="1"/>
          </p:cNvSpPr>
          <p:nvPr>
            <p:ph type="title"/>
          </p:nvPr>
        </p:nvSpPr>
        <p:spPr>
          <a:xfrm>
            <a:off x="569913" y="231648"/>
            <a:ext cx="8004176" cy="1143000"/>
          </a:xfrm>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676656" y="1444801"/>
            <a:ext cx="256032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76656" y="2161596"/>
            <a:ext cx="256032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Text Placeholder 4"/>
          <p:cNvSpPr>
            <a:spLocks noGrp="1"/>
          </p:cNvSpPr>
          <p:nvPr>
            <p:ph type="body" sz="quarter" idx="3"/>
          </p:nvPr>
        </p:nvSpPr>
        <p:spPr>
          <a:xfrm>
            <a:off x="3453448" y="1444801"/>
            <a:ext cx="512064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53448" y="2161596"/>
            <a:ext cx="512064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9" name="Slide Number Placeholder 8"/>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190223887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 Option 3">
    <p:spTree>
      <p:nvGrpSpPr>
        <p:cNvPr id="1" name=""/>
        <p:cNvGrpSpPr/>
        <p:nvPr/>
      </p:nvGrpSpPr>
      <p:grpSpPr>
        <a:xfrm>
          <a:off x="0" y="0"/>
          <a:ext cx="0" cy="0"/>
          <a:chOff x="0" y="0"/>
          <a:chExt cx="0" cy="0"/>
        </a:xfrm>
      </p:grpSpPr>
      <p:sp>
        <p:nvSpPr>
          <p:cNvPr id="2" name="Title 1"/>
          <p:cNvSpPr>
            <a:spLocks noGrp="1"/>
          </p:cNvSpPr>
          <p:nvPr>
            <p:ph type="title"/>
          </p:nvPr>
        </p:nvSpPr>
        <p:spPr>
          <a:xfrm>
            <a:off x="569913" y="231648"/>
            <a:ext cx="8004176" cy="1143000"/>
          </a:xfrm>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676656" y="1444801"/>
            <a:ext cx="512064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76656" y="2161596"/>
            <a:ext cx="512064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Text Placeholder 4"/>
          <p:cNvSpPr>
            <a:spLocks noGrp="1"/>
          </p:cNvSpPr>
          <p:nvPr>
            <p:ph type="body" sz="quarter" idx="3"/>
          </p:nvPr>
        </p:nvSpPr>
        <p:spPr>
          <a:xfrm>
            <a:off x="6013768" y="1444801"/>
            <a:ext cx="256032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13768" y="2161596"/>
            <a:ext cx="256032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9" name="Slide Number Placeholder 8"/>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270695910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5" name="Slide Number Placeholder 4"/>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2577617781"/>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102386180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8795" y="2943253"/>
            <a:ext cx="8015293" cy="1470025"/>
          </a:xfrm>
        </p:spPr>
        <p:txBody>
          <a:bodyPr anchor="b" anchorCtr="0">
            <a:noAutofit/>
          </a:bodyPr>
          <a:lstStyle>
            <a:lvl1pPr>
              <a:lnSpc>
                <a:spcPct val="95000"/>
              </a:lnSpc>
              <a:defRPr sz="2400"/>
            </a:lvl1pPr>
          </a:lstStyle>
          <a:p>
            <a:r>
              <a:rPr lang="en-US" dirty="0" smtClean="0"/>
              <a:t>Click to edit Master title style</a:t>
            </a:r>
            <a:endParaRPr lang="en-CA" dirty="0"/>
          </a:p>
        </p:txBody>
      </p:sp>
      <p:sp>
        <p:nvSpPr>
          <p:cNvPr id="3" name="Subtitle 2"/>
          <p:cNvSpPr>
            <a:spLocks noGrp="1"/>
          </p:cNvSpPr>
          <p:nvPr>
            <p:ph type="subTitle" idx="1"/>
          </p:nvPr>
        </p:nvSpPr>
        <p:spPr>
          <a:xfrm>
            <a:off x="558794" y="4563561"/>
            <a:ext cx="8015294" cy="742233"/>
          </a:xfrm>
        </p:spPr>
        <p:txBody>
          <a:bodyPr lIns="0" rIns="0">
            <a:noAutofit/>
          </a:bodyPr>
          <a:lstStyle>
            <a:lvl1pPr marL="0" indent="0" algn="l">
              <a:spcBef>
                <a:spcPts val="0"/>
              </a:spcBef>
              <a:buNone/>
              <a:defRPr sz="1200">
                <a:solidFill>
                  <a:srgbClr val="5E5F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9914" y="610441"/>
            <a:ext cx="2085245" cy="773860"/>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5130" y="5870224"/>
            <a:ext cx="2670270" cy="661801"/>
          </a:xfrm>
          <a:prstGeom prst="rect">
            <a:avLst/>
          </a:prstGeom>
        </p:spPr>
      </p:pic>
    </p:spTree>
    <p:extLst>
      <p:ext uri="{BB962C8B-B14F-4D97-AF65-F5344CB8AC3E}">
        <p14:creationId xmlns:p14="http://schemas.microsoft.com/office/powerpoint/2010/main" val="245373086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229481"/>
            <a:ext cx="8004176" cy="1143000"/>
          </a:xfrm>
        </p:spPr>
        <p:txBody>
          <a:bodyPr>
            <a:noAutofit/>
          </a:bodyPr>
          <a:lstStyle>
            <a:lvl1pPr>
              <a:defRPr sz="2400"/>
            </a:lvl1pPr>
          </a:lstStyle>
          <a:p>
            <a:r>
              <a:rPr lang="en-US" dirty="0" smtClean="0"/>
              <a:t>Click to edit Master title style</a:t>
            </a:r>
            <a:endParaRPr lang="en-CA" dirty="0"/>
          </a:p>
        </p:txBody>
      </p:sp>
      <p:sp>
        <p:nvSpPr>
          <p:cNvPr id="3" name="Content Placeholder 2"/>
          <p:cNvSpPr>
            <a:spLocks noGrp="1"/>
          </p:cNvSpPr>
          <p:nvPr>
            <p:ph idx="1"/>
          </p:nvPr>
        </p:nvSpPr>
        <p:spPr>
          <a:xfrm>
            <a:off x="677333" y="1600203"/>
            <a:ext cx="7896756" cy="4213576"/>
          </a:xfrm>
        </p:spPr>
        <p:txBody>
          <a:bodyPr>
            <a:normAutofit/>
          </a:bodyPr>
          <a:lstStyle>
            <a:lvl1pPr>
              <a:spcBef>
                <a:spcPts val="1200"/>
              </a:spcBef>
              <a:spcAft>
                <a:spcPts val="0"/>
              </a:spcAft>
              <a:buClr>
                <a:schemeClr val="tx2"/>
              </a:buClr>
              <a:defRPr sz="1800"/>
            </a:lvl1pPr>
            <a:lvl2pPr>
              <a:spcAft>
                <a:spcPts val="0"/>
              </a:spcAft>
              <a:buClr>
                <a:schemeClr val="tx2"/>
              </a:buClr>
              <a:defRPr sz="1400"/>
            </a:lvl2pPr>
            <a:lvl3pPr>
              <a:spcAft>
                <a:spcPts val="0"/>
              </a:spcAft>
              <a:buClr>
                <a:schemeClr val="tx2"/>
              </a:buClr>
              <a:defRPr sz="1200"/>
            </a:lvl3pPr>
            <a:lvl4pPr>
              <a:spcAft>
                <a:spcPts val="0"/>
              </a:spcAft>
              <a:buClr>
                <a:schemeClr val="tx2"/>
              </a:buClr>
              <a:defRPr sz="1200"/>
            </a:lvl4pPr>
            <a:lvl5pPr>
              <a:spcAft>
                <a:spcPts val="0"/>
              </a:spcAft>
              <a:buClr>
                <a:schemeClr val="tx2"/>
              </a:buCl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Slide Number Placeholder 5"/>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329809757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tx2"/>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4"/>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336762317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 Financial Services">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accent2"/>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4"/>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27290768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1072999-742C-42DB-BE0B-1A736576A02D}"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secHead" preserve="1">
  <p:cSld name="Section Header - e-Health">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accent6"/>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4"/>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396472355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secHead" preserve="1">
  <p:cSld name="Section Header- ICT">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rgbClr val="5E5F60"/>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4"/>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3364128934"/>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secHead" preserve="1">
  <p:cSld name="Section Header- Retail">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accent4"/>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4"/>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222553182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secHead" preserve="1">
  <p:cSld name="Section Header- Product Ventures">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chemeClr val="accent5"/>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4"/>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635417881"/>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secHead" preserve="1">
  <p:cSld name="Section Header- Mobile">
    <p:spTree>
      <p:nvGrpSpPr>
        <p:cNvPr id="1" name=""/>
        <p:cNvGrpSpPr/>
        <p:nvPr/>
      </p:nvGrpSpPr>
      <p:grpSpPr>
        <a:xfrm>
          <a:off x="0" y="0"/>
          <a:ext cx="0" cy="0"/>
          <a:chOff x="0" y="0"/>
          <a:chExt cx="0" cy="0"/>
        </a:xfrm>
      </p:grpSpPr>
      <p:sp>
        <p:nvSpPr>
          <p:cNvPr id="2" name="Title 1"/>
          <p:cNvSpPr>
            <a:spLocks noGrp="1"/>
          </p:cNvSpPr>
          <p:nvPr>
            <p:ph type="title"/>
          </p:nvPr>
        </p:nvSpPr>
        <p:spPr>
          <a:xfrm>
            <a:off x="557784" y="2938272"/>
            <a:ext cx="8016304" cy="1475232"/>
          </a:xfrm>
        </p:spPr>
        <p:txBody>
          <a:bodyPr anchor="b" anchorCtr="0">
            <a:noAutofit/>
          </a:bodyPr>
          <a:lstStyle>
            <a:lvl1pPr algn="l">
              <a:lnSpc>
                <a:spcPct val="95000"/>
              </a:lnSpc>
              <a:defRPr sz="2400" b="1" cap="none" baseline="0">
                <a:solidFill>
                  <a:srgbClr val="C93E27"/>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557784" y="4559808"/>
            <a:ext cx="8016304" cy="743712"/>
          </a:xfrm>
        </p:spPr>
        <p:txBody>
          <a:bodyPr lIns="0" rIns="0" anchor="t" anchorCtr="0">
            <a:noAutofit/>
          </a:bodyPr>
          <a:lstStyle>
            <a:lvl1pPr marL="0" indent="0">
              <a:spcBef>
                <a:spcPts val="0"/>
              </a:spcBef>
              <a:buNone/>
              <a:defRPr sz="1200">
                <a:solidFill>
                  <a:srgbClr val="5E5F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130" y="5870224"/>
            <a:ext cx="2670270" cy="6618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915" y="610442"/>
            <a:ext cx="1614486" cy="599156"/>
          </a:xfrm>
          <a:prstGeom prst="rect">
            <a:avLst/>
          </a:prstGeom>
        </p:spPr>
      </p:pic>
    </p:spTree>
    <p:extLst>
      <p:ext uri="{BB962C8B-B14F-4D97-AF65-F5344CB8AC3E}">
        <p14:creationId xmlns:p14="http://schemas.microsoft.com/office/powerpoint/2010/main" val="158214653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231648"/>
            <a:ext cx="8004176" cy="1143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676654" y="1597152"/>
            <a:ext cx="384048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p:nvPr>
        </p:nvSpPr>
        <p:spPr>
          <a:xfrm>
            <a:off x="4733609" y="1597152"/>
            <a:ext cx="384048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Slide Number Placeholder 6"/>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61119995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76654" y="1597152"/>
            <a:ext cx="256032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p:nvPr>
        </p:nvSpPr>
        <p:spPr>
          <a:xfrm>
            <a:off x="3453448" y="1597152"/>
            <a:ext cx="512064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Slide Number Placeholder 6"/>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389320175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 Optio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76656" y="1597152"/>
            <a:ext cx="512064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p:nvPr>
        </p:nvSpPr>
        <p:spPr>
          <a:xfrm>
            <a:off x="6013769" y="1597152"/>
            <a:ext cx="2560320" cy="4218432"/>
          </a:xfrm>
        </p:spPr>
        <p:txBody>
          <a:bodyPr>
            <a:normAutofit/>
          </a:bodyPr>
          <a:lstStyle>
            <a:lvl1pPr>
              <a:spcBef>
                <a:spcPts val="1200"/>
              </a:spcBef>
              <a:defRPr sz="18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Slide Number Placeholder 6"/>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91229443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9913" y="231648"/>
            <a:ext cx="8004176" cy="1143000"/>
          </a:xfrm>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676656" y="1444799"/>
            <a:ext cx="384048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76656" y="2161595"/>
            <a:ext cx="384048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Text Placeholder 4"/>
          <p:cNvSpPr>
            <a:spLocks noGrp="1"/>
          </p:cNvSpPr>
          <p:nvPr>
            <p:ph type="body" sz="quarter" idx="3"/>
          </p:nvPr>
        </p:nvSpPr>
        <p:spPr>
          <a:xfrm>
            <a:off x="4733609" y="1444799"/>
            <a:ext cx="384048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33609" y="2161595"/>
            <a:ext cx="384048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9" name="Slide Number Placeholder 8"/>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1536737018"/>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 Option 2">
    <p:spTree>
      <p:nvGrpSpPr>
        <p:cNvPr id="1" name=""/>
        <p:cNvGrpSpPr/>
        <p:nvPr/>
      </p:nvGrpSpPr>
      <p:grpSpPr>
        <a:xfrm>
          <a:off x="0" y="0"/>
          <a:ext cx="0" cy="0"/>
          <a:chOff x="0" y="0"/>
          <a:chExt cx="0" cy="0"/>
        </a:xfrm>
      </p:grpSpPr>
      <p:sp>
        <p:nvSpPr>
          <p:cNvPr id="2" name="Title 1"/>
          <p:cNvSpPr>
            <a:spLocks noGrp="1"/>
          </p:cNvSpPr>
          <p:nvPr>
            <p:ph type="title"/>
          </p:nvPr>
        </p:nvSpPr>
        <p:spPr>
          <a:xfrm>
            <a:off x="569913" y="231648"/>
            <a:ext cx="8004176" cy="1143000"/>
          </a:xfrm>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676656" y="1444799"/>
            <a:ext cx="256032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76656" y="2161595"/>
            <a:ext cx="256032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Text Placeholder 4"/>
          <p:cNvSpPr>
            <a:spLocks noGrp="1"/>
          </p:cNvSpPr>
          <p:nvPr>
            <p:ph type="body" sz="quarter" idx="3"/>
          </p:nvPr>
        </p:nvSpPr>
        <p:spPr>
          <a:xfrm>
            <a:off x="3453448" y="1444799"/>
            <a:ext cx="512064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53448" y="2161595"/>
            <a:ext cx="512064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9" name="Slide Number Placeholder 8"/>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28642208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atin typeface="Gill Sans"/>
                <a:cs typeface="Gill Sans"/>
              </a:defRPr>
            </a:lvl3pPr>
            <a:lvl4pPr>
              <a:defRPr sz="2000">
                <a:latin typeface="Gill Sans"/>
                <a:cs typeface="Gill Sans"/>
              </a:defRPr>
            </a:lvl4pPr>
            <a:lvl5pPr>
              <a:defRPr sz="2000">
                <a:latin typeface="Gill Sans"/>
                <a:cs typeface="Gill San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3AAA9E-002F-4DEF-B810-AB374B811A00}"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 Option 3">
    <p:spTree>
      <p:nvGrpSpPr>
        <p:cNvPr id="1" name=""/>
        <p:cNvGrpSpPr/>
        <p:nvPr/>
      </p:nvGrpSpPr>
      <p:grpSpPr>
        <a:xfrm>
          <a:off x="0" y="0"/>
          <a:ext cx="0" cy="0"/>
          <a:chOff x="0" y="0"/>
          <a:chExt cx="0" cy="0"/>
        </a:xfrm>
      </p:grpSpPr>
      <p:sp>
        <p:nvSpPr>
          <p:cNvPr id="2" name="Title 1"/>
          <p:cNvSpPr>
            <a:spLocks noGrp="1"/>
          </p:cNvSpPr>
          <p:nvPr>
            <p:ph type="title"/>
          </p:nvPr>
        </p:nvSpPr>
        <p:spPr>
          <a:xfrm>
            <a:off x="569913" y="231648"/>
            <a:ext cx="8004176" cy="1143000"/>
          </a:xfrm>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676656" y="1444799"/>
            <a:ext cx="512064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76656" y="2161595"/>
            <a:ext cx="512064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Text Placeholder 4"/>
          <p:cNvSpPr>
            <a:spLocks noGrp="1"/>
          </p:cNvSpPr>
          <p:nvPr>
            <p:ph type="body" sz="quarter" idx="3"/>
          </p:nvPr>
        </p:nvSpPr>
        <p:spPr>
          <a:xfrm>
            <a:off x="6013768" y="1444799"/>
            <a:ext cx="2560320"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13768" y="2161595"/>
            <a:ext cx="2560320" cy="3561869"/>
          </a:xfrm>
        </p:spPr>
        <p:txBody>
          <a:bodyPr/>
          <a:lstStyle>
            <a:lvl1pPr>
              <a:spcBef>
                <a:spcPts val="1200"/>
              </a:spcBef>
              <a:defRPr sz="1800"/>
            </a:lvl1pPr>
            <a:lvl2pPr>
              <a:defRPr sz="14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9" name="Slide Number Placeholder 8"/>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262691253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5" name="Slide Number Placeholder 4"/>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55922391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F558A3-F2D7-4A43-A6A1-1E5E115DF512}" type="slidenum">
              <a:rPr lang="en-CA" smtClean="0"/>
              <a:pPr/>
              <a:t>‹#›</a:t>
            </a:fld>
            <a:endParaRPr lang="en-CA" dirty="0"/>
          </a:p>
        </p:txBody>
      </p:sp>
    </p:spTree>
    <p:extLst>
      <p:ext uri="{BB962C8B-B14F-4D97-AF65-F5344CB8AC3E}">
        <p14:creationId xmlns:p14="http://schemas.microsoft.com/office/powerpoint/2010/main" val="14706222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17A454-F6E7-4C96-B2F8-CFC1B36CB07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1.jpe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hyperlink" Target="http://www.intelliware.com/" TargetMode="Externa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theme" Target="../theme/theme6.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hyperlink" Target="http://www.intelliware.com/" TargetMode="Externa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9144000" cy="6858000"/>
          </a:xfrm>
          <a:prstGeom prst="rect">
            <a:avLst/>
          </a:prstGeom>
          <a:solidFill>
            <a:srgbClr val="000000"/>
          </a:solidFill>
          <a:ln w="9525">
            <a:solidFill>
              <a:schemeClr val="tx1"/>
            </a:solidFill>
            <a:miter lim="800000"/>
            <a:headEnd/>
            <a:tailEnd/>
          </a:ln>
        </p:spPr>
        <p:txBody>
          <a:bodyPr wrap="none" anchor="ctr"/>
          <a:lstStyle/>
          <a:p>
            <a:endParaRPr lang="en-US" sz="1800">
              <a:latin typeface="Gill Sans" charset="0"/>
            </a:endParaRPr>
          </a:p>
        </p:txBody>
      </p:sp>
      <p:sp>
        <p:nvSpPr>
          <p:cNvPr id="1027" name="Rectangle 2"/>
          <p:cNvSpPr>
            <a:spLocks noGrp="1" noChangeArrowheads="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i="0">
                <a:solidFill>
                  <a:schemeClr val="bg1"/>
                </a:solidFill>
                <a:latin typeface="Gill Sans"/>
                <a:ea typeface="+mn-ea"/>
                <a:cs typeface="Gill San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i="0">
                <a:solidFill>
                  <a:schemeClr val="bg1"/>
                </a:solidFill>
                <a:latin typeface="Gill Sans"/>
                <a:ea typeface="+mn-ea"/>
                <a:cs typeface="Gill Sans"/>
              </a:defRPr>
            </a:lvl1pPr>
          </a:lstStyle>
          <a:p>
            <a:pPr>
              <a:defRPr/>
            </a:pPr>
            <a:endParaRPr lang="en-US"/>
          </a:p>
        </p:txBody>
      </p:sp>
      <p:sp>
        <p:nvSpPr>
          <p:cNvPr id="1030" name="Rectangle 6"/>
          <p:cNvSpPr>
            <a:spLocks noGrp="1" noChangeArrowheads="1"/>
          </p:cNvSpPr>
          <p:nvPr>
            <p:ph type="sldNum" sz="quarter" idx="4"/>
          </p:nvPr>
        </p:nvSpPr>
        <p:spPr bwMode="auto">
          <a:xfrm>
            <a:off x="6959600" y="6537325"/>
            <a:ext cx="2133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latin typeface="Gill Sans" charset="0"/>
                <a:ea typeface="ＭＳ Ｐゴシック" charset="-128"/>
              </a:defRPr>
            </a:lvl1pPr>
          </a:lstStyle>
          <a:p>
            <a:pPr>
              <a:defRPr/>
            </a:pPr>
            <a:fld id="{E6A526CB-2FE9-4C3E-8369-BBCB2435D10E}" type="slidenum">
              <a:rPr lang="en-US"/>
              <a:pPr>
                <a:defRPr/>
              </a:pPr>
              <a:t>‹#›</a:t>
            </a:fld>
            <a:endParaRPr lang="en-US"/>
          </a:p>
        </p:txBody>
      </p:sp>
      <p:sp>
        <p:nvSpPr>
          <p:cNvPr id="1032" name="Line 8"/>
          <p:cNvSpPr>
            <a:spLocks noChangeShapeType="1"/>
          </p:cNvSpPr>
          <p:nvPr/>
        </p:nvSpPr>
        <p:spPr bwMode="auto">
          <a:xfrm>
            <a:off x="457200" y="1219200"/>
            <a:ext cx="8229600" cy="0"/>
          </a:xfrm>
          <a:prstGeom prst="line">
            <a:avLst/>
          </a:prstGeom>
          <a:noFill/>
          <a:ln w="38100">
            <a:solidFill>
              <a:schemeClr val="bg1"/>
            </a:solidFill>
            <a:round/>
            <a:headEnd/>
            <a:tailEnd/>
          </a:ln>
        </p:spPr>
        <p:txBody>
          <a:bodyPr/>
          <a:lstStyle/>
          <a:p>
            <a:endParaRPr lang="en-US"/>
          </a:p>
        </p:txBody>
      </p:sp>
      <p:sp>
        <p:nvSpPr>
          <p:cNvPr id="1033" name="Rectangle 7"/>
          <p:cNvSpPr>
            <a:spLocks noChangeArrowheads="1"/>
          </p:cNvSpPr>
          <p:nvPr userDrawn="1"/>
        </p:nvSpPr>
        <p:spPr bwMode="auto">
          <a:xfrm>
            <a:off x="0" y="0"/>
            <a:ext cx="9144000" cy="6858000"/>
          </a:xfrm>
          <a:prstGeom prst="rect">
            <a:avLst/>
          </a:prstGeom>
          <a:solidFill>
            <a:srgbClr val="000000"/>
          </a:solidFill>
          <a:ln w="9525">
            <a:solidFill>
              <a:schemeClr val="tx1"/>
            </a:solidFill>
            <a:miter lim="800000"/>
            <a:headEnd/>
            <a:tailEnd/>
          </a:ln>
        </p:spPr>
        <p:txBody>
          <a:bodyPr wrap="none" anchor="ctr"/>
          <a:lstStyle/>
          <a:p>
            <a:endParaRPr lang="en-US" sz="1800">
              <a:latin typeface="Gill Sans" charset="0"/>
            </a:endParaRPr>
          </a:p>
        </p:txBody>
      </p:sp>
      <p:sp>
        <p:nvSpPr>
          <p:cNvPr id="1034" name="Line 8"/>
          <p:cNvSpPr>
            <a:spLocks noChangeShapeType="1"/>
          </p:cNvSpPr>
          <p:nvPr userDrawn="1"/>
        </p:nvSpPr>
        <p:spPr bwMode="auto">
          <a:xfrm>
            <a:off x="457200" y="1219200"/>
            <a:ext cx="8229600" cy="0"/>
          </a:xfrm>
          <a:prstGeom prst="line">
            <a:avLst/>
          </a:prstGeom>
          <a:noFill/>
          <a:ln w="38100">
            <a:solidFill>
              <a:schemeClr val="bg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59"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Lst>
  <p:hf sldNum="0" hdr="0" ftr="0" dt="0"/>
  <p:txStyles>
    <p:titleStyle>
      <a:lvl1pPr algn="l" rtl="0" eaLnBrk="0" fontAlgn="base" hangingPunct="0">
        <a:spcBef>
          <a:spcPct val="0"/>
        </a:spcBef>
        <a:spcAft>
          <a:spcPct val="0"/>
        </a:spcAft>
        <a:defRPr sz="4400">
          <a:solidFill>
            <a:schemeClr val="bg1"/>
          </a:solidFill>
          <a:latin typeface="Gill Sans"/>
          <a:ea typeface="MS PGothic" pitchFamily="34" charset="-128"/>
          <a:cs typeface="Gill Sans"/>
        </a:defRPr>
      </a:lvl1pPr>
      <a:lvl2pPr algn="l" rtl="0" eaLnBrk="0" fontAlgn="base" hangingPunct="0">
        <a:spcBef>
          <a:spcPct val="0"/>
        </a:spcBef>
        <a:spcAft>
          <a:spcPct val="0"/>
        </a:spcAft>
        <a:defRPr sz="4400">
          <a:solidFill>
            <a:schemeClr val="bg1"/>
          </a:solidFill>
          <a:latin typeface="Gill Sans" charset="0"/>
          <a:ea typeface="MS PGothic" pitchFamily="34" charset="-128"/>
          <a:cs typeface="Gill Sans" charset="0"/>
        </a:defRPr>
      </a:lvl2pPr>
      <a:lvl3pPr algn="l" rtl="0" eaLnBrk="0" fontAlgn="base" hangingPunct="0">
        <a:spcBef>
          <a:spcPct val="0"/>
        </a:spcBef>
        <a:spcAft>
          <a:spcPct val="0"/>
        </a:spcAft>
        <a:defRPr sz="4400">
          <a:solidFill>
            <a:schemeClr val="bg1"/>
          </a:solidFill>
          <a:latin typeface="Gill Sans" charset="0"/>
          <a:ea typeface="MS PGothic" pitchFamily="34" charset="-128"/>
          <a:cs typeface="Gill Sans" charset="0"/>
        </a:defRPr>
      </a:lvl3pPr>
      <a:lvl4pPr algn="l" rtl="0" eaLnBrk="0" fontAlgn="base" hangingPunct="0">
        <a:spcBef>
          <a:spcPct val="0"/>
        </a:spcBef>
        <a:spcAft>
          <a:spcPct val="0"/>
        </a:spcAft>
        <a:defRPr sz="4400">
          <a:solidFill>
            <a:schemeClr val="bg1"/>
          </a:solidFill>
          <a:latin typeface="Gill Sans" charset="0"/>
          <a:ea typeface="MS PGothic" pitchFamily="34" charset="-128"/>
          <a:cs typeface="Gill Sans" charset="0"/>
        </a:defRPr>
      </a:lvl4pPr>
      <a:lvl5pPr algn="l" rtl="0" eaLnBrk="0" fontAlgn="base" hangingPunct="0">
        <a:spcBef>
          <a:spcPct val="0"/>
        </a:spcBef>
        <a:spcAft>
          <a:spcPct val="0"/>
        </a:spcAft>
        <a:defRPr sz="4400">
          <a:solidFill>
            <a:schemeClr val="bg1"/>
          </a:solidFill>
          <a:latin typeface="Gill Sans" charset="0"/>
          <a:ea typeface="MS PGothic" pitchFamily="34" charset="-128"/>
          <a:cs typeface="Gill Sans" charset="0"/>
        </a:defRPr>
      </a:lvl5pPr>
      <a:lvl6pPr marL="457200" algn="l" rtl="0" eaLnBrk="1" fontAlgn="base" hangingPunct="1">
        <a:spcBef>
          <a:spcPct val="0"/>
        </a:spcBef>
        <a:spcAft>
          <a:spcPct val="0"/>
        </a:spcAft>
        <a:defRPr sz="4400" b="1">
          <a:solidFill>
            <a:schemeClr val="bg1"/>
          </a:solidFill>
          <a:latin typeface="Myriad Pro Light" pitchFamily="34" charset="0"/>
        </a:defRPr>
      </a:lvl6pPr>
      <a:lvl7pPr marL="914400" algn="l" rtl="0" eaLnBrk="1" fontAlgn="base" hangingPunct="1">
        <a:spcBef>
          <a:spcPct val="0"/>
        </a:spcBef>
        <a:spcAft>
          <a:spcPct val="0"/>
        </a:spcAft>
        <a:defRPr sz="4400" b="1">
          <a:solidFill>
            <a:schemeClr val="bg1"/>
          </a:solidFill>
          <a:latin typeface="Myriad Pro Light" pitchFamily="34" charset="0"/>
        </a:defRPr>
      </a:lvl7pPr>
      <a:lvl8pPr marL="1371600" algn="l" rtl="0" eaLnBrk="1" fontAlgn="base" hangingPunct="1">
        <a:spcBef>
          <a:spcPct val="0"/>
        </a:spcBef>
        <a:spcAft>
          <a:spcPct val="0"/>
        </a:spcAft>
        <a:defRPr sz="4400" b="1">
          <a:solidFill>
            <a:schemeClr val="bg1"/>
          </a:solidFill>
          <a:latin typeface="Myriad Pro Light" pitchFamily="34" charset="0"/>
        </a:defRPr>
      </a:lvl8pPr>
      <a:lvl9pPr marL="1828800" algn="l" rtl="0" eaLnBrk="1" fontAlgn="base" hangingPunct="1">
        <a:spcBef>
          <a:spcPct val="0"/>
        </a:spcBef>
        <a:spcAft>
          <a:spcPct val="0"/>
        </a:spcAft>
        <a:defRPr sz="4400" b="1">
          <a:solidFill>
            <a:schemeClr val="bg1"/>
          </a:solidFill>
          <a:latin typeface="Myriad Pro Light" pitchFamily="34" charset="0"/>
        </a:defRPr>
      </a:lvl9pPr>
    </p:titleStyle>
    <p:bodyStyle>
      <a:lvl1pPr marL="342900" indent="-342900" algn="l" rtl="0" eaLnBrk="0" fontAlgn="base" hangingPunct="0">
        <a:spcBef>
          <a:spcPct val="20000"/>
        </a:spcBef>
        <a:spcAft>
          <a:spcPct val="0"/>
        </a:spcAft>
        <a:buFont typeface="Wingdings" pitchFamily="2" charset="2"/>
        <a:buChar char="§"/>
        <a:defRPr sz="2400">
          <a:solidFill>
            <a:schemeClr val="bg1"/>
          </a:solidFill>
          <a:latin typeface="Gill Sans"/>
          <a:ea typeface="MS PGothic" pitchFamily="34" charset="-128"/>
          <a:cs typeface="Gill Sans"/>
        </a:defRPr>
      </a:lvl1pPr>
      <a:lvl2pPr marL="742950" indent="-285750" algn="l" rtl="0" eaLnBrk="0" fontAlgn="base" hangingPunct="0">
        <a:spcBef>
          <a:spcPct val="20000"/>
        </a:spcBef>
        <a:spcAft>
          <a:spcPct val="0"/>
        </a:spcAft>
        <a:buFont typeface="Wingdings" pitchFamily="2" charset="2"/>
        <a:buChar char="§"/>
        <a:defRPr sz="2000">
          <a:solidFill>
            <a:schemeClr val="bg1"/>
          </a:solidFill>
          <a:latin typeface="Gill Sans"/>
          <a:ea typeface="MS PGothic" pitchFamily="34" charset="-128"/>
          <a:cs typeface="Gill Sans"/>
        </a:defRPr>
      </a:lvl2pPr>
      <a:lvl3pPr marL="1143000" indent="-228600" algn="l" rtl="0" eaLnBrk="0" fontAlgn="base" hangingPunct="0">
        <a:spcBef>
          <a:spcPct val="20000"/>
        </a:spcBef>
        <a:spcAft>
          <a:spcPct val="0"/>
        </a:spcAft>
        <a:buFont typeface="Wingdings" pitchFamily="2" charset="2"/>
        <a:buChar char="§"/>
        <a:defRPr sz="2400">
          <a:solidFill>
            <a:schemeClr val="bg1"/>
          </a:solidFill>
          <a:latin typeface="Myriad Pro"/>
          <a:ea typeface="MS PGothic" pitchFamily="34" charset="-128"/>
          <a:cs typeface="Myriad Pro"/>
        </a:defRPr>
      </a:lvl3pPr>
      <a:lvl4pPr marL="1600200" indent="-228600" algn="l" rtl="0" eaLnBrk="0" fontAlgn="base" hangingPunct="0">
        <a:spcBef>
          <a:spcPct val="20000"/>
        </a:spcBef>
        <a:spcAft>
          <a:spcPct val="0"/>
        </a:spcAft>
        <a:buChar char="–"/>
        <a:defRPr sz="2000">
          <a:solidFill>
            <a:schemeClr val="bg1"/>
          </a:solidFill>
          <a:latin typeface="Myriad Pro"/>
          <a:ea typeface="MS PGothic" pitchFamily="34" charset="-128"/>
          <a:cs typeface="Myriad Pro"/>
        </a:defRPr>
      </a:lvl4pPr>
      <a:lvl5pPr marL="2057400" indent="-228600" algn="l" rtl="0" eaLnBrk="0" fontAlgn="base" hangingPunct="0">
        <a:spcBef>
          <a:spcPct val="20000"/>
        </a:spcBef>
        <a:spcAft>
          <a:spcPct val="0"/>
        </a:spcAft>
        <a:buChar char="»"/>
        <a:defRPr sz="2000">
          <a:solidFill>
            <a:schemeClr val="bg1"/>
          </a:solidFill>
          <a:latin typeface="Myriad Pro"/>
          <a:ea typeface="MS PGothic" pitchFamily="34" charset="-128"/>
          <a:cs typeface="Myriad Pro"/>
        </a:defRPr>
      </a:lvl5pPr>
      <a:lvl6pPr marL="2514600" indent="-228600" algn="l" rtl="0" eaLnBrk="1" fontAlgn="base" hangingPunct="1">
        <a:spcBef>
          <a:spcPct val="20000"/>
        </a:spcBef>
        <a:spcAft>
          <a:spcPct val="0"/>
        </a:spcAft>
        <a:buChar char="»"/>
        <a:defRPr sz="2000" b="1">
          <a:solidFill>
            <a:schemeClr val="bg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b="1">
          <a:solidFill>
            <a:schemeClr val="bg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b="1">
          <a:solidFill>
            <a:schemeClr val="bg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b="1">
          <a:solidFill>
            <a:schemeClr val="bg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5336" y="9135"/>
            <a:ext cx="8229600" cy="943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6BFECD78-3C8E-49F2-8FAB-59489D168ABB}" type="datetimeFigureOut">
              <a:rPr lang="en-US" smtClean="0">
                <a:solidFill>
                  <a:prstClr val="white">
                    <a:tint val="75000"/>
                  </a:prstClr>
                </a:solidFill>
                <a:latin typeface="Arial"/>
              </a:rPr>
              <a:pPr fontAlgn="auto">
                <a:spcBef>
                  <a:spcPts val="0"/>
                </a:spcBef>
                <a:spcAft>
                  <a:spcPts val="0"/>
                </a:spcAft>
              </a:pPr>
              <a:t>8/31/2015</a:t>
            </a:fld>
            <a:endParaRPr lang="en-US">
              <a:solidFill>
                <a:prstClr val="white">
                  <a:tint val="75000"/>
                </a:prstClr>
              </a:solidFill>
              <a:latin typeface="Aria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white">
                  <a:tint val="75000"/>
                </a:prstClr>
              </a:solidFill>
              <a:latin typeface="Aria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FB56013-B943-42BA-886F-6F9D4EB85E9D}" type="slidenum">
              <a:rPr lang="en-US" smtClean="0">
                <a:solidFill>
                  <a:prstClr val="white">
                    <a:tint val="75000"/>
                  </a:prstClr>
                </a:solidFill>
                <a:latin typeface="Arial"/>
              </a:rPr>
              <a:pPr fontAlgn="auto">
                <a:spcBef>
                  <a:spcPts val="0"/>
                </a:spcBef>
                <a:spcAft>
                  <a:spcPts val="0"/>
                </a:spcAft>
              </a:pPr>
              <a:t>‹#›</a:t>
            </a:fld>
            <a:endParaRPr lang="en-US">
              <a:solidFill>
                <a:prstClr val="white">
                  <a:tint val="75000"/>
                </a:prstClr>
              </a:solidFill>
              <a:latin typeface="Arial"/>
            </a:endParaRPr>
          </a:p>
        </p:txBody>
      </p:sp>
    </p:spTree>
    <p:extLst>
      <p:ext uri="{BB962C8B-B14F-4D97-AF65-F5344CB8AC3E}">
        <p14:creationId xmlns:p14="http://schemas.microsoft.com/office/powerpoint/2010/main" val="1547159053"/>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r" defTabSz="914400" rtl="0" eaLnBrk="1" latinLnBrk="0" hangingPunct="1">
        <a:spcBef>
          <a:spcPct val="0"/>
        </a:spcBef>
        <a:buNone/>
        <a:defRPr sz="3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5336" y="9135"/>
            <a:ext cx="8229600" cy="943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6BFECD78-3C8E-49F2-8FAB-59489D168ABB}" type="datetimeFigureOut">
              <a:rPr lang="en-US" smtClean="0">
                <a:solidFill>
                  <a:prstClr val="white">
                    <a:tint val="75000"/>
                  </a:prstClr>
                </a:solidFill>
                <a:latin typeface="Arial"/>
                <a:ea typeface="+mn-ea"/>
              </a:rPr>
              <a:pPr fontAlgn="auto">
                <a:spcBef>
                  <a:spcPts val="0"/>
                </a:spcBef>
                <a:spcAft>
                  <a:spcPts val="0"/>
                </a:spcAft>
              </a:pPr>
              <a:t>8/31/2015</a:t>
            </a:fld>
            <a:endParaRPr lang="en-US">
              <a:solidFill>
                <a:prstClr val="white">
                  <a:tint val="75000"/>
                </a:prstClr>
              </a:solidFill>
              <a:latin typeface="Arial"/>
              <a:ea typeface="+mn-ea"/>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white">
                  <a:tint val="75000"/>
                </a:prstClr>
              </a:solidFill>
              <a:latin typeface="Arial"/>
              <a:ea typeface="+mn-ea"/>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FB56013-B943-42BA-886F-6F9D4EB85E9D}" type="slidenum">
              <a:rPr lang="en-US" smtClean="0">
                <a:solidFill>
                  <a:prstClr val="white">
                    <a:tint val="75000"/>
                  </a:prstClr>
                </a:solidFill>
                <a:latin typeface="Arial"/>
                <a:ea typeface="+mn-ea"/>
              </a:rPr>
              <a:pPr fontAlgn="auto">
                <a:spcBef>
                  <a:spcPts val="0"/>
                </a:spcBef>
                <a:spcAft>
                  <a:spcPts val="0"/>
                </a:spcAft>
              </a:pPr>
              <a:t>‹#›</a:t>
            </a:fld>
            <a:endParaRPr lang="en-US">
              <a:solidFill>
                <a:prstClr val="white">
                  <a:tint val="75000"/>
                </a:prstClr>
              </a:solidFill>
              <a:latin typeface="Arial"/>
              <a:ea typeface="+mn-ea"/>
            </a:endParaRPr>
          </a:p>
        </p:txBody>
      </p:sp>
    </p:spTree>
    <p:extLst>
      <p:ext uri="{BB962C8B-B14F-4D97-AF65-F5344CB8AC3E}">
        <p14:creationId xmlns:p14="http://schemas.microsoft.com/office/powerpoint/2010/main" val="1286099900"/>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r" defTabSz="914400" rtl="0" eaLnBrk="1" latinLnBrk="0" hangingPunct="1">
        <a:spcBef>
          <a:spcPct val="0"/>
        </a:spcBef>
        <a:buNone/>
        <a:defRPr sz="3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6705600"/>
            <a:ext cx="9144000" cy="177800"/>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smtClean="0">
              <a:solidFill>
                <a:srgbClr val="000000"/>
              </a:solidFill>
              <a:latin typeface="Arial" pitchFamily="34" charset="0"/>
              <a:ea typeface="+mn-ea"/>
            </a:endParaRPr>
          </a:p>
        </p:txBody>
      </p:sp>
      <p:sp>
        <p:nvSpPr>
          <p:cNvPr id="8195" name="Text Box 3"/>
          <p:cNvSpPr txBox="1">
            <a:spLocks noChangeArrowheads="1"/>
          </p:cNvSpPr>
          <p:nvPr/>
        </p:nvSpPr>
        <p:spPr bwMode="auto">
          <a:xfrm>
            <a:off x="8715379" y="6556847"/>
            <a:ext cx="352425" cy="230832"/>
          </a:xfrm>
          <a:prstGeom prst="rect">
            <a:avLst/>
          </a:prstGeom>
          <a:solidFill>
            <a:srgbClr val="4B4BC3"/>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lgn="ctr" eaLnBrk="0" hangingPunct="0">
              <a:spcBef>
                <a:spcPct val="50000"/>
              </a:spcBef>
            </a:pPr>
            <a:fld id="{57790EF8-BDBA-49D6-A672-BC4D9886F778}" type="slidenum">
              <a:rPr lang="en-US" altLang="en-US" sz="900" b="1" smtClean="0">
                <a:solidFill>
                  <a:srgbClr val="FFFFFF"/>
                </a:solidFill>
                <a:latin typeface="Trebuchet MS" pitchFamily="34" charset="0"/>
                <a:ea typeface="+mn-ea"/>
              </a:rPr>
              <a:pPr algn="ctr" eaLnBrk="0" hangingPunct="0">
                <a:spcBef>
                  <a:spcPct val="50000"/>
                </a:spcBef>
              </a:pPr>
              <a:t>‹#›</a:t>
            </a:fld>
            <a:endParaRPr lang="en-US" altLang="en-US" sz="900" b="1" smtClean="0">
              <a:solidFill>
                <a:srgbClr val="FFFFFF"/>
              </a:solidFill>
              <a:latin typeface="Trebuchet MS" pitchFamily="34" charset="0"/>
              <a:ea typeface="+mn-ea"/>
            </a:endParaRPr>
          </a:p>
        </p:txBody>
      </p:sp>
      <p:sp>
        <p:nvSpPr>
          <p:cNvPr id="8196" name="Rectangle 4"/>
          <p:cNvSpPr>
            <a:spLocks noChangeArrowheads="1"/>
          </p:cNvSpPr>
          <p:nvPr/>
        </p:nvSpPr>
        <p:spPr bwMode="auto">
          <a:xfrm>
            <a:off x="3105153" y="6491288"/>
            <a:ext cx="3325813" cy="216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884613" algn="ctr"/>
                <a:tab pos="7027863" algn="r"/>
              </a:tabLst>
              <a:defRPr>
                <a:solidFill>
                  <a:schemeClr val="tx1"/>
                </a:solidFill>
                <a:latin typeface="Arial" pitchFamily="34" charset="0"/>
              </a:defRPr>
            </a:lvl1pPr>
            <a:lvl2pPr>
              <a:tabLst>
                <a:tab pos="3884613" algn="ctr"/>
                <a:tab pos="7027863" algn="r"/>
              </a:tabLst>
              <a:defRPr>
                <a:solidFill>
                  <a:schemeClr val="tx1"/>
                </a:solidFill>
                <a:latin typeface="Arial" pitchFamily="34" charset="0"/>
              </a:defRPr>
            </a:lvl2pPr>
            <a:lvl3pPr>
              <a:tabLst>
                <a:tab pos="3884613" algn="ctr"/>
                <a:tab pos="7027863" algn="r"/>
              </a:tabLst>
              <a:defRPr>
                <a:solidFill>
                  <a:schemeClr val="tx1"/>
                </a:solidFill>
                <a:latin typeface="Arial" pitchFamily="34" charset="0"/>
              </a:defRPr>
            </a:lvl3pPr>
            <a:lvl4pPr>
              <a:tabLst>
                <a:tab pos="3884613" algn="ctr"/>
                <a:tab pos="7027863" algn="r"/>
              </a:tabLst>
              <a:defRPr>
                <a:solidFill>
                  <a:schemeClr val="tx1"/>
                </a:solidFill>
                <a:latin typeface="Arial" pitchFamily="34" charset="0"/>
              </a:defRPr>
            </a:lvl4pPr>
            <a:lvl5pPr>
              <a:tabLst>
                <a:tab pos="3884613" algn="ctr"/>
                <a:tab pos="7027863" algn="r"/>
              </a:tabLst>
              <a:defRPr>
                <a:solidFill>
                  <a:schemeClr val="tx1"/>
                </a:solidFill>
                <a:latin typeface="Arial" pitchFamily="34" charset="0"/>
              </a:defRPr>
            </a:lvl5pPr>
            <a:lvl6pPr fontAlgn="base">
              <a:spcBef>
                <a:spcPct val="0"/>
              </a:spcBef>
              <a:spcAft>
                <a:spcPct val="0"/>
              </a:spcAft>
              <a:tabLst>
                <a:tab pos="3884613" algn="ctr"/>
                <a:tab pos="7027863" algn="r"/>
              </a:tabLst>
              <a:defRPr>
                <a:solidFill>
                  <a:schemeClr val="tx1"/>
                </a:solidFill>
                <a:latin typeface="Arial" pitchFamily="34" charset="0"/>
              </a:defRPr>
            </a:lvl6pPr>
            <a:lvl7pPr fontAlgn="base">
              <a:spcBef>
                <a:spcPct val="0"/>
              </a:spcBef>
              <a:spcAft>
                <a:spcPct val="0"/>
              </a:spcAft>
              <a:tabLst>
                <a:tab pos="3884613" algn="ctr"/>
                <a:tab pos="7027863" algn="r"/>
              </a:tabLst>
              <a:defRPr>
                <a:solidFill>
                  <a:schemeClr val="tx1"/>
                </a:solidFill>
                <a:latin typeface="Arial" pitchFamily="34" charset="0"/>
              </a:defRPr>
            </a:lvl7pPr>
            <a:lvl8pPr fontAlgn="base">
              <a:spcBef>
                <a:spcPct val="0"/>
              </a:spcBef>
              <a:spcAft>
                <a:spcPct val="0"/>
              </a:spcAft>
              <a:tabLst>
                <a:tab pos="3884613" algn="ctr"/>
                <a:tab pos="7027863" algn="r"/>
              </a:tabLst>
              <a:defRPr>
                <a:solidFill>
                  <a:schemeClr val="tx1"/>
                </a:solidFill>
                <a:latin typeface="Arial" pitchFamily="34" charset="0"/>
              </a:defRPr>
            </a:lvl8pPr>
            <a:lvl9pPr fontAlgn="base">
              <a:spcBef>
                <a:spcPct val="0"/>
              </a:spcBef>
              <a:spcAft>
                <a:spcPct val="0"/>
              </a:spcAft>
              <a:tabLst>
                <a:tab pos="3884613" algn="ctr"/>
                <a:tab pos="7027863" algn="r"/>
              </a:tabLst>
              <a:defRPr>
                <a:solidFill>
                  <a:schemeClr val="tx1"/>
                </a:solidFill>
                <a:latin typeface="Arial" pitchFamily="34" charset="0"/>
              </a:defRPr>
            </a:lvl9pPr>
          </a:lstStyle>
          <a:p>
            <a:pPr eaLnBrk="0" hangingPunct="0">
              <a:lnSpc>
                <a:spcPct val="90000"/>
              </a:lnSpc>
            </a:pPr>
            <a:r>
              <a:rPr lang="en-GB" altLang="en-US" sz="900" smtClean="0">
                <a:solidFill>
                  <a:srgbClr val="C2C2C2"/>
                </a:solidFill>
                <a:latin typeface="Siemens Sans Roman" charset="0"/>
                <a:ea typeface="+mn-ea"/>
              </a:rPr>
              <a:t>Copyright </a:t>
            </a:r>
            <a:r>
              <a:rPr lang="en-US" altLang="en-US" sz="900" smtClean="0">
                <a:solidFill>
                  <a:srgbClr val="C2C2C2"/>
                </a:solidFill>
                <a:latin typeface="Siemens Sans Roman" charset="0"/>
                <a:ea typeface="+mn-ea"/>
              </a:rPr>
              <a:t>©2004 Virtusa Corporation | CONFIDENTIAL</a:t>
            </a:r>
          </a:p>
        </p:txBody>
      </p:sp>
      <p:sp>
        <p:nvSpPr>
          <p:cNvPr id="8197" name="Rectangle 5"/>
          <p:cNvSpPr>
            <a:spLocks noGrp="1" noChangeArrowheads="1"/>
          </p:cNvSpPr>
          <p:nvPr>
            <p:ph type="body" idx="1"/>
          </p:nvPr>
        </p:nvSpPr>
        <p:spPr bwMode="auto">
          <a:xfrm>
            <a:off x="393700" y="1206502"/>
            <a:ext cx="8407400" cy="519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933" tIns="36809" rIns="74933" bIns="3680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8198" name="Picture 6" descr="Presentation Top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12" y="0"/>
            <a:ext cx="9167813" cy="914400"/>
          </a:xfrm>
          <a:prstGeom prst="rect">
            <a:avLst/>
          </a:prstGeom>
          <a:noFill/>
          <a:extLst>
            <a:ext uri="{909E8E84-426E-40DD-AFC4-6F175D3DCCD1}">
              <a14:hiddenFill xmlns:a14="http://schemas.microsoft.com/office/drawing/2010/main">
                <a:solidFill>
                  <a:srgbClr val="FFFFFF"/>
                </a:solidFill>
              </a14:hiddenFill>
            </a:ext>
          </a:extLst>
        </p:spPr>
      </p:pic>
      <p:sp>
        <p:nvSpPr>
          <p:cNvPr id="8199" name="Rectangle 7"/>
          <p:cNvSpPr>
            <a:spLocks noGrp="1" noChangeArrowheads="1"/>
          </p:cNvSpPr>
          <p:nvPr>
            <p:ph type="title"/>
          </p:nvPr>
        </p:nvSpPr>
        <p:spPr bwMode="auto">
          <a:xfrm>
            <a:off x="457200" y="1524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8200" name="Picture 8" descr="Latest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5400" y="6275388"/>
            <a:ext cx="990600" cy="41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72026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Trebuchet MS" pitchFamily="34" charset="0"/>
        </a:defRPr>
      </a:lvl2pPr>
      <a:lvl3pPr algn="l" rtl="0" fontAlgn="base">
        <a:spcBef>
          <a:spcPct val="0"/>
        </a:spcBef>
        <a:spcAft>
          <a:spcPct val="0"/>
        </a:spcAft>
        <a:defRPr sz="2400" b="1">
          <a:solidFill>
            <a:schemeClr val="bg1"/>
          </a:solidFill>
          <a:latin typeface="Trebuchet MS" pitchFamily="34" charset="0"/>
        </a:defRPr>
      </a:lvl3pPr>
      <a:lvl4pPr algn="l" rtl="0" fontAlgn="base">
        <a:spcBef>
          <a:spcPct val="0"/>
        </a:spcBef>
        <a:spcAft>
          <a:spcPct val="0"/>
        </a:spcAft>
        <a:defRPr sz="2400" b="1">
          <a:solidFill>
            <a:schemeClr val="bg1"/>
          </a:solidFill>
          <a:latin typeface="Trebuchet MS" pitchFamily="34" charset="0"/>
        </a:defRPr>
      </a:lvl4pPr>
      <a:lvl5pPr algn="l" rtl="0" fontAlgn="base">
        <a:spcBef>
          <a:spcPct val="0"/>
        </a:spcBef>
        <a:spcAft>
          <a:spcPct val="0"/>
        </a:spcAft>
        <a:defRPr sz="2400" b="1">
          <a:solidFill>
            <a:schemeClr val="bg1"/>
          </a:solidFill>
          <a:latin typeface="Trebuchet MS" pitchFamily="34" charset="0"/>
        </a:defRPr>
      </a:lvl5pPr>
      <a:lvl6pPr marL="457200" algn="l" rtl="0" fontAlgn="base">
        <a:spcBef>
          <a:spcPct val="0"/>
        </a:spcBef>
        <a:spcAft>
          <a:spcPct val="0"/>
        </a:spcAft>
        <a:defRPr sz="2400" b="1">
          <a:solidFill>
            <a:schemeClr val="bg1"/>
          </a:solidFill>
          <a:latin typeface="Trebuchet MS" pitchFamily="34" charset="0"/>
        </a:defRPr>
      </a:lvl6pPr>
      <a:lvl7pPr marL="914400" algn="l" rtl="0" fontAlgn="base">
        <a:spcBef>
          <a:spcPct val="0"/>
        </a:spcBef>
        <a:spcAft>
          <a:spcPct val="0"/>
        </a:spcAft>
        <a:defRPr sz="2400" b="1">
          <a:solidFill>
            <a:schemeClr val="bg1"/>
          </a:solidFill>
          <a:latin typeface="Trebuchet MS" pitchFamily="34" charset="0"/>
        </a:defRPr>
      </a:lvl7pPr>
      <a:lvl8pPr marL="1371600" algn="l" rtl="0" fontAlgn="base">
        <a:spcBef>
          <a:spcPct val="0"/>
        </a:spcBef>
        <a:spcAft>
          <a:spcPct val="0"/>
        </a:spcAft>
        <a:defRPr sz="2400" b="1">
          <a:solidFill>
            <a:schemeClr val="bg1"/>
          </a:solidFill>
          <a:latin typeface="Trebuchet MS" pitchFamily="34" charset="0"/>
        </a:defRPr>
      </a:lvl8pPr>
      <a:lvl9pPr marL="1828800" algn="l" rtl="0" fontAlgn="base">
        <a:spcBef>
          <a:spcPct val="0"/>
        </a:spcBef>
        <a:spcAft>
          <a:spcPct val="0"/>
        </a:spcAft>
        <a:defRPr sz="2400" b="1">
          <a:solidFill>
            <a:schemeClr val="bg1"/>
          </a:solidFill>
          <a:latin typeface="Trebuchet MS" pitchFamily="34" charset="0"/>
        </a:defRPr>
      </a:lvl9pPr>
    </p:titleStyle>
    <p:bodyStyle>
      <a:lvl1pPr marL="342900" indent="-342900" algn="l" rtl="0" fontAlgn="base">
        <a:lnSpc>
          <a:spcPct val="150000"/>
        </a:lnSpc>
        <a:spcBef>
          <a:spcPct val="0"/>
        </a:spcBef>
        <a:spcAft>
          <a:spcPct val="0"/>
        </a:spcAft>
        <a:buClr>
          <a:srgbClr val="FF9900"/>
        </a:buClr>
        <a:buSzPct val="150000"/>
        <a:buChar char="•"/>
        <a:defRPr sz="2400">
          <a:solidFill>
            <a:srgbClr val="000000"/>
          </a:solidFill>
          <a:latin typeface="+mn-lt"/>
          <a:ea typeface="+mn-ea"/>
          <a:cs typeface="+mn-cs"/>
        </a:defRPr>
      </a:lvl1pPr>
      <a:lvl2pPr marL="742950" indent="-285750" algn="l" rtl="0" fontAlgn="base">
        <a:lnSpc>
          <a:spcPct val="150000"/>
        </a:lnSpc>
        <a:spcBef>
          <a:spcPct val="0"/>
        </a:spcBef>
        <a:spcAft>
          <a:spcPct val="0"/>
        </a:spcAft>
        <a:buClr>
          <a:srgbClr val="FF9900"/>
        </a:buClr>
        <a:buSzPct val="125000"/>
        <a:buFont typeface="Trebuchet MS" pitchFamily="34" charset="0"/>
        <a:buChar char="−"/>
        <a:defRPr>
          <a:solidFill>
            <a:srgbClr val="000000"/>
          </a:solidFill>
          <a:latin typeface="+mn-lt"/>
        </a:defRPr>
      </a:lvl2pPr>
      <a:lvl3pPr marL="1143000" indent="-228600" algn="l" rtl="0" fontAlgn="base">
        <a:lnSpc>
          <a:spcPct val="150000"/>
        </a:lnSpc>
        <a:spcBef>
          <a:spcPct val="0"/>
        </a:spcBef>
        <a:spcAft>
          <a:spcPct val="0"/>
        </a:spcAft>
        <a:buClr>
          <a:srgbClr val="FF9900"/>
        </a:buClr>
        <a:buFont typeface="Wingdings" pitchFamily="2" charset="2"/>
        <a:buChar char="ü"/>
        <a:defRPr>
          <a:solidFill>
            <a:srgbClr val="000000"/>
          </a:solidFill>
          <a:latin typeface="+mn-lt"/>
        </a:defRPr>
      </a:lvl3pPr>
      <a:lvl4pPr marL="1600200" indent="-228600" algn="l" rtl="0" fontAlgn="base">
        <a:lnSpc>
          <a:spcPct val="150000"/>
        </a:lnSpc>
        <a:spcBef>
          <a:spcPct val="0"/>
        </a:spcBef>
        <a:spcAft>
          <a:spcPct val="0"/>
        </a:spcAft>
        <a:buClr>
          <a:srgbClr val="FF9900"/>
        </a:buClr>
        <a:buFont typeface="Wingdings" pitchFamily="2" charset="2"/>
        <a:buChar char="v"/>
        <a:defRPr>
          <a:solidFill>
            <a:srgbClr val="000000"/>
          </a:solidFill>
          <a:latin typeface="+mn-lt"/>
        </a:defRPr>
      </a:lvl4pPr>
      <a:lvl5pPr marL="2057400" indent="-228600" algn="l" rtl="0" fontAlgn="base">
        <a:lnSpc>
          <a:spcPct val="150000"/>
        </a:lnSpc>
        <a:spcBef>
          <a:spcPct val="0"/>
        </a:spcBef>
        <a:spcAft>
          <a:spcPct val="0"/>
        </a:spcAft>
        <a:buClr>
          <a:srgbClr val="FF9900"/>
        </a:buClr>
        <a:buFont typeface="Arial" pitchFamily="34" charset="0"/>
        <a:buChar char="»"/>
        <a:defRPr>
          <a:solidFill>
            <a:srgbClr val="000000"/>
          </a:solidFill>
          <a:latin typeface="+mn-lt"/>
        </a:defRPr>
      </a:lvl5pPr>
      <a:lvl6pPr marL="2514600" indent="-228600" algn="l" rtl="0" fontAlgn="base">
        <a:lnSpc>
          <a:spcPct val="150000"/>
        </a:lnSpc>
        <a:spcBef>
          <a:spcPct val="0"/>
        </a:spcBef>
        <a:spcAft>
          <a:spcPct val="0"/>
        </a:spcAft>
        <a:buClr>
          <a:srgbClr val="FF9900"/>
        </a:buClr>
        <a:buFont typeface="Arial" pitchFamily="34" charset="0"/>
        <a:buChar char="»"/>
        <a:defRPr>
          <a:solidFill>
            <a:srgbClr val="000000"/>
          </a:solidFill>
          <a:latin typeface="+mn-lt"/>
        </a:defRPr>
      </a:lvl6pPr>
      <a:lvl7pPr marL="2971800" indent="-228600" algn="l" rtl="0" fontAlgn="base">
        <a:lnSpc>
          <a:spcPct val="150000"/>
        </a:lnSpc>
        <a:spcBef>
          <a:spcPct val="0"/>
        </a:spcBef>
        <a:spcAft>
          <a:spcPct val="0"/>
        </a:spcAft>
        <a:buClr>
          <a:srgbClr val="FF9900"/>
        </a:buClr>
        <a:buFont typeface="Arial" pitchFamily="34" charset="0"/>
        <a:buChar char="»"/>
        <a:defRPr>
          <a:solidFill>
            <a:srgbClr val="000000"/>
          </a:solidFill>
          <a:latin typeface="+mn-lt"/>
        </a:defRPr>
      </a:lvl7pPr>
      <a:lvl8pPr marL="3429000" indent="-228600" algn="l" rtl="0" fontAlgn="base">
        <a:lnSpc>
          <a:spcPct val="150000"/>
        </a:lnSpc>
        <a:spcBef>
          <a:spcPct val="0"/>
        </a:spcBef>
        <a:spcAft>
          <a:spcPct val="0"/>
        </a:spcAft>
        <a:buClr>
          <a:srgbClr val="FF9900"/>
        </a:buClr>
        <a:buFont typeface="Arial" pitchFamily="34" charset="0"/>
        <a:buChar char="»"/>
        <a:defRPr>
          <a:solidFill>
            <a:srgbClr val="000000"/>
          </a:solidFill>
          <a:latin typeface="+mn-lt"/>
        </a:defRPr>
      </a:lvl8pPr>
      <a:lvl9pPr marL="3886200" indent="-228600" algn="l" rtl="0" fontAlgn="base">
        <a:lnSpc>
          <a:spcPct val="150000"/>
        </a:lnSpc>
        <a:spcBef>
          <a:spcPct val="0"/>
        </a:spcBef>
        <a:spcAft>
          <a:spcPct val="0"/>
        </a:spcAft>
        <a:buClr>
          <a:srgbClr val="FF9900"/>
        </a:buClr>
        <a:buFont typeface="Arial"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913" y="231648"/>
            <a:ext cx="8004176" cy="1143000"/>
          </a:xfrm>
          <a:prstGeom prst="rect">
            <a:avLst/>
          </a:prstGeom>
        </p:spPr>
        <p:txBody>
          <a:bodyPr vert="horz" lIns="0" tIns="45720" rIns="0" bIns="45720" rtlCol="0" anchor="ctr">
            <a:noAutofit/>
          </a:bodyPr>
          <a:lstStyle/>
          <a:p>
            <a:pPr lvl="0"/>
            <a:r>
              <a:rPr lang="en-US" dirty="0" smtClean="0"/>
              <a:t>Click to edit Master title style</a:t>
            </a:r>
            <a:endParaRPr lang="en-CA" dirty="0"/>
          </a:p>
        </p:txBody>
      </p:sp>
      <p:sp>
        <p:nvSpPr>
          <p:cNvPr id="3" name="Text Placeholder 2"/>
          <p:cNvSpPr>
            <a:spLocks noGrp="1"/>
          </p:cNvSpPr>
          <p:nvPr>
            <p:ph type="body" idx="1"/>
          </p:nvPr>
        </p:nvSpPr>
        <p:spPr>
          <a:xfrm>
            <a:off x="676656" y="1600204"/>
            <a:ext cx="7897432" cy="4222749"/>
          </a:xfrm>
          <a:prstGeom prst="rect">
            <a:avLst/>
          </a:prstGeom>
        </p:spPr>
        <p:txBody>
          <a:bodyPr vert="horz" lIns="91440" tIns="45720" rIns="91440" bIns="45720" rtlCol="0">
            <a:normAutofit/>
          </a:bodyPr>
          <a:lstStyle/>
          <a:p>
            <a:pPr lvl="0">
              <a:spcBef>
                <a:spcPts val="1200"/>
              </a:spcBef>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Slide Number Placeholder 5"/>
          <p:cNvSpPr>
            <a:spLocks noGrp="1"/>
          </p:cNvSpPr>
          <p:nvPr>
            <p:ph type="sldNum" sz="quarter" idx="4"/>
          </p:nvPr>
        </p:nvSpPr>
        <p:spPr>
          <a:xfrm>
            <a:off x="8624890" y="6274508"/>
            <a:ext cx="341312" cy="365125"/>
          </a:xfrm>
          <a:prstGeom prst="rect">
            <a:avLst/>
          </a:prstGeom>
        </p:spPr>
        <p:txBody>
          <a:bodyPr vert="horz" lIns="0" tIns="45720" rIns="0" bIns="45720" rtlCol="0" anchor="ctr"/>
          <a:lstStyle>
            <a:lvl1pPr algn="ctr">
              <a:defRPr sz="1050">
                <a:solidFill>
                  <a:srgbClr val="5E5F60"/>
                </a:solidFill>
              </a:defRPr>
            </a:lvl1pPr>
          </a:lstStyle>
          <a:p>
            <a:pPr fontAlgn="auto">
              <a:spcBef>
                <a:spcPts val="0"/>
              </a:spcBef>
              <a:spcAft>
                <a:spcPts val="0"/>
              </a:spcAft>
            </a:pPr>
            <a:fld id="{14F558A3-F2D7-4A43-A6A1-1E5E115DF512}" type="slidenum">
              <a:rPr lang="en-CA" smtClean="0">
                <a:latin typeface="Arial"/>
                <a:ea typeface="+mn-ea"/>
              </a:rPr>
              <a:pPr fontAlgn="auto">
                <a:spcBef>
                  <a:spcPts val="0"/>
                </a:spcBef>
                <a:spcAft>
                  <a:spcPts val="0"/>
                </a:spcAft>
              </a:pPr>
              <a:t>‹#›</a:t>
            </a:fld>
            <a:endParaRPr lang="en-CA" dirty="0">
              <a:latin typeface="Arial"/>
              <a:ea typeface="+mn-ea"/>
            </a:endParaRPr>
          </a:p>
        </p:txBody>
      </p:sp>
      <p:sp>
        <p:nvSpPr>
          <p:cNvPr id="7" name="TextBox 6">
            <a:hlinkClick r:id="rId19"/>
          </p:cNvPr>
          <p:cNvSpPr txBox="1"/>
          <p:nvPr/>
        </p:nvSpPr>
        <p:spPr>
          <a:xfrm>
            <a:off x="214903" y="6390640"/>
            <a:ext cx="2381780" cy="230832"/>
          </a:xfrm>
          <a:prstGeom prst="rect">
            <a:avLst/>
          </a:prstGeom>
          <a:noFill/>
        </p:spPr>
        <p:txBody>
          <a:bodyPr wrap="square" lIns="0" tIns="0" rIns="0" bIns="0" rtlCol="0">
            <a:spAutoFit/>
          </a:bodyPr>
          <a:lstStyle/>
          <a:p>
            <a:pPr fontAlgn="auto">
              <a:spcBef>
                <a:spcPts val="0"/>
              </a:spcBef>
              <a:spcAft>
                <a:spcPts val="0"/>
              </a:spcAft>
            </a:pPr>
            <a:r>
              <a:rPr lang="en-US" sz="750" spc="20" dirty="0" smtClean="0">
                <a:solidFill>
                  <a:srgbClr val="5E5F60"/>
                </a:solidFill>
                <a:latin typeface="Arial"/>
                <a:ea typeface="+mn-ea"/>
              </a:rPr>
              <a:t>© 2013 Intelliware Development Inc.</a:t>
            </a:r>
          </a:p>
          <a:p>
            <a:pPr fontAlgn="auto">
              <a:spcBef>
                <a:spcPts val="0"/>
              </a:spcBef>
              <a:spcAft>
                <a:spcPts val="0"/>
              </a:spcAft>
            </a:pPr>
            <a:r>
              <a:rPr lang="en-US" sz="750" spc="20" dirty="0" smtClean="0">
                <a:solidFill>
                  <a:srgbClr val="5E5F60"/>
                </a:solidFill>
                <a:latin typeface="Arial"/>
                <a:ea typeface="+mn-ea"/>
              </a:rPr>
              <a:t> </a:t>
            </a:r>
            <a:endParaRPr lang="en-CA" sz="750" spc="20" dirty="0">
              <a:solidFill>
                <a:srgbClr val="5E5F60"/>
              </a:solidFill>
              <a:latin typeface="Arial"/>
              <a:ea typeface="+mn-ea"/>
            </a:endParaRPr>
          </a:p>
        </p:txBody>
      </p:sp>
    </p:spTree>
    <p:extLst>
      <p:ext uri="{BB962C8B-B14F-4D97-AF65-F5344CB8AC3E}">
        <p14:creationId xmlns:p14="http://schemas.microsoft.com/office/powerpoint/2010/main" val="278107612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iming>
    <p:tnLst>
      <p:par>
        <p:cTn id="1" dur="indefinite" restart="never" nodeType="tmRoot"/>
      </p:par>
    </p:tnLst>
  </p:timing>
  <p:hf hdr="0" ftr="0" dt="0"/>
  <p:txStyles>
    <p:titleStyle>
      <a:lvl1pPr algn="l" defTabSz="914400" rtl="0" eaLnBrk="1" latinLnBrk="0" hangingPunct="1">
        <a:spcBef>
          <a:spcPct val="0"/>
        </a:spcBef>
        <a:buNone/>
        <a:defRPr lang="en-CA" sz="2400" b="1" kern="1200" dirty="0">
          <a:solidFill>
            <a:schemeClr val="tx2"/>
          </a:solidFill>
          <a:latin typeface="+mj-lt"/>
          <a:ea typeface="+mj-ea"/>
          <a:cs typeface="+mj-cs"/>
        </a:defRPr>
      </a:lvl1pPr>
    </p:titleStyle>
    <p:bodyStyle>
      <a:lvl1pPr marL="169863" indent="-169863" algn="l" defTabSz="914400" rtl="0" eaLnBrk="1" latinLnBrk="0" hangingPunct="1">
        <a:spcBef>
          <a:spcPct val="20000"/>
        </a:spcBef>
        <a:spcAft>
          <a:spcPts val="0"/>
        </a:spcAft>
        <a:buClr>
          <a:schemeClr val="tx2"/>
        </a:buClr>
        <a:buFont typeface="Arial" pitchFamily="34" charset="0"/>
        <a:buChar char="•"/>
        <a:defRPr lang="en-US" sz="1800" kern="1200" dirty="0" smtClean="0">
          <a:solidFill>
            <a:schemeClr val="tx1"/>
          </a:solidFill>
          <a:latin typeface="+mn-lt"/>
          <a:ea typeface="+mn-ea"/>
          <a:cs typeface="+mn-cs"/>
        </a:defRPr>
      </a:lvl1pPr>
      <a:lvl2pPr marL="515938" indent="-168275" algn="l" defTabSz="914400" rtl="0" eaLnBrk="1" latinLnBrk="0" hangingPunct="1">
        <a:spcBef>
          <a:spcPct val="20000"/>
        </a:spcBef>
        <a:spcAft>
          <a:spcPts val="0"/>
        </a:spcAft>
        <a:buClr>
          <a:schemeClr val="tx2"/>
        </a:buClr>
        <a:buFont typeface="Arial" pitchFamily="34" charset="0"/>
        <a:buChar char="•"/>
        <a:defRPr lang="en-US" sz="1400" kern="1200" dirty="0" smtClean="0">
          <a:solidFill>
            <a:schemeClr val="tx1"/>
          </a:solidFill>
          <a:latin typeface="+mn-lt"/>
          <a:ea typeface="+mn-ea"/>
          <a:cs typeface="+mn-cs"/>
        </a:defRPr>
      </a:lvl2pPr>
      <a:lvl3pPr marL="855663" indent="-169863" algn="l" defTabSz="914400" rtl="0" eaLnBrk="1" latinLnBrk="0" hangingPunct="1">
        <a:spcBef>
          <a:spcPct val="20000"/>
        </a:spcBef>
        <a:spcAft>
          <a:spcPts val="0"/>
        </a:spcAft>
        <a:buClr>
          <a:schemeClr val="tx2"/>
        </a:buClr>
        <a:buFont typeface="Arial" pitchFamily="34" charset="0"/>
        <a:buChar char="•"/>
        <a:defRPr lang="en-US" sz="1200" kern="1200" dirty="0" smtClean="0">
          <a:solidFill>
            <a:schemeClr val="tx1"/>
          </a:solidFill>
          <a:latin typeface="+mn-lt"/>
          <a:ea typeface="+mn-ea"/>
          <a:cs typeface="+mn-cs"/>
        </a:defRPr>
      </a:lvl3pPr>
      <a:lvl4pPr marL="1143000" indent="-169863" algn="l" defTabSz="914400" rtl="0" eaLnBrk="1" latinLnBrk="0" hangingPunct="1">
        <a:spcBef>
          <a:spcPct val="20000"/>
        </a:spcBef>
        <a:spcAft>
          <a:spcPts val="0"/>
        </a:spcAft>
        <a:buClr>
          <a:schemeClr val="tx2"/>
        </a:buClr>
        <a:buFont typeface="Arial" pitchFamily="34" charset="0"/>
        <a:buChar char="•"/>
        <a:defRPr lang="en-US" sz="1200" kern="1200" dirty="0" smtClean="0">
          <a:solidFill>
            <a:schemeClr val="tx1"/>
          </a:solidFill>
          <a:latin typeface="+mn-lt"/>
          <a:ea typeface="+mn-ea"/>
          <a:cs typeface="+mn-cs"/>
        </a:defRPr>
      </a:lvl4pPr>
      <a:lvl5pPr marL="1430338" indent="-168275" algn="l" defTabSz="914400" rtl="0" eaLnBrk="1" latinLnBrk="0" hangingPunct="1">
        <a:spcBef>
          <a:spcPct val="20000"/>
        </a:spcBef>
        <a:spcAft>
          <a:spcPts val="0"/>
        </a:spcAft>
        <a:buClr>
          <a:schemeClr val="tx2"/>
        </a:buClr>
        <a:buFont typeface="Arial" pitchFamily="34" charset="0"/>
        <a:buChar char="•"/>
        <a:defRPr lang="en-CA"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913" y="231648"/>
            <a:ext cx="8004176" cy="1143000"/>
          </a:xfrm>
          <a:prstGeom prst="rect">
            <a:avLst/>
          </a:prstGeom>
        </p:spPr>
        <p:txBody>
          <a:bodyPr vert="horz" lIns="0" tIns="45720" rIns="0" bIns="45720" rtlCol="0" anchor="ctr">
            <a:noAutofit/>
          </a:bodyPr>
          <a:lstStyle/>
          <a:p>
            <a:pPr lvl="0"/>
            <a:r>
              <a:rPr lang="en-US" dirty="0" smtClean="0"/>
              <a:t>Click to edit Master title style</a:t>
            </a:r>
            <a:endParaRPr lang="en-CA" dirty="0"/>
          </a:p>
        </p:txBody>
      </p:sp>
      <p:sp>
        <p:nvSpPr>
          <p:cNvPr id="3" name="Text Placeholder 2"/>
          <p:cNvSpPr>
            <a:spLocks noGrp="1"/>
          </p:cNvSpPr>
          <p:nvPr>
            <p:ph type="body" idx="1"/>
          </p:nvPr>
        </p:nvSpPr>
        <p:spPr>
          <a:xfrm>
            <a:off x="676656" y="1600202"/>
            <a:ext cx="7897432" cy="4222749"/>
          </a:xfrm>
          <a:prstGeom prst="rect">
            <a:avLst/>
          </a:prstGeom>
        </p:spPr>
        <p:txBody>
          <a:bodyPr vert="horz" lIns="91440" tIns="45720" rIns="91440" bIns="45720" rtlCol="0">
            <a:normAutofit/>
          </a:bodyPr>
          <a:lstStyle/>
          <a:p>
            <a:pPr lvl="0">
              <a:spcBef>
                <a:spcPts val="1200"/>
              </a:spcBef>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Slide Number Placeholder 5"/>
          <p:cNvSpPr>
            <a:spLocks noGrp="1"/>
          </p:cNvSpPr>
          <p:nvPr>
            <p:ph type="sldNum" sz="quarter" idx="4"/>
          </p:nvPr>
        </p:nvSpPr>
        <p:spPr>
          <a:xfrm>
            <a:off x="8624890" y="6274506"/>
            <a:ext cx="341312" cy="365125"/>
          </a:xfrm>
          <a:prstGeom prst="rect">
            <a:avLst/>
          </a:prstGeom>
        </p:spPr>
        <p:txBody>
          <a:bodyPr vert="horz" lIns="0" tIns="45720" rIns="0" bIns="45720" rtlCol="0" anchor="ctr"/>
          <a:lstStyle>
            <a:lvl1pPr algn="ctr">
              <a:defRPr sz="1050">
                <a:solidFill>
                  <a:srgbClr val="5E5F60"/>
                </a:solidFill>
              </a:defRPr>
            </a:lvl1pPr>
          </a:lstStyle>
          <a:p>
            <a:pPr fontAlgn="auto">
              <a:spcBef>
                <a:spcPts val="0"/>
              </a:spcBef>
              <a:spcAft>
                <a:spcPts val="0"/>
              </a:spcAft>
            </a:pPr>
            <a:fld id="{14F558A3-F2D7-4A43-A6A1-1E5E115DF512}" type="slidenum">
              <a:rPr lang="en-CA" smtClean="0">
                <a:latin typeface="Arial"/>
                <a:ea typeface="+mn-ea"/>
              </a:rPr>
              <a:pPr fontAlgn="auto">
                <a:spcBef>
                  <a:spcPts val="0"/>
                </a:spcBef>
                <a:spcAft>
                  <a:spcPts val="0"/>
                </a:spcAft>
              </a:pPr>
              <a:t>‹#›</a:t>
            </a:fld>
            <a:endParaRPr lang="en-CA" dirty="0">
              <a:latin typeface="Arial"/>
              <a:ea typeface="+mn-ea"/>
            </a:endParaRPr>
          </a:p>
        </p:txBody>
      </p:sp>
      <p:sp>
        <p:nvSpPr>
          <p:cNvPr id="7" name="TextBox 6">
            <a:hlinkClick r:id="rId19"/>
          </p:cNvPr>
          <p:cNvSpPr txBox="1"/>
          <p:nvPr/>
        </p:nvSpPr>
        <p:spPr>
          <a:xfrm>
            <a:off x="214903" y="6390640"/>
            <a:ext cx="2381780" cy="230832"/>
          </a:xfrm>
          <a:prstGeom prst="rect">
            <a:avLst/>
          </a:prstGeom>
          <a:noFill/>
        </p:spPr>
        <p:txBody>
          <a:bodyPr wrap="square" lIns="0" tIns="0" rIns="0" bIns="0" rtlCol="0">
            <a:spAutoFit/>
          </a:bodyPr>
          <a:lstStyle/>
          <a:p>
            <a:pPr fontAlgn="auto">
              <a:spcBef>
                <a:spcPts val="0"/>
              </a:spcBef>
              <a:spcAft>
                <a:spcPts val="0"/>
              </a:spcAft>
            </a:pPr>
            <a:r>
              <a:rPr lang="en-US" sz="750" spc="20" dirty="0" smtClean="0">
                <a:solidFill>
                  <a:srgbClr val="5E5F60"/>
                </a:solidFill>
                <a:latin typeface="Arial"/>
                <a:ea typeface="+mn-ea"/>
              </a:rPr>
              <a:t>© 2013 Intelliware Development Inc.</a:t>
            </a:r>
          </a:p>
          <a:p>
            <a:pPr fontAlgn="auto">
              <a:spcBef>
                <a:spcPts val="0"/>
              </a:spcBef>
              <a:spcAft>
                <a:spcPts val="0"/>
              </a:spcAft>
            </a:pPr>
            <a:r>
              <a:rPr lang="en-US" sz="750" spc="20" dirty="0" smtClean="0">
                <a:solidFill>
                  <a:srgbClr val="5E5F60"/>
                </a:solidFill>
                <a:latin typeface="Arial"/>
                <a:ea typeface="+mn-ea"/>
              </a:rPr>
              <a:t> </a:t>
            </a:r>
            <a:endParaRPr lang="en-CA" sz="750" spc="20" dirty="0">
              <a:solidFill>
                <a:srgbClr val="5E5F60"/>
              </a:solidFill>
              <a:latin typeface="Arial"/>
              <a:ea typeface="+mn-ea"/>
            </a:endParaRPr>
          </a:p>
        </p:txBody>
      </p:sp>
    </p:spTree>
    <p:extLst>
      <p:ext uri="{BB962C8B-B14F-4D97-AF65-F5344CB8AC3E}">
        <p14:creationId xmlns:p14="http://schemas.microsoft.com/office/powerpoint/2010/main" val="92858037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iming>
    <p:tnLst>
      <p:par>
        <p:cTn id="1" dur="indefinite" restart="never" nodeType="tmRoot"/>
      </p:par>
    </p:tnLst>
  </p:timing>
  <p:hf hdr="0" ftr="0" dt="0"/>
  <p:txStyles>
    <p:titleStyle>
      <a:lvl1pPr algn="l" defTabSz="914400" rtl="0" eaLnBrk="1" latinLnBrk="0" hangingPunct="1">
        <a:spcBef>
          <a:spcPct val="0"/>
        </a:spcBef>
        <a:buNone/>
        <a:defRPr lang="en-CA" sz="2400" b="1" kern="1200" dirty="0">
          <a:solidFill>
            <a:schemeClr val="tx2"/>
          </a:solidFill>
          <a:latin typeface="+mj-lt"/>
          <a:ea typeface="+mj-ea"/>
          <a:cs typeface="+mj-cs"/>
        </a:defRPr>
      </a:lvl1pPr>
    </p:titleStyle>
    <p:bodyStyle>
      <a:lvl1pPr marL="169863" indent="-169863" algn="l" defTabSz="914400" rtl="0" eaLnBrk="1" latinLnBrk="0" hangingPunct="1">
        <a:spcBef>
          <a:spcPct val="20000"/>
        </a:spcBef>
        <a:spcAft>
          <a:spcPts val="0"/>
        </a:spcAft>
        <a:buClr>
          <a:schemeClr val="tx2"/>
        </a:buClr>
        <a:buFont typeface="Arial" pitchFamily="34" charset="0"/>
        <a:buChar char="•"/>
        <a:defRPr lang="en-US" sz="1800" kern="1200" dirty="0" smtClean="0">
          <a:solidFill>
            <a:schemeClr val="tx1"/>
          </a:solidFill>
          <a:latin typeface="+mn-lt"/>
          <a:ea typeface="+mn-ea"/>
          <a:cs typeface="+mn-cs"/>
        </a:defRPr>
      </a:lvl1pPr>
      <a:lvl2pPr marL="515938" indent="-168275" algn="l" defTabSz="914400" rtl="0" eaLnBrk="1" latinLnBrk="0" hangingPunct="1">
        <a:spcBef>
          <a:spcPct val="20000"/>
        </a:spcBef>
        <a:spcAft>
          <a:spcPts val="0"/>
        </a:spcAft>
        <a:buClr>
          <a:schemeClr val="tx2"/>
        </a:buClr>
        <a:buFont typeface="Arial" pitchFamily="34" charset="0"/>
        <a:buChar char="•"/>
        <a:defRPr lang="en-US" sz="1400" kern="1200" dirty="0" smtClean="0">
          <a:solidFill>
            <a:schemeClr val="tx1"/>
          </a:solidFill>
          <a:latin typeface="+mn-lt"/>
          <a:ea typeface="+mn-ea"/>
          <a:cs typeface="+mn-cs"/>
        </a:defRPr>
      </a:lvl2pPr>
      <a:lvl3pPr marL="855663" indent="-169863" algn="l" defTabSz="914400" rtl="0" eaLnBrk="1" latinLnBrk="0" hangingPunct="1">
        <a:spcBef>
          <a:spcPct val="20000"/>
        </a:spcBef>
        <a:spcAft>
          <a:spcPts val="0"/>
        </a:spcAft>
        <a:buClr>
          <a:schemeClr val="tx2"/>
        </a:buClr>
        <a:buFont typeface="Arial" pitchFamily="34" charset="0"/>
        <a:buChar char="•"/>
        <a:defRPr lang="en-US" sz="1200" kern="1200" dirty="0" smtClean="0">
          <a:solidFill>
            <a:schemeClr val="tx1"/>
          </a:solidFill>
          <a:latin typeface="+mn-lt"/>
          <a:ea typeface="+mn-ea"/>
          <a:cs typeface="+mn-cs"/>
        </a:defRPr>
      </a:lvl3pPr>
      <a:lvl4pPr marL="1143000" indent="-169863" algn="l" defTabSz="914400" rtl="0" eaLnBrk="1" latinLnBrk="0" hangingPunct="1">
        <a:spcBef>
          <a:spcPct val="20000"/>
        </a:spcBef>
        <a:spcAft>
          <a:spcPts val="0"/>
        </a:spcAft>
        <a:buClr>
          <a:schemeClr val="tx2"/>
        </a:buClr>
        <a:buFont typeface="Arial" pitchFamily="34" charset="0"/>
        <a:buChar char="•"/>
        <a:defRPr lang="en-US" sz="1200" kern="1200" dirty="0" smtClean="0">
          <a:solidFill>
            <a:schemeClr val="tx1"/>
          </a:solidFill>
          <a:latin typeface="+mn-lt"/>
          <a:ea typeface="+mn-ea"/>
          <a:cs typeface="+mn-cs"/>
        </a:defRPr>
      </a:lvl4pPr>
      <a:lvl5pPr marL="1430338" indent="-168275" algn="l" defTabSz="914400" rtl="0" eaLnBrk="1" latinLnBrk="0" hangingPunct="1">
        <a:spcBef>
          <a:spcPct val="20000"/>
        </a:spcBef>
        <a:spcAft>
          <a:spcPts val="0"/>
        </a:spcAft>
        <a:buClr>
          <a:schemeClr val="tx2"/>
        </a:buClr>
        <a:buFont typeface="Arial" pitchFamily="34" charset="0"/>
        <a:buChar char="•"/>
        <a:defRPr lang="en-CA"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447800"/>
          </a:xfrm>
        </p:spPr>
        <p:txBody>
          <a:bodyPr/>
          <a:lstStyle/>
          <a:p>
            <a:pPr algn="ctr" eaLnBrk="1" hangingPunct="1"/>
            <a:r>
              <a:rPr lang="en-US" sz="4800" dirty="0">
                <a:latin typeface="Gill Sans" charset="0"/>
                <a:cs typeface="Gill Sans" charset="0"/>
              </a:rPr>
              <a:t>Scrum in the Real World</a:t>
            </a:r>
            <a:endParaRPr lang="en-US" sz="4800" dirty="0" smtClean="0">
              <a:latin typeface="Gill Sans" charset="0"/>
              <a:cs typeface="Gill Sans" charset="0"/>
            </a:endParaRPr>
          </a:p>
        </p:txBody>
      </p:sp>
      <p:sp>
        <p:nvSpPr>
          <p:cNvPr id="3075" name="Rectangle 4"/>
          <p:cNvSpPr>
            <a:spLocks noChangeArrowheads="1"/>
          </p:cNvSpPr>
          <p:nvPr/>
        </p:nvSpPr>
        <p:spPr bwMode="auto">
          <a:xfrm>
            <a:off x="304800" y="1066800"/>
            <a:ext cx="8610600" cy="304800"/>
          </a:xfrm>
          <a:prstGeom prst="rect">
            <a:avLst/>
          </a:prstGeom>
          <a:solidFill>
            <a:schemeClr val="tx1"/>
          </a:solidFill>
          <a:ln w="9525">
            <a:solidFill>
              <a:schemeClr val="tx1"/>
            </a:solidFill>
            <a:miter lim="800000"/>
            <a:headEnd/>
            <a:tailEnd/>
          </a:ln>
        </p:spPr>
        <p:txBody>
          <a:bodyPr wrap="none" anchor="ctr"/>
          <a:lstStyle/>
          <a:p>
            <a:endParaRPr lang="en-US" sz="1800">
              <a:latin typeface="Gill Sans"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200" dirty="0"/>
              <a:t>Defining </a:t>
            </a:r>
            <a:r>
              <a:rPr lang="en-US" sz="3200" dirty="0" smtClean="0"/>
              <a:t>Product from Customer Point of View </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4" y="1306285"/>
            <a:ext cx="8029429" cy="5429479"/>
          </a:xfrm>
        </p:spPr>
      </p:pic>
    </p:spTree>
    <p:extLst>
      <p:ext uri="{BB962C8B-B14F-4D97-AF65-F5344CB8AC3E}">
        <p14:creationId xmlns:p14="http://schemas.microsoft.com/office/powerpoint/2010/main" val="3971575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mtClean="0">
                <a:latin typeface="Gill Sans" charset="0"/>
                <a:cs typeface="Gill Sans" charset="0"/>
              </a:rPr>
              <a:t>Scrum in the Real World</a:t>
            </a:r>
          </a:p>
        </p:txBody>
      </p:sp>
      <p:sp>
        <p:nvSpPr>
          <p:cNvPr id="60419" name="Content Placeholder 2"/>
          <p:cNvSpPr>
            <a:spLocks noGrp="1"/>
          </p:cNvSpPr>
          <p:nvPr>
            <p:ph idx="1"/>
          </p:nvPr>
        </p:nvSpPr>
        <p:spPr/>
        <p:txBody>
          <a:bodyPr/>
          <a:lstStyle/>
          <a:p>
            <a:pPr eaLnBrk="1" hangingPunct="1"/>
            <a:r>
              <a:rPr lang="en-US" dirty="0" smtClean="0">
                <a:latin typeface="Gill Sans" charset="0"/>
                <a:cs typeface="Gill Sans" charset="0"/>
              </a:rPr>
              <a:t>Starting Scrum Projects</a:t>
            </a:r>
          </a:p>
          <a:p>
            <a:pPr eaLnBrk="1" hangingPunct="1"/>
            <a:r>
              <a:rPr lang="en-US" dirty="0" smtClean="0">
                <a:latin typeface="Gill Sans" charset="0"/>
                <a:cs typeface="Gill Sans" charset="0"/>
              </a:rPr>
              <a:t>Expressing Requirements with User Stories</a:t>
            </a:r>
          </a:p>
          <a:p>
            <a:pPr eaLnBrk="1" hangingPunct="1"/>
            <a:r>
              <a:rPr lang="en-US" dirty="0" smtClean="0">
                <a:latin typeface="Gill Sans" charset="0"/>
                <a:cs typeface="Gill Sans" charset="0"/>
              </a:rPr>
              <a:t>Release Planning and Estimation</a:t>
            </a:r>
          </a:p>
          <a:p>
            <a:pPr eaLnBrk="1" hangingPunct="1"/>
            <a:r>
              <a:rPr lang="en-US" dirty="0" smtClean="0">
                <a:latin typeface="Gill Sans" charset="0"/>
                <a:cs typeface="Gill Sans" charset="0"/>
              </a:rPr>
              <a:t>Release Tracking and Responding to Project Delays</a:t>
            </a:r>
          </a:p>
        </p:txBody>
      </p:sp>
      <p:sp>
        <p:nvSpPr>
          <p:cNvPr id="4" name="Rectangle 3"/>
          <p:cNvSpPr>
            <a:spLocks noChangeArrowheads="1"/>
          </p:cNvSpPr>
          <p:nvPr/>
        </p:nvSpPr>
        <p:spPr bwMode="auto">
          <a:xfrm>
            <a:off x="508000" y="2051051"/>
            <a:ext cx="7315200" cy="457200"/>
          </a:xfrm>
          <a:prstGeom prst="rect">
            <a:avLst/>
          </a:prstGeom>
          <a:noFill/>
          <a:ln w="38100">
            <a:solidFill>
              <a:schemeClr val="bg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61443" name="Title 1"/>
          <p:cNvSpPr>
            <a:spLocks noGrp="1"/>
          </p:cNvSpPr>
          <p:nvPr>
            <p:ph type="title"/>
          </p:nvPr>
        </p:nvSpPr>
        <p:spPr/>
        <p:txBody>
          <a:bodyPr/>
          <a:lstStyle/>
          <a:p>
            <a:pPr eaLnBrk="1" hangingPunct="1"/>
            <a:r>
              <a:rPr lang="en-US" smtClean="0">
                <a:solidFill>
                  <a:schemeClr val="tx1"/>
                </a:solidFill>
                <a:latin typeface="Gill Sans" charset="0"/>
                <a:cs typeface="Gill Sans" charset="0"/>
              </a:rPr>
              <a:t>Creating the Product Backlog</a:t>
            </a:r>
          </a:p>
        </p:txBody>
      </p:sp>
      <p:cxnSp>
        <p:nvCxnSpPr>
          <p:cNvPr id="52" name="Straight Connector 51"/>
          <p:cNvCxnSpPr/>
          <p:nvPr/>
        </p:nvCxnSpPr>
        <p:spPr>
          <a:xfrm flipV="1">
            <a:off x="490538" y="4457701"/>
            <a:ext cx="381000" cy="476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47667" y="4635502"/>
            <a:ext cx="261937"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1446" name="Group 66"/>
          <p:cNvGrpSpPr>
            <a:grpSpLocks/>
          </p:cNvGrpSpPr>
          <p:nvPr/>
        </p:nvGrpSpPr>
        <p:grpSpPr bwMode="auto">
          <a:xfrm>
            <a:off x="2908304" y="4373563"/>
            <a:ext cx="360363" cy="354012"/>
            <a:chOff x="3292475" y="4373034"/>
            <a:chExt cx="359844" cy="354541"/>
          </a:xfrm>
        </p:grpSpPr>
        <p:sp>
          <p:nvSpPr>
            <p:cNvPr id="65" name="Chord 64"/>
            <p:cNvSpPr/>
            <p:nvPr/>
          </p:nvSpPr>
          <p:spPr>
            <a:xfrm>
              <a:off x="3327350" y="4373034"/>
              <a:ext cx="288509" cy="333873"/>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66" name="Freeform 65"/>
            <p:cNvSpPr/>
            <p:nvPr/>
          </p:nvSpPr>
          <p:spPr>
            <a:xfrm>
              <a:off x="3292475" y="4536790"/>
              <a:ext cx="359844" cy="190785"/>
            </a:xfrm>
            <a:custGeom>
              <a:avLst/>
              <a:gdLst>
                <a:gd name="connsiteX0" fmla="*/ 203200 w 359844"/>
                <a:gd name="connsiteY0" fmla="*/ 131009 h 154229"/>
                <a:gd name="connsiteX1" fmla="*/ 301625 w 359844"/>
                <a:gd name="connsiteY1" fmla="*/ 834 h 154229"/>
                <a:gd name="connsiteX2" fmla="*/ 0 w 359844"/>
                <a:gd name="connsiteY2" fmla="*/ 4009 h 154229"/>
                <a:gd name="connsiteX3" fmla="*/ 57150 w 359844"/>
                <a:gd name="connsiteY3" fmla="*/ 153234 h 154229"/>
                <a:gd name="connsiteX4" fmla="*/ 203200 w 359844"/>
                <a:gd name="connsiteY4" fmla="*/ 131009 h 154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44" h="154229">
                  <a:moveTo>
                    <a:pt x="203200" y="131009"/>
                  </a:moveTo>
                  <a:cubicBezTo>
                    <a:pt x="305451" y="0"/>
                    <a:pt x="359844" y="834"/>
                    <a:pt x="301625" y="834"/>
                  </a:cubicBezTo>
                  <a:lnTo>
                    <a:pt x="0" y="4009"/>
                  </a:lnTo>
                  <a:cubicBezTo>
                    <a:pt x="54335" y="154229"/>
                    <a:pt x="1080" y="153234"/>
                    <a:pt x="57150" y="153234"/>
                  </a:cubicBezTo>
                  <a:lnTo>
                    <a:pt x="203200" y="131009"/>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grpSp>
      <p:grpSp>
        <p:nvGrpSpPr>
          <p:cNvPr id="61447" name="Group 60"/>
          <p:cNvGrpSpPr>
            <a:grpSpLocks/>
          </p:cNvGrpSpPr>
          <p:nvPr/>
        </p:nvGrpSpPr>
        <p:grpSpPr bwMode="auto">
          <a:xfrm>
            <a:off x="269875" y="1489078"/>
            <a:ext cx="3143250" cy="3661208"/>
            <a:chOff x="6498590" y="1824990"/>
            <a:chExt cx="1699056" cy="2188372"/>
          </a:xfrm>
        </p:grpSpPr>
        <p:grpSp>
          <p:nvGrpSpPr>
            <p:cNvPr id="61461" name="Group 14"/>
            <p:cNvGrpSpPr>
              <a:grpSpLocks/>
            </p:cNvGrpSpPr>
            <p:nvPr/>
          </p:nvGrpSpPr>
          <p:grpSpPr bwMode="auto">
            <a:xfrm>
              <a:off x="6498590" y="3561438"/>
              <a:ext cx="1699056" cy="451924"/>
              <a:chOff x="6350" y="5984598"/>
              <a:chExt cx="1699056" cy="451924"/>
            </a:xfrm>
          </p:grpSpPr>
          <p:sp>
            <p:nvSpPr>
              <p:cNvPr id="61475" name="Text Box 379"/>
              <p:cNvSpPr txBox="1">
                <a:spLocks noChangeArrowheads="1"/>
              </p:cNvSpPr>
              <p:nvPr/>
            </p:nvSpPr>
            <p:spPr bwMode="auto">
              <a:xfrm>
                <a:off x="101774" y="6235695"/>
                <a:ext cx="1603632" cy="200827"/>
              </a:xfrm>
              <a:prstGeom prst="rect">
                <a:avLst/>
              </a:prstGeom>
              <a:noFill/>
              <a:ln w="9525">
                <a:noFill/>
                <a:miter lim="800000"/>
                <a:headEnd/>
                <a:tailEnd/>
              </a:ln>
            </p:spPr>
            <p:txBody>
              <a:bodyPr>
                <a:spAutoFit/>
              </a:bodyPr>
              <a:lstStyle/>
              <a:p>
                <a:pPr algn="ctr">
                  <a:lnSpc>
                    <a:spcPts val="1875"/>
                  </a:lnSpc>
                </a:pPr>
                <a:r>
                  <a:rPr lang="en-US">
                    <a:solidFill>
                      <a:srgbClr val="000000"/>
                    </a:solidFill>
                    <a:latin typeface="Gill Sans" charset="0"/>
                  </a:rPr>
                  <a:t>Product Backlog</a:t>
                </a:r>
              </a:p>
            </p:txBody>
          </p:sp>
          <p:sp>
            <p:nvSpPr>
              <p:cNvPr id="17" name="Rectangle 16"/>
              <p:cNvSpPr/>
              <p:nvPr/>
            </p:nvSpPr>
            <p:spPr>
              <a:xfrm>
                <a:off x="254344" y="6058610"/>
                <a:ext cx="1259704" cy="1119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18" name="Chord 17"/>
              <p:cNvSpPr/>
              <p:nvPr/>
            </p:nvSpPr>
            <p:spPr>
              <a:xfrm>
                <a:off x="183120" y="5984598"/>
                <a:ext cx="156176" cy="185980"/>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19" name="Chord 18"/>
              <p:cNvSpPr/>
              <p:nvPr/>
            </p:nvSpPr>
            <p:spPr>
              <a:xfrm flipV="1">
                <a:off x="73283" y="6029195"/>
                <a:ext cx="106406" cy="127150"/>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0" name="Chord 19"/>
              <p:cNvSpPr/>
              <p:nvPr/>
            </p:nvSpPr>
            <p:spPr>
              <a:xfrm>
                <a:off x="6350" y="6043428"/>
                <a:ext cx="66933" cy="80655"/>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1" name="Rectangle 20"/>
              <p:cNvSpPr/>
              <p:nvPr/>
            </p:nvSpPr>
            <p:spPr>
              <a:xfrm>
                <a:off x="137641" y="6030144"/>
                <a:ext cx="838372" cy="588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2" name="Rectangle 21"/>
              <p:cNvSpPr/>
              <p:nvPr/>
            </p:nvSpPr>
            <p:spPr>
              <a:xfrm>
                <a:off x="41533" y="6087076"/>
                <a:ext cx="838372" cy="389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3" name="Rectangle 22"/>
              <p:cNvSpPr/>
              <p:nvPr/>
            </p:nvSpPr>
            <p:spPr>
              <a:xfrm>
                <a:off x="272364" y="6030144"/>
                <a:ext cx="838373" cy="1119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4" name="Chord 23"/>
              <p:cNvSpPr/>
              <p:nvPr/>
            </p:nvSpPr>
            <p:spPr>
              <a:xfrm>
                <a:off x="1444541" y="5984598"/>
                <a:ext cx="155318" cy="185980"/>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5" name="Rectangle 24"/>
              <p:cNvSpPr/>
              <p:nvPr/>
            </p:nvSpPr>
            <p:spPr>
              <a:xfrm>
                <a:off x="335864" y="6030144"/>
                <a:ext cx="839231"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6" name="Rectangle 25"/>
              <p:cNvSpPr/>
              <p:nvPr/>
            </p:nvSpPr>
            <p:spPr>
              <a:xfrm>
                <a:off x="333290" y="6032991"/>
                <a:ext cx="839231" cy="51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7" name="Chord 26"/>
              <p:cNvSpPr/>
              <p:nvPr/>
            </p:nvSpPr>
            <p:spPr>
              <a:xfrm>
                <a:off x="180546" y="5987445"/>
                <a:ext cx="155317" cy="186929"/>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8" name="Chord 27"/>
              <p:cNvSpPr/>
              <p:nvPr/>
            </p:nvSpPr>
            <p:spPr>
              <a:xfrm flipV="1">
                <a:off x="75857" y="6025400"/>
                <a:ext cx="106406" cy="127150"/>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29" name="Chord 28"/>
              <p:cNvSpPr/>
              <p:nvPr/>
            </p:nvSpPr>
            <p:spPr>
              <a:xfrm>
                <a:off x="8925" y="6047224"/>
                <a:ext cx="66933" cy="80655"/>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30" name="Rectangle 29"/>
              <p:cNvSpPr/>
              <p:nvPr/>
            </p:nvSpPr>
            <p:spPr>
              <a:xfrm>
                <a:off x="184837" y="6046275"/>
                <a:ext cx="70365" cy="474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31" name="Rectangle 30"/>
              <p:cNvSpPr/>
              <p:nvPr/>
            </p:nvSpPr>
            <p:spPr>
              <a:xfrm>
                <a:off x="236323" y="6042479"/>
                <a:ext cx="95250" cy="51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32" name="Rectangle 31"/>
              <p:cNvSpPr/>
              <p:nvPr/>
            </p:nvSpPr>
            <p:spPr>
              <a:xfrm>
                <a:off x="80147" y="6077588"/>
                <a:ext cx="45480" cy="227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33" name="Rectangle 32"/>
              <p:cNvSpPr/>
              <p:nvPr/>
            </p:nvSpPr>
            <p:spPr>
              <a:xfrm>
                <a:off x="129918" y="6080435"/>
                <a:ext cx="46338" cy="237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sp>
            <p:nvSpPr>
              <p:cNvPr id="34" name="Rectangle 33"/>
              <p:cNvSpPr/>
              <p:nvPr/>
            </p:nvSpPr>
            <p:spPr>
              <a:xfrm>
                <a:off x="100742" y="6070946"/>
                <a:ext cx="46338" cy="237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grpSp>
        <p:sp>
          <p:nvSpPr>
            <p:cNvPr id="61462" name="Rectangle 215"/>
            <p:cNvSpPr>
              <a:spLocks noChangeArrowheads="1"/>
            </p:cNvSpPr>
            <p:nvPr/>
          </p:nvSpPr>
          <p:spPr bwMode="auto">
            <a:xfrm>
              <a:off x="6827202" y="289179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8</a:t>
              </a:r>
            </a:p>
          </p:txBody>
        </p:sp>
        <p:sp>
          <p:nvSpPr>
            <p:cNvPr id="61463" name="Rectangle 216"/>
            <p:cNvSpPr>
              <a:spLocks noChangeArrowheads="1"/>
            </p:cNvSpPr>
            <p:nvPr/>
          </p:nvSpPr>
          <p:spPr bwMode="auto">
            <a:xfrm>
              <a:off x="6827202" y="304419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9</a:t>
              </a:r>
            </a:p>
          </p:txBody>
        </p:sp>
        <p:sp>
          <p:nvSpPr>
            <p:cNvPr id="61464" name="Rectangle 217"/>
            <p:cNvSpPr>
              <a:spLocks noChangeArrowheads="1"/>
            </p:cNvSpPr>
            <p:nvPr/>
          </p:nvSpPr>
          <p:spPr bwMode="auto">
            <a:xfrm>
              <a:off x="6827202" y="319659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10</a:t>
              </a:r>
            </a:p>
          </p:txBody>
        </p:sp>
        <p:sp>
          <p:nvSpPr>
            <p:cNvPr id="61465" name="Rectangle 218"/>
            <p:cNvSpPr>
              <a:spLocks noChangeArrowheads="1"/>
            </p:cNvSpPr>
            <p:nvPr/>
          </p:nvSpPr>
          <p:spPr bwMode="auto">
            <a:xfrm>
              <a:off x="6827202" y="334899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11</a:t>
              </a:r>
            </a:p>
          </p:txBody>
        </p:sp>
        <p:sp>
          <p:nvSpPr>
            <p:cNvPr id="61466" name="Rectangle 219"/>
            <p:cNvSpPr>
              <a:spLocks noChangeArrowheads="1"/>
            </p:cNvSpPr>
            <p:nvPr/>
          </p:nvSpPr>
          <p:spPr bwMode="auto">
            <a:xfrm>
              <a:off x="6827202" y="350139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12</a:t>
              </a:r>
            </a:p>
          </p:txBody>
        </p:sp>
        <p:grpSp>
          <p:nvGrpSpPr>
            <p:cNvPr id="61467" name="Group 39"/>
            <p:cNvGrpSpPr>
              <a:grpSpLocks/>
            </p:cNvGrpSpPr>
            <p:nvPr/>
          </p:nvGrpSpPr>
          <p:grpSpPr bwMode="auto">
            <a:xfrm>
              <a:off x="6822956" y="1824990"/>
              <a:ext cx="1271587" cy="1066800"/>
              <a:chOff x="495816" y="4222750"/>
              <a:chExt cx="1271587" cy="1066800"/>
            </a:xfrm>
          </p:grpSpPr>
          <p:sp>
            <p:nvSpPr>
              <p:cNvPr id="61468"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7</a:t>
                </a:r>
              </a:p>
            </p:txBody>
          </p:sp>
          <p:sp>
            <p:nvSpPr>
              <p:cNvPr id="61469"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1</a:t>
                </a:r>
              </a:p>
            </p:txBody>
          </p:sp>
          <p:sp>
            <p:nvSpPr>
              <p:cNvPr id="61470"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2</a:t>
                </a:r>
              </a:p>
            </p:txBody>
          </p:sp>
          <p:sp>
            <p:nvSpPr>
              <p:cNvPr id="61471"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3</a:t>
                </a:r>
              </a:p>
            </p:txBody>
          </p:sp>
          <p:sp>
            <p:nvSpPr>
              <p:cNvPr id="61472"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4</a:t>
                </a:r>
              </a:p>
            </p:txBody>
          </p:sp>
          <p:sp>
            <p:nvSpPr>
              <p:cNvPr id="61473"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5</a:t>
                </a:r>
              </a:p>
            </p:txBody>
          </p:sp>
          <p:sp>
            <p:nvSpPr>
              <p:cNvPr id="61474"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lstStyle/>
              <a:p>
                <a:pPr eaLnBrk="0" hangingPunct="0"/>
                <a:r>
                  <a:rPr lang="en-US" sz="800" b="1">
                    <a:latin typeface="Gill Sans" charset="0"/>
                  </a:rPr>
                  <a:t>6</a:t>
                </a:r>
              </a:p>
            </p:txBody>
          </p:sp>
        </p:grpSp>
      </p:grpSp>
      <p:cxnSp>
        <p:nvCxnSpPr>
          <p:cNvPr id="63" name="Straight Connector 62"/>
          <p:cNvCxnSpPr/>
          <p:nvPr/>
        </p:nvCxnSpPr>
        <p:spPr>
          <a:xfrm flipV="1">
            <a:off x="731838" y="4708527"/>
            <a:ext cx="2335212" cy="317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48" name="Picture 47" descr="productbacklog.jpg"/>
          <p:cNvPicPr>
            <a:picLocks noChangeAspect="1"/>
          </p:cNvPicPr>
          <p:nvPr/>
        </p:nvPicPr>
        <p:blipFill>
          <a:blip r:embed="rId2"/>
          <a:srcRect/>
          <a:stretch>
            <a:fillRect/>
          </a:stretch>
        </p:blipFill>
        <p:spPr bwMode="auto">
          <a:xfrm>
            <a:off x="865188" y="1470025"/>
            <a:ext cx="2366962" cy="3092451"/>
          </a:xfrm>
          <a:prstGeom prst="rect">
            <a:avLst/>
          </a:prstGeom>
          <a:noFill/>
          <a:ln w="9525">
            <a:noFill/>
            <a:miter lim="800000"/>
            <a:headEnd/>
            <a:tailEnd/>
          </a:ln>
        </p:spPr>
      </p:pic>
      <p:pic>
        <p:nvPicPr>
          <p:cNvPr id="5" name="Picture 4" descr="Screen shot 2010-10-08 at 10.04.56 AM.png"/>
          <p:cNvPicPr>
            <a:picLocks noChangeAspect="1"/>
          </p:cNvPicPr>
          <p:nvPr/>
        </p:nvPicPr>
        <p:blipFill>
          <a:blip r:embed="rId3"/>
          <a:srcRect/>
          <a:stretch>
            <a:fillRect/>
          </a:stretch>
        </p:blipFill>
        <p:spPr bwMode="auto">
          <a:xfrm>
            <a:off x="4057650" y="1473200"/>
            <a:ext cx="4819650" cy="5384800"/>
          </a:xfrm>
          <a:prstGeom prst="rect">
            <a:avLst/>
          </a:prstGeom>
          <a:noFill/>
          <a:ln w="9525">
            <a:solidFill>
              <a:schemeClr val="tx1"/>
            </a:solidFill>
            <a:miter lim="800000"/>
            <a:headEnd/>
            <a:tailEnd/>
          </a:ln>
        </p:spPr>
      </p:pic>
      <p:sp>
        <p:nvSpPr>
          <p:cNvPr id="6" name="Rectangle 5"/>
          <p:cNvSpPr>
            <a:spLocks noChangeArrowheads="1"/>
          </p:cNvSpPr>
          <p:nvPr/>
        </p:nvSpPr>
        <p:spPr bwMode="auto">
          <a:xfrm>
            <a:off x="4308475" y="1866900"/>
            <a:ext cx="4394200" cy="457200"/>
          </a:xfrm>
          <a:prstGeom prst="rect">
            <a:avLst/>
          </a:prstGeom>
          <a:no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7" name="Rectangle 6"/>
          <p:cNvSpPr>
            <a:spLocks noChangeArrowheads="1"/>
          </p:cNvSpPr>
          <p:nvPr/>
        </p:nvSpPr>
        <p:spPr bwMode="auto">
          <a:xfrm>
            <a:off x="4308475" y="2324102"/>
            <a:ext cx="4394200" cy="317500"/>
          </a:xfrm>
          <a:prstGeom prst="rect">
            <a:avLst/>
          </a:prstGeom>
          <a:no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8" name="Rectangle 7"/>
          <p:cNvSpPr>
            <a:spLocks noChangeArrowheads="1"/>
          </p:cNvSpPr>
          <p:nvPr/>
        </p:nvSpPr>
        <p:spPr bwMode="auto">
          <a:xfrm>
            <a:off x="4308475" y="2641602"/>
            <a:ext cx="4394200" cy="927100"/>
          </a:xfrm>
          <a:prstGeom prst="rect">
            <a:avLst/>
          </a:prstGeom>
          <a:no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9" name="Rectangle 8"/>
          <p:cNvSpPr>
            <a:spLocks noChangeArrowheads="1"/>
          </p:cNvSpPr>
          <p:nvPr/>
        </p:nvSpPr>
        <p:spPr bwMode="auto">
          <a:xfrm>
            <a:off x="4308475" y="3568702"/>
            <a:ext cx="4394200" cy="444500"/>
          </a:xfrm>
          <a:prstGeom prst="rect">
            <a:avLst/>
          </a:prstGeom>
          <a:no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10" name="Rectangle 9"/>
          <p:cNvSpPr>
            <a:spLocks noChangeArrowheads="1"/>
          </p:cNvSpPr>
          <p:nvPr/>
        </p:nvSpPr>
        <p:spPr bwMode="auto">
          <a:xfrm>
            <a:off x="4308475" y="4013201"/>
            <a:ext cx="4394200" cy="577851"/>
          </a:xfrm>
          <a:prstGeom prst="rect">
            <a:avLst/>
          </a:prstGeom>
          <a:no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11" name="Rectangle 10"/>
          <p:cNvSpPr>
            <a:spLocks noChangeArrowheads="1"/>
          </p:cNvSpPr>
          <p:nvPr/>
        </p:nvSpPr>
        <p:spPr bwMode="auto">
          <a:xfrm>
            <a:off x="4308475" y="4591051"/>
            <a:ext cx="4394200" cy="558800"/>
          </a:xfrm>
          <a:prstGeom prst="rect">
            <a:avLst/>
          </a:prstGeom>
          <a:no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12" name="Rectangle 11"/>
          <p:cNvSpPr>
            <a:spLocks noChangeArrowheads="1"/>
          </p:cNvSpPr>
          <p:nvPr/>
        </p:nvSpPr>
        <p:spPr bwMode="auto">
          <a:xfrm>
            <a:off x="4308475" y="5149851"/>
            <a:ext cx="4394200" cy="558800"/>
          </a:xfrm>
          <a:prstGeom prst="rect">
            <a:avLst/>
          </a:prstGeom>
          <a:no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13" name="Rectangle 12"/>
          <p:cNvSpPr>
            <a:spLocks noChangeArrowheads="1"/>
          </p:cNvSpPr>
          <p:nvPr/>
        </p:nvSpPr>
        <p:spPr bwMode="auto">
          <a:xfrm>
            <a:off x="4308475" y="5708651"/>
            <a:ext cx="4394200" cy="457200"/>
          </a:xfrm>
          <a:prstGeom prst="rect">
            <a:avLst/>
          </a:prstGeom>
          <a:no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14" name="Rectangle 13"/>
          <p:cNvSpPr>
            <a:spLocks noChangeArrowheads="1"/>
          </p:cNvSpPr>
          <p:nvPr/>
        </p:nvSpPr>
        <p:spPr bwMode="auto">
          <a:xfrm>
            <a:off x="4308475" y="6165851"/>
            <a:ext cx="4394200" cy="673100"/>
          </a:xfrm>
          <a:prstGeom prst="rect">
            <a:avLst/>
          </a:prstGeom>
          <a:no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61460" name="Line 8"/>
          <p:cNvSpPr>
            <a:spLocks noChangeShapeType="1"/>
          </p:cNvSpPr>
          <p:nvPr/>
        </p:nvSpPr>
        <p:spPr bwMode="auto">
          <a:xfrm>
            <a:off x="457200" y="1117600"/>
            <a:ext cx="8229600" cy="0"/>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528"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anim calcmode="lin" valueType="num">
                                      <p:cBhvr>
                                        <p:cTn id="49" dur="500" fill="hold"/>
                                        <p:tgtEl>
                                          <p:spTgt spid="48"/>
                                        </p:tgtEl>
                                        <p:attrNameLst>
                                          <p:attrName>ppt_x</p:attrName>
                                        </p:attrNameLst>
                                      </p:cBhvr>
                                      <p:tavLst>
                                        <p:tav tm="0">
                                          <p:val>
                                            <p:fltVal val="0.5"/>
                                          </p:val>
                                        </p:tav>
                                        <p:tav tm="100000">
                                          <p:val>
                                            <p:strVal val="#ppt_x"/>
                                          </p:val>
                                        </p:tav>
                                      </p:tavLst>
                                    </p:anim>
                                    <p:anim calcmode="lin" valueType="num">
                                      <p:cBhvr>
                                        <p:cTn id="50" dur="500" fill="hold"/>
                                        <p:tgtEl>
                                          <p:spTgt spid="4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4000" smtClean="0">
                <a:latin typeface="Gill Sans" charset="0"/>
                <a:cs typeface="Gill Sans" charset="0"/>
              </a:rPr>
              <a:t>User Stories for Clarity</a:t>
            </a:r>
          </a:p>
        </p:txBody>
      </p:sp>
      <p:sp>
        <p:nvSpPr>
          <p:cNvPr id="1704963" name="Rectangle 3"/>
          <p:cNvSpPr>
            <a:spLocks noGrp="1" noChangeArrowheads="1"/>
          </p:cNvSpPr>
          <p:nvPr>
            <p:ph idx="1"/>
          </p:nvPr>
        </p:nvSpPr>
        <p:spPr>
          <a:xfrm>
            <a:off x="457200" y="1600200"/>
            <a:ext cx="8229600" cy="5029200"/>
          </a:xfrm>
        </p:spPr>
        <p:txBody>
          <a:bodyPr/>
          <a:lstStyle/>
          <a:p>
            <a:pPr eaLnBrk="1" hangingPunct="1"/>
            <a:r>
              <a:rPr lang="en-US" sz="2800" smtClean="0">
                <a:latin typeface="Gill Sans" charset="0"/>
                <a:cs typeface="Gill Sans" charset="0"/>
              </a:rPr>
              <a:t>User stories are a widely used format for describing features on the Product Backlog</a:t>
            </a:r>
          </a:p>
          <a:p>
            <a:pPr eaLnBrk="1" hangingPunct="1"/>
            <a:r>
              <a:rPr lang="en-US" sz="2800" smtClean="0">
                <a:latin typeface="Gill Sans" charset="0"/>
                <a:cs typeface="Gill Sans" charset="0"/>
              </a:rPr>
              <a:t>User Stories are short, plain-language descriptions of the feature, centered on the consumer of the feature, what they need it to do, and why</a:t>
            </a:r>
          </a:p>
          <a:p>
            <a:pPr eaLnBrk="1" hangingPunct="1"/>
            <a:r>
              <a:rPr lang="en-US" sz="2800" smtClean="0">
                <a:latin typeface="Gill Sans" charset="0"/>
                <a:cs typeface="Gill Sans" charset="0"/>
              </a:rPr>
              <a:t>The 3 C’s: Card, Confirmation, Conversation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4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4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4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49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63491" name="Rectangle 2"/>
          <p:cNvSpPr>
            <a:spLocks noGrp="1" noChangeArrowheads="1"/>
          </p:cNvSpPr>
          <p:nvPr>
            <p:ph type="title"/>
          </p:nvPr>
        </p:nvSpPr>
        <p:spPr/>
        <p:txBody>
          <a:bodyPr/>
          <a:lstStyle/>
          <a:p>
            <a:pPr eaLnBrk="1" hangingPunct="1"/>
            <a:r>
              <a:rPr lang="en-US" smtClean="0">
                <a:solidFill>
                  <a:srgbClr val="000000"/>
                </a:solidFill>
                <a:latin typeface="Gill Sans" charset="0"/>
                <a:cs typeface="Gill Sans" charset="0"/>
              </a:rPr>
              <a:t>The </a:t>
            </a:r>
            <a:r>
              <a:rPr lang="en-US" u="sng" smtClean="0">
                <a:solidFill>
                  <a:srgbClr val="000000"/>
                </a:solidFill>
                <a:latin typeface="Gill Sans" charset="0"/>
                <a:cs typeface="Gill Sans" charset="0"/>
              </a:rPr>
              <a:t>C</a:t>
            </a:r>
            <a:r>
              <a:rPr lang="en-US" smtClean="0">
                <a:solidFill>
                  <a:srgbClr val="000000"/>
                </a:solidFill>
                <a:latin typeface="Gill Sans" charset="0"/>
                <a:cs typeface="Gill Sans" charset="0"/>
              </a:rPr>
              <a:t>ard</a:t>
            </a:r>
          </a:p>
        </p:txBody>
      </p:sp>
      <p:sp>
        <p:nvSpPr>
          <p:cNvPr id="8" name="TextBox 7"/>
          <p:cNvSpPr txBox="1">
            <a:spLocks noChangeArrowheads="1"/>
          </p:cNvSpPr>
          <p:nvPr/>
        </p:nvSpPr>
        <p:spPr bwMode="auto">
          <a:xfrm>
            <a:off x="1036642" y="1487473"/>
            <a:ext cx="6461125" cy="858866"/>
          </a:xfrm>
          <a:prstGeom prst="rect">
            <a:avLst/>
          </a:prstGeom>
          <a:solidFill>
            <a:schemeClr val="bg1"/>
          </a:solidFill>
          <a:ln w="9525">
            <a:solidFill>
              <a:schemeClr val="tx1"/>
            </a:solidFill>
            <a:miter lim="800000"/>
            <a:headEnd/>
            <a:tailEnd/>
          </a:ln>
        </p:spPr>
        <p:txBody>
          <a:bodyPr tIns="90000" bIns="90000" anchor="ctr">
            <a:spAutoFit/>
          </a:bodyPr>
          <a:lstStyle/>
          <a:p>
            <a:pPr marL="355600" indent="-355600"/>
            <a:r>
              <a:rPr lang="en-US" sz="1100" b="1">
                <a:latin typeface="Myriad Pro " charset="0"/>
              </a:rPr>
              <a:t>15. 	Review Pending Requests. </a:t>
            </a:r>
            <a:r>
              <a:rPr lang="en-US" sz="1100">
                <a:latin typeface="Myriad Pro " charset="0"/>
              </a:rPr>
              <a:t>[Accessible from the Dashboard].  Enables user to view all their currently unapproved requests in the system.  The page should display a table that lists each of the pending requests,  the date of the request, the type of the request (vacation day, personal day, or sick day), and the first 30 characters of the “explanation field”.</a:t>
            </a:r>
          </a:p>
        </p:txBody>
      </p:sp>
      <p:sp>
        <p:nvSpPr>
          <p:cNvPr id="10" name="Text Box 3"/>
          <p:cNvSpPr txBox="1">
            <a:spLocks noChangeArrowheads="1"/>
          </p:cNvSpPr>
          <p:nvPr/>
        </p:nvSpPr>
        <p:spPr bwMode="auto">
          <a:xfrm>
            <a:off x="1141413" y="2517777"/>
            <a:ext cx="4013200" cy="830997"/>
          </a:xfrm>
          <a:prstGeom prst="rect">
            <a:avLst/>
          </a:prstGeom>
          <a:solidFill>
            <a:schemeClr val="bg1"/>
          </a:solidFill>
          <a:ln w="9525">
            <a:noFill/>
            <a:miter lim="800000"/>
            <a:headEnd/>
            <a:tailEnd/>
          </a:ln>
        </p:spPr>
        <p:txBody>
          <a:bodyPr>
            <a:spAutoFit/>
          </a:bodyPr>
          <a:lstStyle/>
          <a:p>
            <a:pPr>
              <a:spcBef>
                <a:spcPct val="50000"/>
              </a:spcBef>
            </a:pPr>
            <a:r>
              <a:rPr lang="en-US" b="1" u="sng">
                <a:latin typeface="Gill Sans" charset="0"/>
              </a:rPr>
              <a:t>As </a:t>
            </a:r>
            <a:r>
              <a:rPr lang="en-US" u="sng">
                <a:latin typeface="Gill Sans" charset="0"/>
              </a:rPr>
              <a:t>a</a:t>
            </a:r>
            <a:r>
              <a:rPr lang="en-US">
                <a:latin typeface="Gill Sans" charset="0"/>
              </a:rPr>
              <a:t>n employee,</a:t>
            </a:r>
            <a:br>
              <a:rPr lang="en-US">
                <a:latin typeface="Gill Sans" charset="0"/>
              </a:rPr>
            </a:br>
            <a:endParaRPr lang="en-US">
              <a:latin typeface="Gill Sans" charset="0"/>
            </a:endParaRPr>
          </a:p>
        </p:txBody>
      </p:sp>
      <p:sp>
        <p:nvSpPr>
          <p:cNvPr id="11" name="Text Box 3"/>
          <p:cNvSpPr txBox="1">
            <a:spLocks noChangeArrowheads="1"/>
          </p:cNvSpPr>
          <p:nvPr/>
        </p:nvSpPr>
        <p:spPr bwMode="auto">
          <a:xfrm>
            <a:off x="1084263" y="3448053"/>
            <a:ext cx="6146800" cy="830997"/>
          </a:xfrm>
          <a:prstGeom prst="rect">
            <a:avLst/>
          </a:prstGeom>
          <a:solidFill>
            <a:schemeClr val="bg1"/>
          </a:solidFill>
          <a:ln w="9525">
            <a:noFill/>
            <a:miter lim="800000"/>
            <a:headEnd/>
            <a:tailEnd/>
          </a:ln>
        </p:spPr>
        <p:txBody>
          <a:bodyPr>
            <a:spAutoFit/>
          </a:bodyPr>
          <a:lstStyle/>
          <a:p>
            <a:pPr>
              <a:spcBef>
                <a:spcPct val="50000"/>
              </a:spcBef>
            </a:pPr>
            <a:r>
              <a:rPr lang="en-US" b="1" u="sng">
                <a:latin typeface="Gill Sans" charset="0"/>
              </a:rPr>
              <a:t>I want to</a:t>
            </a:r>
            <a:r>
              <a:rPr lang="en-US" b="1">
                <a:latin typeface="Gill Sans" charset="0"/>
              </a:rPr>
              <a:t> </a:t>
            </a:r>
            <a:r>
              <a:rPr lang="en-US">
                <a:latin typeface="Gill Sans" charset="0"/>
              </a:rPr>
              <a:t>see all the requests I’ve submitted that are pending my manager’s approval</a:t>
            </a:r>
          </a:p>
        </p:txBody>
      </p:sp>
      <p:sp>
        <p:nvSpPr>
          <p:cNvPr id="12" name="Text Box 3"/>
          <p:cNvSpPr txBox="1">
            <a:spLocks noChangeArrowheads="1"/>
          </p:cNvSpPr>
          <p:nvPr/>
        </p:nvSpPr>
        <p:spPr bwMode="auto">
          <a:xfrm>
            <a:off x="1160467" y="4633914"/>
            <a:ext cx="6167437" cy="1200329"/>
          </a:xfrm>
          <a:prstGeom prst="rect">
            <a:avLst/>
          </a:prstGeom>
          <a:solidFill>
            <a:schemeClr val="bg1"/>
          </a:solidFill>
          <a:ln w="9525">
            <a:noFill/>
            <a:miter lim="800000"/>
            <a:headEnd/>
            <a:tailEnd/>
          </a:ln>
        </p:spPr>
        <p:txBody>
          <a:bodyPr>
            <a:spAutoFit/>
          </a:bodyPr>
          <a:lstStyle/>
          <a:p>
            <a:pPr>
              <a:spcBef>
                <a:spcPct val="50000"/>
              </a:spcBef>
            </a:pPr>
            <a:r>
              <a:rPr lang="en-US" b="1" u="sng">
                <a:latin typeface="Gill Sans" charset="0"/>
              </a:rPr>
              <a:t>So that</a:t>
            </a:r>
            <a:r>
              <a:rPr lang="en-US" b="1">
                <a:latin typeface="Gill Sans" charset="0"/>
              </a:rPr>
              <a:t> </a:t>
            </a:r>
            <a:r>
              <a:rPr lang="en-US">
                <a:latin typeface="Gill Sans" charset="0"/>
              </a:rPr>
              <a:t>I can see which have been approved and which have not been approved</a:t>
            </a:r>
          </a:p>
        </p:txBody>
      </p:sp>
      <p:sp>
        <p:nvSpPr>
          <p:cNvPr id="63496" name="Line 8"/>
          <p:cNvSpPr>
            <a:spLocks noChangeShapeType="1"/>
          </p:cNvSpPr>
          <p:nvPr/>
        </p:nvSpPr>
        <p:spPr bwMode="auto">
          <a:xfrm>
            <a:off x="457200" y="1117600"/>
            <a:ext cx="8229600" cy="0"/>
          </a:xfrm>
          <a:prstGeom prst="line">
            <a:avLst/>
          </a:prstGeom>
          <a:noFill/>
          <a:ln w="38100">
            <a:solidFill>
              <a:schemeClr val="tx1"/>
            </a:solidFill>
            <a:round/>
            <a:headEnd/>
            <a:tailEnd/>
          </a:ln>
        </p:spPr>
        <p:txBody>
          <a:bodyPr/>
          <a:lstStyle/>
          <a:p>
            <a:endParaRPr lang="en-US"/>
          </a:p>
        </p:txBody>
      </p:sp>
      <p:sp>
        <p:nvSpPr>
          <p:cNvPr id="1705987" name="Text Box 3"/>
          <p:cNvSpPr txBox="1">
            <a:spLocks noChangeArrowheads="1"/>
          </p:cNvSpPr>
          <p:nvPr/>
        </p:nvSpPr>
        <p:spPr bwMode="auto">
          <a:xfrm>
            <a:off x="1046163" y="2517775"/>
            <a:ext cx="6451600" cy="3416320"/>
          </a:xfrm>
          <a:prstGeom prst="rect">
            <a:avLst/>
          </a:prstGeom>
          <a:noFill/>
          <a:ln w="9525">
            <a:solidFill>
              <a:schemeClr val="tx1"/>
            </a:solidFill>
            <a:miter lim="800000"/>
            <a:headEnd/>
            <a:tailEnd/>
          </a:ln>
        </p:spPr>
        <p:txBody>
          <a:bodyPr>
            <a:spAutoFit/>
          </a:bodyPr>
          <a:lstStyle/>
          <a:p>
            <a:pPr>
              <a:spcBef>
                <a:spcPct val="50000"/>
              </a:spcBef>
            </a:pPr>
            <a:r>
              <a:rPr lang="en-US" u="sng">
                <a:latin typeface="Gill Sans" charset="0"/>
              </a:rPr>
              <a:t/>
            </a:r>
            <a:br>
              <a:rPr lang="en-US" u="sng">
                <a:latin typeface="Gill Sans" charset="0"/>
              </a:rPr>
            </a:br>
            <a:endParaRPr lang="en-US" u="sng">
              <a:latin typeface="Gill Sans" charset="0"/>
            </a:endParaRPr>
          </a:p>
          <a:p>
            <a:pPr>
              <a:spcBef>
                <a:spcPct val="50000"/>
              </a:spcBef>
            </a:pPr>
            <a:endParaRPr lang="en-US" u="sng">
              <a:latin typeface="Gill Sans" charset="0"/>
            </a:endParaRPr>
          </a:p>
          <a:p>
            <a:pPr>
              <a:spcBef>
                <a:spcPct val="50000"/>
              </a:spcBef>
            </a:pPr>
            <a:endParaRPr lang="en-US" u="sng">
              <a:latin typeface="Gill Sans" charset="0"/>
            </a:endParaRPr>
          </a:p>
          <a:p>
            <a:pPr>
              <a:spcBef>
                <a:spcPct val="50000"/>
              </a:spcBef>
            </a:pPr>
            <a:r>
              <a:rPr lang="en-US" u="sng">
                <a:latin typeface="Gill Sans" charset="0"/>
              </a:rPr>
              <a:t/>
            </a:r>
            <a:br>
              <a:rPr lang="en-US" u="sng">
                <a:latin typeface="Gill Sans" charset="0"/>
              </a:rPr>
            </a:br>
            <a:endParaRPr lang="en-US" u="sng">
              <a:latin typeface="Gill Sans" charset="0"/>
            </a:endParaRPr>
          </a:p>
          <a:p>
            <a:pPr>
              <a:spcBef>
                <a:spcPct val="50000"/>
              </a:spcBef>
            </a:pPr>
            <a:endParaRPr lang="en-US" u="sng">
              <a:latin typeface="Gill San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59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70598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Gill Sans"/>
              <a:ea typeface="+mn-ea"/>
            </a:endParaRPr>
          </a:p>
        </p:txBody>
      </p:sp>
      <p:sp>
        <p:nvSpPr>
          <p:cNvPr id="64515" name="Rectangle 2"/>
          <p:cNvSpPr>
            <a:spLocks noGrp="1" noChangeArrowheads="1"/>
          </p:cNvSpPr>
          <p:nvPr>
            <p:ph type="title"/>
          </p:nvPr>
        </p:nvSpPr>
        <p:spPr>
          <a:xfrm>
            <a:off x="457200" y="76200"/>
            <a:ext cx="8686800" cy="1143000"/>
          </a:xfrm>
        </p:spPr>
        <p:txBody>
          <a:bodyPr/>
          <a:lstStyle/>
          <a:p>
            <a:pPr eaLnBrk="1" hangingPunct="1"/>
            <a:r>
              <a:rPr lang="en-US" smtClean="0">
                <a:solidFill>
                  <a:srgbClr val="000000"/>
                </a:solidFill>
                <a:latin typeface="Gill Sans" charset="0"/>
                <a:cs typeface="Gill Sans" charset="0"/>
              </a:rPr>
              <a:t>The </a:t>
            </a:r>
            <a:r>
              <a:rPr lang="en-US" u="sng" smtClean="0">
                <a:solidFill>
                  <a:srgbClr val="000000"/>
                </a:solidFill>
                <a:latin typeface="Gill Sans" charset="0"/>
                <a:cs typeface="Gill Sans" charset="0"/>
              </a:rPr>
              <a:t>C</a:t>
            </a:r>
            <a:r>
              <a:rPr lang="en-US" smtClean="0">
                <a:solidFill>
                  <a:srgbClr val="000000"/>
                </a:solidFill>
                <a:latin typeface="Gill Sans" charset="0"/>
                <a:cs typeface="Gill Sans" charset="0"/>
              </a:rPr>
              <a:t>onfirmation – Back of Card</a:t>
            </a:r>
          </a:p>
        </p:txBody>
      </p:sp>
      <p:sp>
        <p:nvSpPr>
          <p:cNvPr id="1705987" name="Text Box 3"/>
          <p:cNvSpPr txBox="1">
            <a:spLocks noChangeArrowheads="1"/>
          </p:cNvSpPr>
          <p:nvPr/>
        </p:nvSpPr>
        <p:spPr bwMode="auto">
          <a:xfrm>
            <a:off x="1046167" y="2505077"/>
            <a:ext cx="7145337" cy="4108817"/>
          </a:xfrm>
          <a:prstGeom prst="rect">
            <a:avLst/>
          </a:prstGeom>
          <a:solidFill>
            <a:schemeClr val="bg1"/>
          </a:solidFill>
          <a:ln w="9525">
            <a:solidFill>
              <a:schemeClr val="tx1"/>
            </a:solidFill>
            <a:miter lim="800000"/>
            <a:headEnd/>
            <a:tailEnd/>
          </a:ln>
        </p:spPr>
        <p:txBody>
          <a:bodyPr>
            <a:spAutoFit/>
          </a:bodyPr>
          <a:lstStyle/>
          <a:p>
            <a:pPr>
              <a:spcBef>
                <a:spcPct val="50000"/>
              </a:spcBef>
            </a:pPr>
            <a:r>
              <a:rPr lang="en-US" u="sng">
                <a:latin typeface="Gill Sans" charset="0"/>
              </a:rPr>
              <a:t>Acceptance Criteria</a:t>
            </a:r>
            <a:br>
              <a:rPr lang="en-US" u="sng">
                <a:latin typeface="Gill Sans" charset="0"/>
              </a:rPr>
            </a:br>
            <a:endParaRPr lang="en-US" u="sng">
              <a:latin typeface="Gill Sans" charset="0"/>
            </a:endParaRPr>
          </a:p>
          <a:p>
            <a:pPr>
              <a:spcBef>
                <a:spcPct val="50000"/>
              </a:spcBef>
            </a:pPr>
            <a:endParaRPr lang="en-US" u="sng">
              <a:latin typeface="Gill Sans" charset="0"/>
            </a:endParaRPr>
          </a:p>
          <a:p>
            <a:pPr>
              <a:spcBef>
                <a:spcPct val="50000"/>
              </a:spcBef>
            </a:pPr>
            <a:endParaRPr lang="en-US" sz="2000" u="sng">
              <a:latin typeface="Gill Sans" charset="0"/>
            </a:endParaRPr>
          </a:p>
          <a:p>
            <a:pPr>
              <a:spcBef>
                <a:spcPct val="50000"/>
              </a:spcBef>
            </a:pPr>
            <a:endParaRPr lang="en-US" u="sng">
              <a:latin typeface="Gill Sans" charset="0"/>
            </a:endParaRPr>
          </a:p>
          <a:p>
            <a:pPr>
              <a:spcBef>
                <a:spcPct val="50000"/>
              </a:spcBef>
            </a:pPr>
            <a:r>
              <a:rPr lang="en-US" u="sng">
                <a:latin typeface="Gill Sans" charset="0"/>
              </a:rPr>
              <a:t/>
            </a:r>
            <a:br>
              <a:rPr lang="en-US" u="sng">
                <a:latin typeface="Gill Sans" charset="0"/>
              </a:rPr>
            </a:br>
            <a:r>
              <a:rPr lang="en-US" u="sng">
                <a:latin typeface="Gill Sans" charset="0"/>
              </a:rPr>
              <a:t>Notes</a:t>
            </a:r>
          </a:p>
          <a:p>
            <a:pPr>
              <a:spcBef>
                <a:spcPct val="50000"/>
              </a:spcBef>
            </a:pPr>
            <a:endParaRPr lang="en-US" sz="1800" u="sng">
              <a:latin typeface="Gill Sans" charset="0"/>
            </a:endParaRPr>
          </a:p>
          <a:p>
            <a:pPr>
              <a:spcBef>
                <a:spcPct val="50000"/>
              </a:spcBef>
            </a:pPr>
            <a:endParaRPr lang="en-US" sz="1600" u="sng">
              <a:latin typeface="Gill Sans" charset="0"/>
            </a:endParaRPr>
          </a:p>
        </p:txBody>
      </p:sp>
      <p:sp>
        <p:nvSpPr>
          <p:cNvPr id="64517" name="TextBox 7"/>
          <p:cNvSpPr txBox="1">
            <a:spLocks noChangeArrowheads="1"/>
          </p:cNvSpPr>
          <p:nvPr/>
        </p:nvSpPr>
        <p:spPr bwMode="auto">
          <a:xfrm>
            <a:off x="1036638" y="1487473"/>
            <a:ext cx="7135812" cy="858866"/>
          </a:xfrm>
          <a:prstGeom prst="rect">
            <a:avLst/>
          </a:prstGeom>
          <a:solidFill>
            <a:schemeClr val="bg1"/>
          </a:solidFill>
          <a:ln w="9525">
            <a:solidFill>
              <a:schemeClr val="tx1"/>
            </a:solidFill>
            <a:miter lim="800000"/>
            <a:headEnd/>
            <a:tailEnd/>
          </a:ln>
        </p:spPr>
        <p:txBody>
          <a:bodyPr tIns="90000" bIns="90000" anchor="ctr">
            <a:spAutoFit/>
          </a:bodyPr>
          <a:lstStyle/>
          <a:p>
            <a:pPr marL="355600" indent="-355600"/>
            <a:r>
              <a:rPr lang="en-US" sz="1100" b="1">
                <a:latin typeface="Myriad Pro " charset="0"/>
              </a:rPr>
              <a:t>15. 	Review Pending Requests. </a:t>
            </a:r>
            <a:r>
              <a:rPr lang="en-US" sz="1100">
                <a:latin typeface="Myriad Pro " charset="0"/>
              </a:rPr>
              <a:t>[Accessible from the Dashboard].  Enables user to view all their currently unapproved requests in the system.  The page should display a table that lists each of the pending requests,  the date of the request, the type of the request (vacation day, personal day, or sick day), and the first 30 characters of the “explanation field”.</a:t>
            </a:r>
          </a:p>
        </p:txBody>
      </p:sp>
      <p:sp>
        <p:nvSpPr>
          <p:cNvPr id="14" name="Text Box 3"/>
          <p:cNvSpPr txBox="1">
            <a:spLocks noChangeArrowheads="1"/>
          </p:cNvSpPr>
          <p:nvPr/>
        </p:nvSpPr>
        <p:spPr bwMode="auto">
          <a:xfrm>
            <a:off x="1431929" y="3067051"/>
            <a:ext cx="6550025" cy="3908762"/>
          </a:xfrm>
          <a:prstGeom prst="rect">
            <a:avLst/>
          </a:prstGeom>
          <a:noFill/>
          <a:ln w="9525">
            <a:noFill/>
            <a:miter lim="800000"/>
            <a:headEnd/>
            <a:tailEnd/>
          </a:ln>
        </p:spPr>
        <p:txBody>
          <a:bodyPr>
            <a:spAutoFit/>
          </a:bodyPr>
          <a:lstStyle/>
          <a:p>
            <a:pPr marL="182563" indent="-182563">
              <a:buFont typeface="Arial" pitchFamily="34" charset="0"/>
              <a:buChar char="•"/>
            </a:pPr>
            <a:r>
              <a:rPr lang="en-US" sz="1600">
                <a:latin typeface="Gill Sans" charset="0"/>
              </a:rPr>
              <a:t>All pending requests are shown</a:t>
            </a:r>
          </a:p>
          <a:p>
            <a:pPr marL="182563" indent="-182563">
              <a:buFont typeface="Arial" pitchFamily="34" charset="0"/>
              <a:buChar char="•"/>
            </a:pPr>
            <a:r>
              <a:rPr lang="en-US" sz="1600">
                <a:latin typeface="Gill Sans" charset="0"/>
              </a:rPr>
              <a:t>Last 5 approved or denied requests are shown</a:t>
            </a:r>
          </a:p>
          <a:p>
            <a:pPr marL="182563" indent="-182563">
              <a:buFont typeface="Arial" pitchFamily="34" charset="0"/>
              <a:buChar char="•"/>
            </a:pPr>
            <a:r>
              <a:rPr lang="en-US" sz="1600">
                <a:latin typeface="Gill Sans" charset="0"/>
              </a:rPr>
              <a:t>Requests are shown in a table, in reverse chronological order</a:t>
            </a:r>
          </a:p>
          <a:p>
            <a:pPr marL="182563" indent="-182563">
              <a:buFont typeface="Arial" pitchFamily="34" charset="0"/>
              <a:buChar char="•"/>
            </a:pPr>
            <a:r>
              <a:rPr lang="en-US" sz="1600">
                <a:latin typeface="Gill Sans" charset="0"/>
              </a:rPr>
              <a:t>For each request, the date and type of request is shown, as well as the first 30 characters of the explanation</a:t>
            </a:r>
          </a:p>
          <a:p>
            <a:pPr marL="182563" indent="-182563">
              <a:buFont typeface="Arial" pitchFamily="34" charset="0"/>
              <a:buChar char="•"/>
            </a:pPr>
            <a:r>
              <a:rPr lang="en-US" sz="1600">
                <a:latin typeface="Gill Sans" charset="0"/>
              </a:rPr>
              <a:t>If no requests pending, “No requests pending” appears</a:t>
            </a:r>
          </a:p>
          <a:p>
            <a:pPr marL="182563" indent="-182563">
              <a:buFont typeface="Arial" pitchFamily="34" charset="0"/>
              <a:buChar char="•"/>
            </a:pPr>
            <a:r>
              <a:rPr lang="en-US" sz="1600">
                <a:latin typeface="Gill Sans" charset="0"/>
              </a:rPr>
              <a:t>For each request, show whether a reminder has been sent to the manager yet</a:t>
            </a:r>
          </a:p>
          <a:p>
            <a:pPr marL="182563" indent="-182563">
              <a:buFont typeface="Arial" pitchFamily="34" charset="0"/>
              <a:buChar char="•"/>
            </a:pPr>
            <a:endParaRPr lang="en-US" sz="2800">
              <a:latin typeface="Gill Sans" charset="0"/>
            </a:endParaRPr>
          </a:p>
          <a:p>
            <a:pPr marL="182563" indent="-182563">
              <a:buFont typeface="Arial" pitchFamily="34" charset="0"/>
              <a:buChar char="•"/>
            </a:pPr>
            <a:endParaRPr lang="en-US" sz="2800">
              <a:latin typeface="Gill Sans" charset="0"/>
            </a:endParaRPr>
          </a:p>
          <a:p>
            <a:pPr marL="182563" indent="-182563">
              <a:buFont typeface="Arial" pitchFamily="34" charset="0"/>
              <a:buChar char="•"/>
            </a:pPr>
            <a:r>
              <a:rPr lang="en-US" sz="1600">
                <a:latin typeface="Gill Sans" charset="0"/>
              </a:rPr>
              <a:t>Showing the last 5 approved or denied requests is not in the original specification, but it’s quick and easy to include</a:t>
            </a:r>
          </a:p>
          <a:p>
            <a:pPr marL="182563" indent="-182563"/>
            <a:endParaRPr lang="en-US" sz="1600">
              <a:latin typeface="Gill Sans" charset="0"/>
            </a:endParaRPr>
          </a:p>
          <a:p>
            <a:pPr marL="182563" indent="-182563">
              <a:buFont typeface="Arial" pitchFamily="34" charset="0"/>
              <a:buChar char="•"/>
            </a:pPr>
            <a:endParaRPr lang="en-US" sz="1600">
              <a:latin typeface="Gill Sans" charset="0"/>
            </a:endParaRPr>
          </a:p>
        </p:txBody>
      </p:sp>
      <p:sp>
        <p:nvSpPr>
          <p:cNvPr id="64519" name="Line 8"/>
          <p:cNvSpPr>
            <a:spLocks noChangeShapeType="1"/>
          </p:cNvSpPr>
          <p:nvPr/>
        </p:nvSpPr>
        <p:spPr bwMode="auto">
          <a:xfrm>
            <a:off x="457200" y="1117600"/>
            <a:ext cx="8229600" cy="0"/>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59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animBg="1"/>
      <p:bldP spid="14"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latin typeface="Gill Sans" charset="0"/>
                <a:cs typeface="Gill Sans" charset="0"/>
              </a:rPr>
              <a:t>The </a:t>
            </a:r>
            <a:r>
              <a:rPr lang="en-US" u="sng" smtClean="0">
                <a:latin typeface="Gill Sans" charset="0"/>
                <a:cs typeface="Gill Sans" charset="0"/>
              </a:rPr>
              <a:t>C</a:t>
            </a:r>
            <a:r>
              <a:rPr lang="en-US" smtClean="0">
                <a:latin typeface="Gill Sans" charset="0"/>
                <a:cs typeface="Gill Sans" charset="0"/>
              </a:rPr>
              <a:t>onversation</a:t>
            </a:r>
          </a:p>
        </p:txBody>
      </p:sp>
      <p:sp>
        <p:nvSpPr>
          <p:cNvPr id="5" name="Rectangle 3"/>
          <p:cNvSpPr txBox="1">
            <a:spLocks noChangeArrowheads="1"/>
          </p:cNvSpPr>
          <p:nvPr/>
        </p:nvSpPr>
        <p:spPr bwMode="auto">
          <a:xfrm>
            <a:off x="457200" y="1600200"/>
            <a:ext cx="8229600" cy="5029200"/>
          </a:xfrm>
          <a:prstGeom prst="rect">
            <a:avLst/>
          </a:prstGeom>
          <a:noFill/>
          <a:ln w="9525">
            <a:noFill/>
            <a:miter lim="800000"/>
            <a:headEnd/>
            <a:tailEnd/>
          </a:ln>
        </p:spPr>
        <p:txBody>
          <a:bodyPr/>
          <a:lstStyle/>
          <a:p>
            <a:pPr marL="342900" indent="-342900">
              <a:spcBef>
                <a:spcPct val="20000"/>
              </a:spcBef>
              <a:buFont typeface="Wingdings" pitchFamily="-110" charset="2"/>
              <a:buChar char="§"/>
              <a:defRPr/>
            </a:pPr>
            <a:r>
              <a:rPr lang="en-US" sz="2800" kern="0" dirty="0">
                <a:solidFill>
                  <a:schemeClr val="bg1"/>
                </a:solidFill>
                <a:latin typeface="Gill Sans"/>
                <a:ea typeface="ＭＳ Ｐゴシック" pitchFamily="-110" charset="-128"/>
                <a:cs typeface="Gill Sans"/>
              </a:rPr>
              <a:t>The card only covers the most basic information</a:t>
            </a:r>
          </a:p>
          <a:p>
            <a:pPr marL="342900" indent="-342900">
              <a:spcBef>
                <a:spcPct val="20000"/>
              </a:spcBef>
              <a:buFont typeface="Wingdings" pitchFamily="-110" charset="2"/>
              <a:buChar char="§"/>
              <a:defRPr/>
            </a:pPr>
            <a:r>
              <a:rPr lang="en-US" sz="2800" kern="0" dirty="0">
                <a:solidFill>
                  <a:schemeClr val="bg1"/>
                </a:solidFill>
                <a:latin typeface="Gill Sans"/>
                <a:ea typeface="ＭＳ Ｐゴシック" pitchFamily="-110" charset="-128"/>
                <a:cs typeface="Gill Sans"/>
              </a:rPr>
              <a:t>The next level of detail comes in conversations between the Product Owner and the </a:t>
            </a:r>
            <a:r>
              <a:rPr lang="en-US" sz="2800" kern="0" dirty="0" smtClean="0">
                <a:solidFill>
                  <a:schemeClr val="bg1"/>
                </a:solidFill>
                <a:latin typeface="Gill Sans"/>
                <a:ea typeface="ＭＳ Ｐゴシック" pitchFamily="-110" charset="-128"/>
                <a:cs typeface="Gill Sans"/>
              </a:rPr>
              <a:t>Team</a:t>
            </a:r>
          </a:p>
          <a:p>
            <a:pPr marL="342900" indent="-342900">
              <a:spcBef>
                <a:spcPct val="20000"/>
              </a:spcBef>
              <a:buFont typeface="Wingdings" pitchFamily="-110" charset="2"/>
              <a:buChar char="§"/>
              <a:defRPr/>
            </a:pPr>
            <a:endParaRPr lang="en-US" sz="2800" kern="0" dirty="0">
              <a:solidFill>
                <a:schemeClr val="bg1"/>
              </a:solidFill>
              <a:latin typeface="Gill Sans"/>
              <a:ea typeface="ＭＳ Ｐゴシック" pitchFamily="-110" charset="-128"/>
              <a:cs typeface="Gill Sans"/>
            </a:endParaRPr>
          </a:p>
          <a:p>
            <a:pPr lvl="1">
              <a:lnSpc>
                <a:spcPct val="130000"/>
              </a:lnSpc>
              <a:buClr>
                <a:srgbClr val="FF9900"/>
              </a:buClr>
              <a:buSzPct val="150000"/>
              <a:buFontTx/>
              <a:buChar char="•"/>
            </a:pPr>
            <a:r>
              <a:rPr lang="en-US" altLang="en-US" sz="2000" b="1" dirty="0" smtClean="0">
                <a:solidFill>
                  <a:schemeClr val="bg1"/>
                </a:solidFill>
                <a:latin typeface="Trebuchet MS" pitchFamily="34" charset="0"/>
              </a:rPr>
              <a:t>Screen </a:t>
            </a:r>
            <a:r>
              <a:rPr lang="en-US" altLang="en-US" sz="2000" b="1" dirty="0">
                <a:solidFill>
                  <a:schemeClr val="bg1"/>
                </a:solidFill>
                <a:latin typeface="Trebuchet MS" pitchFamily="34" charset="0"/>
              </a:rPr>
              <a:t>shots</a:t>
            </a:r>
          </a:p>
          <a:p>
            <a:pPr lvl="1">
              <a:lnSpc>
                <a:spcPct val="130000"/>
              </a:lnSpc>
              <a:buClr>
                <a:srgbClr val="FF9900"/>
              </a:buClr>
              <a:buSzPct val="150000"/>
              <a:buFontTx/>
              <a:buChar char="•"/>
            </a:pPr>
            <a:r>
              <a:rPr lang="en-US" altLang="en-US" sz="2000" b="1" dirty="0">
                <a:solidFill>
                  <a:schemeClr val="bg1"/>
                </a:solidFill>
                <a:latin typeface="Trebuchet MS" pitchFamily="34" charset="0"/>
              </a:rPr>
              <a:t>Items out of scope</a:t>
            </a:r>
          </a:p>
          <a:p>
            <a:pPr lvl="1">
              <a:lnSpc>
                <a:spcPct val="130000"/>
              </a:lnSpc>
              <a:buClr>
                <a:srgbClr val="FF9900"/>
              </a:buClr>
              <a:buSzPct val="150000"/>
              <a:buFontTx/>
              <a:buChar char="•"/>
            </a:pPr>
            <a:r>
              <a:rPr lang="en-US" altLang="en-US" sz="2000" b="1" dirty="0">
                <a:solidFill>
                  <a:schemeClr val="bg1"/>
                </a:solidFill>
                <a:latin typeface="Trebuchet MS" pitchFamily="34" charset="0"/>
              </a:rPr>
              <a:t>Process Flows</a:t>
            </a:r>
          </a:p>
          <a:p>
            <a:pPr lvl="1">
              <a:lnSpc>
                <a:spcPct val="130000"/>
              </a:lnSpc>
              <a:buClr>
                <a:srgbClr val="FF9900"/>
              </a:buClr>
              <a:buSzPct val="150000"/>
              <a:buFontTx/>
              <a:buChar char="•"/>
            </a:pPr>
            <a:r>
              <a:rPr lang="en-US" altLang="en-US" sz="2000" b="1" dirty="0">
                <a:solidFill>
                  <a:schemeClr val="bg1"/>
                </a:solidFill>
                <a:latin typeface="Trebuchet MS" pitchFamily="34" charset="0"/>
              </a:rPr>
              <a:t>Baseline Estimate (Mandatory)</a:t>
            </a:r>
          </a:p>
          <a:p>
            <a:pPr lvl="1">
              <a:lnSpc>
                <a:spcPct val="130000"/>
              </a:lnSpc>
              <a:buClr>
                <a:srgbClr val="FF9900"/>
              </a:buClr>
              <a:buSzPct val="150000"/>
              <a:buFontTx/>
              <a:buChar char="•"/>
            </a:pPr>
            <a:r>
              <a:rPr lang="en-US" altLang="en-US" sz="2000" b="1" dirty="0">
                <a:solidFill>
                  <a:schemeClr val="bg1"/>
                </a:solidFill>
                <a:latin typeface="Trebuchet MS" pitchFamily="34" charset="0"/>
              </a:rPr>
              <a:t>Data Migration</a:t>
            </a:r>
          </a:p>
          <a:p>
            <a:pPr lvl="1">
              <a:lnSpc>
                <a:spcPct val="130000"/>
              </a:lnSpc>
              <a:buClr>
                <a:srgbClr val="FF9900"/>
              </a:buClr>
              <a:buSzPct val="150000"/>
              <a:buFontTx/>
              <a:buChar char="•"/>
            </a:pPr>
            <a:r>
              <a:rPr lang="en-US" altLang="en-US" sz="2000" b="1" dirty="0">
                <a:solidFill>
                  <a:schemeClr val="bg1"/>
                </a:solidFill>
                <a:latin typeface="Trebuchet MS" pitchFamily="34" charset="0"/>
              </a:rPr>
              <a:t>Non-functional requirements</a:t>
            </a:r>
          </a:p>
          <a:p>
            <a:pPr marL="342900" indent="-342900">
              <a:spcBef>
                <a:spcPct val="20000"/>
              </a:spcBef>
              <a:buFont typeface="Wingdings" pitchFamily="-110" charset="2"/>
              <a:buChar char="§"/>
              <a:defRPr/>
            </a:pPr>
            <a:r>
              <a:rPr lang="en-US" sz="2800" kern="0" dirty="0" smtClean="0">
                <a:solidFill>
                  <a:schemeClr val="bg1"/>
                </a:solidFill>
                <a:latin typeface="Gill Sans"/>
                <a:ea typeface="ＭＳ Ｐゴシック" pitchFamily="-110" charset="-128"/>
                <a:cs typeface="Gill Sans"/>
              </a:rPr>
              <a:t> </a:t>
            </a:r>
            <a:endParaRPr lang="en-US" sz="2800" kern="0" dirty="0">
              <a:solidFill>
                <a:schemeClr val="bg1"/>
              </a:solidFill>
              <a:latin typeface="Gill Sans"/>
              <a:ea typeface="ＭＳ Ｐゴシック" pitchFamily="-110" charset="-128"/>
              <a:cs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408281" y="208130"/>
            <a:ext cx="8548047" cy="64110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smtClean="0">
                <a:latin typeface="Gill Sans" charset="0"/>
                <a:cs typeface="Gill Sans" charset="0"/>
              </a:rPr>
              <a:t>Scrum in the Real World</a:t>
            </a:r>
          </a:p>
        </p:txBody>
      </p:sp>
      <p:sp>
        <p:nvSpPr>
          <p:cNvPr id="66563" name="Content Placeholder 2"/>
          <p:cNvSpPr>
            <a:spLocks noGrp="1"/>
          </p:cNvSpPr>
          <p:nvPr>
            <p:ph idx="1"/>
          </p:nvPr>
        </p:nvSpPr>
        <p:spPr/>
        <p:txBody>
          <a:bodyPr/>
          <a:lstStyle/>
          <a:p>
            <a:pPr eaLnBrk="1" hangingPunct="1"/>
            <a:r>
              <a:rPr lang="en-US" dirty="0" smtClean="0">
                <a:latin typeface="Gill Sans" charset="0"/>
                <a:cs typeface="Gill Sans" charset="0"/>
              </a:rPr>
              <a:t>Starting Scrum Projects</a:t>
            </a:r>
          </a:p>
          <a:p>
            <a:pPr eaLnBrk="1" hangingPunct="1"/>
            <a:r>
              <a:rPr lang="en-US" dirty="0" smtClean="0">
                <a:latin typeface="Gill Sans" charset="0"/>
                <a:cs typeface="Gill Sans" charset="0"/>
              </a:rPr>
              <a:t>Expressing Requirements with User Stories</a:t>
            </a:r>
          </a:p>
          <a:p>
            <a:pPr eaLnBrk="1" hangingPunct="1"/>
            <a:r>
              <a:rPr lang="en-US" dirty="0" smtClean="0">
                <a:latin typeface="Gill Sans" charset="0"/>
                <a:cs typeface="Gill Sans" charset="0"/>
              </a:rPr>
              <a:t>Release Planning and Estimation</a:t>
            </a:r>
          </a:p>
          <a:p>
            <a:pPr eaLnBrk="1" hangingPunct="1"/>
            <a:r>
              <a:rPr lang="en-US" dirty="0" smtClean="0">
                <a:latin typeface="Gill Sans" charset="0"/>
                <a:cs typeface="Gill Sans" charset="0"/>
              </a:rPr>
              <a:t>Release Tracking and Responding to Project Delays</a:t>
            </a:r>
          </a:p>
        </p:txBody>
      </p:sp>
      <p:sp>
        <p:nvSpPr>
          <p:cNvPr id="4" name="Rectangle 3"/>
          <p:cNvSpPr>
            <a:spLocks noChangeArrowheads="1"/>
          </p:cNvSpPr>
          <p:nvPr/>
        </p:nvSpPr>
        <p:spPr bwMode="auto">
          <a:xfrm>
            <a:off x="450850" y="2457451"/>
            <a:ext cx="7315200" cy="457200"/>
          </a:xfrm>
          <a:prstGeom prst="rect">
            <a:avLst/>
          </a:prstGeom>
          <a:noFill/>
          <a:ln w="38100">
            <a:solidFill>
              <a:schemeClr val="bg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17"/>
            <a:ext cx="9144000" cy="944563"/>
          </a:xfrm>
          <a:prstGeom prst="rect">
            <a:avLst/>
          </a:prstGeom>
          <a:solidFill>
            <a:schemeClr val="tx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1"/>
          <p:cNvSpPr>
            <a:spLocks noGrp="1"/>
          </p:cNvSpPr>
          <p:nvPr>
            <p:ph type="title"/>
          </p:nvPr>
        </p:nvSpPr>
        <p:spPr/>
        <p:txBody>
          <a:bodyPr>
            <a:normAutofit/>
          </a:bodyPr>
          <a:lstStyle/>
          <a:p>
            <a:r>
              <a:rPr lang="en-US" dirty="0" smtClean="0">
                <a:solidFill>
                  <a:srgbClr val="000000"/>
                </a:solidFill>
              </a:rPr>
              <a:t>What is Release Planning</a:t>
            </a:r>
            <a:endParaRPr lang="en-US" dirty="0">
              <a:solidFill>
                <a:srgbClr val="000000"/>
              </a:solidFill>
            </a:endParaRPr>
          </a:p>
        </p:txBody>
      </p:sp>
      <p:sp>
        <p:nvSpPr>
          <p:cNvPr id="5" name="Rounded Rectangle 4"/>
          <p:cNvSpPr/>
          <p:nvPr/>
        </p:nvSpPr>
        <p:spPr>
          <a:xfrm>
            <a:off x="1127125" y="2032002"/>
            <a:ext cx="6889750" cy="1047751"/>
          </a:xfrm>
          <a:prstGeom prst="round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2800" dirty="0" smtClean="0">
                <a:solidFill>
                  <a:prstClr val="white"/>
                </a:solidFill>
              </a:rPr>
              <a:t>How much will be done by August 30?</a:t>
            </a:r>
            <a:endParaRPr lang="en-US" sz="2800" dirty="0">
              <a:solidFill>
                <a:prstClr val="white"/>
              </a:solidFill>
            </a:endParaRPr>
          </a:p>
        </p:txBody>
      </p:sp>
      <p:sp>
        <p:nvSpPr>
          <p:cNvPr id="6" name="Rounded Rectangle 5"/>
          <p:cNvSpPr/>
          <p:nvPr/>
        </p:nvSpPr>
        <p:spPr>
          <a:xfrm>
            <a:off x="1127125" y="3644902"/>
            <a:ext cx="6889750" cy="1047751"/>
          </a:xfrm>
          <a:prstGeom prst="round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2800" dirty="0" smtClean="0">
                <a:solidFill>
                  <a:prstClr val="white"/>
                </a:solidFill>
              </a:rPr>
              <a:t>When can we ship with this set of features?</a:t>
            </a:r>
            <a:endParaRPr lang="en-US" sz="2800" dirty="0">
              <a:solidFill>
                <a:prstClr val="white"/>
              </a:solidFill>
            </a:endParaRPr>
          </a:p>
        </p:txBody>
      </p:sp>
      <p:sp>
        <p:nvSpPr>
          <p:cNvPr id="7" name="Rounded Rectangle 6"/>
          <p:cNvSpPr/>
          <p:nvPr/>
        </p:nvSpPr>
        <p:spPr>
          <a:xfrm>
            <a:off x="1127125" y="5257802"/>
            <a:ext cx="6889750" cy="1047751"/>
          </a:xfrm>
          <a:prstGeom prst="round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2800" dirty="0" smtClean="0">
                <a:solidFill>
                  <a:prstClr val="white"/>
                </a:solidFill>
              </a:rPr>
              <a:t>How much will it cost to get this set of features?</a:t>
            </a:r>
            <a:endParaRPr lang="en-US" sz="2800" dirty="0">
              <a:solidFill>
                <a:prstClr val="white"/>
              </a:solidFill>
            </a:endParaRPr>
          </a:p>
        </p:txBody>
      </p:sp>
    </p:spTree>
    <p:extLst>
      <p:ext uri="{BB962C8B-B14F-4D97-AF65-F5344CB8AC3E}">
        <p14:creationId xmlns:p14="http://schemas.microsoft.com/office/powerpoint/2010/main" val="167863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dirty="0" smtClean="0">
                <a:latin typeface="Gill Sans" charset="0"/>
                <a:cs typeface="Gill Sans" charset="0"/>
              </a:rPr>
              <a:t>Scrum in the Real World</a:t>
            </a:r>
          </a:p>
        </p:txBody>
      </p:sp>
      <p:sp>
        <p:nvSpPr>
          <p:cNvPr id="58371" name="Content Placeholder 2"/>
          <p:cNvSpPr>
            <a:spLocks noGrp="1"/>
          </p:cNvSpPr>
          <p:nvPr>
            <p:ph idx="1"/>
          </p:nvPr>
        </p:nvSpPr>
        <p:spPr/>
        <p:txBody>
          <a:bodyPr/>
          <a:lstStyle/>
          <a:p>
            <a:pPr eaLnBrk="1" hangingPunct="1"/>
            <a:r>
              <a:rPr lang="en-US" dirty="0" smtClean="0">
                <a:latin typeface="Gill Sans" charset="0"/>
                <a:cs typeface="Gill Sans" charset="0"/>
              </a:rPr>
              <a:t>Starting Scrum Projects</a:t>
            </a:r>
          </a:p>
          <a:p>
            <a:pPr eaLnBrk="1" hangingPunct="1"/>
            <a:r>
              <a:rPr lang="en-US" dirty="0" smtClean="0">
                <a:latin typeface="Gill Sans" charset="0"/>
                <a:cs typeface="Gill Sans" charset="0"/>
              </a:rPr>
              <a:t>Expressing Requirements with User Stories</a:t>
            </a:r>
          </a:p>
          <a:p>
            <a:pPr eaLnBrk="1" hangingPunct="1"/>
            <a:r>
              <a:rPr lang="en-US" dirty="0" smtClean="0">
                <a:latin typeface="Gill Sans" charset="0"/>
                <a:cs typeface="Gill Sans" charset="0"/>
              </a:rPr>
              <a:t>Release Planning and Estimation</a:t>
            </a:r>
          </a:p>
          <a:p>
            <a:pPr eaLnBrk="1" hangingPunct="1"/>
            <a:r>
              <a:rPr lang="en-US" dirty="0" smtClean="0">
                <a:latin typeface="Gill Sans" charset="0"/>
                <a:cs typeface="Gill Sans" charset="0"/>
              </a:rPr>
              <a:t>Release Tracking and Responding to Project Delays</a:t>
            </a:r>
          </a:p>
        </p:txBody>
      </p:sp>
      <p:sp>
        <p:nvSpPr>
          <p:cNvPr id="4" name="Rectangle 3"/>
          <p:cNvSpPr>
            <a:spLocks noChangeArrowheads="1"/>
          </p:cNvSpPr>
          <p:nvPr/>
        </p:nvSpPr>
        <p:spPr bwMode="auto">
          <a:xfrm>
            <a:off x="508000" y="1606551"/>
            <a:ext cx="7315200" cy="457200"/>
          </a:xfrm>
          <a:prstGeom prst="rect">
            <a:avLst/>
          </a:prstGeom>
          <a:noFill/>
          <a:ln w="38100">
            <a:solidFill>
              <a:schemeClr val="bg1"/>
            </a:solid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17"/>
            <a:ext cx="9144000" cy="944563"/>
          </a:xfrm>
          <a:prstGeom prst="rect">
            <a:avLst/>
          </a:prstGeom>
          <a:solidFill>
            <a:schemeClr val="tx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1"/>
          <p:cNvSpPr>
            <a:spLocks noGrp="1"/>
          </p:cNvSpPr>
          <p:nvPr>
            <p:ph type="title"/>
          </p:nvPr>
        </p:nvSpPr>
        <p:spPr/>
        <p:txBody>
          <a:bodyPr/>
          <a:lstStyle/>
          <a:p>
            <a:r>
              <a:rPr lang="en-US" dirty="0" smtClean="0">
                <a:solidFill>
                  <a:srgbClr val="000000"/>
                </a:solidFill>
              </a:rPr>
              <a:t>Big Picture Implications</a:t>
            </a:r>
            <a:endParaRPr lang="en-US" dirty="0">
              <a:solidFill>
                <a:srgbClr val="000000"/>
              </a:solidFill>
            </a:endParaRPr>
          </a:p>
        </p:txBody>
      </p:sp>
      <p:sp>
        <p:nvSpPr>
          <p:cNvPr id="3" name="Content Placeholder 2"/>
          <p:cNvSpPr>
            <a:spLocks noGrp="1"/>
          </p:cNvSpPr>
          <p:nvPr>
            <p:ph idx="1"/>
          </p:nvPr>
        </p:nvSpPr>
        <p:spPr>
          <a:xfrm>
            <a:off x="457200" y="1982913"/>
            <a:ext cx="8229600" cy="3919407"/>
          </a:xfrm>
        </p:spPr>
        <p:txBody>
          <a:bodyPr>
            <a:normAutofit/>
          </a:bodyPr>
          <a:lstStyle/>
          <a:p>
            <a:pPr>
              <a:buFont typeface="Wingdings" charset="2"/>
              <a:buChar char="§"/>
            </a:pPr>
            <a:r>
              <a:rPr lang="en-AU" dirty="0" smtClean="0"/>
              <a:t>Helps predict revenue and budget models</a:t>
            </a:r>
          </a:p>
          <a:p>
            <a:pPr>
              <a:buFont typeface="Wingdings" charset="2"/>
              <a:buChar char="§"/>
            </a:pPr>
            <a:r>
              <a:rPr lang="en-AU" dirty="0" smtClean="0"/>
              <a:t>Ensures departmental readiness</a:t>
            </a:r>
          </a:p>
          <a:p>
            <a:pPr lvl="1">
              <a:buFont typeface="Wingdings" charset="2"/>
              <a:buChar char="§"/>
            </a:pPr>
            <a:r>
              <a:rPr lang="en-AU" sz="2400" dirty="0" smtClean="0"/>
              <a:t>Marketing</a:t>
            </a:r>
          </a:p>
          <a:p>
            <a:pPr lvl="1">
              <a:buFont typeface="Wingdings" charset="2"/>
              <a:buChar char="§"/>
            </a:pPr>
            <a:r>
              <a:rPr lang="en-AU" sz="2400" dirty="0" smtClean="0"/>
              <a:t>Sales</a:t>
            </a:r>
          </a:p>
          <a:p>
            <a:pPr lvl="1">
              <a:buFont typeface="Wingdings" charset="2"/>
              <a:buChar char="§"/>
            </a:pPr>
            <a:r>
              <a:rPr lang="en-AU" sz="2400" dirty="0" smtClean="0"/>
              <a:t>Training</a:t>
            </a:r>
          </a:p>
          <a:p>
            <a:pPr lvl="1">
              <a:buFont typeface="Wingdings" charset="2"/>
              <a:buChar char="§"/>
            </a:pPr>
            <a:r>
              <a:rPr lang="en-AU" sz="2400" dirty="0"/>
              <a:t>S</a:t>
            </a:r>
            <a:r>
              <a:rPr lang="en-AU" sz="2400" dirty="0" smtClean="0"/>
              <a:t>upport</a:t>
            </a:r>
            <a:endParaRPr lang="en-AU" sz="2400" dirty="0"/>
          </a:p>
          <a:p>
            <a:pPr algn="just">
              <a:buFont typeface="Wingdings" charset="2"/>
              <a:buChar char="§"/>
            </a:pPr>
            <a:endParaRPr lang="en-US" dirty="0" smtClean="0">
              <a:solidFill>
                <a:srgbClr val="FF0000"/>
              </a:solidFill>
            </a:endParaRPr>
          </a:p>
        </p:txBody>
      </p:sp>
    </p:spTree>
    <p:extLst>
      <p:ext uri="{BB962C8B-B14F-4D97-AF65-F5344CB8AC3E}">
        <p14:creationId xmlns:p14="http://schemas.microsoft.com/office/powerpoint/2010/main" val="270993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7"/>
            <a:ext cx="9144000" cy="944563"/>
          </a:xfrm>
          <a:prstGeom prst="rect">
            <a:avLst/>
          </a:prstGeom>
          <a:solidFill>
            <a:schemeClr val="tx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1"/>
          <p:cNvSpPr>
            <a:spLocks noGrp="1"/>
          </p:cNvSpPr>
          <p:nvPr>
            <p:ph type="title"/>
          </p:nvPr>
        </p:nvSpPr>
        <p:spPr/>
        <p:txBody>
          <a:bodyPr/>
          <a:lstStyle/>
          <a:p>
            <a:r>
              <a:rPr lang="en-US" dirty="0" smtClean="0">
                <a:solidFill>
                  <a:srgbClr val="000000"/>
                </a:solidFill>
              </a:rPr>
              <a:t>Release Planning</a:t>
            </a:r>
            <a:endParaRPr lang="en-US" dirty="0">
              <a:solidFill>
                <a:srgbClr val="000000"/>
              </a:solidFill>
            </a:endParaRPr>
          </a:p>
        </p:txBody>
      </p:sp>
      <p:sp>
        <p:nvSpPr>
          <p:cNvPr id="3" name="Content Placeholder 2"/>
          <p:cNvSpPr>
            <a:spLocks noGrp="1"/>
          </p:cNvSpPr>
          <p:nvPr>
            <p:ph idx="1"/>
          </p:nvPr>
        </p:nvSpPr>
        <p:spPr>
          <a:xfrm>
            <a:off x="457200" y="1239070"/>
            <a:ext cx="8229600" cy="4913929"/>
          </a:xfrm>
        </p:spPr>
        <p:txBody>
          <a:bodyPr>
            <a:noAutofit/>
          </a:bodyPr>
          <a:lstStyle/>
          <a:p>
            <a:pPr>
              <a:buFont typeface="Wingdings" charset="2"/>
              <a:buChar char="§"/>
            </a:pPr>
            <a:r>
              <a:rPr lang="en-AU" sz="3000" dirty="0" smtClean="0"/>
              <a:t>Product Owner responsibility</a:t>
            </a:r>
          </a:p>
          <a:p>
            <a:pPr>
              <a:buFont typeface="Wingdings" charset="2"/>
              <a:buChar char="§"/>
            </a:pPr>
            <a:r>
              <a:rPr lang="en-AU" sz="3000" dirty="0" smtClean="0"/>
              <a:t>Driven </a:t>
            </a:r>
            <a:r>
              <a:rPr lang="en-AU" sz="3000" dirty="0"/>
              <a:t>typically by time but can be by </a:t>
            </a:r>
            <a:r>
              <a:rPr lang="en-AU" sz="3000" dirty="0" smtClean="0"/>
              <a:t>scope</a:t>
            </a:r>
            <a:r>
              <a:rPr lang="en-AU" sz="3000" dirty="0"/>
              <a:t> </a:t>
            </a:r>
          </a:p>
          <a:p>
            <a:pPr>
              <a:buFont typeface="Wingdings" charset="2"/>
              <a:buChar char="§"/>
            </a:pPr>
            <a:r>
              <a:rPr lang="en-AU" sz="3000" dirty="0" smtClean="0"/>
              <a:t>Velocity stability will increase release accuracy</a:t>
            </a:r>
          </a:p>
          <a:p>
            <a:pPr>
              <a:buFont typeface="Wingdings" charset="2"/>
              <a:buChar char="§"/>
            </a:pPr>
            <a:r>
              <a:rPr lang="en-AU" sz="3000" dirty="0" smtClean="0"/>
              <a:t>Release planning should occur at end of every sprint:</a:t>
            </a:r>
          </a:p>
          <a:p>
            <a:pPr lvl="1">
              <a:buFont typeface="Wingdings" charset="2"/>
              <a:buChar char="§"/>
            </a:pPr>
            <a:r>
              <a:rPr lang="en-AU" sz="2400" dirty="0" smtClean="0"/>
              <a:t>Scrum team and relevant stakeholders</a:t>
            </a:r>
          </a:p>
          <a:p>
            <a:pPr lvl="1">
              <a:buFont typeface="Wingdings" charset="2"/>
              <a:buChar char="§"/>
            </a:pPr>
            <a:r>
              <a:rPr lang="en-AU" sz="2400" dirty="0" smtClean="0"/>
              <a:t>Discuss goals, risks, probable release dates</a:t>
            </a:r>
          </a:p>
          <a:p>
            <a:pPr lvl="1">
              <a:buFont typeface="Wingdings" charset="2"/>
              <a:buChar char="§"/>
            </a:pPr>
            <a:r>
              <a:rPr lang="en-AU" sz="2400" dirty="0" smtClean="0"/>
              <a:t>Estimate any new PBIs</a:t>
            </a:r>
          </a:p>
          <a:p>
            <a:pPr lvl="1">
              <a:buFont typeface="Wingdings" charset="2"/>
              <a:buChar char="§"/>
            </a:pPr>
            <a:r>
              <a:rPr lang="en-AU" sz="2400" dirty="0" smtClean="0"/>
              <a:t>Product Owner will adjust the Release </a:t>
            </a:r>
            <a:r>
              <a:rPr lang="en-AU" sz="2400" dirty="0" err="1" smtClean="0"/>
              <a:t>Burndown</a:t>
            </a:r>
            <a:r>
              <a:rPr lang="en-AU" sz="2400" dirty="0" smtClean="0"/>
              <a:t> and release plan</a:t>
            </a:r>
          </a:p>
          <a:p>
            <a:pPr marL="457200" lvl="1" indent="0">
              <a:buNone/>
            </a:pPr>
            <a:endParaRPr lang="en-AU" sz="2400" dirty="0" smtClean="0"/>
          </a:p>
          <a:p>
            <a:pPr marL="0" indent="0" algn="just">
              <a:buNone/>
            </a:pPr>
            <a:endParaRPr lang="en-US" sz="2800" dirty="0" smtClean="0">
              <a:solidFill>
                <a:srgbClr val="FF0000"/>
              </a:solidFill>
            </a:endParaRPr>
          </a:p>
        </p:txBody>
      </p:sp>
    </p:spTree>
    <p:extLst>
      <p:ext uri="{BB962C8B-B14F-4D97-AF65-F5344CB8AC3E}">
        <p14:creationId xmlns:p14="http://schemas.microsoft.com/office/powerpoint/2010/main" val="87014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317"/>
            <a:ext cx="9144000" cy="944563"/>
          </a:xfrm>
          <a:prstGeom prst="rect">
            <a:avLst/>
          </a:prstGeom>
          <a:solidFill>
            <a:schemeClr val="tx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1"/>
          <p:cNvSpPr>
            <a:spLocks noGrp="1"/>
          </p:cNvSpPr>
          <p:nvPr>
            <p:ph type="title"/>
          </p:nvPr>
        </p:nvSpPr>
        <p:spPr/>
        <p:txBody>
          <a:bodyPr/>
          <a:lstStyle/>
          <a:p>
            <a:r>
              <a:rPr lang="en-US" dirty="0" smtClean="0">
                <a:solidFill>
                  <a:srgbClr val="000000"/>
                </a:solidFill>
              </a:rPr>
              <a:t>Release Options</a:t>
            </a:r>
            <a:endParaRPr lang="en-US" dirty="0">
              <a:solidFill>
                <a:srgbClr val="000000"/>
              </a:solidFill>
            </a:endParaRPr>
          </a:p>
        </p:txBody>
      </p:sp>
      <p:sp>
        <p:nvSpPr>
          <p:cNvPr id="4" name="TextBox 3"/>
          <p:cNvSpPr txBox="1"/>
          <p:nvPr/>
        </p:nvSpPr>
        <p:spPr>
          <a:xfrm>
            <a:off x="460378" y="2301878"/>
            <a:ext cx="4156907" cy="461665"/>
          </a:xfrm>
          <a:prstGeom prst="rect">
            <a:avLst/>
          </a:prstGeom>
          <a:noFill/>
        </p:spPr>
        <p:txBody>
          <a:bodyPr wrap="none" rtlCol="0">
            <a:spAutoFit/>
          </a:bodyPr>
          <a:lstStyle/>
          <a:p>
            <a:pPr fontAlgn="auto">
              <a:spcBef>
                <a:spcPts val="0"/>
              </a:spcBef>
              <a:spcAft>
                <a:spcPts val="0"/>
              </a:spcAft>
            </a:pPr>
            <a:r>
              <a:rPr lang="en-US" dirty="0" smtClean="0">
                <a:solidFill>
                  <a:srgbClr val="FFFFFF"/>
                </a:solidFill>
                <a:latin typeface="Arial"/>
              </a:rPr>
              <a:t>Release after multiple sprints</a:t>
            </a:r>
            <a:endParaRPr lang="en-US" dirty="0">
              <a:solidFill>
                <a:srgbClr val="FFFFFF"/>
              </a:solidFill>
              <a:latin typeface="Arial"/>
            </a:endParaRPr>
          </a:p>
        </p:txBody>
      </p:sp>
      <p:sp>
        <p:nvSpPr>
          <p:cNvPr id="6" name="TextBox 5"/>
          <p:cNvSpPr txBox="1"/>
          <p:nvPr/>
        </p:nvSpPr>
        <p:spPr>
          <a:xfrm>
            <a:off x="1620549" y="3902425"/>
            <a:ext cx="2993127" cy="461665"/>
          </a:xfrm>
          <a:prstGeom prst="rect">
            <a:avLst/>
          </a:prstGeom>
          <a:noFill/>
        </p:spPr>
        <p:txBody>
          <a:bodyPr wrap="none" rtlCol="0">
            <a:spAutoFit/>
          </a:bodyPr>
          <a:lstStyle/>
          <a:p>
            <a:pPr fontAlgn="auto">
              <a:spcBef>
                <a:spcPts val="0"/>
              </a:spcBef>
              <a:spcAft>
                <a:spcPts val="0"/>
              </a:spcAft>
            </a:pPr>
            <a:r>
              <a:rPr lang="en-US" dirty="0" smtClean="0">
                <a:solidFill>
                  <a:srgbClr val="FFFFFF"/>
                </a:solidFill>
                <a:latin typeface="Arial"/>
              </a:rPr>
              <a:t>Release every sprint</a:t>
            </a:r>
            <a:endParaRPr lang="en-US" dirty="0">
              <a:solidFill>
                <a:srgbClr val="FFFFFF"/>
              </a:solidFill>
              <a:latin typeface="Arial"/>
            </a:endParaRPr>
          </a:p>
        </p:txBody>
      </p:sp>
      <p:sp>
        <p:nvSpPr>
          <p:cNvPr id="7" name="TextBox 6"/>
          <p:cNvSpPr txBox="1"/>
          <p:nvPr/>
        </p:nvSpPr>
        <p:spPr>
          <a:xfrm>
            <a:off x="1417972" y="5490866"/>
            <a:ext cx="3198311" cy="461665"/>
          </a:xfrm>
          <a:prstGeom prst="rect">
            <a:avLst/>
          </a:prstGeom>
          <a:noFill/>
        </p:spPr>
        <p:txBody>
          <a:bodyPr wrap="none" rtlCol="0">
            <a:spAutoFit/>
          </a:bodyPr>
          <a:lstStyle/>
          <a:p>
            <a:pPr fontAlgn="auto">
              <a:spcBef>
                <a:spcPts val="0"/>
              </a:spcBef>
              <a:spcAft>
                <a:spcPts val="0"/>
              </a:spcAft>
            </a:pPr>
            <a:r>
              <a:rPr lang="en-US" dirty="0" smtClean="0">
                <a:solidFill>
                  <a:srgbClr val="FFFFFF"/>
                </a:solidFill>
                <a:latin typeface="Arial"/>
              </a:rPr>
              <a:t>Release every feature</a:t>
            </a:r>
            <a:endParaRPr lang="en-US" dirty="0">
              <a:solidFill>
                <a:srgbClr val="FFFFFF"/>
              </a:solidFill>
              <a:latin typeface="Arial"/>
            </a:endParaRPr>
          </a:p>
        </p:txBody>
      </p:sp>
      <p:sp>
        <p:nvSpPr>
          <p:cNvPr id="9" name="Rounded Rectangle 8"/>
          <p:cNvSpPr/>
          <p:nvPr/>
        </p:nvSpPr>
        <p:spPr>
          <a:xfrm>
            <a:off x="4905378" y="5102573"/>
            <a:ext cx="1158875" cy="1238251"/>
          </a:xfrm>
          <a:prstGeom prst="roundRect">
            <a:avLst/>
          </a:prstGeom>
          <a:solidFill>
            <a:schemeClr val="accent1">
              <a:lumMod val="20000"/>
              <a:lumOff val="80000"/>
            </a:scheme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 name="Rounded Rectangle 9"/>
          <p:cNvSpPr/>
          <p:nvPr/>
        </p:nvSpPr>
        <p:spPr>
          <a:xfrm>
            <a:off x="4905375" y="3524597"/>
            <a:ext cx="1778000" cy="1238251"/>
          </a:xfrm>
          <a:prstGeom prst="roundRect">
            <a:avLst/>
          </a:prstGeom>
          <a:solidFill>
            <a:schemeClr val="accent1">
              <a:lumMod val="20000"/>
              <a:lumOff val="80000"/>
            </a:scheme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 name="Rounded Rectangle 10"/>
          <p:cNvSpPr/>
          <p:nvPr/>
        </p:nvSpPr>
        <p:spPr>
          <a:xfrm>
            <a:off x="4905379" y="1898997"/>
            <a:ext cx="3781425" cy="1238251"/>
          </a:xfrm>
          <a:prstGeom prst="roundRect">
            <a:avLst/>
          </a:prstGeom>
          <a:solidFill>
            <a:schemeClr val="accent1">
              <a:lumMod val="20000"/>
              <a:lumOff val="80000"/>
            </a:scheme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 name="Rounded Rectangle 11"/>
          <p:cNvSpPr/>
          <p:nvPr/>
        </p:nvSpPr>
        <p:spPr>
          <a:xfrm>
            <a:off x="6969129" y="3524597"/>
            <a:ext cx="1717675" cy="1238251"/>
          </a:xfrm>
          <a:prstGeom prst="roundRect">
            <a:avLst/>
          </a:prstGeom>
          <a:solidFill>
            <a:schemeClr val="accent1">
              <a:lumMod val="20000"/>
              <a:lumOff val="80000"/>
            </a:scheme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 name="Rounded Rectangle 13"/>
          <p:cNvSpPr/>
          <p:nvPr/>
        </p:nvSpPr>
        <p:spPr>
          <a:xfrm>
            <a:off x="7556501" y="5102573"/>
            <a:ext cx="1130300" cy="1238251"/>
          </a:xfrm>
          <a:prstGeom prst="roundRect">
            <a:avLst/>
          </a:prstGeom>
          <a:solidFill>
            <a:schemeClr val="accent1">
              <a:lumMod val="20000"/>
              <a:lumOff val="80000"/>
            </a:scheme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5" name="Rounded Rectangle 14"/>
          <p:cNvSpPr/>
          <p:nvPr/>
        </p:nvSpPr>
        <p:spPr>
          <a:xfrm>
            <a:off x="6216654" y="5102573"/>
            <a:ext cx="1158875" cy="1238251"/>
          </a:xfrm>
          <a:prstGeom prst="roundRect">
            <a:avLst/>
          </a:prstGeom>
          <a:solidFill>
            <a:schemeClr val="accent1">
              <a:lumMod val="20000"/>
              <a:lumOff val="80000"/>
            </a:scheme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7" name="Rectangle 16"/>
          <p:cNvSpPr/>
          <p:nvPr/>
        </p:nvSpPr>
        <p:spPr>
          <a:xfrm>
            <a:off x="5238750" y="2707977"/>
            <a:ext cx="698500" cy="26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8" name="Rectangle 17"/>
          <p:cNvSpPr/>
          <p:nvPr/>
        </p:nvSpPr>
        <p:spPr>
          <a:xfrm>
            <a:off x="5238750" y="2374604"/>
            <a:ext cx="698500" cy="26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9" name="Rectangle 18"/>
          <p:cNvSpPr/>
          <p:nvPr/>
        </p:nvSpPr>
        <p:spPr>
          <a:xfrm>
            <a:off x="5238750" y="2041229"/>
            <a:ext cx="698500" cy="26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0" name="Rectangle 19"/>
          <p:cNvSpPr/>
          <p:nvPr/>
        </p:nvSpPr>
        <p:spPr>
          <a:xfrm>
            <a:off x="6089650" y="2707977"/>
            <a:ext cx="698500" cy="2698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1" name="Rectangle 20"/>
          <p:cNvSpPr/>
          <p:nvPr/>
        </p:nvSpPr>
        <p:spPr>
          <a:xfrm>
            <a:off x="6089650" y="2374604"/>
            <a:ext cx="698500" cy="2698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2" name="Rectangle 21"/>
          <p:cNvSpPr/>
          <p:nvPr/>
        </p:nvSpPr>
        <p:spPr>
          <a:xfrm>
            <a:off x="6089650" y="2041229"/>
            <a:ext cx="698500" cy="2698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3" name="Rectangle 22"/>
          <p:cNvSpPr/>
          <p:nvPr/>
        </p:nvSpPr>
        <p:spPr>
          <a:xfrm>
            <a:off x="6940550" y="2707977"/>
            <a:ext cx="698500" cy="2698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4" name="Rectangle 23"/>
          <p:cNvSpPr/>
          <p:nvPr/>
        </p:nvSpPr>
        <p:spPr>
          <a:xfrm>
            <a:off x="6940550" y="2374604"/>
            <a:ext cx="698500" cy="2698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5" name="Rectangle 24"/>
          <p:cNvSpPr/>
          <p:nvPr/>
        </p:nvSpPr>
        <p:spPr>
          <a:xfrm>
            <a:off x="6940550" y="2041229"/>
            <a:ext cx="698500" cy="2698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6" name="Rectangle 25"/>
          <p:cNvSpPr/>
          <p:nvPr/>
        </p:nvSpPr>
        <p:spPr>
          <a:xfrm>
            <a:off x="7791450" y="2707977"/>
            <a:ext cx="698500" cy="2698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en-US" sz="1800">
              <a:solidFill>
                <a:prstClr val="black"/>
              </a:solidFill>
            </a:endParaRPr>
          </a:p>
        </p:txBody>
      </p:sp>
      <p:sp>
        <p:nvSpPr>
          <p:cNvPr id="27" name="Rectangle 26"/>
          <p:cNvSpPr/>
          <p:nvPr/>
        </p:nvSpPr>
        <p:spPr>
          <a:xfrm>
            <a:off x="7791450" y="2374604"/>
            <a:ext cx="698500" cy="2698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en-US" sz="1800">
              <a:solidFill>
                <a:prstClr val="black"/>
              </a:solidFill>
            </a:endParaRPr>
          </a:p>
        </p:txBody>
      </p:sp>
      <p:sp>
        <p:nvSpPr>
          <p:cNvPr id="28" name="Rectangle 27"/>
          <p:cNvSpPr/>
          <p:nvPr/>
        </p:nvSpPr>
        <p:spPr>
          <a:xfrm>
            <a:off x="7791450" y="2041229"/>
            <a:ext cx="698500" cy="2698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en-US" sz="1800">
              <a:solidFill>
                <a:prstClr val="black"/>
              </a:solidFill>
            </a:endParaRPr>
          </a:p>
        </p:txBody>
      </p:sp>
      <p:sp>
        <p:nvSpPr>
          <p:cNvPr id="29" name="Rectangle 28"/>
          <p:cNvSpPr/>
          <p:nvPr/>
        </p:nvSpPr>
        <p:spPr>
          <a:xfrm>
            <a:off x="5454650" y="4364089"/>
            <a:ext cx="698500" cy="26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0" name="Rectangle 29"/>
          <p:cNvSpPr/>
          <p:nvPr/>
        </p:nvSpPr>
        <p:spPr>
          <a:xfrm>
            <a:off x="5454650" y="4030713"/>
            <a:ext cx="698500" cy="26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1" name="Rectangle 30"/>
          <p:cNvSpPr/>
          <p:nvPr/>
        </p:nvSpPr>
        <p:spPr>
          <a:xfrm>
            <a:off x="5454650" y="3697337"/>
            <a:ext cx="698500" cy="26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2" name="Rectangle 31"/>
          <p:cNvSpPr/>
          <p:nvPr/>
        </p:nvSpPr>
        <p:spPr>
          <a:xfrm>
            <a:off x="7502525" y="4364089"/>
            <a:ext cx="698500" cy="2698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3" name="Rectangle 32"/>
          <p:cNvSpPr/>
          <p:nvPr/>
        </p:nvSpPr>
        <p:spPr>
          <a:xfrm>
            <a:off x="7502525" y="4030713"/>
            <a:ext cx="698500" cy="2698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4" name="Rectangle 33"/>
          <p:cNvSpPr/>
          <p:nvPr/>
        </p:nvSpPr>
        <p:spPr>
          <a:xfrm>
            <a:off x="7502525" y="3697337"/>
            <a:ext cx="698500" cy="2698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5" name="Rectangle 34"/>
          <p:cNvSpPr/>
          <p:nvPr/>
        </p:nvSpPr>
        <p:spPr>
          <a:xfrm>
            <a:off x="5153025" y="5554117"/>
            <a:ext cx="698500" cy="26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6" name="Rectangle 35"/>
          <p:cNvSpPr/>
          <p:nvPr/>
        </p:nvSpPr>
        <p:spPr>
          <a:xfrm>
            <a:off x="6438900" y="5551984"/>
            <a:ext cx="698500" cy="26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7" name="Rectangle 36"/>
          <p:cNvSpPr/>
          <p:nvPr/>
        </p:nvSpPr>
        <p:spPr>
          <a:xfrm>
            <a:off x="7788275" y="5549849"/>
            <a:ext cx="698500" cy="26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9397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animBg="1"/>
      <p:bldP spid="10" grpId="0" animBg="1"/>
      <p:bldP spid="11" grpId="0" animBg="1"/>
      <p:bldP spid="12" grpId="0" animBg="1"/>
      <p:bldP spid="14"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F558A3-F2D7-4A43-A6A1-1E5E115DF512}" type="slidenum">
              <a:rPr lang="en-CA" smtClean="0"/>
              <a:pPr/>
              <a:t>23</a:t>
            </a:fld>
            <a:endParaRPr lang="en-CA" dirty="0"/>
          </a:p>
        </p:txBody>
      </p:sp>
      <p:sp>
        <p:nvSpPr>
          <p:cNvPr id="8" name="TextBox 7"/>
          <p:cNvSpPr txBox="1"/>
          <p:nvPr/>
        </p:nvSpPr>
        <p:spPr>
          <a:xfrm>
            <a:off x="455618" y="800224"/>
            <a:ext cx="4579233" cy="3331681"/>
          </a:xfrm>
          <a:prstGeom prst="rect">
            <a:avLst/>
          </a:prstGeom>
          <a:noFill/>
        </p:spPr>
        <p:txBody>
          <a:bodyPr wrap="square" rtlCol="0">
            <a:spAutoFit/>
          </a:bodyPr>
          <a:lstStyle/>
          <a:p>
            <a:pPr algn="just" fontAlgn="auto">
              <a:spcBef>
                <a:spcPts val="0"/>
              </a:spcBef>
              <a:spcAft>
                <a:spcPts val="0"/>
              </a:spcAft>
            </a:pPr>
            <a:r>
              <a:rPr lang="en-US" sz="1800" b="1" dirty="0" smtClean="0">
                <a:solidFill>
                  <a:srgbClr val="33A6B2"/>
                </a:solidFill>
                <a:latin typeface="Arial"/>
                <a:ea typeface="+mn-ea"/>
              </a:rPr>
              <a:t>Who’s Involved In Release Planning?</a:t>
            </a:r>
          </a:p>
          <a:p>
            <a:pPr algn="just" fontAlgn="auto">
              <a:spcBef>
                <a:spcPts val="0"/>
              </a:spcBef>
              <a:spcAft>
                <a:spcPts val="0"/>
              </a:spcAft>
            </a:pPr>
            <a:endParaRPr lang="en-US" sz="1200" b="1" dirty="0" smtClean="0">
              <a:solidFill>
                <a:srgbClr val="33A6B2"/>
              </a:solidFill>
              <a:latin typeface="Arial"/>
              <a:ea typeface="+mn-ea"/>
            </a:endParaRPr>
          </a:p>
          <a:p>
            <a:pPr marL="171450" indent="-171450" fontAlgn="auto">
              <a:lnSpc>
                <a:spcPct val="90000"/>
              </a:lnSpc>
              <a:spcBef>
                <a:spcPts val="0"/>
              </a:spcBef>
              <a:spcAft>
                <a:spcPts val="0"/>
              </a:spcAft>
              <a:buFont typeface="Arial" pitchFamily="34" charset="0"/>
              <a:buChar char="•"/>
            </a:pPr>
            <a:r>
              <a:rPr lang="en-US" sz="1800" b="1" dirty="0" smtClean="0">
                <a:solidFill>
                  <a:prstClr val="black"/>
                </a:solidFill>
                <a:latin typeface="Arial"/>
                <a:ea typeface="+mn-ea"/>
              </a:rPr>
              <a:t>Customers / Product Owners:</a:t>
            </a:r>
          </a:p>
          <a:p>
            <a:pPr marL="342900" lvl="1" indent="-171450" fontAlgn="auto">
              <a:lnSpc>
                <a:spcPct val="90000"/>
              </a:lnSpc>
              <a:spcBef>
                <a:spcPts val="300"/>
              </a:spcBef>
              <a:spcAft>
                <a:spcPts val="0"/>
              </a:spcAft>
              <a:buSzPct val="75000"/>
              <a:buFont typeface="Courier New" pitchFamily="49" charset="0"/>
              <a:buChar char="o"/>
            </a:pPr>
            <a:r>
              <a:rPr lang="en-US" sz="1800" dirty="0" smtClean="0">
                <a:solidFill>
                  <a:prstClr val="black"/>
                </a:solidFill>
                <a:latin typeface="Arial"/>
                <a:ea typeface="+mn-ea"/>
              </a:rPr>
              <a:t>define stories;</a:t>
            </a:r>
          </a:p>
          <a:p>
            <a:pPr marL="342900" lvl="1" indent="-171450" fontAlgn="auto">
              <a:lnSpc>
                <a:spcPct val="90000"/>
              </a:lnSpc>
              <a:spcBef>
                <a:spcPts val="300"/>
              </a:spcBef>
              <a:spcAft>
                <a:spcPts val="0"/>
              </a:spcAft>
              <a:buSzPct val="75000"/>
              <a:buFont typeface="Courier New" pitchFamily="49" charset="0"/>
              <a:buChar char="o"/>
            </a:pPr>
            <a:r>
              <a:rPr lang="en-US" sz="1800" dirty="0" smtClean="0">
                <a:solidFill>
                  <a:prstClr val="black"/>
                </a:solidFill>
                <a:latin typeface="Arial"/>
                <a:ea typeface="+mn-ea"/>
              </a:rPr>
              <a:t>set priorities; and</a:t>
            </a:r>
          </a:p>
          <a:p>
            <a:pPr marL="342900" lvl="1" indent="-171450" fontAlgn="auto">
              <a:lnSpc>
                <a:spcPct val="90000"/>
              </a:lnSpc>
              <a:spcBef>
                <a:spcPts val="300"/>
              </a:spcBef>
              <a:spcAft>
                <a:spcPts val="0"/>
              </a:spcAft>
              <a:buSzPct val="75000"/>
              <a:buFont typeface="Courier New" pitchFamily="49" charset="0"/>
              <a:buChar char="o"/>
            </a:pPr>
            <a:r>
              <a:rPr lang="en-US" sz="1800" dirty="0" smtClean="0">
                <a:solidFill>
                  <a:prstClr val="black"/>
                </a:solidFill>
                <a:latin typeface="Arial"/>
                <a:ea typeface="+mn-ea"/>
              </a:rPr>
              <a:t>put stories into iterations.</a:t>
            </a:r>
          </a:p>
          <a:p>
            <a:pPr marL="342900" lvl="1" indent="-171450" fontAlgn="auto">
              <a:lnSpc>
                <a:spcPct val="90000"/>
              </a:lnSpc>
              <a:spcBef>
                <a:spcPts val="300"/>
              </a:spcBef>
              <a:spcAft>
                <a:spcPts val="0"/>
              </a:spcAft>
              <a:buSzPct val="75000"/>
            </a:pPr>
            <a:endParaRPr lang="en-US" sz="800" dirty="0" smtClean="0">
              <a:solidFill>
                <a:prstClr val="black"/>
              </a:solidFill>
              <a:latin typeface="Arial"/>
              <a:ea typeface="+mn-ea"/>
            </a:endParaRPr>
          </a:p>
          <a:p>
            <a:pPr marL="171450" indent="-171450" fontAlgn="auto">
              <a:lnSpc>
                <a:spcPct val="90000"/>
              </a:lnSpc>
              <a:spcBef>
                <a:spcPts val="1200"/>
              </a:spcBef>
              <a:spcAft>
                <a:spcPts val="0"/>
              </a:spcAft>
              <a:buFont typeface="Arial" pitchFamily="34" charset="0"/>
              <a:buChar char="•"/>
            </a:pPr>
            <a:r>
              <a:rPr lang="en-US" sz="1800" b="1" dirty="0" smtClean="0">
                <a:solidFill>
                  <a:prstClr val="black"/>
                </a:solidFill>
                <a:latin typeface="Arial"/>
                <a:ea typeface="+mn-ea"/>
              </a:rPr>
              <a:t>Developers:</a:t>
            </a:r>
          </a:p>
          <a:p>
            <a:pPr marL="342900" lvl="1" indent="-171450" fontAlgn="auto">
              <a:lnSpc>
                <a:spcPct val="90000"/>
              </a:lnSpc>
              <a:spcBef>
                <a:spcPts val="300"/>
              </a:spcBef>
              <a:spcAft>
                <a:spcPts val="0"/>
              </a:spcAft>
              <a:buSzPct val="75000"/>
              <a:buFont typeface="Courier New" pitchFamily="49" charset="0"/>
              <a:buChar char="o"/>
            </a:pPr>
            <a:r>
              <a:rPr lang="en-US" sz="1800" dirty="0" smtClean="0">
                <a:solidFill>
                  <a:prstClr val="black"/>
                </a:solidFill>
                <a:latin typeface="Arial"/>
                <a:ea typeface="+mn-ea"/>
              </a:rPr>
              <a:t>estimate stories;</a:t>
            </a:r>
          </a:p>
          <a:p>
            <a:pPr marL="342900" lvl="1" indent="-171450" fontAlgn="auto">
              <a:lnSpc>
                <a:spcPct val="90000"/>
              </a:lnSpc>
              <a:spcBef>
                <a:spcPts val="300"/>
              </a:spcBef>
              <a:spcAft>
                <a:spcPts val="0"/>
              </a:spcAft>
              <a:buSzPct val="75000"/>
              <a:buFont typeface="Courier New" pitchFamily="49" charset="0"/>
              <a:buChar char="o"/>
            </a:pPr>
            <a:r>
              <a:rPr lang="en-US" sz="1800" dirty="0" smtClean="0">
                <a:solidFill>
                  <a:prstClr val="black"/>
                </a:solidFill>
                <a:latin typeface="Arial"/>
                <a:ea typeface="+mn-ea"/>
              </a:rPr>
              <a:t>point out significant technical risks; and</a:t>
            </a:r>
          </a:p>
          <a:p>
            <a:pPr marL="342900" lvl="1" indent="-171450" fontAlgn="auto">
              <a:lnSpc>
                <a:spcPct val="90000"/>
              </a:lnSpc>
              <a:spcBef>
                <a:spcPts val="300"/>
              </a:spcBef>
              <a:spcAft>
                <a:spcPts val="0"/>
              </a:spcAft>
              <a:buSzPct val="75000"/>
              <a:buFont typeface="Courier New" pitchFamily="49" charset="0"/>
              <a:buChar char="o"/>
            </a:pPr>
            <a:r>
              <a:rPr lang="en-US" sz="1800" dirty="0" smtClean="0">
                <a:solidFill>
                  <a:prstClr val="black"/>
                </a:solidFill>
                <a:latin typeface="Arial"/>
                <a:ea typeface="+mn-ea"/>
              </a:rPr>
              <a:t>establish velocity, a measure of team</a:t>
            </a:r>
            <a:br>
              <a:rPr lang="en-US" sz="1800" dirty="0" smtClean="0">
                <a:solidFill>
                  <a:prstClr val="black"/>
                </a:solidFill>
                <a:latin typeface="Arial"/>
                <a:ea typeface="+mn-ea"/>
              </a:rPr>
            </a:br>
            <a:r>
              <a:rPr lang="en-US" sz="1800" dirty="0" smtClean="0">
                <a:solidFill>
                  <a:prstClr val="black"/>
                </a:solidFill>
                <a:latin typeface="Arial"/>
                <a:ea typeface="+mn-ea"/>
              </a:rPr>
              <a:t>development capacity.</a:t>
            </a:r>
          </a:p>
        </p:txBody>
      </p:sp>
      <p:sp>
        <p:nvSpPr>
          <p:cNvPr id="6" name="TextBox 5"/>
          <p:cNvSpPr txBox="1"/>
          <p:nvPr/>
        </p:nvSpPr>
        <p:spPr>
          <a:xfrm>
            <a:off x="578419" y="6357669"/>
            <a:ext cx="1843774" cy="215444"/>
          </a:xfrm>
          <a:prstGeom prst="rect">
            <a:avLst/>
          </a:prstGeom>
          <a:noFill/>
        </p:spPr>
        <p:txBody>
          <a:bodyPr wrap="none" rtlCol="0">
            <a:spAutoFit/>
          </a:bodyPr>
          <a:lstStyle/>
          <a:p>
            <a:pPr fontAlgn="auto">
              <a:spcBef>
                <a:spcPts val="0"/>
              </a:spcBef>
              <a:spcAft>
                <a:spcPts val="0"/>
              </a:spcAft>
            </a:pPr>
            <a:r>
              <a:rPr lang="en-US" sz="800" dirty="0" smtClean="0">
                <a:solidFill>
                  <a:prstClr val="black">
                    <a:lumMod val="65000"/>
                    <a:lumOff val="35000"/>
                  </a:prstClr>
                </a:solidFill>
                <a:latin typeface="Arial"/>
                <a:ea typeface="+mn-ea"/>
                <a:cs typeface="Arial"/>
              </a:rPr>
              <a:t>© 2014 </a:t>
            </a:r>
            <a:r>
              <a:rPr lang="en-US" sz="800" dirty="0">
                <a:solidFill>
                  <a:prstClr val="black">
                    <a:lumMod val="65000"/>
                    <a:lumOff val="35000"/>
                  </a:prstClr>
                </a:solidFill>
                <a:latin typeface="Arial"/>
                <a:ea typeface="+mn-ea"/>
                <a:cs typeface="Arial"/>
              </a:rPr>
              <a:t>Intelliware Development Inc</a:t>
            </a:r>
            <a:r>
              <a:rPr lang="en-US" sz="800" dirty="0" smtClean="0">
                <a:solidFill>
                  <a:prstClr val="black">
                    <a:lumMod val="65000"/>
                    <a:lumOff val="35000"/>
                  </a:prstClr>
                </a:solidFill>
                <a:latin typeface="Arial"/>
                <a:ea typeface="+mn-ea"/>
                <a:cs typeface="Arial"/>
              </a:rPr>
              <a:t>.</a:t>
            </a:r>
            <a:endParaRPr lang="en-US" sz="800" dirty="0">
              <a:solidFill>
                <a:prstClr val="black">
                  <a:lumMod val="65000"/>
                  <a:lumOff val="35000"/>
                </a:prstClr>
              </a:solidFill>
              <a:latin typeface="Arial"/>
              <a:ea typeface="+mn-ea"/>
              <a:cs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b="50526"/>
          <a:stretch>
            <a:fillRect/>
          </a:stretch>
        </p:blipFill>
        <p:spPr>
          <a:xfrm>
            <a:off x="5754147" y="3311899"/>
            <a:ext cx="1925903" cy="26640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t="50526"/>
          <a:stretch>
            <a:fillRect/>
          </a:stretch>
        </p:blipFill>
        <p:spPr>
          <a:xfrm>
            <a:off x="5697000" y="800223"/>
            <a:ext cx="1925903" cy="2664079"/>
          </a:xfrm>
          <a:prstGeom prst="rect">
            <a:avLst/>
          </a:prstGeom>
        </p:spPr>
      </p:pic>
    </p:spTree>
    <p:extLst>
      <p:ext uri="{BB962C8B-B14F-4D97-AF65-F5344CB8AC3E}">
        <p14:creationId xmlns:p14="http://schemas.microsoft.com/office/powerpoint/2010/main" val="1147902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F558A3-F2D7-4A43-A6A1-1E5E115DF512}" type="slidenum">
              <a:rPr lang="en-CA" smtClean="0"/>
              <a:pPr/>
              <a:t>24</a:t>
            </a:fld>
            <a:endParaRPr lang="en-CA" dirty="0"/>
          </a:p>
        </p:txBody>
      </p:sp>
      <p:sp>
        <p:nvSpPr>
          <p:cNvPr id="8" name="TextBox 7"/>
          <p:cNvSpPr txBox="1"/>
          <p:nvPr/>
        </p:nvSpPr>
        <p:spPr>
          <a:xfrm>
            <a:off x="484186" y="482837"/>
            <a:ext cx="6354764" cy="5512278"/>
          </a:xfrm>
          <a:prstGeom prst="rect">
            <a:avLst/>
          </a:prstGeom>
          <a:noFill/>
        </p:spPr>
        <p:txBody>
          <a:bodyPr wrap="square" rtlCol="0">
            <a:spAutoFit/>
          </a:bodyPr>
          <a:lstStyle/>
          <a:p>
            <a:pPr algn="just" fontAlgn="auto">
              <a:spcBef>
                <a:spcPts val="0"/>
              </a:spcBef>
              <a:spcAft>
                <a:spcPts val="0"/>
              </a:spcAft>
            </a:pPr>
            <a:r>
              <a:rPr lang="en-US" sz="1800" b="1" dirty="0" smtClean="0">
                <a:solidFill>
                  <a:srgbClr val="33A6B2"/>
                </a:solidFill>
                <a:latin typeface="Arial"/>
                <a:ea typeface="+mn-ea"/>
              </a:rPr>
              <a:t>Defining a Release Plan</a:t>
            </a:r>
          </a:p>
          <a:p>
            <a:pPr algn="just" fontAlgn="auto">
              <a:spcBef>
                <a:spcPts val="0"/>
              </a:spcBef>
              <a:spcAft>
                <a:spcPts val="0"/>
              </a:spcAft>
            </a:pPr>
            <a:endParaRPr lang="en-US" sz="1800" b="1" dirty="0">
              <a:solidFill>
                <a:srgbClr val="33A6B2"/>
              </a:solidFill>
              <a:latin typeface="Arial"/>
              <a:ea typeface="+mn-ea"/>
            </a:endParaRPr>
          </a:p>
          <a:p>
            <a:pPr algn="just" fontAlgn="auto">
              <a:spcBef>
                <a:spcPts val="0"/>
              </a:spcBef>
              <a:spcAft>
                <a:spcPts val="0"/>
              </a:spcAft>
            </a:pPr>
            <a:endParaRPr lang="en-US" sz="1800" b="1" dirty="0">
              <a:solidFill>
                <a:srgbClr val="33A6B2"/>
              </a:solidFill>
              <a:latin typeface="Arial"/>
              <a:ea typeface="+mn-ea"/>
            </a:endParaRPr>
          </a:p>
          <a:p>
            <a:pPr marL="457200" indent="-457200">
              <a:buFont typeface="+mj-lt"/>
              <a:buAutoNum type="arabicParenR"/>
            </a:pPr>
            <a:r>
              <a:rPr lang="en-US" sz="1600" dirty="0"/>
              <a:t>Develop high level product backlog - the ‘what’ not  the ‘how’</a:t>
            </a:r>
          </a:p>
          <a:p>
            <a:pPr marL="457200" indent="-457200">
              <a:buFont typeface="+mj-lt"/>
              <a:buAutoNum type="arabicParenR"/>
            </a:pPr>
            <a:r>
              <a:rPr lang="en-US" sz="1600" dirty="0"/>
              <a:t>Estimate the size of the product backlog using relative estimation </a:t>
            </a:r>
            <a:r>
              <a:rPr lang="en-US" sz="1600" dirty="0" smtClean="0"/>
              <a:t>technique</a:t>
            </a:r>
            <a:endParaRPr lang="en-US" sz="1800" b="1" dirty="0">
              <a:solidFill>
                <a:srgbClr val="33A6B2"/>
              </a:solidFill>
              <a:latin typeface="Arial"/>
              <a:ea typeface="+mn-ea"/>
            </a:endParaRPr>
          </a:p>
          <a:p>
            <a:pPr marL="457200" indent="-457200">
              <a:buFont typeface="+mj-lt"/>
              <a:buAutoNum type="arabicParenR"/>
            </a:pPr>
            <a:r>
              <a:rPr lang="en-US" sz="1800" b="1" dirty="0" smtClean="0">
                <a:solidFill>
                  <a:prstClr val="black"/>
                </a:solidFill>
                <a:latin typeface="Arial"/>
                <a:ea typeface="+mn-ea"/>
              </a:rPr>
              <a:t>Establish iteration lengths</a:t>
            </a:r>
          </a:p>
          <a:p>
            <a:pPr lvl="1" indent="-168275" fontAlgn="auto">
              <a:lnSpc>
                <a:spcPct val="90000"/>
              </a:lnSpc>
              <a:spcBef>
                <a:spcPts val="0"/>
              </a:spcBef>
              <a:spcAft>
                <a:spcPts val="0"/>
              </a:spcAft>
              <a:buClr>
                <a:prstClr val="black"/>
              </a:buClr>
              <a:buSzPct val="75000"/>
              <a:buFont typeface="Courier New" pitchFamily="49" charset="0"/>
              <a:buChar char="o"/>
            </a:pPr>
            <a:r>
              <a:rPr lang="en-US" sz="1800" dirty="0" smtClean="0">
                <a:solidFill>
                  <a:prstClr val="black"/>
                </a:solidFill>
                <a:latin typeface="Arial"/>
                <a:ea typeface="+mn-ea"/>
              </a:rPr>
              <a:t>Iterations are generally 1 to 3 weeks long.</a:t>
            </a:r>
          </a:p>
          <a:p>
            <a:pPr lvl="1" indent="-168275" fontAlgn="auto">
              <a:lnSpc>
                <a:spcPct val="90000"/>
              </a:lnSpc>
              <a:spcBef>
                <a:spcPts val="0"/>
              </a:spcBef>
              <a:spcAft>
                <a:spcPts val="0"/>
              </a:spcAft>
              <a:buClr>
                <a:prstClr val="black"/>
              </a:buClr>
              <a:buSzPct val="75000"/>
              <a:buFont typeface="Courier New" pitchFamily="49" charset="0"/>
              <a:buChar char="o"/>
            </a:pPr>
            <a:r>
              <a:rPr lang="en-US" sz="1800" dirty="0" smtClean="0">
                <a:solidFill>
                  <a:prstClr val="black"/>
                </a:solidFill>
                <a:latin typeface="Arial"/>
                <a:ea typeface="+mn-ea"/>
              </a:rPr>
              <a:t>Developers decide what will be in the iteration in collaboration with the customer / product owner.</a:t>
            </a:r>
          </a:p>
          <a:p>
            <a:pPr lvl="1" indent="-168275" fontAlgn="auto">
              <a:lnSpc>
                <a:spcPct val="90000"/>
              </a:lnSpc>
              <a:spcBef>
                <a:spcPts val="0"/>
              </a:spcBef>
              <a:spcAft>
                <a:spcPts val="0"/>
              </a:spcAft>
              <a:buClr>
                <a:prstClr val="black"/>
              </a:buClr>
              <a:buSzPct val="75000"/>
              <a:buFont typeface="Courier New" pitchFamily="49" charset="0"/>
              <a:buChar char="o"/>
            </a:pPr>
            <a:r>
              <a:rPr lang="en-US" sz="1800" dirty="0" smtClean="0">
                <a:solidFill>
                  <a:prstClr val="black"/>
                </a:solidFill>
                <a:latin typeface="Arial"/>
                <a:ea typeface="+mn-ea"/>
              </a:rPr>
              <a:t>Smaller projects tend to have shorter iterations.</a:t>
            </a:r>
          </a:p>
          <a:p>
            <a:pPr lvl="1" indent="-168275" fontAlgn="auto">
              <a:lnSpc>
                <a:spcPct val="90000"/>
              </a:lnSpc>
              <a:spcBef>
                <a:spcPts val="0"/>
              </a:spcBef>
              <a:spcAft>
                <a:spcPts val="0"/>
              </a:spcAft>
              <a:buClr>
                <a:prstClr val="black"/>
              </a:buClr>
              <a:buSzPct val="75000"/>
              <a:buFont typeface="Courier New" pitchFamily="49" charset="0"/>
              <a:buChar char="o"/>
            </a:pPr>
            <a:r>
              <a:rPr lang="en-US" sz="1800" dirty="0" smtClean="0">
                <a:solidFill>
                  <a:prstClr val="black"/>
                </a:solidFill>
                <a:latin typeface="Arial"/>
                <a:ea typeface="+mn-ea"/>
              </a:rPr>
              <a:t>Size is important as release dates are usually based on external constraints.</a:t>
            </a:r>
          </a:p>
          <a:p>
            <a:pPr marL="174625" indent="-342900" fontAlgn="auto">
              <a:lnSpc>
                <a:spcPct val="90000"/>
              </a:lnSpc>
              <a:spcBef>
                <a:spcPts val="0"/>
              </a:spcBef>
              <a:spcAft>
                <a:spcPts val="0"/>
              </a:spcAft>
              <a:buClr>
                <a:prstClr val="black"/>
              </a:buClr>
              <a:buSzPct val="75000"/>
              <a:buFont typeface="+mj-lt"/>
              <a:buAutoNum type="arabicParenR"/>
            </a:pPr>
            <a:r>
              <a:rPr lang="en-US" sz="1800" b="1" dirty="0" smtClean="0">
                <a:solidFill>
                  <a:prstClr val="black"/>
                </a:solidFill>
                <a:latin typeface="Arial"/>
                <a:ea typeface="+mn-ea"/>
              </a:rPr>
              <a:t>Determine the velocity</a:t>
            </a:r>
          </a:p>
          <a:p>
            <a:pPr lvl="1" indent="-168275" fontAlgn="auto">
              <a:lnSpc>
                <a:spcPct val="90000"/>
              </a:lnSpc>
              <a:spcBef>
                <a:spcPts val="0"/>
              </a:spcBef>
              <a:spcAft>
                <a:spcPts val="0"/>
              </a:spcAft>
              <a:buClr>
                <a:prstClr val="black"/>
              </a:buClr>
              <a:buSzPct val="75000"/>
              <a:buFont typeface="Courier New" pitchFamily="49" charset="0"/>
              <a:buChar char="o"/>
            </a:pPr>
            <a:r>
              <a:rPr lang="en-US" sz="1800" dirty="0" smtClean="0">
                <a:solidFill>
                  <a:prstClr val="black"/>
                </a:solidFill>
                <a:latin typeface="Arial"/>
                <a:ea typeface="+mn-ea"/>
              </a:rPr>
              <a:t>Estimate of how many estimating units can be completed per iteration.</a:t>
            </a:r>
          </a:p>
          <a:p>
            <a:pPr lvl="1" indent="-168275" fontAlgn="auto">
              <a:lnSpc>
                <a:spcPct val="90000"/>
              </a:lnSpc>
              <a:spcBef>
                <a:spcPts val="0"/>
              </a:spcBef>
              <a:spcAft>
                <a:spcPts val="0"/>
              </a:spcAft>
              <a:buClr>
                <a:prstClr val="black"/>
              </a:buClr>
              <a:buSzPct val="75000"/>
              <a:buFont typeface="Courier New" pitchFamily="49" charset="0"/>
              <a:buChar char="o"/>
            </a:pPr>
            <a:r>
              <a:rPr lang="en-US" sz="1800" dirty="0" smtClean="0">
                <a:solidFill>
                  <a:prstClr val="black"/>
                </a:solidFill>
                <a:latin typeface="Arial"/>
                <a:ea typeface="+mn-ea"/>
              </a:rPr>
              <a:t>Developer responsibility.</a:t>
            </a:r>
          </a:p>
          <a:p>
            <a:pPr lvl="1" indent="-168275" fontAlgn="auto">
              <a:lnSpc>
                <a:spcPct val="90000"/>
              </a:lnSpc>
              <a:spcBef>
                <a:spcPts val="0"/>
              </a:spcBef>
              <a:spcAft>
                <a:spcPts val="0"/>
              </a:spcAft>
              <a:buClr>
                <a:prstClr val="black"/>
              </a:buClr>
              <a:buSzPct val="75000"/>
              <a:buFont typeface="Courier New" pitchFamily="49" charset="0"/>
              <a:buChar char="o"/>
            </a:pPr>
            <a:r>
              <a:rPr lang="en-US" sz="1800" dirty="0" smtClean="0">
                <a:solidFill>
                  <a:prstClr val="black"/>
                </a:solidFill>
                <a:latin typeface="Arial"/>
                <a:ea typeface="+mn-ea"/>
              </a:rPr>
              <a:t>Unit of measurement used does not matter – be it points, ideal days, or something else.</a:t>
            </a:r>
          </a:p>
          <a:p>
            <a:pPr marL="342900" indent="-342900" fontAlgn="auto">
              <a:spcBef>
                <a:spcPct val="20000"/>
              </a:spcBef>
              <a:spcAft>
                <a:spcPts val="0"/>
              </a:spcAft>
              <a:buClr>
                <a:prstClr val="black"/>
              </a:buClr>
              <a:buFont typeface="+mj-lt"/>
              <a:buAutoNum type="arabicParenR"/>
            </a:pPr>
            <a:r>
              <a:rPr lang="en-US" sz="1800" b="1" dirty="0" smtClean="0">
                <a:solidFill>
                  <a:prstClr val="black"/>
                </a:solidFill>
                <a:latin typeface="Arial"/>
                <a:ea typeface="+mn-ea"/>
              </a:rPr>
              <a:t>Organize stories into iterations</a:t>
            </a:r>
          </a:p>
          <a:p>
            <a:pPr lvl="1" indent="-168275" fontAlgn="auto">
              <a:lnSpc>
                <a:spcPct val="90000"/>
              </a:lnSpc>
              <a:spcBef>
                <a:spcPts val="0"/>
              </a:spcBef>
              <a:spcAft>
                <a:spcPts val="0"/>
              </a:spcAft>
              <a:buClr>
                <a:prstClr val="black"/>
              </a:buClr>
              <a:buSzPct val="75000"/>
              <a:buFont typeface="Courier New" pitchFamily="49" charset="0"/>
              <a:buChar char="o"/>
            </a:pPr>
            <a:r>
              <a:rPr lang="en-US" sz="1800" dirty="0" smtClean="0">
                <a:solidFill>
                  <a:prstClr val="black"/>
                </a:solidFill>
                <a:latin typeface="Arial"/>
                <a:ea typeface="+mn-ea"/>
              </a:rPr>
              <a:t>Based on business and technical priorities.</a:t>
            </a:r>
          </a:p>
        </p:txBody>
      </p:sp>
      <p:sp>
        <p:nvSpPr>
          <p:cNvPr id="6" name="TextBox 5"/>
          <p:cNvSpPr txBox="1"/>
          <p:nvPr/>
        </p:nvSpPr>
        <p:spPr>
          <a:xfrm>
            <a:off x="578419" y="6496001"/>
            <a:ext cx="1843774" cy="215444"/>
          </a:xfrm>
          <a:prstGeom prst="rect">
            <a:avLst/>
          </a:prstGeom>
          <a:noFill/>
        </p:spPr>
        <p:txBody>
          <a:bodyPr wrap="none" rtlCol="0">
            <a:spAutoFit/>
          </a:bodyPr>
          <a:lstStyle/>
          <a:p>
            <a:pPr fontAlgn="auto">
              <a:spcBef>
                <a:spcPts val="0"/>
              </a:spcBef>
              <a:spcAft>
                <a:spcPts val="0"/>
              </a:spcAft>
            </a:pPr>
            <a:r>
              <a:rPr lang="en-US" sz="800" dirty="0" smtClean="0">
                <a:solidFill>
                  <a:prstClr val="black">
                    <a:lumMod val="65000"/>
                    <a:lumOff val="35000"/>
                  </a:prstClr>
                </a:solidFill>
                <a:latin typeface="Arial"/>
                <a:ea typeface="+mn-ea"/>
                <a:cs typeface="Arial"/>
              </a:rPr>
              <a:t>© 2014 </a:t>
            </a:r>
            <a:r>
              <a:rPr lang="en-US" sz="800" dirty="0">
                <a:solidFill>
                  <a:prstClr val="black">
                    <a:lumMod val="65000"/>
                    <a:lumOff val="35000"/>
                  </a:prstClr>
                </a:solidFill>
                <a:latin typeface="Arial"/>
                <a:ea typeface="+mn-ea"/>
                <a:cs typeface="Arial"/>
              </a:rPr>
              <a:t>Intelliware Development Inc</a:t>
            </a:r>
            <a:r>
              <a:rPr lang="en-US" sz="800" dirty="0" smtClean="0">
                <a:solidFill>
                  <a:prstClr val="black">
                    <a:lumMod val="65000"/>
                    <a:lumOff val="35000"/>
                  </a:prstClr>
                </a:solidFill>
                <a:latin typeface="Arial"/>
                <a:ea typeface="+mn-ea"/>
                <a:cs typeface="Arial"/>
              </a:rPr>
              <a:t>.</a:t>
            </a:r>
            <a:endParaRPr lang="en-US" sz="800" dirty="0">
              <a:solidFill>
                <a:prstClr val="black">
                  <a:lumMod val="65000"/>
                  <a:lumOff val="35000"/>
                </a:prstClr>
              </a:solidFill>
              <a:latin typeface="Arial"/>
              <a:ea typeface="+mn-ea"/>
              <a:cs typeface="Arial"/>
            </a:endParaRPr>
          </a:p>
        </p:txBody>
      </p:sp>
      <p:sp>
        <p:nvSpPr>
          <p:cNvPr id="7" name="Rectangle 6"/>
          <p:cNvSpPr/>
          <p:nvPr/>
        </p:nvSpPr>
        <p:spPr>
          <a:xfrm>
            <a:off x="7005333"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9" name="Rectangle 8"/>
          <p:cNvSpPr/>
          <p:nvPr/>
        </p:nvSpPr>
        <p:spPr>
          <a:xfrm>
            <a:off x="7077364"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 name="Rectangle 9"/>
          <p:cNvSpPr/>
          <p:nvPr/>
        </p:nvSpPr>
        <p:spPr>
          <a:xfrm>
            <a:off x="7152970"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 name="Rectangle 10"/>
          <p:cNvSpPr/>
          <p:nvPr/>
        </p:nvSpPr>
        <p:spPr>
          <a:xfrm>
            <a:off x="7228172"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 name="Rectangle 11"/>
          <p:cNvSpPr/>
          <p:nvPr/>
        </p:nvSpPr>
        <p:spPr>
          <a:xfrm>
            <a:off x="7302775"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 name="Rectangle 12"/>
          <p:cNvSpPr/>
          <p:nvPr/>
        </p:nvSpPr>
        <p:spPr>
          <a:xfrm>
            <a:off x="7375243"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 name="Rectangle 13"/>
          <p:cNvSpPr/>
          <p:nvPr/>
        </p:nvSpPr>
        <p:spPr>
          <a:xfrm>
            <a:off x="7450445"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5" name="Rectangle 14"/>
          <p:cNvSpPr/>
          <p:nvPr/>
        </p:nvSpPr>
        <p:spPr>
          <a:xfrm>
            <a:off x="7526051"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6" name="Rectangle 15"/>
          <p:cNvSpPr/>
          <p:nvPr/>
        </p:nvSpPr>
        <p:spPr>
          <a:xfrm>
            <a:off x="7658411"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7" name="Rectangle 16"/>
          <p:cNvSpPr/>
          <p:nvPr/>
        </p:nvSpPr>
        <p:spPr>
          <a:xfrm>
            <a:off x="7733018"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8" name="Rectangle 17"/>
          <p:cNvSpPr/>
          <p:nvPr/>
        </p:nvSpPr>
        <p:spPr>
          <a:xfrm>
            <a:off x="7809229"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9" name="Rectangle 18"/>
          <p:cNvSpPr/>
          <p:nvPr/>
        </p:nvSpPr>
        <p:spPr>
          <a:xfrm>
            <a:off x="7884429"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0" name="Rectangle 19"/>
          <p:cNvSpPr/>
          <p:nvPr/>
        </p:nvSpPr>
        <p:spPr>
          <a:xfrm>
            <a:off x="7956866"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1" name="Rectangle 20"/>
          <p:cNvSpPr/>
          <p:nvPr/>
        </p:nvSpPr>
        <p:spPr>
          <a:xfrm>
            <a:off x="8032072"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2" name="Rectangle 21"/>
          <p:cNvSpPr/>
          <p:nvPr/>
        </p:nvSpPr>
        <p:spPr>
          <a:xfrm>
            <a:off x="8106669"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3" name="Rectangle 22"/>
          <p:cNvSpPr/>
          <p:nvPr/>
        </p:nvSpPr>
        <p:spPr>
          <a:xfrm>
            <a:off x="8179769"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4" name="Rectangle 23"/>
          <p:cNvSpPr/>
          <p:nvPr/>
        </p:nvSpPr>
        <p:spPr>
          <a:xfrm>
            <a:off x="8301973"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5" name="Rectangle 24"/>
          <p:cNvSpPr/>
          <p:nvPr/>
        </p:nvSpPr>
        <p:spPr>
          <a:xfrm>
            <a:off x="8377579"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6" name="Rectangle 25"/>
          <p:cNvSpPr/>
          <p:nvPr/>
        </p:nvSpPr>
        <p:spPr>
          <a:xfrm>
            <a:off x="8452785"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7" name="Rectangle 26"/>
          <p:cNvSpPr/>
          <p:nvPr/>
        </p:nvSpPr>
        <p:spPr>
          <a:xfrm>
            <a:off x="8527389"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8" name="Rectangle 27"/>
          <p:cNvSpPr/>
          <p:nvPr/>
        </p:nvSpPr>
        <p:spPr>
          <a:xfrm>
            <a:off x="8605185"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9" name="Rectangle 28"/>
          <p:cNvSpPr/>
          <p:nvPr/>
        </p:nvSpPr>
        <p:spPr>
          <a:xfrm>
            <a:off x="8680791"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0" name="Rectangle 29"/>
          <p:cNvSpPr/>
          <p:nvPr/>
        </p:nvSpPr>
        <p:spPr>
          <a:xfrm>
            <a:off x="8755997"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1" name="Rectangle 30"/>
          <p:cNvSpPr/>
          <p:nvPr/>
        </p:nvSpPr>
        <p:spPr>
          <a:xfrm>
            <a:off x="8830601" y="44577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5" name="Down Arrow 34"/>
          <p:cNvSpPr/>
          <p:nvPr/>
        </p:nvSpPr>
        <p:spPr>
          <a:xfrm>
            <a:off x="7848908" y="3619500"/>
            <a:ext cx="184152" cy="711200"/>
          </a:xfrm>
          <a:prstGeom prst="down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6" name="Rectangle 35"/>
          <p:cNvSpPr/>
          <p:nvPr/>
        </p:nvSpPr>
        <p:spPr>
          <a:xfrm>
            <a:off x="7635554" y="2696507"/>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7" name="Rectangle 36"/>
          <p:cNvSpPr/>
          <p:nvPr/>
        </p:nvSpPr>
        <p:spPr>
          <a:xfrm>
            <a:off x="7787954" y="2899707"/>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8" name="Rectangle 37"/>
          <p:cNvSpPr/>
          <p:nvPr/>
        </p:nvSpPr>
        <p:spPr>
          <a:xfrm>
            <a:off x="8134057" y="1816219"/>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9" name="Rectangle 38"/>
          <p:cNvSpPr/>
          <p:nvPr/>
        </p:nvSpPr>
        <p:spPr>
          <a:xfrm>
            <a:off x="7480339" y="2798107"/>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0" name="Rectangle 39"/>
          <p:cNvSpPr/>
          <p:nvPr/>
        </p:nvSpPr>
        <p:spPr>
          <a:xfrm>
            <a:off x="7733018" y="2290107"/>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1" name="Rectangle 40"/>
          <p:cNvSpPr/>
          <p:nvPr/>
        </p:nvSpPr>
        <p:spPr>
          <a:xfrm>
            <a:off x="7934000" y="2391707"/>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2" name="Rectangle 41"/>
          <p:cNvSpPr/>
          <p:nvPr/>
        </p:nvSpPr>
        <p:spPr>
          <a:xfrm>
            <a:off x="8138473" y="2696507"/>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Rectangle 42"/>
          <p:cNvSpPr/>
          <p:nvPr/>
        </p:nvSpPr>
        <p:spPr>
          <a:xfrm>
            <a:off x="8400438" y="2493307"/>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4" name="Rectangle 43"/>
          <p:cNvSpPr/>
          <p:nvPr/>
        </p:nvSpPr>
        <p:spPr>
          <a:xfrm>
            <a:off x="7450445" y="2070100"/>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5" name="Rectangle 44"/>
          <p:cNvSpPr/>
          <p:nvPr/>
        </p:nvSpPr>
        <p:spPr>
          <a:xfrm>
            <a:off x="8033067" y="2188507"/>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6" name="Rectangle 45"/>
          <p:cNvSpPr/>
          <p:nvPr/>
        </p:nvSpPr>
        <p:spPr>
          <a:xfrm>
            <a:off x="7826055" y="1816219"/>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7" name="Rectangle 46"/>
          <p:cNvSpPr/>
          <p:nvPr/>
        </p:nvSpPr>
        <p:spPr>
          <a:xfrm>
            <a:off x="8256248" y="1816219"/>
            <a:ext cx="45719" cy="6096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8" name="TextBox 47"/>
          <p:cNvSpPr txBox="1"/>
          <p:nvPr/>
        </p:nvSpPr>
        <p:spPr>
          <a:xfrm>
            <a:off x="6992277" y="5349012"/>
            <a:ext cx="1929165" cy="338554"/>
          </a:xfrm>
          <a:prstGeom prst="rect">
            <a:avLst/>
          </a:prstGeom>
          <a:noFill/>
        </p:spPr>
        <p:txBody>
          <a:bodyPr wrap="square" rtlCol="0">
            <a:spAutoFit/>
          </a:bodyPr>
          <a:lstStyle/>
          <a:p>
            <a:pPr algn="ctr" fontAlgn="auto">
              <a:spcBef>
                <a:spcPts val="0"/>
              </a:spcBef>
              <a:spcAft>
                <a:spcPts val="0"/>
              </a:spcAft>
            </a:pPr>
            <a:r>
              <a:rPr lang="en-CA" sz="800" dirty="0" smtClean="0">
                <a:solidFill>
                  <a:prstClr val="white">
                    <a:lumMod val="50000"/>
                  </a:prstClr>
                </a:solidFill>
                <a:latin typeface="Arial"/>
                <a:ea typeface="+mn-ea"/>
              </a:rPr>
              <a:t>The process of deciding what goes into a release</a:t>
            </a:r>
            <a:endParaRPr lang="en-US" sz="800" dirty="0">
              <a:solidFill>
                <a:prstClr val="white">
                  <a:lumMod val="50000"/>
                </a:prstClr>
              </a:solidFill>
              <a:latin typeface="Arial"/>
              <a:ea typeface="+mn-ea"/>
            </a:endParaRPr>
          </a:p>
        </p:txBody>
      </p:sp>
    </p:spTree>
    <p:extLst>
      <p:ext uri="{BB962C8B-B14F-4D97-AF65-F5344CB8AC3E}">
        <p14:creationId xmlns:p14="http://schemas.microsoft.com/office/powerpoint/2010/main" val="1805559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F558A3-F2D7-4A43-A6A1-1E5E115DF512}" type="slidenum">
              <a:rPr lang="en-CA" smtClean="0"/>
              <a:pPr/>
              <a:t>25</a:t>
            </a:fld>
            <a:endParaRPr lang="en-CA" dirty="0"/>
          </a:p>
        </p:txBody>
      </p:sp>
      <p:sp>
        <p:nvSpPr>
          <p:cNvPr id="8" name="TextBox 7"/>
          <p:cNvSpPr txBox="1"/>
          <p:nvPr/>
        </p:nvSpPr>
        <p:spPr>
          <a:xfrm>
            <a:off x="446088" y="739458"/>
            <a:ext cx="8520117" cy="369332"/>
          </a:xfrm>
          <a:prstGeom prst="rect">
            <a:avLst/>
          </a:prstGeom>
          <a:noFill/>
        </p:spPr>
        <p:txBody>
          <a:bodyPr wrap="square" rtlCol="0">
            <a:spAutoFit/>
          </a:bodyPr>
          <a:lstStyle/>
          <a:p>
            <a:pPr algn="just" fontAlgn="auto">
              <a:spcBef>
                <a:spcPts val="0"/>
              </a:spcBef>
              <a:spcAft>
                <a:spcPts val="0"/>
              </a:spcAft>
            </a:pPr>
            <a:r>
              <a:rPr lang="en-US" sz="1800" b="1" dirty="0" smtClean="0">
                <a:solidFill>
                  <a:srgbClr val="33A6B2"/>
                </a:solidFill>
                <a:latin typeface="Arial"/>
                <a:ea typeface="+mn-ea"/>
              </a:rPr>
              <a:t>Example of a Release Plan</a:t>
            </a:r>
          </a:p>
        </p:txBody>
      </p:sp>
      <p:sp>
        <p:nvSpPr>
          <p:cNvPr id="6" name="TextBox 5"/>
          <p:cNvSpPr txBox="1"/>
          <p:nvPr/>
        </p:nvSpPr>
        <p:spPr>
          <a:xfrm>
            <a:off x="578419" y="6357669"/>
            <a:ext cx="1843774" cy="215444"/>
          </a:xfrm>
          <a:prstGeom prst="rect">
            <a:avLst/>
          </a:prstGeom>
          <a:noFill/>
        </p:spPr>
        <p:txBody>
          <a:bodyPr wrap="none" rtlCol="0">
            <a:spAutoFit/>
          </a:bodyPr>
          <a:lstStyle/>
          <a:p>
            <a:pPr fontAlgn="auto">
              <a:spcBef>
                <a:spcPts val="0"/>
              </a:spcBef>
              <a:spcAft>
                <a:spcPts val="0"/>
              </a:spcAft>
            </a:pPr>
            <a:r>
              <a:rPr lang="en-US" sz="800" dirty="0" smtClean="0">
                <a:solidFill>
                  <a:prstClr val="black">
                    <a:lumMod val="65000"/>
                    <a:lumOff val="35000"/>
                  </a:prstClr>
                </a:solidFill>
                <a:latin typeface="Arial"/>
                <a:ea typeface="+mn-ea"/>
                <a:cs typeface="Arial"/>
              </a:rPr>
              <a:t>© 2014 </a:t>
            </a:r>
            <a:r>
              <a:rPr lang="en-US" sz="800" dirty="0">
                <a:solidFill>
                  <a:prstClr val="black">
                    <a:lumMod val="65000"/>
                    <a:lumOff val="35000"/>
                  </a:prstClr>
                </a:solidFill>
                <a:latin typeface="Arial"/>
                <a:ea typeface="+mn-ea"/>
                <a:cs typeface="Arial"/>
              </a:rPr>
              <a:t>Intelliware Development Inc</a:t>
            </a:r>
            <a:r>
              <a:rPr lang="en-US" sz="800" dirty="0" smtClean="0">
                <a:solidFill>
                  <a:prstClr val="black">
                    <a:lumMod val="65000"/>
                    <a:lumOff val="35000"/>
                  </a:prstClr>
                </a:solidFill>
                <a:latin typeface="Arial"/>
                <a:ea typeface="+mn-ea"/>
                <a:cs typeface="Arial"/>
              </a:rPr>
              <a:t>.</a:t>
            </a:r>
            <a:endParaRPr lang="en-US" sz="800" dirty="0">
              <a:solidFill>
                <a:prstClr val="black">
                  <a:lumMod val="65000"/>
                  <a:lumOff val="35000"/>
                </a:prstClr>
              </a:solidFill>
              <a:latin typeface="Arial"/>
              <a:ea typeface="+mn-ea"/>
              <a:cs typeface="Arial"/>
            </a:endParaRPr>
          </a:p>
        </p:txBody>
      </p:sp>
      <p:sp>
        <p:nvSpPr>
          <p:cNvPr id="127" name="Rectangle 126"/>
          <p:cNvSpPr/>
          <p:nvPr/>
        </p:nvSpPr>
        <p:spPr>
          <a:xfrm>
            <a:off x="719869" y="3363352"/>
            <a:ext cx="1280160" cy="2929467"/>
          </a:xfrm>
          <a:prstGeom prst="rect">
            <a:avLst/>
          </a:prstGeom>
          <a:noFill/>
          <a:ln w="12700">
            <a:solidFill>
              <a:srgbClr val="4D9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128" name="Rectangle 127"/>
          <p:cNvSpPr/>
          <p:nvPr/>
        </p:nvSpPr>
        <p:spPr>
          <a:xfrm>
            <a:off x="2158851" y="3363349"/>
            <a:ext cx="1280160" cy="2929467"/>
          </a:xfrm>
          <a:prstGeom prst="rect">
            <a:avLst/>
          </a:prstGeom>
          <a:noFill/>
          <a:ln w="12700">
            <a:solidFill>
              <a:srgbClr val="4D9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0" name="TextBox 129"/>
          <p:cNvSpPr txBox="1"/>
          <p:nvPr/>
        </p:nvSpPr>
        <p:spPr>
          <a:xfrm>
            <a:off x="719869" y="3035057"/>
            <a:ext cx="913712" cy="246221"/>
          </a:xfrm>
          <a:prstGeom prst="rect">
            <a:avLst/>
          </a:prstGeom>
          <a:noFill/>
        </p:spPr>
        <p:txBody>
          <a:bodyPr wrap="none" lIns="0" tIns="0" rIns="0" bIns="0" rtlCol="0">
            <a:spAutoFit/>
          </a:bodyPr>
          <a:lstStyle/>
          <a:p>
            <a:pPr fontAlgn="auto">
              <a:spcBef>
                <a:spcPts val="0"/>
              </a:spcBef>
              <a:spcAft>
                <a:spcPts val="0"/>
              </a:spcAft>
            </a:pPr>
            <a:r>
              <a:rPr lang="en-US" sz="1600" dirty="0" smtClean="0">
                <a:solidFill>
                  <a:srgbClr val="004785"/>
                </a:solidFill>
                <a:latin typeface="Arial"/>
                <a:ea typeface="+mn-ea"/>
              </a:rPr>
              <a:t>Iteration 1</a:t>
            </a:r>
            <a:endParaRPr lang="en-US" sz="1600" dirty="0">
              <a:solidFill>
                <a:srgbClr val="004785"/>
              </a:solidFill>
              <a:latin typeface="Arial"/>
              <a:ea typeface="+mn-ea"/>
            </a:endParaRPr>
          </a:p>
        </p:txBody>
      </p:sp>
      <p:sp>
        <p:nvSpPr>
          <p:cNvPr id="131" name="TextBox 130"/>
          <p:cNvSpPr txBox="1"/>
          <p:nvPr/>
        </p:nvSpPr>
        <p:spPr>
          <a:xfrm>
            <a:off x="2158851" y="3035057"/>
            <a:ext cx="913712" cy="246221"/>
          </a:xfrm>
          <a:prstGeom prst="rect">
            <a:avLst/>
          </a:prstGeom>
          <a:noFill/>
        </p:spPr>
        <p:txBody>
          <a:bodyPr wrap="none" lIns="0" tIns="0" rIns="0" bIns="0" rtlCol="0">
            <a:spAutoFit/>
          </a:bodyPr>
          <a:lstStyle/>
          <a:p>
            <a:pPr fontAlgn="auto">
              <a:spcBef>
                <a:spcPts val="0"/>
              </a:spcBef>
              <a:spcAft>
                <a:spcPts val="0"/>
              </a:spcAft>
            </a:pPr>
            <a:r>
              <a:rPr lang="en-US" sz="1600" dirty="0" smtClean="0">
                <a:solidFill>
                  <a:srgbClr val="004785"/>
                </a:solidFill>
                <a:latin typeface="Arial"/>
                <a:ea typeface="+mn-ea"/>
              </a:rPr>
              <a:t>Iteration 2</a:t>
            </a:r>
            <a:endParaRPr lang="en-US" sz="1600" dirty="0">
              <a:solidFill>
                <a:srgbClr val="004785"/>
              </a:solidFill>
              <a:latin typeface="Arial"/>
              <a:ea typeface="+mn-ea"/>
            </a:endParaRPr>
          </a:p>
        </p:txBody>
      </p:sp>
      <p:graphicFrame>
        <p:nvGraphicFramePr>
          <p:cNvPr id="133" name="Table 132"/>
          <p:cNvGraphicFramePr>
            <a:graphicFrameLocks noGrp="1"/>
          </p:cNvGraphicFramePr>
          <p:nvPr>
            <p:extLst>
              <p:ext uri="{D42A27DB-BD31-4B8C-83A1-F6EECF244321}">
                <p14:modId xmlns:p14="http://schemas.microsoft.com/office/powerpoint/2010/main" val="2719797290"/>
              </p:ext>
            </p:extLst>
          </p:nvPr>
        </p:nvGraphicFramePr>
        <p:xfrm>
          <a:off x="3686177" y="1427735"/>
          <a:ext cx="5164607" cy="5240020"/>
        </p:xfrm>
        <a:graphic>
          <a:graphicData uri="http://schemas.openxmlformats.org/drawingml/2006/table">
            <a:tbl>
              <a:tblPr>
                <a:tableStyleId>{18603FDC-E32A-4AB5-989C-0864C3EAD2B8}</a:tableStyleId>
              </a:tblPr>
              <a:tblGrid>
                <a:gridCol w="733788"/>
                <a:gridCol w="742523"/>
                <a:gridCol w="3109862"/>
                <a:gridCol w="578434"/>
              </a:tblGrid>
              <a:tr h="591820">
                <a:tc>
                  <a:txBody>
                    <a:bodyPr/>
                    <a:lstStyle/>
                    <a:p>
                      <a:pPr algn="ctr" fontAlgn="b"/>
                      <a:r>
                        <a:rPr lang="en-US" sz="1900" b="1" u="none" strike="noStrike" dirty="0"/>
                        <a:t>Release</a:t>
                      </a:r>
                      <a:endParaRPr lang="en-US" sz="1900" b="1"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b"/>
                      <a:r>
                        <a:rPr lang="en-US" sz="1900" b="1" u="none" strike="noStrike" dirty="0"/>
                        <a:t>Iteration</a:t>
                      </a:r>
                      <a:endParaRPr lang="en-US" sz="1900" b="1"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b"/>
                      <a:r>
                        <a:rPr lang="en-US" sz="1900" b="1" u="none" strike="noStrike" dirty="0"/>
                        <a:t>Stories</a:t>
                      </a:r>
                      <a:endParaRPr lang="en-US" sz="1900" b="1"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b"/>
                      <a:r>
                        <a:rPr lang="en-US" sz="1900" b="1" u="none" strike="noStrike" dirty="0"/>
                        <a:t>Size</a:t>
                      </a:r>
                      <a:endParaRPr lang="en-US" sz="1900" b="1"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r h="276860">
                <a:tc rowSpan="14">
                  <a:txBody>
                    <a:bodyPr/>
                    <a:lstStyle/>
                    <a:p>
                      <a:pPr algn="ctr" fontAlgn="t"/>
                      <a:r>
                        <a:rPr lang="en-US" sz="1700" u="none" strike="noStrike" dirty="0"/>
                        <a:t>Alpha</a:t>
                      </a:r>
                      <a:endParaRPr lang="en-US" sz="1700" b="1" i="0" u="none" strike="noStrike" dirty="0">
                        <a:solidFill>
                          <a:srgbClr val="000000"/>
                        </a:solidFill>
                        <a:latin typeface="Calibri"/>
                      </a:endParaRPr>
                    </a:p>
                  </a:txBody>
                  <a:tcPr marL="9525" marR="9525" marT="127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8">
                  <a:txBody>
                    <a:bodyPr/>
                    <a:lstStyle/>
                    <a:p>
                      <a:pPr algn="ctr" fontAlgn="t"/>
                      <a:r>
                        <a:rPr lang="en-US" sz="1700" u="none" strike="noStrike" dirty="0"/>
                        <a:t>1</a:t>
                      </a:r>
                      <a:endParaRPr lang="en-US" sz="1700" b="0" i="0" u="none" strike="noStrike" dirty="0">
                        <a:solidFill>
                          <a:srgbClr val="000000"/>
                        </a:solidFill>
                        <a:latin typeface="Calibri"/>
                      </a:endParaRPr>
                    </a:p>
                  </a:txBody>
                  <a:tcPr marL="9525" marR="9525" marT="127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b"/>
                      <a:r>
                        <a:rPr lang="en-US" sz="1700" u="none" strike="noStrike" dirty="0"/>
                        <a:t>Home Page</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a:t>1</a:t>
                      </a:r>
                      <a:endParaRPr lang="en-US" sz="1700" b="0" i="0" u="none" strike="noStrike">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vMerge="1">
                  <a:txBody>
                    <a:bodyPr/>
                    <a:lstStyle/>
                    <a:p>
                      <a:endParaRPr lang="en-US"/>
                    </a:p>
                  </a:txBody>
                  <a:tcPr/>
                </a:tc>
                <a:tc>
                  <a:txBody>
                    <a:bodyPr/>
                    <a:lstStyle/>
                    <a:p>
                      <a:pPr algn="l" fontAlgn="b"/>
                      <a:r>
                        <a:rPr lang="en-US" sz="1700" u="none" strike="noStrike" dirty="0"/>
                        <a:t>Login</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a:t>1</a:t>
                      </a:r>
                      <a:endParaRPr lang="en-US" sz="1700" b="0" i="0" u="none" strike="noStrike">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vMerge="1">
                  <a:txBody>
                    <a:bodyPr/>
                    <a:lstStyle/>
                    <a:p>
                      <a:endParaRPr lang="en-US"/>
                    </a:p>
                  </a:txBody>
                  <a:tcPr/>
                </a:tc>
                <a:tc>
                  <a:txBody>
                    <a:bodyPr/>
                    <a:lstStyle/>
                    <a:p>
                      <a:pPr algn="l" fontAlgn="b"/>
                      <a:r>
                        <a:rPr lang="en-US" sz="1700" u="none" strike="noStrike" dirty="0"/>
                        <a:t>Display Account Summary List</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a:t>2</a:t>
                      </a:r>
                      <a:endParaRPr lang="en-US" sz="1700" b="0" i="0" u="none" strike="noStrike">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vMerge="1">
                  <a:txBody>
                    <a:bodyPr/>
                    <a:lstStyle/>
                    <a:p>
                      <a:endParaRPr lang="en-US"/>
                    </a:p>
                  </a:txBody>
                  <a:tcPr/>
                </a:tc>
                <a:tc>
                  <a:txBody>
                    <a:bodyPr/>
                    <a:lstStyle/>
                    <a:p>
                      <a:pPr algn="l" fontAlgn="b"/>
                      <a:r>
                        <a:rPr lang="en-US" sz="1700" u="none" strike="noStrike" dirty="0"/>
                        <a:t>Display Account Details</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a:t>1</a:t>
                      </a:r>
                      <a:endParaRPr lang="en-US" sz="1700" b="0" i="0" u="none" strike="noStrike">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30860">
                <a:tc vMerge="1">
                  <a:txBody>
                    <a:bodyPr/>
                    <a:lstStyle/>
                    <a:p>
                      <a:endParaRPr lang="en-US"/>
                    </a:p>
                  </a:txBody>
                  <a:tcPr/>
                </a:tc>
                <a:tc vMerge="1">
                  <a:txBody>
                    <a:bodyPr/>
                    <a:lstStyle/>
                    <a:p>
                      <a:endParaRPr lang="en-US"/>
                    </a:p>
                  </a:txBody>
                  <a:tcPr/>
                </a:tc>
                <a:tc>
                  <a:txBody>
                    <a:bodyPr/>
                    <a:lstStyle/>
                    <a:p>
                      <a:pPr algn="l" fontAlgn="b"/>
                      <a:r>
                        <a:rPr lang="en-US" sz="1700" u="none" strike="noStrike" dirty="0"/>
                        <a:t>List Transaction Summary for an Account</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a:t>1</a:t>
                      </a:r>
                      <a:endParaRPr lang="en-US" sz="1700" b="0" i="0" u="none" strike="noStrike">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vMerge="1">
                  <a:txBody>
                    <a:bodyPr/>
                    <a:lstStyle/>
                    <a:p>
                      <a:endParaRPr lang="en-US"/>
                    </a:p>
                  </a:txBody>
                  <a:tcPr/>
                </a:tc>
                <a:tc>
                  <a:txBody>
                    <a:bodyPr/>
                    <a:lstStyle/>
                    <a:p>
                      <a:pPr algn="l" fontAlgn="b"/>
                      <a:r>
                        <a:rPr lang="en-US" sz="1700" u="none" strike="noStrike" dirty="0"/>
                        <a:t>Add New Transaction</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a:t>2</a:t>
                      </a:r>
                      <a:endParaRPr lang="en-US" sz="1700" b="0" i="0" u="none" strike="noStrike">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vMerge="1">
                  <a:txBody>
                    <a:bodyPr/>
                    <a:lstStyle/>
                    <a:p>
                      <a:endParaRPr lang="en-US"/>
                    </a:p>
                  </a:txBody>
                  <a:tcPr/>
                </a:tc>
                <a:tc>
                  <a:txBody>
                    <a:bodyPr/>
                    <a:lstStyle/>
                    <a:p>
                      <a:pPr algn="l" fontAlgn="b"/>
                      <a:r>
                        <a:rPr lang="en-US" sz="1700" u="none" strike="noStrike" dirty="0"/>
                        <a:t>Logout</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dirty="0"/>
                        <a:t>1</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vMerge="1">
                  <a:txBody>
                    <a:bodyPr/>
                    <a:lstStyle/>
                    <a:p>
                      <a:endParaRPr lang="en-US"/>
                    </a:p>
                  </a:txBody>
                  <a:tcPr/>
                </a:tc>
                <a:tc>
                  <a:txBody>
                    <a:bodyPr/>
                    <a:lstStyle/>
                    <a:p>
                      <a:pPr algn="r" fontAlgn="b"/>
                      <a:r>
                        <a:rPr lang="en-US" sz="1700" u="none" strike="noStrike" dirty="0"/>
                        <a:t>TOTAL</a:t>
                      </a:r>
                      <a:endParaRPr lang="en-US" sz="1700" b="1"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dirty="0"/>
                        <a:t>9</a:t>
                      </a:r>
                      <a:endParaRPr lang="en-US" sz="1700" b="1"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rowSpan="6">
                  <a:txBody>
                    <a:bodyPr/>
                    <a:lstStyle/>
                    <a:p>
                      <a:pPr algn="ctr" fontAlgn="t"/>
                      <a:r>
                        <a:rPr lang="en-US" sz="1700" u="none" strike="noStrike" dirty="0"/>
                        <a:t>2</a:t>
                      </a:r>
                      <a:endParaRPr lang="en-US" sz="1700" b="0" i="0" u="none" strike="noStrike" dirty="0">
                        <a:solidFill>
                          <a:srgbClr val="000000"/>
                        </a:solidFill>
                        <a:latin typeface="Calibri"/>
                      </a:endParaRPr>
                    </a:p>
                  </a:txBody>
                  <a:tcPr marL="9525" marR="9525" marT="127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b"/>
                      <a:r>
                        <a:rPr lang="en-US" sz="1700" u="none" strike="noStrike" dirty="0"/>
                        <a:t>Add New Account</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a:t>2</a:t>
                      </a:r>
                      <a:endParaRPr lang="en-US" sz="1700" b="0" i="0" u="none" strike="noStrike">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30860">
                <a:tc vMerge="1">
                  <a:txBody>
                    <a:bodyPr/>
                    <a:lstStyle/>
                    <a:p>
                      <a:endParaRPr lang="en-US"/>
                    </a:p>
                  </a:txBody>
                  <a:tcPr/>
                </a:tc>
                <a:tc vMerge="1">
                  <a:txBody>
                    <a:bodyPr/>
                    <a:lstStyle/>
                    <a:p>
                      <a:endParaRPr lang="en-US"/>
                    </a:p>
                  </a:txBody>
                  <a:tcPr/>
                </a:tc>
                <a:tc>
                  <a:txBody>
                    <a:bodyPr/>
                    <a:lstStyle/>
                    <a:p>
                      <a:pPr algn="l" fontAlgn="b"/>
                      <a:r>
                        <a:rPr lang="en-US" sz="1700" u="none" strike="noStrike" dirty="0"/>
                        <a:t>Deactivate and Remove Existing Account</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a:t>1</a:t>
                      </a:r>
                      <a:endParaRPr lang="en-US" sz="1700" b="0" i="0" u="none" strike="noStrike">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vMerge="1">
                  <a:txBody>
                    <a:bodyPr/>
                    <a:lstStyle/>
                    <a:p>
                      <a:endParaRPr lang="en-US"/>
                    </a:p>
                  </a:txBody>
                  <a:tcPr/>
                </a:tc>
                <a:tc>
                  <a:txBody>
                    <a:bodyPr/>
                    <a:lstStyle/>
                    <a:p>
                      <a:pPr algn="l" fontAlgn="b"/>
                      <a:r>
                        <a:rPr lang="en-US" sz="1700" u="none" strike="noStrike" dirty="0"/>
                        <a:t>Modify Account Information</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dirty="0"/>
                        <a:t>1</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vMerge="1">
                  <a:txBody>
                    <a:bodyPr/>
                    <a:lstStyle/>
                    <a:p>
                      <a:endParaRPr lang="en-US"/>
                    </a:p>
                  </a:txBody>
                  <a:tcPr/>
                </a:tc>
                <a:tc>
                  <a:txBody>
                    <a:bodyPr/>
                    <a:lstStyle/>
                    <a:p>
                      <a:pPr algn="l" fontAlgn="b"/>
                      <a:r>
                        <a:rPr lang="en-US" sz="1700" u="none" strike="noStrike" dirty="0"/>
                        <a:t>Delete a Transaction</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dirty="0"/>
                        <a:t>1</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41020">
                <a:tc vMerge="1">
                  <a:txBody>
                    <a:bodyPr/>
                    <a:lstStyle/>
                    <a:p>
                      <a:endParaRPr lang="en-US"/>
                    </a:p>
                  </a:txBody>
                  <a:tcPr/>
                </a:tc>
                <a:tc vMerge="1">
                  <a:txBody>
                    <a:bodyPr/>
                    <a:lstStyle/>
                    <a:p>
                      <a:endParaRPr lang="en-US"/>
                    </a:p>
                  </a:txBody>
                  <a:tcPr/>
                </a:tc>
                <a:tc>
                  <a:txBody>
                    <a:bodyPr/>
                    <a:lstStyle/>
                    <a:p>
                      <a:pPr algn="l" fontAlgn="b"/>
                      <a:r>
                        <a:rPr lang="en-US" sz="1700" u="none" strike="noStrike" dirty="0"/>
                        <a:t>Modify Transaction or Move to </a:t>
                      </a:r>
                      <a:r>
                        <a:rPr lang="en-US" sz="1700" u="none" strike="noStrike" dirty="0" smtClean="0"/>
                        <a:t>Different </a:t>
                      </a:r>
                      <a:r>
                        <a:rPr lang="en-US" sz="1700" u="none" strike="noStrike" dirty="0"/>
                        <a:t>Account</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u="none" strike="noStrike" dirty="0"/>
                        <a:t>2</a:t>
                      </a:r>
                      <a:endParaRPr lang="en-US" sz="1700" b="0"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860">
                <a:tc vMerge="1">
                  <a:txBody>
                    <a:bodyPr/>
                    <a:lstStyle/>
                    <a:p>
                      <a:endParaRPr lang="en-US"/>
                    </a:p>
                  </a:txBody>
                  <a:tcPr/>
                </a:tc>
                <a:tc vMerge="1">
                  <a:txBody>
                    <a:bodyPr/>
                    <a:lstStyle/>
                    <a:p>
                      <a:endParaRPr lang="en-US"/>
                    </a:p>
                  </a:txBody>
                  <a:tcPr/>
                </a:tc>
                <a:tc>
                  <a:txBody>
                    <a:bodyPr/>
                    <a:lstStyle/>
                    <a:p>
                      <a:pPr algn="r" fontAlgn="b"/>
                      <a:r>
                        <a:rPr lang="en-US" sz="1700" u="none" strike="noStrike" dirty="0"/>
                        <a:t>TOTAL</a:t>
                      </a:r>
                      <a:endParaRPr lang="en-US" sz="1700" b="1" i="0" u="none" strike="noStrike" dirty="0">
                        <a:solidFill>
                          <a:srgbClr val="000000"/>
                        </a:solidFill>
                        <a:latin typeface="Calibri"/>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700" b="0" i="0" u="none" strike="noStrike" dirty="0" smtClean="0">
                          <a:solidFill>
                            <a:schemeClr val="bg1"/>
                          </a:solidFill>
                          <a:latin typeface="+mn-lt"/>
                        </a:rPr>
                        <a:t>7</a:t>
                      </a:r>
                      <a:endParaRPr lang="en-US" sz="1700" b="0" i="0" u="none" strike="noStrike" dirty="0">
                        <a:solidFill>
                          <a:schemeClr val="bg1"/>
                        </a:solidFill>
                        <a:latin typeface="+mn-lt"/>
                      </a:endParaRPr>
                    </a:p>
                  </a:txBody>
                  <a:tcPr marL="9525" marR="9525" marT="1270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117" name="TextBox 116"/>
          <p:cNvSpPr txBox="1"/>
          <p:nvPr/>
        </p:nvSpPr>
        <p:spPr>
          <a:xfrm>
            <a:off x="453169" y="1231904"/>
            <a:ext cx="3375880" cy="1077218"/>
          </a:xfrm>
          <a:prstGeom prst="rect">
            <a:avLst/>
          </a:prstGeom>
          <a:noFill/>
        </p:spPr>
        <p:txBody>
          <a:bodyPr wrap="square" rtlCol="0">
            <a:spAutoFit/>
          </a:bodyPr>
          <a:lstStyle/>
          <a:p>
            <a:pPr fontAlgn="auto">
              <a:spcBef>
                <a:spcPts val="0"/>
              </a:spcBef>
              <a:spcAft>
                <a:spcPts val="0"/>
              </a:spcAft>
              <a:buFont typeface="Arial" pitchFamily="34" charset="0"/>
              <a:buChar char="•"/>
            </a:pPr>
            <a:r>
              <a:rPr lang="en-CA" sz="1600" dirty="0" smtClean="0">
                <a:solidFill>
                  <a:prstClr val="black"/>
                </a:solidFill>
                <a:latin typeface="Arial" pitchFamily="34" charset="0"/>
                <a:ea typeface="+mn-ea"/>
                <a:cs typeface="Arial" pitchFamily="34" charset="0"/>
              </a:rPr>
              <a:t> Here’s an example of a    </a:t>
            </a:r>
          </a:p>
          <a:p>
            <a:pPr fontAlgn="auto">
              <a:spcBef>
                <a:spcPts val="0"/>
              </a:spcBef>
              <a:spcAft>
                <a:spcPts val="0"/>
              </a:spcAft>
            </a:pPr>
            <a:r>
              <a:rPr lang="en-CA" sz="1600" dirty="0" smtClean="0">
                <a:solidFill>
                  <a:prstClr val="black"/>
                </a:solidFill>
                <a:latin typeface="Arial" pitchFamily="34" charset="0"/>
                <a:ea typeface="+mn-ea"/>
                <a:cs typeface="Arial" pitchFamily="34" charset="0"/>
              </a:rPr>
              <a:t>  release that consists of 2    </a:t>
            </a:r>
          </a:p>
          <a:p>
            <a:pPr fontAlgn="auto">
              <a:spcBef>
                <a:spcPts val="0"/>
              </a:spcBef>
              <a:spcAft>
                <a:spcPts val="0"/>
              </a:spcAft>
            </a:pPr>
            <a:r>
              <a:rPr lang="en-CA" sz="1600" dirty="0" smtClean="0">
                <a:solidFill>
                  <a:prstClr val="black"/>
                </a:solidFill>
                <a:latin typeface="Arial" pitchFamily="34" charset="0"/>
                <a:ea typeface="+mn-ea"/>
                <a:cs typeface="Arial" pitchFamily="34" charset="0"/>
              </a:rPr>
              <a:t>  iterations with 12 stories.</a:t>
            </a:r>
            <a:endParaRPr lang="en-US" sz="1600" dirty="0" smtClean="0">
              <a:solidFill>
                <a:prstClr val="black"/>
              </a:solidFill>
              <a:latin typeface="Arial" pitchFamily="34" charset="0"/>
              <a:ea typeface="+mn-ea"/>
              <a:cs typeface="Arial" pitchFamily="34" charset="0"/>
            </a:endParaRPr>
          </a:p>
          <a:p>
            <a:pPr fontAlgn="auto">
              <a:spcBef>
                <a:spcPts val="0"/>
              </a:spcBef>
              <a:spcAft>
                <a:spcPts val="0"/>
              </a:spcAft>
            </a:pPr>
            <a:r>
              <a:rPr lang="en-US" sz="1600" dirty="0" smtClean="0">
                <a:solidFill>
                  <a:prstClr val="black"/>
                </a:solidFill>
                <a:latin typeface="Arial" pitchFamily="34" charset="0"/>
                <a:ea typeface="+mn-ea"/>
                <a:cs typeface="Arial" pitchFamily="34" charset="0"/>
              </a:rPr>
              <a:t>.</a:t>
            </a:r>
            <a:endParaRPr lang="en-CA" sz="1600" dirty="0" smtClean="0">
              <a:solidFill>
                <a:prstClr val="black"/>
              </a:solidFill>
              <a:latin typeface="Arial" pitchFamily="34" charset="0"/>
              <a:ea typeface="+mn-ea"/>
              <a:cs typeface="Arial" pitchFamily="34" charset="0"/>
            </a:endParaRPr>
          </a:p>
        </p:txBody>
      </p:sp>
      <p:sp>
        <p:nvSpPr>
          <p:cNvPr id="118" name="Folded Corner 117"/>
          <p:cNvSpPr>
            <a:spLocks noChangeAspect="1"/>
          </p:cNvSpPr>
          <p:nvPr/>
        </p:nvSpPr>
        <p:spPr>
          <a:xfrm>
            <a:off x="789816" y="3490861"/>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20" name="Folded Corner 119"/>
          <p:cNvSpPr>
            <a:spLocks noChangeAspect="1"/>
          </p:cNvSpPr>
          <p:nvPr/>
        </p:nvSpPr>
        <p:spPr>
          <a:xfrm>
            <a:off x="1389350" y="3490861"/>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21" name="Folded Corner 120"/>
          <p:cNvSpPr>
            <a:spLocks noChangeAspect="1"/>
          </p:cNvSpPr>
          <p:nvPr/>
        </p:nvSpPr>
        <p:spPr>
          <a:xfrm>
            <a:off x="789816" y="4158021"/>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22" name="Folded Corner 121"/>
          <p:cNvSpPr>
            <a:spLocks noChangeAspect="1"/>
          </p:cNvSpPr>
          <p:nvPr/>
        </p:nvSpPr>
        <p:spPr>
          <a:xfrm>
            <a:off x="789816" y="4817293"/>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23" name="Folded Corner 122"/>
          <p:cNvSpPr>
            <a:spLocks noChangeAspect="1"/>
          </p:cNvSpPr>
          <p:nvPr/>
        </p:nvSpPr>
        <p:spPr>
          <a:xfrm>
            <a:off x="789816" y="5459053"/>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24" name="Folded Corner 123"/>
          <p:cNvSpPr>
            <a:spLocks noChangeAspect="1"/>
          </p:cNvSpPr>
          <p:nvPr/>
        </p:nvSpPr>
        <p:spPr>
          <a:xfrm>
            <a:off x="1389350" y="4158021"/>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25" name="Folded Corner 124"/>
          <p:cNvSpPr>
            <a:spLocks noChangeAspect="1"/>
          </p:cNvSpPr>
          <p:nvPr/>
        </p:nvSpPr>
        <p:spPr>
          <a:xfrm>
            <a:off x="1389350" y="4817293"/>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64" name="Folded Corner 163"/>
          <p:cNvSpPr>
            <a:spLocks noChangeAspect="1"/>
          </p:cNvSpPr>
          <p:nvPr/>
        </p:nvSpPr>
        <p:spPr>
          <a:xfrm>
            <a:off x="2219939" y="3516261"/>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65" name="Folded Corner 164"/>
          <p:cNvSpPr>
            <a:spLocks noChangeAspect="1"/>
          </p:cNvSpPr>
          <p:nvPr/>
        </p:nvSpPr>
        <p:spPr>
          <a:xfrm>
            <a:off x="2832143" y="3516261"/>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66" name="Folded Corner 165"/>
          <p:cNvSpPr>
            <a:spLocks noChangeAspect="1"/>
          </p:cNvSpPr>
          <p:nvPr/>
        </p:nvSpPr>
        <p:spPr>
          <a:xfrm>
            <a:off x="2219939" y="4188772"/>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67" name="Folded Corner 166"/>
          <p:cNvSpPr>
            <a:spLocks noChangeAspect="1"/>
          </p:cNvSpPr>
          <p:nvPr/>
        </p:nvSpPr>
        <p:spPr>
          <a:xfrm>
            <a:off x="2832143" y="4188772"/>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
        <p:nvSpPr>
          <p:cNvPr id="168" name="Folded Corner 167"/>
          <p:cNvSpPr>
            <a:spLocks noChangeAspect="1"/>
          </p:cNvSpPr>
          <p:nvPr/>
        </p:nvSpPr>
        <p:spPr>
          <a:xfrm>
            <a:off x="2219939" y="4817293"/>
            <a:ext cx="536249" cy="553451"/>
          </a:xfrm>
          <a:prstGeom prst="foldedCorner">
            <a:avLst/>
          </a:prstGeom>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fontAlgn="auto">
              <a:spcBef>
                <a:spcPts val="0"/>
              </a:spcBef>
              <a:spcAft>
                <a:spcPts val="0"/>
              </a:spcAft>
            </a:pPr>
            <a:endParaRPr lang="en-US" sz="1400" dirty="0">
              <a:solidFill>
                <a:prstClr val="white"/>
              </a:solidFill>
            </a:endParaRPr>
          </a:p>
        </p:txBody>
      </p:sp>
    </p:spTree>
    <p:extLst>
      <p:ext uri="{BB962C8B-B14F-4D97-AF65-F5344CB8AC3E}">
        <p14:creationId xmlns:p14="http://schemas.microsoft.com/office/powerpoint/2010/main" val="1924774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backlog</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6275" y="1501254"/>
            <a:ext cx="8022430" cy="5104261"/>
          </a:xfrm>
        </p:spPr>
      </p:pic>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14F558A3-F2D7-4A43-A6A1-1E5E115DF512}" type="slidenum">
              <a:rPr lang="en-CA" smtClean="0"/>
              <a:pPr/>
              <a:t>26</a:t>
            </a:fld>
            <a:endParaRPr lang="en-CA" dirty="0"/>
          </a:p>
        </p:txBody>
      </p:sp>
    </p:spTree>
    <p:extLst>
      <p:ext uri="{BB962C8B-B14F-4D97-AF65-F5344CB8AC3E}">
        <p14:creationId xmlns:p14="http://schemas.microsoft.com/office/powerpoint/2010/main" val="36671131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4" name="Content Placeholder 3"/>
          <p:cNvSpPr>
            <a:spLocks noGrp="1"/>
          </p:cNvSpPr>
          <p:nvPr>
            <p:ph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14F558A3-F2D7-4A43-A6A1-1E5E115DF512}" type="slidenum">
              <a:rPr lang="en-CA" smtClean="0"/>
              <a:pPr/>
              <a:t>27</a:t>
            </a:fld>
            <a:endParaRPr lang="en-CA" dirty="0"/>
          </a:p>
        </p:txBody>
      </p:sp>
    </p:spTree>
    <p:extLst>
      <p:ext uri="{BB962C8B-B14F-4D97-AF65-F5344CB8AC3E}">
        <p14:creationId xmlns:p14="http://schemas.microsoft.com/office/powerpoint/2010/main" val="13460259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14F558A3-F2D7-4A43-A6A1-1E5E115DF512}" type="slidenum">
              <a:rPr lang="en-CA" smtClean="0"/>
              <a:pPr/>
              <a:t>28</a:t>
            </a:fld>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24" y="250265"/>
            <a:ext cx="8243247" cy="6314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992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43200"/>
          </a:xfrm>
        </p:spPr>
        <p:txBody>
          <a:bodyPr/>
          <a:lstStyle/>
          <a:p>
            <a:r>
              <a:rPr lang="en-US" dirty="0" smtClean="0"/>
              <a:t>Feature Driven Release Planning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2850" y="1171810"/>
            <a:ext cx="6858000" cy="4334897"/>
          </a:xfrm>
        </p:spPr>
      </p:pic>
      <p:sp>
        <p:nvSpPr>
          <p:cNvPr id="5" name="TextBox 4"/>
          <p:cNvSpPr txBox="1"/>
          <p:nvPr/>
        </p:nvSpPr>
        <p:spPr>
          <a:xfrm>
            <a:off x="627801" y="5506706"/>
            <a:ext cx="7833815" cy="1200329"/>
          </a:xfrm>
          <a:prstGeom prst="rect">
            <a:avLst/>
          </a:prstGeom>
          <a:noFill/>
        </p:spPr>
        <p:txBody>
          <a:bodyPr wrap="square" rtlCol="0">
            <a:spAutoFit/>
          </a:bodyPr>
          <a:lstStyle/>
          <a:p>
            <a:pPr algn="ctr" defTabSz="457200" fontAlgn="auto">
              <a:spcBef>
                <a:spcPts val="0"/>
              </a:spcBef>
              <a:spcAft>
                <a:spcPts val="0"/>
              </a:spcAft>
            </a:pPr>
            <a:r>
              <a:rPr lang="en-US" dirty="0">
                <a:latin typeface="Corbel"/>
                <a:ea typeface="+mn-ea"/>
              </a:rPr>
              <a:t>T</a:t>
            </a:r>
            <a:r>
              <a:rPr lang="en-US" dirty="0" smtClean="0">
                <a:latin typeface="Corbel"/>
                <a:ea typeface="+mn-ea"/>
              </a:rPr>
              <a:t>he </a:t>
            </a:r>
            <a:r>
              <a:rPr lang="en-US" dirty="0">
                <a:latin typeface="Corbel"/>
                <a:ea typeface="+mn-ea"/>
              </a:rPr>
              <a:t>sum of all features within in a release can be divided by the expected velocity. This will then result in the number of sprints needed to complete the </a:t>
            </a:r>
            <a:r>
              <a:rPr lang="en-US" dirty="0">
                <a:solidFill>
                  <a:prstClr val="black"/>
                </a:solidFill>
                <a:latin typeface="Corbel"/>
                <a:ea typeface="+mn-ea"/>
              </a:rPr>
              <a:t>requested functionality</a:t>
            </a:r>
          </a:p>
        </p:txBody>
      </p:sp>
    </p:spTree>
    <p:extLst>
      <p:ext uri="{BB962C8B-B14F-4D97-AF65-F5344CB8AC3E}">
        <p14:creationId xmlns:p14="http://schemas.microsoft.com/office/powerpoint/2010/main" val="2625906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1800" y="1117602"/>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latin typeface="Gill Sans"/>
            </a:endParaRPr>
          </a:p>
        </p:txBody>
      </p:sp>
      <p:sp>
        <p:nvSpPr>
          <p:cNvPr id="59395" name="Rectangular Callout 55"/>
          <p:cNvSpPr>
            <a:spLocks noChangeArrowheads="1"/>
          </p:cNvSpPr>
          <p:nvPr/>
        </p:nvSpPr>
        <p:spPr bwMode="auto">
          <a:xfrm>
            <a:off x="50800" y="68266"/>
            <a:ext cx="6146800" cy="3309937"/>
          </a:xfrm>
          <a:prstGeom prst="wedgeRectCallout">
            <a:avLst>
              <a:gd name="adj1" fmla="val -20519"/>
              <a:gd name="adj2" fmla="val 88991"/>
            </a:avLst>
          </a:prstGeom>
          <a:solidFill>
            <a:schemeClr val="tx1"/>
          </a:solidFill>
          <a:ln w="25400">
            <a:solidFill>
              <a:schemeClr val="bg1"/>
            </a:solidFill>
            <a:miter lim="800000"/>
            <a:headEnd/>
            <a:tailEnd/>
          </a:ln>
          <a:effectLst>
            <a:outerShdw dist="23000" dir="5400000" rotWithShape="0">
              <a:srgbClr val="808080">
                <a:alpha val="34998"/>
              </a:srgbClr>
            </a:outerShdw>
          </a:effectLst>
        </p:spPr>
        <p:txBody>
          <a:bodyPr tIns="108000" bIns="0"/>
          <a:lstStyle/>
          <a:p>
            <a:pPr marL="177800" indent="-177800"/>
            <a:endParaRPr lang="en-US" sz="1800">
              <a:solidFill>
                <a:srgbClr val="FFFFFF"/>
              </a:solidFill>
            </a:endParaRPr>
          </a:p>
          <a:p>
            <a:pPr marL="177800" indent="-177800"/>
            <a:endParaRPr lang="en-US" sz="1800">
              <a:solidFill>
                <a:srgbClr val="FFFFFF"/>
              </a:solidFill>
            </a:endParaRPr>
          </a:p>
          <a:p>
            <a:pPr marL="177800" indent="-177800"/>
            <a:endParaRPr lang="en-US" sz="1800">
              <a:solidFill>
                <a:srgbClr val="FFFFFF"/>
              </a:solidFill>
            </a:endParaRPr>
          </a:p>
          <a:p>
            <a:pPr marL="177800" indent="-177800"/>
            <a:endParaRPr lang="en-US" sz="1800">
              <a:solidFill>
                <a:srgbClr val="FFFFFF"/>
              </a:solidFill>
            </a:endParaRPr>
          </a:p>
          <a:p>
            <a:pPr marL="177800" indent="-177800"/>
            <a:endParaRPr lang="en-US" sz="1800">
              <a:solidFill>
                <a:srgbClr val="FFFFFF"/>
              </a:solidFill>
            </a:endParaRPr>
          </a:p>
          <a:p>
            <a:pPr marL="177800" indent="-177800"/>
            <a:endParaRPr lang="en-US" sz="1800">
              <a:solidFill>
                <a:srgbClr val="FFFFFF"/>
              </a:solidFill>
            </a:endParaRPr>
          </a:p>
          <a:p>
            <a:pPr marL="177800" indent="-177800"/>
            <a:endParaRPr lang="en-US" sz="1800">
              <a:solidFill>
                <a:srgbClr val="FFFFFF"/>
              </a:solidFill>
            </a:endParaRPr>
          </a:p>
          <a:p>
            <a:pPr marL="177800" indent="-177800"/>
            <a:endParaRPr lang="en-US" sz="1800">
              <a:solidFill>
                <a:srgbClr val="FFFFFF"/>
              </a:solidFill>
            </a:endParaRPr>
          </a:p>
          <a:p>
            <a:pPr marL="177800" indent="-177800"/>
            <a:endParaRPr lang="en-US" sz="1800">
              <a:solidFill>
                <a:srgbClr val="FFFFFF"/>
              </a:solidFill>
            </a:endParaRPr>
          </a:p>
          <a:p>
            <a:pPr marL="177800" indent="-177800"/>
            <a:endParaRPr lang="en-US" sz="1800">
              <a:solidFill>
                <a:srgbClr val="FFFFFF"/>
              </a:solidFill>
            </a:endParaRPr>
          </a:p>
        </p:txBody>
      </p:sp>
      <p:sp>
        <p:nvSpPr>
          <p:cNvPr id="43" name="Rectangle 42"/>
          <p:cNvSpPr/>
          <p:nvPr/>
        </p:nvSpPr>
        <p:spPr>
          <a:xfrm>
            <a:off x="6184900" y="65088"/>
            <a:ext cx="1676400" cy="3313112"/>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45" name="Rectangle 44"/>
          <p:cNvSpPr/>
          <p:nvPr/>
        </p:nvSpPr>
        <p:spPr>
          <a:xfrm>
            <a:off x="6108700" y="84139"/>
            <a:ext cx="165100" cy="327660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grpSp>
        <p:nvGrpSpPr>
          <p:cNvPr id="59398" name="Group 61"/>
          <p:cNvGrpSpPr>
            <a:grpSpLocks/>
          </p:cNvGrpSpPr>
          <p:nvPr/>
        </p:nvGrpSpPr>
        <p:grpSpPr bwMode="auto">
          <a:xfrm>
            <a:off x="4216400" y="6156321"/>
            <a:ext cx="2463800" cy="523220"/>
            <a:chOff x="279400" y="6334780"/>
            <a:chExt cx="2463800" cy="522566"/>
          </a:xfrm>
        </p:grpSpPr>
        <p:cxnSp>
          <p:nvCxnSpPr>
            <p:cNvPr id="47" name="Straight Arrow Connector 46"/>
            <p:cNvCxnSpPr/>
            <p:nvPr/>
          </p:nvCxnSpPr>
          <p:spPr>
            <a:xfrm>
              <a:off x="1244600" y="6642370"/>
              <a:ext cx="1498600" cy="6342"/>
            </a:xfrm>
            <a:prstGeom prst="straightConnector1">
              <a:avLst/>
            </a:prstGeom>
            <a:ln w="101600">
              <a:solidFill>
                <a:schemeClr val="bg1"/>
              </a:solidFill>
              <a:tailEnd type="stealth" w="med" len="med"/>
            </a:ln>
            <a:effectLst/>
          </p:spPr>
          <p:style>
            <a:lnRef idx="2">
              <a:schemeClr val="accent1"/>
            </a:lnRef>
            <a:fillRef idx="0">
              <a:schemeClr val="accent1"/>
            </a:fillRef>
            <a:effectRef idx="1">
              <a:schemeClr val="accent1"/>
            </a:effectRef>
            <a:fontRef idx="minor">
              <a:schemeClr val="tx1"/>
            </a:fontRef>
          </p:style>
        </p:cxnSp>
        <p:sp>
          <p:nvSpPr>
            <p:cNvPr id="59432" name="TextBox 49"/>
            <p:cNvSpPr txBox="1">
              <a:spLocks noChangeArrowheads="1"/>
            </p:cNvSpPr>
            <p:nvPr/>
          </p:nvSpPr>
          <p:spPr bwMode="auto">
            <a:xfrm>
              <a:off x="279400" y="6334780"/>
              <a:ext cx="971228" cy="522566"/>
            </a:xfrm>
            <a:prstGeom prst="rect">
              <a:avLst/>
            </a:prstGeom>
            <a:noFill/>
            <a:ln w="9525">
              <a:noFill/>
              <a:miter lim="800000"/>
              <a:headEnd/>
              <a:tailEnd/>
            </a:ln>
          </p:spPr>
          <p:txBody>
            <a:bodyPr wrap="none">
              <a:spAutoFit/>
            </a:bodyPr>
            <a:lstStyle/>
            <a:p>
              <a:r>
                <a:rPr lang="en-US" sz="2800">
                  <a:solidFill>
                    <a:schemeClr val="bg1"/>
                  </a:solidFill>
                </a:rPr>
                <a:t>Time</a:t>
              </a:r>
            </a:p>
          </p:txBody>
        </p:sp>
      </p:grpSp>
      <p:grpSp>
        <p:nvGrpSpPr>
          <p:cNvPr id="59399" name="Group 44"/>
          <p:cNvGrpSpPr>
            <a:grpSpLocks/>
          </p:cNvGrpSpPr>
          <p:nvPr/>
        </p:nvGrpSpPr>
        <p:grpSpPr bwMode="auto">
          <a:xfrm>
            <a:off x="2447925" y="4705349"/>
            <a:ext cx="6464300" cy="871539"/>
            <a:chOff x="2448683" y="4235572"/>
            <a:chExt cx="6463608" cy="871342"/>
          </a:xfrm>
        </p:grpSpPr>
        <p:sp>
          <p:nvSpPr>
            <p:cNvPr id="59411" name="Text Box 7"/>
            <p:cNvSpPr txBox="1">
              <a:spLocks noChangeArrowheads="1"/>
            </p:cNvSpPr>
            <p:nvPr/>
          </p:nvSpPr>
          <p:spPr bwMode="auto">
            <a:xfrm>
              <a:off x="2448683" y="4235572"/>
              <a:ext cx="774147" cy="261551"/>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1</a:t>
              </a:r>
            </a:p>
          </p:txBody>
        </p:sp>
        <p:sp>
          <p:nvSpPr>
            <p:cNvPr id="59412" name="Text Box 7"/>
            <p:cNvSpPr txBox="1">
              <a:spLocks noChangeArrowheads="1"/>
            </p:cNvSpPr>
            <p:nvPr/>
          </p:nvSpPr>
          <p:spPr bwMode="auto">
            <a:xfrm>
              <a:off x="3080563" y="4237218"/>
              <a:ext cx="774147" cy="261551"/>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2</a:t>
              </a:r>
            </a:p>
          </p:txBody>
        </p:sp>
        <p:sp>
          <p:nvSpPr>
            <p:cNvPr id="59413" name="Text Box 7"/>
            <p:cNvSpPr txBox="1">
              <a:spLocks noChangeArrowheads="1"/>
            </p:cNvSpPr>
            <p:nvPr/>
          </p:nvSpPr>
          <p:spPr bwMode="auto">
            <a:xfrm>
              <a:off x="3713078" y="4235573"/>
              <a:ext cx="774147" cy="261551"/>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3</a:t>
              </a:r>
            </a:p>
          </p:txBody>
        </p:sp>
        <p:sp>
          <p:nvSpPr>
            <p:cNvPr id="59414" name="Text Box 7"/>
            <p:cNvSpPr txBox="1">
              <a:spLocks noChangeArrowheads="1"/>
            </p:cNvSpPr>
            <p:nvPr/>
          </p:nvSpPr>
          <p:spPr bwMode="auto">
            <a:xfrm>
              <a:off x="4344959" y="4237218"/>
              <a:ext cx="774147" cy="261551"/>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4</a:t>
              </a:r>
            </a:p>
          </p:txBody>
        </p:sp>
        <p:sp>
          <p:nvSpPr>
            <p:cNvPr id="59415" name="Text Box 7"/>
            <p:cNvSpPr txBox="1">
              <a:spLocks noChangeArrowheads="1"/>
            </p:cNvSpPr>
            <p:nvPr/>
          </p:nvSpPr>
          <p:spPr bwMode="auto">
            <a:xfrm>
              <a:off x="4977474" y="4235573"/>
              <a:ext cx="774147" cy="261551"/>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5</a:t>
              </a:r>
            </a:p>
          </p:txBody>
        </p:sp>
        <p:sp>
          <p:nvSpPr>
            <p:cNvPr id="59416" name="Text Box 7"/>
            <p:cNvSpPr txBox="1">
              <a:spLocks noChangeArrowheads="1"/>
            </p:cNvSpPr>
            <p:nvPr/>
          </p:nvSpPr>
          <p:spPr bwMode="auto">
            <a:xfrm>
              <a:off x="5609354" y="4237218"/>
              <a:ext cx="774147" cy="261551"/>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6</a:t>
              </a:r>
            </a:p>
          </p:txBody>
        </p:sp>
        <p:sp>
          <p:nvSpPr>
            <p:cNvPr id="59417" name="Text Box 7"/>
            <p:cNvSpPr txBox="1">
              <a:spLocks noChangeArrowheads="1"/>
            </p:cNvSpPr>
            <p:nvPr/>
          </p:nvSpPr>
          <p:spPr bwMode="auto">
            <a:xfrm>
              <a:off x="6241869" y="4235573"/>
              <a:ext cx="774147" cy="261551"/>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7</a:t>
              </a:r>
            </a:p>
          </p:txBody>
        </p:sp>
        <p:sp>
          <p:nvSpPr>
            <p:cNvPr id="59418" name="Text Box 7"/>
            <p:cNvSpPr txBox="1">
              <a:spLocks noChangeArrowheads="1"/>
            </p:cNvSpPr>
            <p:nvPr/>
          </p:nvSpPr>
          <p:spPr bwMode="auto">
            <a:xfrm>
              <a:off x="6873749" y="4237218"/>
              <a:ext cx="774147" cy="261551"/>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8</a:t>
              </a:r>
            </a:p>
          </p:txBody>
        </p:sp>
        <p:sp>
          <p:nvSpPr>
            <p:cNvPr id="59419" name="Text Box 7"/>
            <p:cNvSpPr txBox="1">
              <a:spLocks noChangeArrowheads="1"/>
            </p:cNvSpPr>
            <p:nvPr/>
          </p:nvSpPr>
          <p:spPr bwMode="auto">
            <a:xfrm>
              <a:off x="7506264" y="4235573"/>
              <a:ext cx="774147" cy="261551"/>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9</a:t>
              </a:r>
            </a:p>
          </p:txBody>
        </p:sp>
        <p:sp>
          <p:nvSpPr>
            <p:cNvPr id="59420" name="Text Box 7"/>
            <p:cNvSpPr txBox="1">
              <a:spLocks noChangeArrowheads="1"/>
            </p:cNvSpPr>
            <p:nvPr/>
          </p:nvSpPr>
          <p:spPr bwMode="auto">
            <a:xfrm>
              <a:off x="8138144" y="4237218"/>
              <a:ext cx="774147" cy="430790"/>
            </a:xfrm>
            <a:prstGeom prst="rect">
              <a:avLst/>
            </a:prstGeom>
            <a:noFill/>
            <a:ln w="9525">
              <a:noFill/>
              <a:miter lim="800000"/>
              <a:headEnd/>
              <a:tailEnd/>
            </a:ln>
          </p:spPr>
          <p:txBody>
            <a:bodyPr>
              <a:spAutoFit/>
            </a:bodyPr>
            <a:lstStyle/>
            <a:p>
              <a:pPr algn="ctr"/>
              <a:r>
                <a:rPr lang="en-US" sz="1100" b="1">
                  <a:solidFill>
                    <a:schemeClr val="bg1"/>
                  </a:solidFill>
                  <a:latin typeface="Gill Sans" charset="0"/>
                </a:rPr>
                <a:t>Sprint 10</a:t>
              </a:r>
            </a:p>
          </p:txBody>
        </p:sp>
        <p:sp>
          <p:nvSpPr>
            <p:cNvPr id="75" name="Circular Arrow 74"/>
            <p:cNvSpPr/>
            <p:nvPr/>
          </p:nvSpPr>
          <p:spPr>
            <a:xfrm>
              <a:off x="8188468" y="4413332"/>
              <a:ext cx="693664" cy="69358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8" name="Circular Arrow 77"/>
            <p:cNvSpPr/>
            <p:nvPr/>
          </p:nvSpPr>
          <p:spPr>
            <a:xfrm>
              <a:off x="7556711" y="4411745"/>
              <a:ext cx="693664" cy="693581"/>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1" name="Circular Arrow 80"/>
            <p:cNvSpPr/>
            <p:nvPr/>
          </p:nvSpPr>
          <p:spPr>
            <a:xfrm>
              <a:off x="6924954" y="4413332"/>
              <a:ext cx="693664" cy="69358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Circular Arrow 83"/>
            <p:cNvSpPr/>
            <p:nvPr/>
          </p:nvSpPr>
          <p:spPr>
            <a:xfrm>
              <a:off x="6291610" y="4411745"/>
              <a:ext cx="693663" cy="693581"/>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7" name="Circular Arrow 86"/>
            <p:cNvSpPr/>
            <p:nvPr/>
          </p:nvSpPr>
          <p:spPr>
            <a:xfrm>
              <a:off x="5659852" y="4413332"/>
              <a:ext cx="693663" cy="69358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0" name="Circular Arrow 89"/>
            <p:cNvSpPr/>
            <p:nvPr/>
          </p:nvSpPr>
          <p:spPr>
            <a:xfrm>
              <a:off x="5028095" y="4411745"/>
              <a:ext cx="693663" cy="693581"/>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3" name="Circular Arrow 92"/>
            <p:cNvSpPr/>
            <p:nvPr/>
          </p:nvSpPr>
          <p:spPr>
            <a:xfrm>
              <a:off x="4396337" y="4413332"/>
              <a:ext cx="693663" cy="69358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6" name="Circular Arrow 95"/>
            <p:cNvSpPr/>
            <p:nvPr/>
          </p:nvSpPr>
          <p:spPr>
            <a:xfrm>
              <a:off x="3762992" y="4411745"/>
              <a:ext cx="693664" cy="693581"/>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9" name="Circular Arrow 98"/>
            <p:cNvSpPr/>
            <p:nvPr/>
          </p:nvSpPr>
          <p:spPr>
            <a:xfrm>
              <a:off x="3131235" y="4413332"/>
              <a:ext cx="693664" cy="69358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2" name="Circular Arrow 101"/>
            <p:cNvSpPr/>
            <p:nvPr/>
          </p:nvSpPr>
          <p:spPr>
            <a:xfrm>
              <a:off x="2499478" y="4411745"/>
              <a:ext cx="693664" cy="693581"/>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grpSp>
        <p:nvGrpSpPr>
          <p:cNvPr id="59400" name="Group 58"/>
          <p:cNvGrpSpPr>
            <a:grpSpLocks/>
          </p:cNvGrpSpPr>
          <p:nvPr/>
        </p:nvGrpSpPr>
        <p:grpSpPr bwMode="auto">
          <a:xfrm>
            <a:off x="2406650" y="3948115"/>
            <a:ext cx="2501900" cy="2103437"/>
            <a:chOff x="2266435" y="3477490"/>
            <a:chExt cx="2502984" cy="2103978"/>
          </a:xfrm>
        </p:grpSpPr>
        <p:sp>
          <p:nvSpPr>
            <p:cNvPr id="59409" name="TextBox 39"/>
            <p:cNvSpPr txBox="1">
              <a:spLocks noChangeArrowheads="1"/>
            </p:cNvSpPr>
            <p:nvPr/>
          </p:nvSpPr>
          <p:spPr bwMode="auto">
            <a:xfrm>
              <a:off x="2286000" y="3477490"/>
              <a:ext cx="2483419" cy="400213"/>
            </a:xfrm>
            <a:prstGeom prst="rect">
              <a:avLst/>
            </a:prstGeom>
            <a:noFill/>
            <a:ln w="9525">
              <a:noFill/>
              <a:miter lim="800000"/>
              <a:headEnd/>
              <a:tailEnd/>
            </a:ln>
          </p:spPr>
          <p:txBody>
            <a:bodyPr>
              <a:spAutoFit/>
            </a:bodyPr>
            <a:lstStyle/>
            <a:p>
              <a:r>
                <a:rPr lang="en-US" sz="2000">
                  <a:solidFill>
                    <a:schemeClr val="bg1"/>
                  </a:solidFill>
                  <a:latin typeface="Gill Sans" charset="0"/>
                </a:rPr>
                <a:t>Development Start</a:t>
              </a:r>
            </a:p>
          </p:txBody>
        </p:sp>
        <p:sp>
          <p:nvSpPr>
            <p:cNvPr id="41" name="Rectangle 40"/>
            <p:cNvSpPr/>
            <p:nvPr/>
          </p:nvSpPr>
          <p:spPr>
            <a:xfrm>
              <a:off x="2266435" y="3625165"/>
              <a:ext cx="33352" cy="19563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grpSp>
      <p:grpSp>
        <p:nvGrpSpPr>
          <p:cNvPr id="59401" name="Group 59"/>
          <p:cNvGrpSpPr>
            <a:grpSpLocks/>
          </p:cNvGrpSpPr>
          <p:nvPr/>
        </p:nvGrpSpPr>
        <p:grpSpPr bwMode="auto">
          <a:xfrm>
            <a:off x="7264400" y="3941765"/>
            <a:ext cx="1854200" cy="2109787"/>
            <a:chOff x="7150100" y="3471505"/>
            <a:chExt cx="1854200" cy="2109963"/>
          </a:xfrm>
        </p:grpSpPr>
        <p:sp>
          <p:nvSpPr>
            <p:cNvPr id="59407" name="TextBox 45"/>
            <p:cNvSpPr txBox="1">
              <a:spLocks noChangeArrowheads="1"/>
            </p:cNvSpPr>
            <p:nvPr/>
          </p:nvSpPr>
          <p:spPr bwMode="auto">
            <a:xfrm>
              <a:off x="7150100" y="3471505"/>
              <a:ext cx="1854200" cy="400143"/>
            </a:xfrm>
            <a:prstGeom prst="rect">
              <a:avLst/>
            </a:prstGeom>
            <a:noFill/>
            <a:ln w="9525">
              <a:noFill/>
              <a:miter lim="800000"/>
              <a:headEnd/>
              <a:tailEnd/>
            </a:ln>
          </p:spPr>
          <p:txBody>
            <a:bodyPr>
              <a:spAutoFit/>
            </a:bodyPr>
            <a:lstStyle/>
            <a:p>
              <a:pPr algn="ctr"/>
              <a:r>
                <a:rPr lang="en-US" sz="2000">
                  <a:solidFill>
                    <a:schemeClr val="bg1"/>
                  </a:solidFill>
                  <a:latin typeface="Gill Sans" charset="0"/>
                </a:rPr>
                <a:t>Release Date</a:t>
              </a:r>
            </a:p>
          </p:txBody>
        </p:sp>
        <p:sp>
          <p:nvSpPr>
            <p:cNvPr id="54" name="Rectangle 53"/>
            <p:cNvSpPr/>
            <p:nvPr/>
          </p:nvSpPr>
          <p:spPr>
            <a:xfrm>
              <a:off x="8840788" y="3625505"/>
              <a:ext cx="33337" cy="19559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grpSp>
      <p:sp>
        <p:nvSpPr>
          <p:cNvPr id="59402" name="TextBox 34"/>
          <p:cNvSpPr txBox="1">
            <a:spLocks noChangeArrowheads="1"/>
          </p:cNvSpPr>
          <p:nvPr/>
        </p:nvSpPr>
        <p:spPr bwMode="auto">
          <a:xfrm>
            <a:off x="85727" y="63503"/>
            <a:ext cx="7851775" cy="3400931"/>
          </a:xfrm>
          <a:prstGeom prst="rect">
            <a:avLst/>
          </a:prstGeom>
          <a:noFill/>
          <a:ln w="9525">
            <a:noFill/>
            <a:miter lim="800000"/>
            <a:headEnd/>
            <a:tailEnd/>
          </a:ln>
        </p:spPr>
        <p:txBody>
          <a:bodyPr>
            <a:spAutoFit/>
          </a:bodyPr>
          <a:lstStyle/>
          <a:p>
            <a:pPr marL="177800" indent="-177800"/>
            <a:r>
              <a:rPr lang="en-US" sz="3600" dirty="0">
                <a:solidFill>
                  <a:schemeClr val="bg1"/>
                </a:solidFill>
              </a:rPr>
              <a:t>Scrum Kickoff</a:t>
            </a:r>
            <a:r>
              <a:rPr lang="en-US" sz="4000" dirty="0">
                <a:solidFill>
                  <a:schemeClr val="bg1"/>
                </a:solidFill>
              </a:rPr>
              <a:t/>
            </a:r>
            <a:br>
              <a:rPr lang="en-US" sz="4000" dirty="0">
                <a:solidFill>
                  <a:schemeClr val="bg1"/>
                </a:solidFill>
              </a:rPr>
            </a:br>
            <a:endParaRPr lang="en-US" sz="100" dirty="0">
              <a:solidFill>
                <a:schemeClr val="bg1"/>
              </a:solidFill>
            </a:endParaRPr>
          </a:p>
          <a:p>
            <a:pPr marL="177800" indent="-177800">
              <a:buFont typeface="Wingdings" pitchFamily="2" charset="2"/>
              <a:buChar char="§"/>
            </a:pPr>
            <a:r>
              <a:rPr lang="en-US" sz="1600" dirty="0" err="1" smtClean="0">
                <a:solidFill>
                  <a:schemeClr val="bg1"/>
                </a:solidFill>
              </a:rPr>
              <a:t>ScrumMaster</a:t>
            </a:r>
            <a:r>
              <a:rPr lang="en-US" sz="1600" dirty="0" smtClean="0">
                <a:solidFill>
                  <a:schemeClr val="bg1"/>
                </a:solidFill>
              </a:rPr>
              <a:t> teaches </a:t>
            </a:r>
            <a:r>
              <a:rPr lang="en-US" sz="1600" dirty="0">
                <a:solidFill>
                  <a:schemeClr val="bg1"/>
                </a:solidFill>
              </a:rPr>
              <a:t>Scrum to </a:t>
            </a:r>
            <a:r>
              <a:rPr lang="en-US" sz="1600" dirty="0" smtClean="0">
                <a:solidFill>
                  <a:schemeClr val="bg1"/>
                </a:solidFill>
              </a:rPr>
              <a:t>everyone and assign the Scrum roles</a:t>
            </a:r>
            <a:endParaRPr lang="en-US" sz="1600" dirty="0">
              <a:solidFill>
                <a:schemeClr val="bg1"/>
              </a:solidFill>
            </a:endParaRPr>
          </a:p>
          <a:p>
            <a:pPr marL="177800" indent="-177800">
              <a:buFont typeface="Wingdings" pitchFamily="2" charset="2"/>
              <a:buChar char="§"/>
            </a:pPr>
            <a:r>
              <a:rPr lang="en-US" sz="1600" u="sng" dirty="0" smtClean="0">
                <a:solidFill>
                  <a:schemeClr val="bg1"/>
                </a:solidFill>
              </a:rPr>
              <a:t>Product Owner communicates </a:t>
            </a:r>
            <a:r>
              <a:rPr lang="en-US" sz="1600" u="sng" dirty="0">
                <a:solidFill>
                  <a:schemeClr val="bg1"/>
                </a:solidFill>
              </a:rPr>
              <a:t>the vision and </a:t>
            </a:r>
            <a:r>
              <a:rPr lang="en-US" sz="1600" u="sng" dirty="0" smtClean="0">
                <a:solidFill>
                  <a:schemeClr val="bg1"/>
                </a:solidFill>
              </a:rPr>
              <a:t>goals of the release</a:t>
            </a:r>
            <a:endParaRPr lang="en-US" sz="1200" u="sng" dirty="0">
              <a:solidFill>
                <a:schemeClr val="bg1"/>
              </a:solidFill>
            </a:endParaRPr>
          </a:p>
          <a:p>
            <a:pPr marL="177800" indent="-177800">
              <a:buFont typeface="Wingdings" pitchFamily="2" charset="2"/>
              <a:buChar char="§"/>
            </a:pPr>
            <a:r>
              <a:rPr lang="en-US" sz="1600" dirty="0" smtClean="0">
                <a:solidFill>
                  <a:schemeClr val="bg1"/>
                </a:solidFill>
              </a:rPr>
              <a:t>Product Owner leads the creation of the </a:t>
            </a:r>
            <a:r>
              <a:rPr lang="en-US" sz="1600" dirty="0">
                <a:solidFill>
                  <a:schemeClr val="bg1"/>
                </a:solidFill>
              </a:rPr>
              <a:t>Product Backlog </a:t>
            </a:r>
            <a:r>
              <a:rPr lang="en-US" sz="1600" dirty="0" smtClean="0">
                <a:solidFill>
                  <a:schemeClr val="bg1"/>
                </a:solidFill>
              </a:rPr>
              <a:t>(with lots of input) </a:t>
            </a:r>
            <a:endParaRPr lang="en-US" sz="1200" dirty="0" smtClean="0">
              <a:solidFill>
                <a:schemeClr val="bg1"/>
              </a:solidFill>
            </a:endParaRPr>
          </a:p>
          <a:p>
            <a:pPr marL="177800" indent="-177800">
              <a:buFont typeface="Wingdings" pitchFamily="2" charset="2"/>
              <a:buChar char="§"/>
            </a:pPr>
            <a:r>
              <a:rPr lang="en-US" sz="1600" dirty="0" smtClean="0">
                <a:solidFill>
                  <a:schemeClr val="bg1"/>
                </a:solidFill>
              </a:rPr>
              <a:t>Team does the High-level size estimation of the Product Backlog </a:t>
            </a:r>
            <a:endParaRPr lang="en-US" sz="1200" dirty="0" smtClean="0">
              <a:solidFill>
                <a:schemeClr val="bg1"/>
              </a:solidFill>
            </a:endParaRPr>
          </a:p>
          <a:p>
            <a:pPr marL="177800" indent="-177800">
              <a:buFont typeface="Wingdings" pitchFamily="2" charset="2"/>
              <a:buChar char="§"/>
            </a:pPr>
            <a:r>
              <a:rPr lang="en-US" sz="1600" dirty="0" smtClean="0">
                <a:solidFill>
                  <a:schemeClr val="bg1"/>
                </a:solidFill>
              </a:rPr>
              <a:t>Product Owner does Initial </a:t>
            </a:r>
            <a:r>
              <a:rPr lang="en-US" sz="1600" dirty="0">
                <a:solidFill>
                  <a:schemeClr val="bg1"/>
                </a:solidFill>
              </a:rPr>
              <a:t>prioritization of the Product Backlog </a:t>
            </a:r>
            <a:r>
              <a:rPr lang="en-US" sz="1600" dirty="0" smtClean="0">
                <a:solidFill>
                  <a:schemeClr val="bg1"/>
                </a:solidFill>
              </a:rPr>
              <a:t>(with lots of input)</a:t>
            </a:r>
            <a:endParaRPr lang="en-US" sz="1200" dirty="0">
              <a:solidFill>
                <a:schemeClr val="bg1"/>
              </a:solidFill>
            </a:endParaRPr>
          </a:p>
          <a:p>
            <a:pPr marL="177800" indent="-177800">
              <a:buFont typeface="Wingdings" pitchFamily="2" charset="2"/>
              <a:buChar char="§"/>
            </a:pPr>
            <a:r>
              <a:rPr lang="en-US" sz="1600" dirty="0" smtClean="0">
                <a:solidFill>
                  <a:schemeClr val="bg1"/>
                </a:solidFill>
              </a:rPr>
              <a:t>Release Planning Meeting to estimate </a:t>
            </a:r>
            <a:r>
              <a:rPr lang="en-US" sz="1600" dirty="0">
                <a:solidFill>
                  <a:schemeClr val="bg1"/>
                </a:solidFill>
              </a:rPr>
              <a:t>release date / </a:t>
            </a:r>
            <a:r>
              <a:rPr lang="en-US" sz="1600" dirty="0" smtClean="0">
                <a:solidFill>
                  <a:schemeClr val="bg1"/>
                </a:solidFill>
              </a:rPr>
              <a:t>budget</a:t>
            </a:r>
            <a:endParaRPr lang="en-US" sz="1200" dirty="0">
              <a:solidFill>
                <a:schemeClr val="bg1"/>
              </a:solidFill>
            </a:endParaRPr>
          </a:p>
          <a:p>
            <a:pPr marL="177800" indent="-177800">
              <a:buFont typeface="Wingdings" pitchFamily="2" charset="2"/>
              <a:buChar char="§"/>
            </a:pPr>
            <a:r>
              <a:rPr lang="en-US" sz="1600" dirty="0" smtClean="0">
                <a:solidFill>
                  <a:schemeClr val="bg1"/>
                </a:solidFill>
              </a:rPr>
              <a:t>Team sets </a:t>
            </a:r>
            <a:r>
              <a:rPr lang="en-US" sz="1600" dirty="0">
                <a:solidFill>
                  <a:schemeClr val="bg1"/>
                </a:solidFill>
              </a:rPr>
              <a:t>up </a:t>
            </a:r>
            <a:r>
              <a:rPr lang="en-US" sz="1600" dirty="0" smtClean="0">
                <a:solidFill>
                  <a:schemeClr val="bg1"/>
                </a:solidFill>
              </a:rPr>
              <a:t>their </a:t>
            </a:r>
            <a:r>
              <a:rPr lang="en-US" sz="1600" dirty="0">
                <a:solidFill>
                  <a:schemeClr val="bg1"/>
                </a:solidFill>
              </a:rPr>
              <a:t>development and test environments  </a:t>
            </a:r>
            <a:endParaRPr lang="en-US" sz="1200" dirty="0">
              <a:solidFill>
                <a:schemeClr val="bg1"/>
              </a:solidFill>
            </a:endParaRPr>
          </a:p>
          <a:p>
            <a:pPr marL="177800" indent="-177800">
              <a:buFont typeface="Wingdings" pitchFamily="2" charset="2"/>
              <a:buChar char="§"/>
            </a:pPr>
            <a:r>
              <a:rPr lang="en-US" sz="1600" dirty="0" smtClean="0">
                <a:solidFill>
                  <a:schemeClr val="bg1"/>
                </a:solidFill>
              </a:rPr>
              <a:t>Team does the  initial </a:t>
            </a:r>
            <a:r>
              <a:rPr lang="en-US" sz="1600" dirty="0">
                <a:solidFill>
                  <a:schemeClr val="bg1"/>
                </a:solidFill>
              </a:rPr>
              <a:t>high-level design </a:t>
            </a:r>
            <a:r>
              <a:rPr lang="en-US" sz="1600" dirty="0" smtClean="0">
                <a:solidFill>
                  <a:schemeClr val="bg1"/>
                </a:solidFill>
              </a:rPr>
              <a:t> and </a:t>
            </a:r>
            <a:r>
              <a:rPr lang="en-US" sz="1600" dirty="0">
                <a:solidFill>
                  <a:schemeClr val="bg1"/>
                </a:solidFill>
              </a:rPr>
              <a:t>architecture (just enough to get started)  </a:t>
            </a:r>
            <a:endParaRPr lang="en-US" sz="1600" dirty="0" smtClean="0">
              <a:solidFill>
                <a:schemeClr val="bg1"/>
              </a:solidFill>
            </a:endParaRPr>
          </a:p>
          <a:p>
            <a:pPr marL="177800" indent="-177800">
              <a:buFont typeface="Wingdings" pitchFamily="2" charset="2"/>
              <a:buChar char="§"/>
            </a:pPr>
            <a:r>
              <a:rPr lang="en-US" sz="1600" dirty="0" smtClean="0">
                <a:solidFill>
                  <a:schemeClr val="bg1"/>
                </a:solidFill>
              </a:rPr>
              <a:t>Don’t forget -  all of the above will evolve during project</a:t>
            </a:r>
            <a:endParaRPr lang="en-US" sz="1200" dirty="0">
              <a:solidFill>
                <a:schemeClr val="bg1"/>
              </a:solidFill>
            </a:endParaRPr>
          </a:p>
          <a:p>
            <a:pPr marL="177800" indent="-177800"/>
            <a:endParaRPr lang="en-US" sz="1800" dirty="0">
              <a:solidFill>
                <a:schemeClr val="bg1"/>
              </a:solidFill>
            </a:endParaRPr>
          </a:p>
        </p:txBody>
      </p:sp>
      <p:grpSp>
        <p:nvGrpSpPr>
          <p:cNvPr id="59403" name="Group 36"/>
          <p:cNvGrpSpPr>
            <a:grpSpLocks/>
          </p:cNvGrpSpPr>
          <p:nvPr/>
        </p:nvGrpSpPr>
        <p:grpSpPr bwMode="auto">
          <a:xfrm>
            <a:off x="1473200" y="4743454"/>
            <a:ext cx="762000" cy="895351"/>
            <a:chOff x="1485900" y="4743840"/>
            <a:chExt cx="762000" cy="894960"/>
          </a:xfrm>
        </p:grpSpPr>
        <p:sp>
          <p:nvSpPr>
            <p:cNvPr id="38" name="Rectangle 37"/>
            <p:cNvSpPr/>
            <p:nvPr/>
          </p:nvSpPr>
          <p:spPr>
            <a:xfrm>
              <a:off x="1485900" y="4747424"/>
              <a:ext cx="762000" cy="8417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anchor="ctr">
              <a:spAutoFit/>
            </a:bodyPr>
            <a:lstStyle/>
            <a:p>
              <a:pPr algn="ctr">
                <a:defRPr/>
              </a:pPr>
              <a:r>
                <a:rPr lang="en-US" sz="1800"/>
                <a:t>Scrum</a:t>
              </a:r>
            </a:p>
            <a:p>
              <a:pPr algn="ctr">
                <a:defRPr/>
              </a:pPr>
              <a:r>
                <a:rPr lang="en-US" sz="1800"/>
                <a:t>Kickoff</a:t>
              </a:r>
            </a:p>
            <a:p>
              <a:pPr algn="ctr">
                <a:defRPr/>
              </a:pPr>
              <a:r>
                <a:rPr lang="en-US" sz="1400"/>
                <a:t>(brief)</a:t>
              </a:r>
            </a:p>
          </p:txBody>
        </p:sp>
        <p:sp>
          <p:nvSpPr>
            <p:cNvPr id="36" name="Rectangle 35"/>
            <p:cNvSpPr/>
            <p:nvPr/>
          </p:nvSpPr>
          <p:spPr>
            <a:xfrm>
              <a:off x="1485900" y="4743840"/>
              <a:ext cx="762000" cy="894960"/>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endParaRPr lang="en-US" sz="1200"/>
            </a:p>
          </p:txBody>
        </p:sp>
      </p:grpSp>
      <p:sp>
        <p:nvSpPr>
          <p:cNvPr id="42" name="Rectangle 41"/>
          <p:cNvSpPr>
            <a:spLocks noChangeArrowheads="1"/>
          </p:cNvSpPr>
          <p:nvPr/>
        </p:nvSpPr>
        <p:spPr bwMode="auto">
          <a:xfrm>
            <a:off x="2336800" y="3962400"/>
            <a:ext cx="6807200" cy="2895600"/>
          </a:xfrm>
          <a:prstGeom prst="rect">
            <a:avLst/>
          </a:prstGeom>
          <a:solidFill>
            <a:schemeClr val="tx1">
              <a:alpha val="50195"/>
            </a:schemeClr>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4" y="104671"/>
            <a:ext cx="8229600" cy="943200"/>
          </a:xfrm>
        </p:spPr>
        <p:txBody>
          <a:bodyPr/>
          <a:lstStyle/>
          <a:p>
            <a:r>
              <a:rPr lang="en-US" dirty="0" smtClean="0"/>
              <a:t>Date Driven Release Planning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1089" y="1236877"/>
            <a:ext cx="7168967" cy="4084320"/>
          </a:xfrm>
        </p:spPr>
      </p:pic>
      <p:sp>
        <p:nvSpPr>
          <p:cNvPr id="5" name="TextBox 4"/>
          <p:cNvSpPr txBox="1"/>
          <p:nvPr/>
        </p:nvSpPr>
        <p:spPr>
          <a:xfrm>
            <a:off x="245660" y="5321201"/>
            <a:ext cx="8666328" cy="1384995"/>
          </a:xfrm>
          <a:prstGeom prst="rect">
            <a:avLst/>
          </a:prstGeom>
          <a:noFill/>
        </p:spPr>
        <p:txBody>
          <a:bodyPr wrap="square" rtlCol="0">
            <a:spAutoFit/>
          </a:bodyPr>
          <a:lstStyle/>
          <a:p>
            <a:pPr algn="ctr" defTabSz="457200" fontAlgn="auto">
              <a:spcBef>
                <a:spcPts val="0"/>
              </a:spcBef>
              <a:spcAft>
                <a:spcPts val="0"/>
              </a:spcAft>
            </a:pPr>
            <a:r>
              <a:rPr lang="en-US" sz="2800" dirty="0" smtClean="0">
                <a:latin typeface="Corbel"/>
                <a:ea typeface="+mn-ea"/>
              </a:rPr>
              <a:t>Multiply </a:t>
            </a:r>
            <a:r>
              <a:rPr lang="en-US" sz="2800" dirty="0">
                <a:latin typeface="Corbel"/>
                <a:ea typeface="+mn-ea"/>
              </a:rPr>
              <a:t>the velocity by the number of Sprints and we'll get the total work that can be completed within the given timeline</a:t>
            </a:r>
            <a:r>
              <a:rPr lang="en-US" dirty="0">
                <a:latin typeface="Corbel"/>
                <a:ea typeface="+mn-ea"/>
              </a:rPr>
              <a:t>.</a:t>
            </a:r>
          </a:p>
        </p:txBody>
      </p:sp>
    </p:spTree>
    <p:extLst>
      <p:ext uri="{BB962C8B-B14F-4D97-AF65-F5344CB8AC3E}">
        <p14:creationId xmlns:p14="http://schemas.microsoft.com/office/powerpoint/2010/main" val="2440249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REE_Card_sorting_BY_3703735824_33071aec27_o.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Rectangle 4"/>
          <p:cNvSpPr/>
          <p:nvPr/>
        </p:nvSpPr>
        <p:spPr>
          <a:xfrm>
            <a:off x="0" y="317"/>
            <a:ext cx="9144000" cy="944563"/>
          </a:xfrm>
          <a:prstGeom prst="rect">
            <a:avLst/>
          </a:prstGeom>
          <a:solidFill>
            <a:schemeClr val="tx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6" name="Title 1"/>
          <p:cNvSpPr txBox="1">
            <a:spLocks/>
          </p:cNvSpPr>
          <p:nvPr/>
        </p:nvSpPr>
        <p:spPr>
          <a:xfrm>
            <a:off x="776766" y="0"/>
            <a:ext cx="8229600" cy="944880"/>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800" kern="1200">
                <a:solidFill>
                  <a:schemeClr val="tx1"/>
                </a:solidFill>
                <a:latin typeface="+mj-lt"/>
                <a:ea typeface="+mj-ea"/>
                <a:cs typeface="+mj-cs"/>
              </a:defRPr>
            </a:lvl1pPr>
          </a:lstStyle>
          <a:p>
            <a:pPr fontAlgn="auto">
              <a:spcAft>
                <a:spcPts val="0"/>
              </a:spcAft>
            </a:pPr>
            <a:r>
              <a:rPr lang="en-US" dirty="0" smtClean="0">
                <a:solidFill>
                  <a:srgbClr val="000000"/>
                </a:solidFill>
              </a:rPr>
              <a:t>Getting Started…</a:t>
            </a:r>
            <a:endParaRPr lang="en-US" dirty="0">
              <a:solidFill>
                <a:srgbClr val="000000"/>
              </a:solidFill>
            </a:endParaRPr>
          </a:p>
        </p:txBody>
      </p:sp>
    </p:spTree>
    <p:extLst>
      <p:ext uri="{BB962C8B-B14F-4D97-AF65-F5344CB8AC3E}">
        <p14:creationId xmlns:p14="http://schemas.microsoft.com/office/powerpoint/2010/main" val="38918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745923" y="813632"/>
            <a:ext cx="1044000" cy="684987"/>
            <a:chOff x="4341445" y="215262"/>
            <a:chExt cx="1332000" cy="745644"/>
          </a:xfrm>
        </p:grpSpPr>
        <p:sp>
          <p:nvSpPr>
            <p:cNvPr id="38" name="Rectangle 37"/>
            <p:cNvSpPr/>
            <p:nvPr/>
          </p:nvSpPr>
          <p:spPr>
            <a:xfrm>
              <a:off x="4341445" y="215262"/>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Rectangle 42"/>
            <p:cNvSpPr/>
            <p:nvPr/>
          </p:nvSpPr>
          <p:spPr>
            <a:xfrm>
              <a:off x="4341445" y="780906"/>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5" name="Rectangle 44"/>
            <p:cNvSpPr/>
            <p:nvPr/>
          </p:nvSpPr>
          <p:spPr>
            <a:xfrm>
              <a:off x="4341445" y="275920"/>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08" name="Group 107"/>
          <p:cNvGrpSpPr/>
          <p:nvPr/>
        </p:nvGrpSpPr>
        <p:grpSpPr>
          <a:xfrm>
            <a:off x="743343" y="2409378"/>
            <a:ext cx="1044000" cy="978127"/>
            <a:chOff x="5365203" y="1695133"/>
            <a:chExt cx="1332000" cy="1064744"/>
          </a:xfrm>
        </p:grpSpPr>
        <p:sp>
          <p:nvSpPr>
            <p:cNvPr id="109" name="Rectangle 108"/>
            <p:cNvSpPr/>
            <p:nvPr/>
          </p:nvSpPr>
          <p:spPr>
            <a:xfrm>
              <a:off x="5365203" y="236152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0" name="Rectangle 109"/>
            <p:cNvSpPr/>
            <p:nvPr/>
          </p:nvSpPr>
          <p:spPr>
            <a:xfrm>
              <a:off x="5365203" y="194910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1" name="Rectangle 110"/>
            <p:cNvSpPr/>
            <p:nvPr/>
          </p:nvSpPr>
          <p:spPr>
            <a:xfrm>
              <a:off x="5365203" y="1695133"/>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2" name="Rectangle 111"/>
            <p:cNvSpPr/>
            <p:nvPr/>
          </p:nvSpPr>
          <p:spPr>
            <a:xfrm>
              <a:off x="5365203" y="2132208"/>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3" name="Rectangle 112"/>
            <p:cNvSpPr/>
            <p:nvPr/>
          </p:nvSpPr>
          <p:spPr>
            <a:xfrm>
              <a:off x="5365203" y="2501180"/>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4" name="Rectangle 113"/>
            <p:cNvSpPr/>
            <p:nvPr/>
          </p:nvSpPr>
          <p:spPr>
            <a:xfrm>
              <a:off x="5365203" y="2723877"/>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15" name="Group 114"/>
          <p:cNvGrpSpPr/>
          <p:nvPr/>
        </p:nvGrpSpPr>
        <p:grpSpPr>
          <a:xfrm>
            <a:off x="743343" y="3424672"/>
            <a:ext cx="1044000" cy="922243"/>
            <a:chOff x="5451905" y="3180168"/>
            <a:chExt cx="1332000" cy="1003911"/>
          </a:xfrm>
        </p:grpSpPr>
        <p:sp>
          <p:nvSpPr>
            <p:cNvPr id="116" name="Rectangle 115"/>
            <p:cNvSpPr/>
            <p:nvPr/>
          </p:nvSpPr>
          <p:spPr>
            <a:xfrm>
              <a:off x="5451905" y="3294435"/>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7" name="Rectangle 116"/>
            <p:cNvSpPr/>
            <p:nvPr/>
          </p:nvSpPr>
          <p:spPr>
            <a:xfrm>
              <a:off x="5451905" y="3799421"/>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8" name="Rectangle 117"/>
            <p:cNvSpPr/>
            <p:nvPr/>
          </p:nvSpPr>
          <p:spPr>
            <a:xfrm>
              <a:off x="5451905" y="318016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9" name="Rectangle 118"/>
            <p:cNvSpPr/>
            <p:nvPr/>
          </p:nvSpPr>
          <p:spPr>
            <a:xfrm>
              <a:off x="5451905" y="411207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0" name="Group 119"/>
          <p:cNvGrpSpPr/>
          <p:nvPr/>
        </p:nvGrpSpPr>
        <p:grpSpPr>
          <a:xfrm>
            <a:off x="743343" y="4393772"/>
            <a:ext cx="1044000" cy="874211"/>
            <a:chOff x="7065713" y="4028935"/>
            <a:chExt cx="1332000" cy="951626"/>
          </a:xfrm>
        </p:grpSpPr>
        <p:sp>
          <p:nvSpPr>
            <p:cNvPr id="121" name="Rectangle 120"/>
            <p:cNvSpPr/>
            <p:nvPr/>
          </p:nvSpPr>
          <p:spPr>
            <a:xfrm>
              <a:off x="7065713" y="4236515"/>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2" name="Rectangle 121"/>
            <p:cNvSpPr/>
            <p:nvPr/>
          </p:nvSpPr>
          <p:spPr>
            <a:xfrm>
              <a:off x="7065713" y="4478160"/>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3" name="Rectangle 122"/>
            <p:cNvSpPr/>
            <p:nvPr/>
          </p:nvSpPr>
          <p:spPr>
            <a:xfrm>
              <a:off x="7065713" y="415025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4" name="Rectangle 123"/>
            <p:cNvSpPr/>
            <p:nvPr/>
          </p:nvSpPr>
          <p:spPr>
            <a:xfrm>
              <a:off x="7065713" y="46014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5" name="Rectangle 124"/>
            <p:cNvSpPr/>
            <p:nvPr/>
          </p:nvSpPr>
          <p:spPr>
            <a:xfrm>
              <a:off x="7065713" y="46787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6" name="Rectangle 125"/>
            <p:cNvSpPr/>
            <p:nvPr/>
          </p:nvSpPr>
          <p:spPr>
            <a:xfrm>
              <a:off x="7065713" y="4028935"/>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7" name="Rectangle 126"/>
            <p:cNvSpPr/>
            <p:nvPr/>
          </p:nvSpPr>
          <p:spPr>
            <a:xfrm>
              <a:off x="7065713" y="4908561"/>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8" name="Group 127"/>
          <p:cNvGrpSpPr/>
          <p:nvPr/>
        </p:nvGrpSpPr>
        <p:grpSpPr>
          <a:xfrm>
            <a:off x="743343" y="5318801"/>
            <a:ext cx="1044000" cy="626115"/>
            <a:chOff x="6301273" y="5192619"/>
            <a:chExt cx="1334580" cy="681560"/>
          </a:xfrm>
        </p:grpSpPr>
        <p:sp>
          <p:nvSpPr>
            <p:cNvPr id="129" name="Rectangle 128"/>
            <p:cNvSpPr/>
            <p:nvPr/>
          </p:nvSpPr>
          <p:spPr>
            <a:xfrm>
              <a:off x="6301273" y="558592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0" name="Rectangle 129"/>
            <p:cNvSpPr/>
            <p:nvPr/>
          </p:nvSpPr>
          <p:spPr>
            <a:xfrm>
              <a:off x="6301273" y="52716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1" name="Rectangle 130"/>
            <p:cNvSpPr/>
            <p:nvPr/>
          </p:nvSpPr>
          <p:spPr>
            <a:xfrm>
              <a:off x="6301273" y="548061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2" name="Rectangle 131"/>
            <p:cNvSpPr/>
            <p:nvPr/>
          </p:nvSpPr>
          <p:spPr>
            <a:xfrm>
              <a:off x="6303853" y="519261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3" name="Rectangle 132"/>
            <p:cNvSpPr/>
            <p:nvPr/>
          </p:nvSpPr>
          <p:spPr>
            <a:xfrm>
              <a:off x="6301273" y="567123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4" name="Rectangle 133"/>
            <p:cNvSpPr/>
            <p:nvPr/>
          </p:nvSpPr>
          <p:spPr>
            <a:xfrm>
              <a:off x="6301273" y="583817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35" name="Group 134"/>
          <p:cNvGrpSpPr/>
          <p:nvPr/>
        </p:nvGrpSpPr>
        <p:grpSpPr>
          <a:xfrm>
            <a:off x="745923" y="5996872"/>
            <a:ext cx="1044000" cy="380235"/>
            <a:chOff x="6301273" y="6201850"/>
            <a:chExt cx="1332000" cy="413906"/>
          </a:xfrm>
        </p:grpSpPr>
        <p:sp>
          <p:nvSpPr>
            <p:cNvPr id="136" name="Rectangle 135"/>
            <p:cNvSpPr/>
            <p:nvPr/>
          </p:nvSpPr>
          <p:spPr>
            <a:xfrm>
              <a:off x="6301273" y="626250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7" name="Rectangle 136"/>
            <p:cNvSpPr/>
            <p:nvPr/>
          </p:nvSpPr>
          <p:spPr>
            <a:xfrm>
              <a:off x="6301273" y="62018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8" name="Rectangle 137"/>
            <p:cNvSpPr/>
            <p:nvPr/>
          </p:nvSpPr>
          <p:spPr>
            <a:xfrm>
              <a:off x="6301273" y="6378908"/>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9" name="Rectangle 138"/>
            <p:cNvSpPr/>
            <p:nvPr/>
          </p:nvSpPr>
          <p:spPr>
            <a:xfrm>
              <a:off x="6301273" y="6467306"/>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0" name="Rectangle 139"/>
            <p:cNvSpPr/>
            <p:nvPr/>
          </p:nvSpPr>
          <p:spPr>
            <a:xfrm>
              <a:off x="6301273" y="6579756"/>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cxnSp>
        <p:nvCxnSpPr>
          <p:cNvPr id="156" name="Straight Connector 155"/>
          <p:cNvCxnSpPr/>
          <p:nvPr/>
        </p:nvCxnSpPr>
        <p:spPr>
          <a:xfrm>
            <a:off x="1789923" y="6456149"/>
            <a:ext cx="62757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818340"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869957" y="6356079"/>
            <a:ext cx="7966" cy="4108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921923"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957411"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6995378"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8051905"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789923"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1</a:t>
            </a:r>
            <a:endParaRPr lang="en-US" sz="1200" dirty="0">
              <a:solidFill>
                <a:prstClr val="white"/>
              </a:solidFill>
              <a:latin typeface="Arial"/>
            </a:endParaRPr>
          </a:p>
        </p:txBody>
      </p:sp>
      <p:sp>
        <p:nvSpPr>
          <p:cNvPr id="164" name="TextBox 163"/>
          <p:cNvSpPr txBox="1"/>
          <p:nvPr/>
        </p:nvSpPr>
        <p:spPr>
          <a:xfrm>
            <a:off x="2833923"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2</a:t>
            </a:r>
            <a:endParaRPr lang="en-US" sz="1200" dirty="0">
              <a:solidFill>
                <a:prstClr val="white"/>
              </a:solidFill>
              <a:latin typeface="Arial"/>
            </a:endParaRPr>
          </a:p>
        </p:txBody>
      </p:sp>
      <p:sp>
        <p:nvSpPr>
          <p:cNvPr id="165" name="TextBox 164"/>
          <p:cNvSpPr txBox="1"/>
          <p:nvPr/>
        </p:nvSpPr>
        <p:spPr>
          <a:xfrm>
            <a:off x="3869957"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3</a:t>
            </a:r>
            <a:endParaRPr lang="en-US" sz="1200" dirty="0">
              <a:solidFill>
                <a:prstClr val="white"/>
              </a:solidFill>
              <a:latin typeface="Arial"/>
            </a:endParaRPr>
          </a:p>
        </p:txBody>
      </p:sp>
      <p:sp>
        <p:nvSpPr>
          <p:cNvPr id="166" name="TextBox 165"/>
          <p:cNvSpPr txBox="1"/>
          <p:nvPr/>
        </p:nvSpPr>
        <p:spPr>
          <a:xfrm>
            <a:off x="4917775"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4</a:t>
            </a:r>
            <a:endParaRPr lang="en-US" sz="1200" dirty="0">
              <a:solidFill>
                <a:prstClr val="white"/>
              </a:solidFill>
              <a:latin typeface="Arial"/>
            </a:endParaRPr>
          </a:p>
        </p:txBody>
      </p:sp>
      <p:sp>
        <p:nvSpPr>
          <p:cNvPr id="167" name="TextBox 166"/>
          <p:cNvSpPr txBox="1"/>
          <p:nvPr/>
        </p:nvSpPr>
        <p:spPr>
          <a:xfrm>
            <a:off x="5965593"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5</a:t>
            </a:r>
            <a:endParaRPr lang="en-US" sz="1200" dirty="0">
              <a:solidFill>
                <a:prstClr val="white"/>
              </a:solidFill>
              <a:latin typeface="Arial"/>
            </a:endParaRPr>
          </a:p>
        </p:txBody>
      </p:sp>
      <p:sp>
        <p:nvSpPr>
          <p:cNvPr id="168" name="TextBox 167"/>
          <p:cNvSpPr txBox="1"/>
          <p:nvPr/>
        </p:nvSpPr>
        <p:spPr>
          <a:xfrm>
            <a:off x="7007905"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6</a:t>
            </a:r>
            <a:endParaRPr lang="en-US" sz="1200" dirty="0">
              <a:solidFill>
                <a:prstClr val="white"/>
              </a:solidFill>
              <a:latin typeface="Arial"/>
            </a:endParaRPr>
          </a:p>
        </p:txBody>
      </p:sp>
      <p:sp>
        <p:nvSpPr>
          <p:cNvPr id="169" name="TextBox 168"/>
          <p:cNvSpPr txBox="1"/>
          <p:nvPr/>
        </p:nvSpPr>
        <p:spPr>
          <a:xfrm>
            <a:off x="2296340" y="6589883"/>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January</a:t>
            </a:r>
            <a:endParaRPr lang="en-US" sz="1200" dirty="0">
              <a:solidFill>
                <a:prstClr val="white"/>
              </a:solidFill>
              <a:latin typeface="Arial"/>
            </a:endParaRPr>
          </a:p>
        </p:txBody>
      </p:sp>
      <p:sp>
        <p:nvSpPr>
          <p:cNvPr id="170" name="TextBox 169"/>
          <p:cNvSpPr txBox="1"/>
          <p:nvPr/>
        </p:nvSpPr>
        <p:spPr>
          <a:xfrm>
            <a:off x="4399923" y="659500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February</a:t>
            </a:r>
            <a:endParaRPr lang="en-US" sz="1200" dirty="0">
              <a:solidFill>
                <a:prstClr val="white"/>
              </a:solidFill>
              <a:latin typeface="Arial"/>
            </a:endParaRPr>
          </a:p>
        </p:txBody>
      </p:sp>
      <p:sp>
        <p:nvSpPr>
          <p:cNvPr id="171" name="TextBox 170"/>
          <p:cNvSpPr txBox="1"/>
          <p:nvPr/>
        </p:nvSpPr>
        <p:spPr>
          <a:xfrm>
            <a:off x="6467982" y="6600131"/>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March</a:t>
            </a:r>
            <a:endParaRPr lang="en-US" sz="1200" dirty="0">
              <a:solidFill>
                <a:prstClr val="white"/>
              </a:solidFill>
              <a:latin typeface="Arial"/>
            </a:endParaRPr>
          </a:p>
        </p:txBody>
      </p:sp>
      <p:cxnSp>
        <p:nvCxnSpPr>
          <p:cNvPr id="172" name="Straight Connector 171"/>
          <p:cNvCxnSpPr/>
          <p:nvPr/>
        </p:nvCxnSpPr>
        <p:spPr>
          <a:xfrm flipH="1">
            <a:off x="1788317" y="6456149"/>
            <a:ext cx="1606" cy="3130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Left Brace 3"/>
          <p:cNvSpPr/>
          <p:nvPr/>
        </p:nvSpPr>
        <p:spPr>
          <a:xfrm>
            <a:off x="522945" y="813635"/>
            <a:ext cx="171827" cy="5544663"/>
          </a:xfrm>
          <a:prstGeom prst="leftBrace">
            <a:avLst>
              <a:gd name="adj1" fmla="val 8333"/>
              <a:gd name="adj2" fmla="val 49881"/>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sz="1800">
              <a:solidFill>
                <a:prstClr val="white"/>
              </a:solidFill>
            </a:endParaRPr>
          </a:p>
        </p:txBody>
      </p:sp>
      <p:sp>
        <p:nvSpPr>
          <p:cNvPr id="5" name="TextBox 4"/>
          <p:cNvSpPr txBox="1"/>
          <p:nvPr/>
        </p:nvSpPr>
        <p:spPr>
          <a:xfrm>
            <a:off x="64510" y="3379439"/>
            <a:ext cx="524503" cy="400110"/>
          </a:xfrm>
          <a:prstGeom prst="rect">
            <a:avLst/>
          </a:prstGeom>
          <a:noFill/>
        </p:spPr>
        <p:txBody>
          <a:bodyPr wrap="none" rtlCol="0">
            <a:spAutoFit/>
          </a:bodyPr>
          <a:lstStyle/>
          <a:p>
            <a:pPr algn="ctr" fontAlgn="auto">
              <a:spcBef>
                <a:spcPts val="0"/>
              </a:spcBef>
              <a:spcAft>
                <a:spcPts val="0"/>
              </a:spcAft>
            </a:pPr>
            <a:r>
              <a:rPr lang="en-US" sz="1000" dirty="0" smtClean="0">
                <a:solidFill>
                  <a:prstClr val="white"/>
                </a:solidFill>
                <a:latin typeface="Arial"/>
              </a:rPr>
              <a:t>120</a:t>
            </a:r>
          </a:p>
          <a:p>
            <a:pPr algn="ctr" fontAlgn="auto">
              <a:spcBef>
                <a:spcPts val="0"/>
              </a:spcBef>
              <a:spcAft>
                <a:spcPts val="0"/>
              </a:spcAft>
            </a:pPr>
            <a:r>
              <a:rPr lang="en-US" sz="1000" dirty="0" smtClean="0">
                <a:solidFill>
                  <a:prstClr val="white"/>
                </a:solidFill>
                <a:latin typeface="Arial"/>
              </a:rPr>
              <a:t>points</a:t>
            </a:r>
            <a:endParaRPr lang="en-US" sz="1000" dirty="0">
              <a:solidFill>
                <a:prstClr val="white"/>
              </a:solidFill>
              <a:latin typeface="Arial"/>
            </a:endParaRPr>
          </a:p>
        </p:txBody>
      </p:sp>
      <p:sp>
        <p:nvSpPr>
          <p:cNvPr id="174" name="TextBox 173"/>
          <p:cNvSpPr txBox="1"/>
          <p:nvPr/>
        </p:nvSpPr>
        <p:spPr>
          <a:xfrm>
            <a:off x="2211544" y="5102530"/>
            <a:ext cx="2497799" cy="307777"/>
          </a:xfrm>
          <a:prstGeom prst="rect">
            <a:avLst/>
          </a:prstGeom>
          <a:noFill/>
        </p:spPr>
        <p:txBody>
          <a:bodyPr wrap="none" rtlCol="0">
            <a:spAutoFit/>
          </a:bodyPr>
          <a:lstStyle/>
          <a:p>
            <a:pPr algn="ctr" fontAlgn="auto">
              <a:spcBef>
                <a:spcPts val="0"/>
              </a:spcBef>
              <a:spcAft>
                <a:spcPts val="0"/>
              </a:spcAft>
            </a:pPr>
            <a:r>
              <a:rPr lang="en-US" sz="1400" dirty="0" smtClean="0">
                <a:solidFill>
                  <a:prstClr val="white"/>
                </a:solidFill>
                <a:latin typeface="Arial"/>
              </a:rPr>
              <a:t>Product backlog = 120 points</a:t>
            </a:r>
          </a:p>
        </p:txBody>
      </p:sp>
      <p:grpSp>
        <p:nvGrpSpPr>
          <p:cNvPr id="9" name="Group 8"/>
          <p:cNvGrpSpPr/>
          <p:nvPr/>
        </p:nvGrpSpPr>
        <p:grpSpPr>
          <a:xfrm>
            <a:off x="743343" y="1530797"/>
            <a:ext cx="1044478" cy="841299"/>
            <a:chOff x="743343" y="970748"/>
            <a:chExt cx="1044478" cy="841299"/>
          </a:xfrm>
        </p:grpSpPr>
        <p:grpSp>
          <p:nvGrpSpPr>
            <p:cNvPr id="103" name="Group 102"/>
            <p:cNvGrpSpPr/>
            <p:nvPr/>
          </p:nvGrpSpPr>
          <p:grpSpPr>
            <a:xfrm>
              <a:off x="743343" y="970748"/>
              <a:ext cx="1044000" cy="777851"/>
              <a:chOff x="6601630" y="775031"/>
              <a:chExt cx="1332000" cy="846733"/>
            </a:xfrm>
          </p:grpSpPr>
          <p:sp>
            <p:nvSpPr>
              <p:cNvPr id="104" name="Rectangle 103"/>
              <p:cNvSpPr/>
              <p:nvPr/>
            </p:nvSpPr>
            <p:spPr>
              <a:xfrm>
                <a:off x="6601630" y="154976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5" name="Rectangle 104"/>
              <p:cNvSpPr/>
              <p:nvPr/>
            </p:nvSpPr>
            <p:spPr>
              <a:xfrm>
                <a:off x="6601630" y="775031"/>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6" name="Rectangle 105"/>
              <p:cNvSpPr/>
              <p:nvPr/>
            </p:nvSpPr>
            <p:spPr>
              <a:xfrm>
                <a:off x="6601630" y="992018"/>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7" name="Rectangle 106"/>
              <p:cNvSpPr/>
              <p:nvPr/>
            </p:nvSpPr>
            <p:spPr>
              <a:xfrm>
                <a:off x="6601630" y="1332777"/>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175" name="Rectangle 174"/>
            <p:cNvSpPr/>
            <p:nvPr/>
          </p:nvSpPr>
          <p:spPr>
            <a:xfrm>
              <a:off x="743821" y="1766328"/>
              <a:ext cx="10440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Tree>
    <p:extLst>
      <p:ext uri="{BB962C8B-B14F-4D97-AF65-F5344CB8AC3E}">
        <p14:creationId xmlns:p14="http://schemas.microsoft.com/office/powerpoint/2010/main" val="3379964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1789923" y="813632"/>
            <a:ext cx="1044000" cy="684987"/>
            <a:chOff x="4341445" y="215262"/>
            <a:chExt cx="1332000" cy="745644"/>
          </a:xfrm>
        </p:grpSpPr>
        <p:sp>
          <p:nvSpPr>
            <p:cNvPr id="38" name="Rectangle 37"/>
            <p:cNvSpPr/>
            <p:nvPr/>
          </p:nvSpPr>
          <p:spPr>
            <a:xfrm>
              <a:off x="4341445" y="215262"/>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Rectangle 42"/>
            <p:cNvSpPr/>
            <p:nvPr/>
          </p:nvSpPr>
          <p:spPr>
            <a:xfrm>
              <a:off x="4341445" y="780906"/>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5" name="Rectangle 44"/>
            <p:cNvSpPr/>
            <p:nvPr/>
          </p:nvSpPr>
          <p:spPr>
            <a:xfrm>
              <a:off x="4341445" y="275920"/>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08" name="Group 107"/>
          <p:cNvGrpSpPr/>
          <p:nvPr/>
        </p:nvGrpSpPr>
        <p:grpSpPr>
          <a:xfrm>
            <a:off x="743343" y="2409378"/>
            <a:ext cx="1044000" cy="978127"/>
            <a:chOff x="5365203" y="1695133"/>
            <a:chExt cx="1332000" cy="1064744"/>
          </a:xfrm>
        </p:grpSpPr>
        <p:sp>
          <p:nvSpPr>
            <p:cNvPr id="109" name="Rectangle 108"/>
            <p:cNvSpPr/>
            <p:nvPr/>
          </p:nvSpPr>
          <p:spPr>
            <a:xfrm>
              <a:off x="5365203" y="236152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0" name="Rectangle 109"/>
            <p:cNvSpPr/>
            <p:nvPr/>
          </p:nvSpPr>
          <p:spPr>
            <a:xfrm>
              <a:off x="5365203" y="194910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1" name="Rectangle 110"/>
            <p:cNvSpPr/>
            <p:nvPr/>
          </p:nvSpPr>
          <p:spPr>
            <a:xfrm>
              <a:off x="5365203" y="1695133"/>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2" name="Rectangle 111"/>
            <p:cNvSpPr/>
            <p:nvPr/>
          </p:nvSpPr>
          <p:spPr>
            <a:xfrm>
              <a:off x="5365203" y="2132208"/>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3" name="Rectangle 112"/>
            <p:cNvSpPr/>
            <p:nvPr/>
          </p:nvSpPr>
          <p:spPr>
            <a:xfrm>
              <a:off x="5365203" y="2501180"/>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4" name="Rectangle 113"/>
            <p:cNvSpPr/>
            <p:nvPr/>
          </p:nvSpPr>
          <p:spPr>
            <a:xfrm>
              <a:off x="5365203" y="2723877"/>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15" name="Group 114"/>
          <p:cNvGrpSpPr/>
          <p:nvPr/>
        </p:nvGrpSpPr>
        <p:grpSpPr>
          <a:xfrm>
            <a:off x="743343" y="3424672"/>
            <a:ext cx="1044000" cy="922243"/>
            <a:chOff x="5451905" y="3180168"/>
            <a:chExt cx="1332000" cy="1003911"/>
          </a:xfrm>
        </p:grpSpPr>
        <p:sp>
          <p:nvSpPr>
            <p:cNvPr id="116" name="Rectangle 115"/>
            <p:cNvSpPr/>
            <p:nvPr/>
          </p:nvSpPr>
          <p:spPr>
            <a:xfrm>
              <a:off x="5451905" y="3294435"/>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7" name="Rectangle 116"/>
            <p:cNvSpPr/>
            <p:nvPr/>
          </p:nvSpPr>
          <p:spPr>
            <a:xfrm>
              <a:off x="5451905" y="3799421"/>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8" name="Rectangle 117"/>
            <p:cNvSpPr/>
            <p:nvPr/>
          </p:nvSpPr>
          <p:spPr>
            <a:xfrm>
              <a:off x="5451905" y="318016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9" name="Rectangle 118"/>
            <p:cNvSpPr/>
            <p:nvPr/>
          </p:nvSpPr>
          <p:spPr>
            <a:xfrm>
              <a:off x="5451905" y="411207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0" name="Group 119"/>
          <p:cNvGrpSpPr/>
          <p:nvPr/>
        </p:nvGrpSpPr>
        <p:grpSpPr>
          <a:xfrm>
            <a:off x="743343" y="4393772"/>
            <a:ext cx="1044000" cy="874211"/>
            <a:chOff x="7065713" y="4028935"/>
            <a:chExt cx="1332000" cy="951626"/>
          </a:xfrm>
        </p:grpSpPr>
        <p:sp>
          <p:nvSpPr>
            <p:cNvPr id="121" name="Rectangle 120"/>
            <p:cNvSpPr/>
            <p:nvPr/>
          </p:nvSpPr>
          <p:spPr>
            <a:xfrm>
              <a:off x="7065713" y="4236515"/>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2" name="Rectangle 121"/>
            <p:cNvSpPr/>
            <p:nvPr/>
          </p:nvSpPr>
          <p:spPr>
            <a:xfrm>
              <a:off x="7065713" y="4478160"/>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3" name="Rectangle 122"/>
            <p:cNvSpPr/>
            <p:nvPr/>
          </p:nvSpPr>
          <p:spPr>
            <a:xfrm>
              <a:off x="7065713" y="415025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4" name="Rectangle 123"/>
            <p:cNvSpPr/>
            <p:nvPr/>
          </p:nvSpPr>
          <p:spPr>
            <a:xfrm>
              <a:off x="7065713" y="46014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5" name="Rectangle 124"/>
            <p:cNvSpPr/>
            <p:nvPr/>
          </p:nvSpPr>
          <p:spPr>
            <a:xfrm>
              <a:off x="7065713" y="46787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6" name="Rectangle 125"/>
            <p:cNvSpPr/>
            <p:nvPr/>
          </p:nvSpPr>
          <p:spPr>
            <a:xfrm>
              <a:off x="7065713" y="4028935"/>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7" name="Rectangle 126"/>
            <p:cNvSpPr/>
            <p:nvPr/>
          </p:nvSpPr>
          <p:spPr>
            <a:xfrm>
              <a:off x="7065713" y="4908561"/>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8" name="Group 127"/>
          <p:cNvGrpSpPr/>
          <p:nvPr/>
        </p:nvGrpSpPr>
        <p:grpSpPr>
          <a:xfrm>
            <a:off x="743343" y="5318801"/>
            <a:ext cx="1044000" cy="626115"/>
            <a:chOff x="6301273" y="5192619"/>
            <a:chExt cx="1334580" cy="681560"/>
          </a:xfrm>
        </p:grpSpPr>
        <p:sp>
          <p:nvSpPr>
            <p:cNvPr id="129" name="Rectangle 128"/>
            <p:cNvSpPr/>
            <p:nvPr/>
          </p:nvSpPr>
          <p:spPr>
            <a:xfrm>
              <a:off x="6301273" y="558592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0" name="Rectangle 129"/>
            <p:cNvSpPr/>
            <p:nvPr/>
          </p:nvSpPr>
          <p:spPr>
            <a:xfrm>
              <a:off x="6301273" y="52716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1" name="Rectangle 130"/>
            <p:cNvSpPr/>
            <p:nvPr/>
          </p:nvSpPr>
          <p:spPr>
            <a:xfrm>
              <a:off x="6301273" y="548061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2" name="Rectangle 131"/>
            <p:cNvSpPr/>
            <p:nvPr/>
          </p:nvSpPr>
          <p:spPr>
            <a:xfrm>
              <a:off x="6303853" y="519261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3" name="Rectangle 132"/>
            <p:cNvSpPr/>
            <p:nvPr/>
          </p:nvSpPr>
          <p:spPr>
            <a:xfrm>
              <a:off x="6301273" y="567123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4" name="Rectangle 133"/>
            <p:cNvSpPr/>
            <p:nvPr/>
          </p:nvSpPr>
          <p:spPr>
            <a:xfrm>
              <a:off x="6301273" y="583817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35" name="Group 134"/>
          <p:cNvGrpSpPr/>
          <p:nvPr/>
        </p:nvGrpSpPr>
        <p:grpSpPr>
          <a:xfrm>
            <a:off x="745923" y="5996872"/>
            <a:ext cx="1044000" cy="380235"/>
            <a:chOff x="6301273" y="6201850"/>
            <a:chExt cx="1332000" cy="413906"/>
          </a:xfrm>
        </p:grpSpPr>
        <p:sp>
          <p:nvSpPr>
            <p:cNvPr id="136" name="Rectangle 135"/>
            <p:cNvSpPr/>
            <p:nvPr/>
          </p:nvSpPr>
          <p:spPr>
            <a:xfrm>
              <a:off x="6301273" y="626250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7" name="Rectangle 136"/>
            <p:cNvSpPr/>
            <p:nvPr/>
          </p:nvSpPr>
          <p:spPr>
            <a:xfrm>
              <a:off x="6301273" y="62018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8" name="Rectangle 137"/>
            <p:cNvSpPr/>
            <p:nvPr/>
          </p:nvSpPr>
          <p:spPr>
            <a:xfrm>
              <a:off x="6301273" y="6378908"/>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9" name="Rectangle 138"/>
            <p:cNvSpPr/>
            <p:nvPr/>
          </p:nvSpPr>
          <p:spPr>
            <a:xfrm>
              <a:off x="6301273" y="6467306"/>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0" name="Rectangle 139"/>
            <p:cNvSpPr/>
            <p:nvPr/>
          </p:nvSpPr>
          <p:spPr>
            <a:xfrm>
              <a:off x="6301273" y="6579756"/>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cxnSp>
        <p:nvCxnSpPr>
          <p:cNvPr id="156" name="Straight Connector 155"/>
          <p:cNvCxnSpPr/>
          <p:nvPr/>
        </p:nvCxnSpPr>
        <p:spPr>
          <a:xfrm>
            <a:off x="1789923" y="6456149"/>
            <a:ext cx="62757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818340"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869957" y="6356079"/>
            <a:ext cx="7966" cy="4108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921923"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957411"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6995378"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8051905"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789923"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1</a:t>
            </a:r>
            <a:endParaRPr lang="en-US" sz="1200" dirty="0">
              <a:solidFill>
                <a:prstClr val="white"/>
              </a:solidFill>
              <a:latin typeface="Arial"/>
            </a:endParaRPr>
          </a:p>
        </p:txBody>
      </p:sp>
      <p:sp>
        <p:nvSpPr>
          <p:cNvPr id="164" name="TextBox 163"/>
          <p:cNvSpPr txBox="1"/>
          <p:nvPr/>
        </p:nvSpPr>
        <p:spPr>
          <a:xfrm>
            <a:off x="2833923"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2</a:t>
            </a:r>
            <a:endParaRPr lang="en-US" sz="1200" dirty="0">
              <a:solidFill>
                <a:prstClr val="white"/>
              </a:solidFill>
              <a:latin typeface="Arial"/>
            </a:endParaRPr>
          </a:p>
        </p:txBody>
      </p:sp>
      <p:sp>
        <p:nvSpPr>
          <p:cNvPr id="165" name="TextBox 164"/>
          <p:cNvSpPr txBox="1"/>
          <p:nvPr/>
        </p:nvSpPr>
        <p:spPr>
          <a:xfrm>
            <a:off x="3869957"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3</a:t>
            </a:r>
            <a:endParaRPr lang="en-US" sz="1200" dirty="0">
              <a:solidFill>
                <a:prstClr val="white"/>
              </a:solidFill>
              <a:latin typeface="Arial"/>
            </a:endParaRPr>
          </a:p>
        </p:txBody>
      </p:sp>
      <p:sp>
        <p:nvSpPr>
          <p:cNvPr id="166" name="TextBox 165"/>
          <p:cNvSpPr txBox="1"/>
          <p:nvPr/>
        </p:nvSpPr>
        <p:spPr>
          <a:xfrm>
            <a:off x="4917775"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4</a:t>
            </a:r>
            <a:endParaRPr lang="en-US" sz="1200" dirty="0">
              <a:solidFill>
                <a:prstClr val="white"/>
              </a:solidFill>
              <a:latin typeface="Arial"/>
            </a:endParaRPr>
          </a:p>
        </p:txBody>
      </p:sp>
      <p:sp>
        <p:nvSpPr>
          <p:cNvPr id="167" name="TextBox 166"/>
          <p:cNvSpPr txBox="1"/>
          <p:nvPr/>
        </p:nvSpPr>
        <p:spPr>
          <a:xfrm>
            <a:off x="5965593"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5</a:t>
            </a:r>
            <a:endParaRPr lang="en-US" sz="1200" dirty="0">
              <a:solidFill>
                <a:prstClr val="white"/>
              </a:solidFill>
              <a:latin typeface="Arial"/>
            </a:endParaRPr>
          </a:p>
        </p:txBody>
      </p:sp>
      <p:sp>
        <p:nvSpPr>
          <p:cNvPr id="168" name="TextBox 167"/>
          <p:cNvSpPr txBox="1"/>
          <p:nvPr/>
        </p:nvSpPr>
        <p:spPr>
          <a:xfrm>
            <a:off x="7007905"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6</a:t>
            </a:r>
            <a:endParaRPr lang="en-US" sz="1200" dirty="0">
              <a:solidFill>
                <a:prstClr val="white"/>
              </a:solidFill>
              <a:latin typeface="Arial"/>
            </a:endParaRPr>
          </a:p>
        </p:txBody>
      </p:sp>
      <p:sp>
        <p:nvSpPr>
          <p:cNvPr id="169" name="TextBox 168"/>
          <p:cNvSpPr txBox="1"/>
          <p:nvPr/>
        </p:nvSpPr>
        <p:spPr>
          <a:xfrm>
            <a:off x="2296340" y="6589883"/>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January</a:t>
            </a:r>
            <a:endParaRPr lang="en-US" sz="1200" dirty="0">
              <a:solidFill>
                <a:prstClr val="white"/>
              </a:solidFill>
              <a:latin typeface="Arial"/>
            </a:endParaRPr>
          </a:p>
        </p:txBody>
      </p:sp>
      <p:sp>
        <p:nvSpPr>
          <p:cNvPr id="170" name="TextBox 169"/>
          <p:cNvSpPr txBox="1"/>
          <p:nvPr/>
        </p:nvSpPr>
        <p:spPr>
          <a:xfrm>
            <a:off x="4399923" y="659500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February</a:t>
            </a:r>
            <a:endParaRPr lang="en-US" sz="1200" dirty="0">
              <a:solidFill>
                <a:prstClr val="white"/>
              </a:solidFill>
              <a:latin typeface="Arial"/>
            </a:endParaRPr>
          </a:p>
        </p:txBody>
      </p:sp>
      <p:sp>
        <p:nvSpPr>
          <p:cNvPr id="171" name="TextBox 170"/>
          <p:cNvSpPr txBox="1"/>
          <p:nvPr/>
        </p:nvSpPr>
        <p:spPr>
          <a:xfrm>
            <a:off x="6467982" y="6600131"/>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March</a:t>
            </a:r>
            <a:endParaRPr lang="en-US" sz="1200" dirty="0">
              <a:solidFill>
                <a:prstClr val="white"/>
              </a:solidFill>
              <a:latin typeface="Arial"/>
            </a:endParaRPr>
          </a:p>
        </p:txBody>
      </p:sp>
      <p:cxnSp>
        <p:nvCxnSpPr>
          <p:cNvPr id="172" name="Straight Connector 171"/>
          <p:cNvCxnSpPr/>
          <p:nvPr/>
        </p:nvCxnSpPr>
        <p:spPr>
          <a:xfrm flipH="1">
            <a:off x="1788317" y="6456149"/>
            <a:ext cx="1606" cy="3130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Left Brace 3"/>
          <p:cNvSpPr/>
          <p:nvPr/>
        </p:nvSpPr>
        <p:spPr>
          <a:xfrm>
            <a:off x="522945" y="813635"/>
            <a:ext cx="171827" cy="5544663"/>
          </a:xfrm>
          <a:prstGeom prst="leftBrace">
            <a:avLst>
              <a:gd name="adj1" fmla="val 8333"/>
              <a:gd name="adj2" fmla="val 49881"/>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sz="1800">
              <a:solidFill>
                <a:prstClr val="white"/>
              </a:solidFill>
            </a:endParaRPr>
          </a:p>
        </p:txBody>
      </p:sp>
      <p:sp>
        <p:nvSpPr>
          <p:cNvPr id="5" name="TextBox 4"/>
          <p:cNvSpPr txBox="1"/>
          <p:nvPr/>
        </p:nvSpPr>
        <p:spPr>
          <a:xfrm>
            <a:off x="64510" y="3371551"/>
            <a:ext cx="524503" cy="400110"/>
          </a:xfrm>
          <a:prstGeom prst="rect">
            <a:avLst/>
          </a:prstGeom>
          <a:noFill/>
        </p:spPr>
        <p:txBody>
          <a:bodyPr wrap="none" rtlCol="0">
            <a:spAutoFit/>
          </a:bodyPr>
          <a:lstStyle/>
          <a:p>
            <a:pPr algn="ctr" fontAlgn="auto">
              <a:spcBef>
                <a:spcPts val="0"/>
              </a:spcBef>
              <a:spcAft>
                <a:spcPts val="0"/>
              </a:spcAft>
            </a:pPr>
            <a:r>
              <a:rPr lang="en-US" sz="1000" dirty="0" smtClean="0">
                <a:solidFill>
                  <a:prstClr val="white"/>
                </a:solidFill>
                <a:latin typeface="Arial"/>
              </a:rPr>
              <a:t>120</a:t>
            </a:r>
          </a:p>
          <a:p>
            <a:pPr algn="ctr" fontAlgn="auto">
              <a:spcBef>
                <a:spcPts val="0"/>
              </a:spcBef>
              <a:spcAft>
                <a:spcPts val="0"/>
              </a:spcAft>
            </a:pPr>
            <a:r>
              <a:rPr lang="en-US" sz="1000" dirty="0" smtClean="0">
                <a:solidFill>
                  <a:prstClr val="white"/>
                </a:solidFill>
                <a:latin typeface="Arial"/>
              </a:rPr>
              <a:t>points</a:t>
            </a:r>
            <a:endParaRPr lang="en-US" sz="1000" dirty="0">
              <a:solidFill>
                <a:prstClr val="white"/>
              </a:solidFill>
              <a:latin typeface="Arial"/>
            </a:endParaRPr>
          </a:p>
        </p:txBody>
      </p:sp>
      <p:sp>
        <p:nvSpPr>
          <p:cNvPr id="174" name="TextBox 173"/>
          <p:cNvSpPr txBox="1"/>
          <p:nvPr/>
        </p:nvSpPr>
        <p:spPr>
          <a:xfrm>
            <a:off x="2211544" y="5102530"/>
            <a:ext cx="2497799" cy="307777"/>
          </a:xfrm>
          <a:prstGeom prst="rect">
            <a:avLst/>
          </a:prstGeom>
          <a:noFill/>
        </p:spPr>
        <p:txBody>
          <a:bodyPr wrap="none" rtlCol="0">
            <a:spAutoFit/>
          </a:bodyPr>
          <a:lstStyle/>
          <a:p>
            <a:pPr algn="ctr" fontAlgn="auto">
              <a:spcBef>
                <a:spcPts val="0"/>
              </a:spcBef>
              <a:spcAft>
                <a:spcPts val="0"/>
              </a:spcAft>
            </a:pPr>
            <a:r>
              <a:rPr lang="en-US" sz="1400" dirty="0" smtClean="0">
                <a:solidFill>
                  <a:prstClr val="white"/>
                </a:solidFill>
                <a:latin typeface="Arial"/>
              </a:rPr>
              <a:t>Product backlog = 120 points</a:t>
            </a:r>
          </a:p>
        </p:txBody>
      </p:sp>
      <p:grpSp>
        <p:nvGrpSpPr>
          <p:cNvPr id="9" name="Group 8"/>
          <p:cNvGrpSpPr/>
          <p:nvPr/>
        </p:nvGrpSpPr>
        <p:grpSpPr>
          <a:xfrm>
            <a:off x="743343" y="1530797"/>
            <a:ext cx="1044478" cy="841299"/>
            <a:chOff x="743343" y="970748"/>
            <a:chExt cx="1044478" cy="841299"/>
          </a:xfrm>
        </p:grpSpPr>
        <p:grpSp>
          <p:nvGrpSpPr>
            <p:cNvPr id="103" name="Group 102"/>
            <p:cNvGrpSpPr/>
            <p:nvPr/>
          </p:nvGrpSpPr>
          <p:grpSpPr>
            <a:xfrm>
              <a:off x="743343" y="970748"/>
              <a:ext cx="1044000" cy="777851"/>
              <a:chOff x="6601630" y="775031"/>
              <a:chExt cx="1332000" cy="846733"/>
            </a:xfrm>
          </p:grpSpPr>
          <p:sp>
            <p:nvSpPr>
              <p:cNvPr id="104" name="Rectangle 103"/>
              <p:cNvSpPr/>
              <p:nvPr/>
            </p:nvSpPr>
            <p:spPr>
              <a:xfrm>
                <a:off x="6601630" y="154976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5" name="Rectangle 104"/>
              <p:cNvSpPr/>
              <p:nvPr/>
            </p:nvSpPr>
            <p:spPr>
              <a:xfrm>
                <a:off x="6601630" y="775031"/>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6" name="Rectangle 105"/>
              <p:cNvSpPr/>
              <p:nvPr/>
            </p:nvSpPr>
            <p:spPr>
              <a:xfrm>
                <a:off x="6601630" y="992018"/>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7" name="Rectangle 106"/>
              <p:cNvSpPr/>
              <p:nvPr/>
            </p:nvSpPr>
            <p:spPr>
              <a:xfrm>
                <a:off x="6601630" y="1332777"/>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175" name="Rectangle 174"/>
            <p:cNvSpPr/>
            <p:nvPr/>
          </p:nvSpPr>
          <p:spPr>
            <a:xfrm>
              <a:off x="743821" y="1766328"/>
              <a:ext cx="10440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66" name="TextBox 65"/>
          <p:cNvSpPr txBox="1"/>
          <p:nvPr/>
        </p:nvSpPr>
        <p:spPr>
          <a:xfrm>
            <a:off x="1780350" y="1557067"/>
            <a:ext cx="1044000" cy="338554"/>
          </a:xfrm>
          <a:prstGeom prst="rect">
            <a:avLst/>
          </a:prstGeom>
          <a:noFill/>
        </p:spPr>
        <p:txBody>
          <a:bodyPr wrap="square" rtlCol="0">
            <a:spAutoFit/>
          </a:bodyPr>
          <a:lstStyle/>
          <a:p>
            <a:pPr algn="ctr" fontAlgn="auto">
              <a:spcBef>
                <a:spcPts val="0"/>
              </a:spcBef>
              <a:spcAft>
                <a:spcPts val="0"/>
              </a:spcAft>
            </a:pPr>
            <a:r>
              <a:rPr lang="en-US" sz="1600" dirty="0" smtClean="0">
                <a:solidFill>
                  <a:prstClr val="white"/>
                </a:solidFill>
                <a:latin typeface="Arial"/>
              </a:rPr>
              <a:t>1+13+5</a:t>
            </a:r>
            <a:endParaRPr lang="en-US" sz="1600" dirty="0">
              <a:solidFill>
                <a:prstClr val="white"/>
              </a:solidFill>
              <a:latin typeface="Arial"/>
            </a:endParaRPr>
          </a:p>
        </p:txBody>
      </p:sp>
      <p:sp>
        <p:nvSpPr>
          <p:cNvPr id="67" name="TextBox 66"/>
          <p:cNvSpPr txBox="1"/>
          <p:nvPr/>
        </p:nvSpPr>
        <p:spPr>
          <a:xfrm>
            <a:off x="1780350" y="1872918"/>
            <a:ext cx="1044000" cy="338554"/>
          </a:xfrm>
          <a:prstGeom prst="rect">
            <a:avLst/>
          </a:prstGeom>
          <a:noFill/>
        </p:spPr>
        <p:txBody>
          <a:bodyPr wrap="square" rtlCol="0">
            <a:spAutoFit/>
          </a:bodyPr>
          <a:lstStyle/>
          <a:p>
            <a:pPr algn="ctr" fontAlgn="auto">
              <a:spcBef>
                <a:spcPts val="0"/>
              </a:spcBef>
              <a:spcAft>
                <a:spcPts val="0"/>
              </a:spcAft>
            </a:pPr>
            <a:r>
              <a:rPr lang="en-US" sz="1600" dirty="0" smtClean="0">
                <a:solidFill>
                  <a:prstClr val="white"/>
                </a:solidFill>
                <a:latin typeface="Arial"/>
              </a:rPr>
              <a:t>=</a:t>
            </a:r>
            <a:endParaRPr lang="en-US" sz="1600" dirty="0">
              <a:solidFill>
                <a:prstClr val="white"/>
              </a:solidFill>
              <a:latin typeface="Arial"/>
            </a:endParaRPr>
          </a:p>
        </p:txBody>
      </p:sp>
      <p:sp>
        <p:nvSpPr>
          <p:cNvPr id="68" name="TextBox 67"/>
          <p:cNvSpPr txBox="1"/>
          <p:nvPr/>
        </p:nvSpPr>
        <p:spPr>
          <a:xfrm>
            <a:off x="1780350" y="2111620"/>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19</a:t>
            </a:r>
            <a:endParaRPr lang="en-US" sz="2000" dirty="0">
              <a:solidFill>
                <a:prstClr val="white"/>
              </a:solidFill>
              <a:latin typeface="Arial"/>
            </a:endParaRPr>
          </a:p>
        </p:txBody>
      </p:sp>
    </p:spTree>
    <p:extLst>
      <p:ext uri="{BB962C8B-B14F-4D97-AF65-F5344CB8AC3E}">
        <p14:creationId xmlns:p14="http://schemas.microsoft.com/office/powerpoint/2010/main" val="1884225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1789923" y="813632"/>
            <a:ext cx="1044000" cy="684987"/>
            <a:chOff x="4341445" y="215262"/>
            <a:chExt cx="1332000" cy="745644"/>
          </a:xfrm>
        </p:grpSpPr>
        <p:sp>
          <p:nvSpPr>
            <p:cNvPr id="38" name="Rectangle 37"/>
            <p:cNvSpPr/>
            <p:nvPr/>
          </p:nvSpPr>
          <p:spPr>
            <a:xfrm>
              <a:off x="4341445" y="215262"/>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Rectangle 42"/>
            <p:cNvSpPr/>
            <p:nvPr/>
          </p:nvSpPr>
          <p:spPr>
            <a:xfrm>
              <a:off x="4341445" y="780906"/>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5" name="Rectangle 44"/>
            <p:cNvSpPr/>
            <p:nvPr/>
          </p:nvSpPr>
          <p:spPr>
            <a:xfrm>
              <a:off x="4341445" y="275920"/>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08" name="Group 107"/>
          <p:cNvGrpSpPr/>
          <p:nvPr/>
        </p:nvGrpSpPr>
        <p:grpSpPr>
          <a:xfrm>
            <a:off x="743343" y="2409378"/>
            <a:ext cx="1044000" cy="978127"/>
            <a:chOff x="5365203" y="1695133"/>
            <a:chExt cx="1332000" cy="1064744"/>
          </a:xfrm>
        </p:grpSpPr>
        <p:sp>
          <p:nvSpPr>
            <p:cNvPr id="109" name="Rectangle 108"/>
            <p:cNvSpPr/>
            <p:nvPr/>
          </p:nvSpPr>
          <p:spPr>
            <a:xfrm>
              <a:off x="5365203" y="236152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0" name="Rectangle 109"/>
            <p:cNvSpPr/>
            <p:nvPr/>
          </p:nvSpPr>
          <p:spPr>
            <a:xfrm>
              <a:off x="5365203" y="194910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1" name="Rectangle 110"/>
            <p:cNvSpPr/>
            <p:nvPr/>
          </p:nvSpPr>
          <p:spPr>
            <a:xfrm>
              <a:off x="5365203" y="1695133"/>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2" name="Rectangle 111"/>
            <p:cNvSpPr/>
            <p:nvPr/>
          </p:nvSpPr>
          <p:spPr>
            <a:xfrm>
              <a:off x="5365203" y="2132208"/>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3" name="Rectangle 112"/>
            <p:cNvSpPr/>
            <p:nvPr/>
          </p:nvSpPr>
          <p:spPr>
            <a:xfrm>
              <a:off x="5365203" y="2501180"/>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4" name="Rectangle 113"/>
            <p:cNvSpPr/>
            <p:nvPr/>
          </p:nvSpPr>
          <p:spPr>
            <a:xfrm>
              <a:off x="5365203" y="2723877"/>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15" name="Group 114"/>
          <p:cNvGrpSpPr/>
          <p:nvPr/>
        </p:nvGrpSpPr>
        <p:grpSpPr>
          <a:xfrm>
            <a:off x="743343" y="3424672"/>
            <a:ext cx="1044000" cy="922243"/>
            <a:chOff x="5451905" y="3180168"/>
            <a:chExt cx="1332000" cy="1003911"/>
          </a:xfrm>
        </p:grpSpPr>
        <p:sp>
          <p:nvSpPr>
            <p:cNvPr id="116" name="Rectangle 115"/>
            <p:cNvSpPr/>
            <p:nvPr/>
          </p:nvSpPr>
          <p:spPr>
            <a:xfrm>
              <a:off x="5451905" y="3294435"/>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7" name="Rectangle 116"/>
            <p:cNvSpPr/>
            <p:nvPr/>
          </p:nvSpPr>
          <p:spPr>
            <a:xfrm>
              <a:off x="5451905" y="3799421"/>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8" name="Rectangle 117"/>
            <p:cNvSpPr/>
            <p:nvPr/>
          </p:nvSpPr>
          <p:spPr>
            <a:xfrm>
              <a:off x="5451905" y="318016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9" name="Rectangle 118"/>
            <p:cNvSpPr/>
            <p:nvPr/>
          </p:nvSpPr>
          <p:spPr>
            <a:xfrm>
              <a:off x="5451905" y="411207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0" name="Group 119"/>
          <p:cNvGrpSpPr/>
          <p:nvPr/>
        </p:nvGrpSpPr>
        <p:grpSpPr>
          <a:xfrm>
            <a:off x="743343" y="4393772"/>
            <a:ext cx="1044000" cy="874211"/>
            <a:chOff x="7065713" y="4028935"/>
            <a:chExt cx="1332000" cy="951626"/>
          </a:xfrm>
        </p:grpSpPr>
        <p:sp>
          <p:nvSpPr>
            <p:cNvPr id="121" name="Rectangle 120"/>
            <p:cNvSpPr/>
            <p:nvPr/>
          </p:nvSpPr>
          <p:spPr>
            <a:xfrm>
              <a:off x="7065713" y="4236515"/>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2" name="Rectangle 121"/>
            <p:cNvSpPr/>
            <p:nvPr/>
          </p:nvSpPr>
          <p:spPr>
            <a:xfrm>
              <a:off x="7065713" y="4478160"/>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3" name="Rectangle 122"/>
            <p:cNvSpPr/>
            <p:nvPr/>
          </p:nvSpPr>
          <p:spPr>
            <a:xfrm>
              <a:off x="7065713" y="415025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4" name="Rectangle 123"/>
            <p:cNvSpPr/>
            <p:nvPr/>
          </p:nvSpPr>
          <p:spPr>
            <a:xfrm>
              <a:off x="7065713" y="46014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5" name="Rectangle 124"/>
            <p:cNvSpPr/>
            <p:nvPr/>
          </p:nvSpPr>
          <p:spPr>
            <a:xfrm>
              <a:off x="7065713" y="46787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6" name="Rectangle 125"/>
            <p:cNvSpPr/>
            <p:nvPr/>
          </p:nvSpPr>
          <p:spPr>
            <a:xfrm>
              <a:off x="7065713" y="4028935"/>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7" name="Rectangle 126"/>
            <p:cNvSpPr/>
            <p:nvPr/>
          </p:nvSpPr>
          <p:spPr>
            <a:xfrm>
              <a:off x="7065713" y="4908561"/>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8" name="Group 127"/>
          <p:cNvGrpSpPr/>
          <p:nvPr/>
        </p:nvGrpSpPr>
        <p:grpSpPr>
          <a:xfrm>
            <a:off x="743343" y="5318801"/>
            <a:ext cx="1044000" cy="626115"/>
            <a:chOff x="6301273" y="5192619"/>
            <a:chExt cx="1334580" cy="681560"/>
          </a:xfrm>
        </p:grpSpPr>
        <p:sp>
          <p:nvSpPr>
            <p:cNvPr id="129" name="Rectangle 128"/>
            <p:cNvSpPr/>
            <p:nvPr/>
          </p:nvSpPr>
          <p:spPr>
            <a:xfrm>
              <a:off x="6301273" y="558592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0" name="Rectangle 129"/>
            <p:cNvSpPr/>
            <p:nvPr/>
          </p:nvSpPr>
          <p:spPr>
            <a:xfrm>
              <a:off x="6301273" y="52716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1" name="Rectangle 130"/>
            <p:cNvSpPr/>
            <p:nvPr/>
          </p:nvSpPr>
          <p:spPr>
            <a:xfrm>
              <a:off x="6301273" y="548061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2" name="Rectangle 131"/>
            <p:cNvSpPr/>
            <p:nvPr/>
          </p:nvSpPr>
          <p:spPr>
            <a:xfrm>
              <a:off x="6303853" y="519261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3" name="Rectangle 132"/>
            <p:cNvSpPr/>
            <p:nvPr/>
          </p:nvSpPr>
          <p:spPr>
            <a:xfrm>
              <a:off x="6301273" y="567123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4" name="Rectangle 133"/>
            <p:cNvSpPr/>
            <p:nvPr/>
          </p:nvSpPr>
          <p:spPr>
            <a:xfrm>
              <a:off x="6301273" y="583817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35" name="Group 134"/>
          <p:cNvGrpSpPr/>
          <p:nvPr/>
        </p:nvGrpSpPr>
        <p:grpSpPr>
          <a:xfrm>
            <a:off x="745923" y="5996872"/>
            <a:ext cx="1044000" cy="380235"/>
            <a:chOff x="6301273" y="6201850"/>
            <a:chExt cx="1332000" cy="413906"/>
          </a:xfrm>
        </p:grpSpPr>
        <p:sp>
          <p:nvSpPr>
            <p:cNvPr id="136" name="Rectangle 135"/>
            <p:cNvSpPr/>
            <p:nvPr/>
          </p:nvSpPr>
          <p:spPr>
            <a:xfrm>
              <a:off x="6301273" y="626250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7" name="Rectangle 136"/>
            <p:cNvSpPr/>
            <p:nvPr/>
          </p:nvSpPr>
          <p:spPr>
            <a:xfrm>
              <a:off x="6301273" y="62018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8" name="Rectangle 137"/>
            <p:cNvSpPr/>
            <p:nvPr/>
          </p:nvSpPr>
          <p:spPr>
            <a:xfrm>
              <a:off x="6301273" y="6378908"/>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9" name="Rectangle 138"/>
            <p:cNvSpPr/>
            <p:nvPr/>
          </p:nvSpPr>
          <p:spPr>
            <a:xfrm>
              <a:off x="6301273" y="6467306"/>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0" name="Rectangle 139"/>
            <p:cNvSpPr/>
            <p:nvPr/>
          </p:nvSpPr>
          <p:spPr>
            <a:xfrm>
              <a:off x="6301273" y="6579756"/>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cxnSp>
        <p:nvCxnSpPr>
          <p:cNvPr id="156" name="Straight Connector 155"/>
          <p:cNvCxnSpPr/>
          <p:nvPr/>
        </p:nvCxnSpPr>
        <p:spPr>
          <a:xfrm>
            <a:off x="1789923" y="6456149"/>
            <a:ext cx="62757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818340"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869957" y="6356079"/>
            <a:ext cx="7966" cy="4108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921923"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957411"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6995378"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8051905"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789923"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1</a:t>
            </a:r>
            <a:endParaRPr lang="en-US" sz="1200" dirty="0">
              <a:solidFill>
                <a:prstClr val="white"/>
              </a:solidFill>
              <a:latin typeface="Arial"/>
            </a:endParaRPr>
          </a:p>
        </p:txBody>
      </p:sp>
      <p:sp>
        <p:nvSpPr>
          <p:cNvPr id="164" name="TextBox 163"/>
          <p:cNvSpPr txBox="1"/>
          <p:nvPr/>
        </p:nvSpPr>
        <p:spPr>
          <a:xfrm>
            <a:off x="2833923"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2</a:t>
            </a:r>
            <a:endParaRPr lang="en-US" sz="1200" dirty="0">
              <a:solidFill>
                <a:prstClr val="white"/>
              </a:solidFill>
              <a:latin typeface="Arial"/>
            </a:endParaRPr>
          </a:p>
        </p:txBody>
      </p:sp>
      <p:sp>
        <p:nvSpPr>
          <p:cNvPr id="165" name="TextBox 164"/>
          <p:cNvSpPr txBox="1"/>
          <p:nvPr/>
        </p:nvSpPr>
        <p:spPr>
          <a:xfrm>
            <a:off x="3869957"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3</a:t>
            </a:r>
            <a:endParaRPr lang="en-US" sz="1200" dirty="0">
              <a:solidFill>
                <a:prstClr val="white"/>
              </a:solidFill>
              <a:latin typeface="Arial"/>
            </a:endParaRPr>
          </a:p>
        </p:txBody>
      </p:sp>
      <p:sp>
        <p:nvSpPr>
          <p:cNvPr id="166" name="TextBox 165"/>
          <p:cNvSpPr txBox="1"/>
          <p:nvPr/>
        </p:nvSpPr>
        <p:spPr>
          <a:xfrm>
            <a:off x="4917775"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4</a:t>
            </a:r>
            <a:endParaRPr lang="en-US" sz="1200" dirty="0">
              <a:solidFill>
                <a:prstClr val="white"/>
              </a:solidFill>
              <a:latin typeface="Arial"/>
            </a:endParaRPr>
          </a:p>
        </p:txBody>
      </p:sp>
      <p:sp>
        <p:nvSpPr>
          <p:cNvPr id="167" name="TextBox 166"/>
          <p:cNvSpPr txBox="1"/>
          <p:nvPr/>
        </p:nvSpPr>
        <p:spPr>
          <a:xfrm>
            <a:off x="5965593"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5</a:t>
            </a:r>
            <a:endParaRPr lang="en-US" sz="1200" dirty="0">
              <a:solidFill>
                <a:prstClr val="white"/>
              </a:solidFill>
              <a:latin typeface="Arial"/>
            </a:endParaRPr>
          </a:p>
        </p:txBody>
      </p:sp>
      <p:sp>
        <p:nvSpPr>
          <p:cNvPr id="168" name="TextBox 167"/>
          <p:cNvSpPr txBox="1"/>
          <p:nvPr/>
        </p:nvSpPr>
        <p:spPr>
          <a:xfrm>
            <a:off x="7007905"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6</a:t>
            </a:r>
            <a:endParaRPr lang="en-US" sz="1200" dirty="0">
              <a:solidFill>
                <a:prstClr val="white"/>
              </a:solidFill>
              <a:latin typeface="Arial"/>
            </a:endParaRPr>
          </a:p>
        </p:txBody>
      </p:sp>
      <p:sp>
        <p:nvSpPr>
          <p:cNvPr id="169" name="TextBox 168"/>
          <p:cNvSpPr txBox="1"/>
          <p:nvPr/>
        </p:nvSpPr>
        <p:spPr>
          <a:xfrm>
            <a:off x="2296340" y="6589883"/>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January</a:t>
            </a:r>
            <a:endParaRPr lang="en-US" sz="1200" dirty="0">
              <a:solidFill>
                <a:prstClr val="white"/>
              </a:solidFill>
              <a:latin typeface="Arial"/>
            </a:endParaRPr>
          </a:p>
        </p:txBody>
      </p:sp>
      <p:sp>
        <p:nvSpPr>
          <p:cNvPr id="170" name="TextBox 169"/>
          <p:cNvSpPr txBox="1"/>
          <p:nvPr/>
        </p:nvSpPr>
        <p:spPr>
          <a:xfrm>
            <a:off x="4399923" y="659500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February</a:t>
            </a:r>
            <a:endParaRPr lang="en-US" sz="1200" dirty="0">
              <a:solidFill>
                <a:prstClr val="white"/>
              </a:solidFill>
              <a:latin typeface="Arial"/>
            </a:endParaRPr>
          </a:p>
        </p:txBody>
      </p:sp>
      <p:sp>
        <p:nvSpPr>
          <p:cNvPr id="171" name="TextBox 170"/>
          <p:cNvSpPr txBox="1"/>
          <p:nvPr/>
        </p:nvSpPr>
        <p:spPr>
          <a:xfrm>
            <a:off x="6467982" y="6600131"/>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March</a:t>
            </a:r>
            <a:endParaRPr lang="en-US" sz="1200" dirty="0">
              <a:solidFill>
                <a:prstClr val="white"/>
              </a:solidFill>
              <a:latin typeface="Arial"/>
            </a:endParaRPr>
          </a:p>
        </p:txBody>
      </p:sp>
      <p:cxnSp>
        <p:nvCxnSpPr>
          <p:cNvPr id="172" name="Straight Connector 171"/>
          <p:cNvCxnSpPr/>
          <p:nvPr/>
        </p:nvCxnSpPr>
        <p:spPr>
          <a:xfrm flipH="1">
            <a:off x="1788317" y="6456149"/>
            <a:ext cx="1606" cy="3130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Left Brace 3"/>
          <p:cNvSpPr/>
          <p:nvPr/>
        </p:nvSpPr>
        <p:spPr>
          <a:xfrm>
            <a:off x="522945" y="813635"/>
            <a:ext cx="171827" cy="5544663"/>
          </a:xfrm>
          <a:prstGeom prst="leftBrace">
            <a:avLst>
              <a:gd name="adj1" fmla="val 8333"/>
              <a:gd name="adj2" fmla="val 49881"/>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sz="1800">
              <a:solidFill>
                <a:prstClr val="white"/>
              </a:solidFill>
            </a:endParaRPr>
          </a:p>
        </p:txBody>
      </p:sp>
      <p:sp>
        <p:nvSpPr>
          <p:cNvPr id="5" name="TextBox 4"/>
          <p:cNvSpPr txBox="1"/>
          <p:nvPr/>
        </p:nvSpPr>
        <p:spPr>
          <a:xfrm>
            <a:off x="64510" y="3379439"/>
            <a:ext cx="524503" cy="400110"/>
          </a:xfrm>
          <a:prstGeom prst="rect">
            <a:avLst/>
          </a:prstGeom>
          <a:noFill/>
        </p:spPr>
        <p:txBody>
          <a:bodyPr wrap="none" rtlCol="0">
            <a:spAutoFit/>
          </a:bodyPr>
          <a:lstStyle/>
          <a:p>
            <a:pPr algn="ctr" fontAlgn="auto">
              <a:spcBef>
                <a:spcPts val="0"/>
              </a:spcBef>
              <a:spcAft>
                <a:spcPts val="0"/>
              </a:spcAft>
            </a:pPr>
            <a:r>
              <a:rPr lang="en-US" sz="1000" dirty="0" smtClean="0">
                <a:solidFill>
                  <a:prstClr val="white"/>
                </a:solidFill>
                <a:latin typeface="Arial"/>
              </a:rPr>
              <a:t>120</a:t>
            </a:r>
          </a:p>
          <a:p>
            <a:pPr algn="ctr" fontAlgn="auto">
              <a:spcBef>
                <a:spcPts val="0"/>
              </a:spcBef>
              <a:spcAft>
                <a:spcPts val="0"/>
              </a:spcAft>
            </a:pPr>
            <a:r>
              <a:rPr lang="en-US" sz="1000" dirty="0" smtClean="0">
                <a:solidFill>
                  <a:prstClr val="white"/>
                </a:solidFill>
                <a:latin typeface="Arial"/>
              </a:rPr>
              <a:t>points</a:t>
            </a:r>
            <a:endParaRPr lang="en-US" sz="1000" dirty="0">
              <a:solidFill>
                <a:prstClr val="white"/>
              </a:solidFill>
              <a:latin typeface="Arial"/>
            </a:endParaRPr>
          </a:p>
        </p:txBody>
      </p:sp>
      <p:grpSp>
        <p:nvGrpSpPr>
          <p:cNvPr id="9" name="Group 8"/>
          <p:cNvGrpSpPr/>
          <p:nvPr/>
        </p:nvGrpSpPr>
        <p:grpSpPr>
          <a:xfrm>
            <a:off x="2833445" y="1513325"/>
            <a:ext cx="1044478" cy="841299"/>
            <a:chOff x="743343" y="970748"/>
            <a:chExt cx="1044478" cy="841299"/>
          </a:xfrm>
        </p:grpSpPr>
        <p:grpSp>
          <p:nvGrpSpPr>
            <p:cNvPr id="103" name="Group 102"/>
            <p:cNvGrpSpPr/>
            <p:nvPr/>
          </p:nvGrpSpPr>
          <p:grpSpPr>
            <a:xfrm>
              <a:off x="743343" y="970748"/>
              <a:ext cx="1044000" cy="777851"/>
              <a:chOff x="6601630" y="775031"/>
              <a:chExt cx="1332000" cy="846733"/>
            </a:xfrm>
          </p:grpSpPr>
          <p:sp>
            <p:nvSpPr>
              <p:cNvPr id="104" name="Rectangle 103"/>
              <p:cNvSpPr/>
              <p:nvPr/>
            </p:nvSpPr>
            <p:spPr>
              <a:xfrm>
                <a:off x="6601630" y="154976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5" name="Rectangle 104"/>
              <p:cNvSpPr/>
              <p:nvPr/>
            </p:nvSpPr>
            <p:spPr>
              <a:xfrm>
                <a:off x="6601630" y="775031"/>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6" name="Rectangle 105"/>
              <p:cNvSpPr/>
              <p:nvPr/>
            </p:nvSpPr>
            <p:spPr>
              <a:xfrm>
                <a:off x="6601630" y="992018"/>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7" name="Rectangle 106"/>
              <p:cNvSpPr/>
              <p:nvPr/>
            </p:nvSpPr>
            <p:spPr>
              <a:xfrm>
                <a:off x="6601630" y="1332777"/>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175" name="Rectangle 174"/>
            <p:cNvSpPr/>
            <p:nvPr/>
          </p:nvSpPr>
          <p:spPr>
            <a:xfrm>
              <a:off x="743821" y="1766328"/>
              <a:ext cx="10440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66" name="TextBox 65"/>
          <p:cNvSpPr txBox="1"/>
          <p:nvPr/>
        </p:nvSpPr>
        <p:spPr>
          <a:xfrm>
            <a:off x="2833282" y="2403659"/>
            <a:ext cx="1044000" cy="584775"/>
          </a:xfrm>
          <a:prstGeom prst="rect">
            <a:avLst/>
          </a:prstGeom>
          <a:noFill/>
        </p:spPr>
        <p:txBody>
          <a:bodyPr wrap="square" rtlCol="0">
            <a:spAutoFit/>
          </a:bodyPr>
          <a:lstStyle/>
          <a:p>
            <a:pPr algn="ctr" fontAlgn="auto">
              <a:spcBef>
                <a:spcPts val="0"/>
              </a:spcBef>
              <a:spcAft>
                <a:spcPts val="0"/>
              </a:spcAft>
            </a:pPr>
            <a:r>
              <a:rPr lang="en-US" sz="1600" dirty="0" smtClean="0">
                <a:solidFill>
                  <a:prstClr val="white"/>
                </a:solidFill>
                <a:latin typeface="Arial"/>
              </a:rPr>
              <a:t>5 + 8 + 5 + 2 +1</a:t>
            </a:r>
            <a:endParaRPr lang="en-US" sz="1600" dirty="0">
              <a:solidFill>
                <a:prstClr val="white"/>
              </a:solidFill>
              <a:latin typeface="Arial"/>
            </a:endParaRPr>
          </a:p>
        </p:txBody>
      </p:sp>
      <p:sp>
        <p:nvSpPr>
          <p:cNvPr id="67" name="TextBox 66"/>
          <p:cNvSpPr txBox="1"/>
          <p:nvPr/>
        </p:nvSpPr>
        <p:spPr>
          <a:xfrm>
            <a:off x="2833282" y="2879784"/>
            <a:ext cx="1044000" cy="338554"/>
          </a:xfrm>
          <a:prstGeom prst="rect">
            <a:avLst/>
          </a:prstGeom>
          <a:noFill/>
        </p:spPr>
        <p:txBody>
          <a:bodyPr wrap="square" rtlCol="0">
            <a:spAutoFit/>
          </a:bodyPr>
          <a:lstStyle/>
          <a:p>
            <a:pPr algn="ctr" fontAlgn="auto">
              <a:spcBef>
                <a:spcPts val="0"/>
              </a:spcBef>
              <a:spcAft>
                <a:spcPts val="0"/>
              </a:spcAft>
            </a:pPr>
            <a:r>
              <a:rPr lang="en-US" sz="1600" dirty="0" smtClean="0">
                <a:solidFill>
                  <a:prstClr val="white"/>
                </a:solidFill>
                <a:latin typeface="Arial"/>
              </a:rPr>
              <a:t>=</a:t>
            </a:r>
            <a:endParaRPr lang="en-US" sz="1600" dirty="0">
              <a:solidFill>
                <a:prstClr val="white"/>
              </a:solidFill>
              <a:latin typeface="Arial"/>
            </a:endParaRPr>
          </a:p>
        </p:txBody>
      </p:sp>
      <p:sp>
        <p:nvSpPr>
          <p:cNvPr id="68" name="TextBox 67"/>
          <p:cNvSpPr txBox="1"/>
          <p:nvPr/>
        </p:nvSpPr>
        <p:spPr>
          <a:xfrm>
            <a:off x="2833282" y="3167803"/>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21</a:t>
            </a:r>
            <a:endParaRPr lang="en-US" sz="2000" dirty="0">
              <a:solidFill>
                <a:prstClr val="white"/>
              </a:solidFill>
              <a:latin typeface="Arial"/>
            </a:endParaRPr>
          </a:p>
        </p:txBody>
      </p:sp>
      <p:sp>
        <p:nvSpPr>
          <p:cNvPr id="69" name="TextBox 68"/>
          <p:cNvSpPr txBox="1"/>
          <p:nvPr/>
        </p:nvSpPr>
        <p:spPr>
          <a:xfrm>
            <a:off x="1780350" y="1557067"/>
            <a:ext cx="1044000" cy="338554"/>
          </a:xfrm>
          <a:prstGeom prst="rect">
            <a:avLst/>
          </a:prstGeom>
          <a:noFill/>
        </p:spPr>
        <p:txBody>
          <a:bodyPr wrap="square" rtlCol="0">
            <a:spAutoFit/>
          </a:bodyPr>
          <a:lstStyle/>
          <a:p>
            <a:pPr algn="ctr" fontAlgn="auto">
              <a:spcBef>
                <a:spcPts val="0"/>
              </a:spcBef>
              <a:spcAft>
                <a:spcPts val="0"/>
              </a:spcAft>
            </a:pPr>
            <a:r>
              <a:rPr lang="en-US" sz="1600" dirty="0" smtClean="0">
                <a:solidFill>
                  <a:prstClr val="white"/>
                </a:solidFill>
                <a:latin typeface="Arial"/>
              </a:rPr>
              <a:t>1+13+5</a:t>
            </a:r>
            <a:endParaRPr lang="en-US" sz="1600" dirty="0">
              <a:solidFill>
                <a:prstClr val="white"/>
              </a:solidFill>
              <a:latin typeface="Arial"/>
            </a:endParaRPr>
          </a:p>
        </p:txBody>
      </p:sp>
      <p:sp>
        <p:nvSpPr>
          <p:cNvPr id="70" name="TextBox 69"/>
          <p:cNvSpPr txBox="1"/>
          <p:nvPr/>
        </p:nvSpPr>
        <p:spPr>
          <a:xfrm>
            <a:off x="1780350" y="1872918"/>
            <a:ext cx="1044000" cy="338554"/>
          </a:xfrm>
          <a:prstGeom prst="rect">
            <a:avLst/>
          </a:prstGeom>
          <a:noFill/>
        </p:spPr>
        <p:txBody>
          <a:bodyPr wrap="square" rtlCol="0">
            <a:spAutoFit/>
          </a:bodyPr>
          <a:lstStyle/>
          <a:p>
            <a:pPr algn="ctr" fontAlgn="auto">
              <a:spcBef>
                <a:spcPts val="0"/>
              </a:spcBef>
              <a:spcAft>
                <a:spcPts val="0"/>
              </a:spcAft>
            </a:pPr>
            <a:r>
              <a:rPr lang="en-US" sz="1600" dirty="0" smtClean="0">
                <a:solidFill>
                  <a:prstClr val="white"/>
                </a:solidFill>
                <a:latin typeface="Arial"/>
              </a:rPr>
              <a:t>=</a:t>
            </a:r>
            <a:endParaRPr lang="en-US" sz="1600" dirty="0">
              <a:solidFill>
                <a:prstClr val="white"/>
              </a:solidFill>
              <a:latin typeface="Arial"/>
            </a:endParaRPr>
          </a:p>
        </p:txBody>
      </p:sp>
      <p:sp>
        <p:nvSpPr>
          <p:cNvPr id="71" name="TextBox 70"/>
          <p:cNvSpPr txBox="1"/>
          <p:nvPr/>
        </p:nvSpPr>
        <p:spPr>
          <a:xfrm>
            <a:off x="1780350" y="2111620"/>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19</a:t>
            </a:r>
            <a:endParaRPr lang="en-US" sz="2000" dirty="0">
              <a:solidFill>
                <a:prstClr val="white"/>
              </a:solidFill>
              <a:latin typeface="Arial"/>
            </a:endParaRPr>
          </a:p>
        </p:txBody>
      </p:sp>
      <p:sp>
        <p:nvSpPr>
          <p:cNvPr id="72" name="Left Brace 71"/>
          <p:cNvSpPr/>
          <p:nvPr/>
        </p:nvSpPr>
        <p:spPr>
          <a:xfrm rot="16200000">
            <a:off x="2796822" y="2597369"/>
            <a:ext cx="126460" cy="2035747"/>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sz="1800">
              <a:solidFill>
                <a:prstClr val="white"/>
              </a:solidFill>
            </a:endParaRPr>
          </a:p>
        </p:txBody>
      </p:sp>
      <p:sp>
        <p:nvSpPr>
          <p:cNvPr id="73" name="TextBox 72"/>
          <p:cNvSpPr txBox="1"/>
          <p:nvPr/>
        </p:nvSpPr>
        <p:spPr>
          <a:xfrm>
            <a:off x="1655404" y="3716729"/>
            <a:ext cx="2423531" cy="584775"/>
          </a:xfrm>
          <a:prstGeom prst="rect">
            <a:avLst/>
          </a:prstGeom>
          <a:noFill/>
        </p:spPr>
        <p:txBody>
          <a:bodyPr wrap="square" rtlCol="0">
            <a:spAutoFit/>
          </a:bodyPr>
          <a:lstStyle/>
          <a:p>
            <a:pPr algn="ctr" fontAlgn="auto">
              <a:spcBef>
                <a:spcPts val="0"/>
              </a:spcBef>
              <a:spcAft>
                <a:spcPts val="0"/>
              </a:spcAft>
            </a:pPr>
            <a:r>
              <a:rPr lang="en-US" sz="1600" dirty="0" err="1" smtClean="0">
                <a:solidFill>
                  <a:prstClr val="white"/>
                </a:solidFill>
                <a:latin typeface="Arial"/>
              </a:rPr>
              <a:t>Avg</a:t>
            </a:r>
            <a:r>
              <a:rPr lang="en-US" sz="1600" dirty="0" smtClean="0">
                <a:solidFill>
                  <a:prstClr val="white"/>
                </a:solidFill>
                <a:latin typeface="Arial"/>
              </a:rPr>
              <a:t> </a:t>
            </a:r>
            <a:r>
              <a:rPr lang="en-US" sz="1600" dirty="0">
                <a:solidFill>
                  <a:prstClr val="white"/>
                </a:solidFill>
                <a:latin typeface="Arial"/>
              </a:rPr>
              <a:t>v</a:t>
            </a:r>
            <a:r>
              <a:rPr lang="en-US" sz="1600" dirty="0" smtClean="0">
                <a:solidFill>
                  <a:prstClr val="white"/>
                </a:solidFill>
                <a:latin typeface="Arial"/>
              </a:rPr>
              <a:t>elocity </a:t>
            </a:r>
            <a:r>
              <a:rPr lang="en-US" sz="1600" dirty="0">
                <a:solidFill>
                  <a:prstClr val="white"/>
                </a:solidFill>
                <a:latin typeface="Arial"/>
              </a:rPr>
              <a:t>=</a:t>
            </a:r>
            <a:r>
              <a:rPr lang="en-US" sz="1600" dirty="0" smtClean="0">
                <a:solidFill>
                  <a:prstClr val="white"/>
                </a:solidFill>
                <a:latin typeface="Arial"/>
              </a:rPr>
              <a:t> 20 points</a:t>
            </a:r>
          </a:p>
          <a:p>
            <a:pPr algn="ctr" fontAlgn="auto">
              <a:spcBef>
                <a:spcPts val="0"/>
              </a:spcBef>
              <a:spcAft>
                <a:spcPts val="0"/>
              </a:spcAft>
            </a:pPr>
            <a:r>
              <a:rPr lang="en-US" sz="1600" dirty="0" smtClean="0">
                <a:solidFill>
                  <a:prstClr val="white"/>
                </a:solidFill>
                <a:latin typeface="Arial"/>
              </a:rPr>
              <a:t> per sprint</a:t>
            </a:r>
            <a:endParaRPr lang="en-US" sz="1600" dirty="0">
              <a:solidFill>
                <a:prstClr val="white"/>
              </a:solidFill>
              <a:latin typeface="Arial"/>
            </a:endParaRPr>
          </a:p>
        </p:txBody>
      </p:sp>
      <p:sp>
        <p:nvSpPr>
          <p:cNvPr id="77" name="TextBox 76"/>
          <p:cNvSpPr txBox="1"/>
          <p:nvPr/>
        </p:nvSpPr>
        <p:spPr>
          <a:xfrm>
            <a:off x="2211544" y="5102530"/>
            <a:ext cx="2497799" cy="307777"/>
          </a:xfrm>
          <a:prstGeom prst="rect">
            <a:avLst/>
          </a:prstGeom>
          <a:noFill/>
        </p:spPr>
        <p:txBody>
          <a:bodyPr wrap="none" rtlCol="0">
            <a:spAutoFit/>
          </a:bodyPr>
          <a:lstStyle/>
          <a:p>
            <a:pPr algn="ctr" fontAlgn="auto">
              <a:spcBef>
                <a:spcPts val="0"/>
              </a:spcBef>
              <a:spcAft>
                <a:spcPts val="0"/>
              </a:spcAft>
            </a:pPr>
            <a:r>
              <a:rPr lang="en-US" sz="1400" dirty="0" smtClean="0">
                <a:solidFill>
                  <a:prstClr val="white"/>
                </a:solidFill>
                <a:latin typeface="Arial"/>
              </a:rPr>
              <a:t>Product backlog = 120 points</a:t>
            </a:r>
          </a:p>
        </p:txBody>
      </p:sp>
      <p:sp>
        <p:nvSpPr>
          <p:cNvPr id="79" name="TextBox 78"/>
          <p:cNvSpPr txBox="1"/>
          <p:nvPr/>
        </p:nvSpPr>
        <p:spPr>
          <a:xfrm>
            <a:off x="2870412" y="5361894"/>
            <a:ext cx="1732910"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Velocity = 20 points</a:t>
            </a:r>
          </a:p>
        </p:txBody>
      </p:sp>
      <p:sp>
        <p:nvSpPr>
          <p:cNvPr id="80" name="TextBox 79"/>
          <p:cNvSpPr txBox="1"/>
          <p:nvPr/>
        </p:nvSpPr>
        <p:spPr>
          <a:xfrm>
            <a:off x="2031935" y="5660374"/>
            <a:ext cx="2933816"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Forecast for completion = 6 sprints</a:t>
            </a:r>
          </a:p>
        </p:txBody>
      </p:sp>
      <p:cxnSp>
        <p:nvCxnSpPr>
          <p:cNvPr id="81" name="Straight Connector 80"/>
          <p:cNvCxnSpPr/>
          <p:nvPr/>
        </p:nvCxnSpPr>
        <p:spPr>
          <a:xfrm>
            <a:off x="8056984" y="3393040"/>
            <a:ext cx="0" cy="337393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7285229" y="3024555"/>
            <a:ext cx="1567417" cy="276999"/>
          </a:xfrm>
          <a:prstGeom prst="rect">
            <a:avLst/>
          </a:prstGeom>
          <a:noFill/>
        </p:spPr>
        <p:txBody>
          <a:bodyPr wrap="square" rtlCol="0">
            <a:spAutoFit/>
          </a:bodyPr>
          <a:lstStyle/>
          <a:p>
            <a:pPr fontAlgn="auto">
              <a:spcBef>
                <a:spcPts val="0"/>
              </a:spcBef>
              <a:spcAft>
                <a:spcPts val="0"/>
              </a:spcAft>
            </a:pPr>
            <a:r>
              <a:rPr lang="en-US" sz="1200" dirty="0" smtClean="0">
                <a:solidFill>
                  <a:prstClr val="white"/>
                </a:solidFill>
                <a:latin typeface="Arial"/>
              </a:rPr>
              <a:t>Full backlog delivery</a:t>
            </a:r>
            <a:endParaRPr lang="en-US" sz="1200" dirty="0">
              <a:solidFill>
                <a:prstClr val="white"/>
              </a:solidFill>
              <a:latin typeface="Arial"/>
            </a:endParaRPr>
          </a:p>
        </p:txBody>
      </p:sp>
    </p:spTree>
    <p:extLst>
      <p:ext uri="{BB962C8B-B14F-4D97-AF65-F5344CB8AC3E}">
        <p14:creationId xmlns:p14="http://schemas.microsoft.com/office/powerpoint/2010/main" val="204299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P spid="79" grpId="0"/>
      <p:bldP spid="80" grpId="0"/>
      <p:bldP spid="80" grpId="1"/>
      <p:bldP spid="8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1789923" y="-6720"/>
            <a:ext cx="1044000" cy="684987"/>
            <a:chOff x="4341445" y="215262"/>
            <a:chExt cx="1332000" cy="745644"/>
          </a:xfrm>
        </p:grpSpPr>
        <p:sp>
          <p:nvSpPr>
            <p:cNvPr id="38" name="Rectangle 37"/>
            <p:cNvSpPr/>
            <p:nvPr/>
          </p:nvSpPr>
          <p:spPr>
            <a:xfrm>
              <a:off x="4341445" y="215262"/>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Rectangle 42"/>
            <p:cNvSpPr/>
            <p:nvPr/>
          </p:nvSpPr>
          <p:spPr>
            <a:xfrm>
              <a:off x="4341445" y="780906"/>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5" name="Rectangle 44"/>
            <p:cNvSpPr/>
            <p:nvPr/>
          </p:nvSpPr>
          <p:spPr>
            <a:xfrm>
              <a:off x="4341445" y="275920"/>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08" name="Group 107"/>
          <p:cNvGrpSpPr/>
          <p:nvPr/>
        </p:nvGrpSpPr>
        <p:grpSpPr>
          <a:xfrm>
            <a:off x="743343" y="2409378"/>
            <a:ext cx="1044000" cy="978127"/>
            <a:chOff x="5365203" y="1695133"/>
            <a:chExt cx="1332000" cy="1064744"/>
          </a:xfrm>
        </p:grpSpPr>
        <p:sp>
          <p:nvSpPr>
            <p:cNvPr id="109" name="Rectangle 108"/>
            <p:cNvSpPr/>
            <p:nvPr/>
          </p:nvSpPr>
          <p:spPr>
            <a:xfrm>
              <a:off x="5365203" y="236152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0" name="Rectangle 109"/>
            <p:cNvSpPr/>
            <p:nvPr/>
          </p:nvSpPr>
          <p:spPr>
            <a:xfrm>
              <a:off x="5365203" y="194910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1" name="Rectangle 110"/>
            <p:cNvSpPr/>
            <p:nvPr/>
          </p:nvSpPr>
          <p:spPr>
            <a:xfrm>
              <a:off x="5365203" y="1695133"/>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2" name="Rectangle 111"/>
            <p:cNvSpPr/>
            <p:nvPr/>
          </p:nvSpPr>
          <p:spPr>
            <a:xfrm>
              <a:off x="5365203" y="2132208"/>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3" name="Rectangle 112"/>
            <p:cNvSpPr/>
            <p:nvPr/>
          </p:nvSpPr>
          <p:spPr>
            <a:xfrm>
              <a:off x="5365203" y="2501180"/>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4" name="Rectangle 113"/>
            <p:cNvSpPr/>
            <p:nvPr/>
          </p:nvSpPr>
          <p:spPr>
            <a:xfrm>
              <a:off x="5365203" y="2723877"/>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15" name="Group 114"/>
          <p:cNvGrpSpPr/>
          <p:nvPr/>
        </p:nvGrpSpPr>
        <p:grpSpPr>
          <a:xfrm>
            <a:off x="743343" y="3424672"/>
            <a:ext cx="1044000" cy="922243"/>
            <a:chOff x="5451905" y="3180168"/>
            <a:chExt cx="1332000" cy="1003911"/>
          </a:xfrm>
        </p:grpSpPr>
        <p:sp>
          <p:nvSpPr>
            <p:cNvPr id="116" name="Rectangle 115"/>
            <p:cNvSpPr/>
            <p:nvPr/>
          </p:nvSpPr>
          <p:spPr>
            <a:xfrm>
              <a:off x="5451905" y="3294435"/>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7" name="Rectangle 116"/>
            <p:cNvSpPr/>
            <p:nvPr/>
          </p:nvSpPr>
          <p:spPr>
            <a:xfrm>
              <a:off x="5451905" y="3799421"/>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8" name="Rectangle 117"/>
            <p:cNvSpPr/>
            <p:nvPr/>
          </p:nvSpPr>
          <p:spPr>
            <a:xfrm>
              <a:off x="5451905" y="318016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9" name="Rectangle 118"/>
            <p:cNvSpPr/>
            <p:nvPr/>
          </p:nvSpPr>
          <p:spPr>
            <a:xfrm>
              <a:off x="5451905" y="411207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0" name="Group 119"/>
          <p:cNvGrpSpPr/>
          <p:nvPr/>
        </p:nvGrpSpPr>
        <p:grpSpPr>
          <a:xfrm>
            <a:off x="743343" y="4393772"/>
            <a:ext cx="1044000" cy="874211"/>
            <a:chOff x="7065713" y="4028935"/>
            <a:chExt cx="1332000" cy="951626"/>
          </a:xfrm>
        </p:grpSpPr>
        <p:sp>
          <p:nvSpPr>
            <p:cNvPr id="121" name="Rectangle 120"/>
            <p:cNvSpPr/>
            <p:nvPr/>
          </p:nvSpPr>
          <p:spPr>
            <a:xfrm>
              <a:off x="7065713" y="4236515"/>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2" name="Rectangle 121"/>
            <p:cNvSpPr/>
            <p:nvPr/>
          </p:nvSpPr>
          <p:spPr>
            <a:xfrm>
              <a:off x="7065713" y="4478160"/>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3" name="Rectangle 122"/>
            <p:cNvSpPr/>
            <p:nvPr/>
          </p:nvSpPr>
          <p:spPr>
            <a:xfrm>
              <a:off x="7065713" y="415025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4" name="Rectangle 123"/>
            <p:cNvSpPr/>
            <p:nvPr/>
          </p:nvSpPr>
          <p:spPr>
            <a:xfrm>
              <a:off x="7065713" y="46014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5" name="Rectangle 124"/>
            <p:cNvSpPr/>
            <p:nvPr/>
          </p:nvSpPr>
          <p:spPr>
            <a:xfrm>
              <a:off x="7065713" y="46787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6" name="Rectangle 125"/>
            <p:cNvSpPr/>
            <p:nvPr/>
          </p:nvSpPr>
          <p:spPr>
            <a:xfrm>
              <a:off x="7065713" y="4028935"/>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7" name="Rectangle 126"/>
            <p:cNvSpPr/>
            <p:nvPr/>
          </p:nvSpPr>
          <p:spPr>
            <a:xfrm>
              <a:off x="7065713" y="4908561"/>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8" name="Group 127"/>
          <p:cNvGrpSpPr/>
          <p:nvPr/>
        </p:nvGrpSpPr>
        <p:grpSpPr>
          <a:xfrm>
            <a:off x="743343" y="5318801"/>
            <a:ext cx="1044000" cy="626115"/>
            <a:chOff x="6301273" y="5192619"/>
            <a:chExt cx="1334580" cy="681560"/>
          </a:xfrm>
        </p:grpSpPr>
        <p:sp>
          <p:nvSpPr>
            <p:cNvPr id="129" name="Rectangle 128"/>
            <p:cNvSpPr/>
            <p:nvPr/>
          </p:nvSpPr>
          <p:spPr>
            <a:xfrm>
              <a:off x="6301273" y="558592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0" name="Rectangle 129"/>
            <p:cNvSpPr/>
            <p:nvPr/>
          </p:nvSpPr>
          <p:spPr>
            <a:xfrm>
              <a:off x="6301273" y="52716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1" name="Rectangle 130"/>
            <p:cNvSpPr/>
            <p:nvPr/>
          </p:nvSpPr>
          <p:spPr>
            <a:xfrm>
              <a:off x="6301273" y="548061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2" name="Rectangle 131"/>
            <p:cNvSpPr/>
            <p:nvPr/>
          </p:nvSpPr>
          <p:spPr>
            <a:xfrm>
              <a:off x="6303853" y="519261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3" name="Rectangle 132"/>
            <p:cNvSpPr/>
            <p:nvPr/>
          </p:nvSpPr>
          <p:spPr>
            <a:xfrm>
              <a:off x="6301273" y="567123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4" name="Rectangle 133"/>
            <p:cNvSpPr/>
            <p:nvPr/>
          </p:nvSpPr>
          <p:spPr>
            <a:xfrm>
              <a:off x="6301273" y="583817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35" name="Group 134"/>
          <p:cNvGrpSpPr/>
          <p:nvPr/>
        </p:nvGrpSpPr>
        <p:grpSpPr>
          <a:xfrm>
            <a:off x="745923" y="5996872"/>
            <a:ext cx="1044000" cy="380235"/>
            <a:chOff x="6301273" y="6201850"/>
            <a:chExt cx="1332000" cy="413906"/>
          </a:xfrm>
        </p:grpSpPr>
        <p:sp>
          <p:nvSpPr>
            <p:cNvPr id="136" name="Rectangle 135"/>
            <p:cNvSpPr/>
            <p:nvPr/>
          </p:nvSpPr>
          <p:spPr>
            <a:xfrm>
              <a:off x="6301273" y="626250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7" name="Rectangle 136"/>
            <p:cNvSpPr/>
            <p:nvPr/>
          </p:nvSpPr>
          <p:spPr>
            <a:xfrm>
              <a:off x="6301273" y="62018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8" name="Rectangle 137"/>
            <p:cNvSpPr/>
            <p:nvPr/>
          </p:nvSpPr>
          <p:spPr>
            <a:xfrm>
              <a:off x="6301273" y="6378908"/>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9" name="Rectangle 138"/>
            <p:cNvSpPr/>
            <p:nvPr/>
          </p:nvSpPr>
          <p:spPr>
            <a:xfrm>
              <a:off x="6301273" y="6467306"/>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0" name="Rectangle 139"/>
            <p:cNvSpPr/>
            <p:nvPr/>
          </p:nvSpPr>
          <p:spPr>
            <a:xfrm>
              <a:off x="6301273" y="6579756"/>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cxnSp>
        <p:nvCxnSpPr>
          <p:cNvPr id="156" name="Straight Connector 155"/>
          <p:cNvCxnSpPr/>
          <p:nvPr/>
        </p:nvCxnSpPr>
        <p:spPr>
          <a:xfrm>
            <a:off x="1789923" y="6456149"/>
            <a:ext cx="728441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818340"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869957" y="6356079"/>
            <a:ext cx="7966" cy="4108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921923"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957411"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6940162"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8051905"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789923"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1</a:t>
            </a:r>
            <a:endParaRPr lang="en-US" sz="1200" dirty="0">
              <a:solidFill>
                <a:prstClr val="white"/>
              </a:solidFill>
              <a:latin typeface="Arial"/>
            </a:endParaRPr>
          </a:p>
        </p:txBody>
      </p:sp>
      <p:sp>
        <p:nvSpPr>
          <p:cNvPr id="164" name="TextBox 163"/>
          <p:cNvSpPr txBox="1"/>
          <p:nvPr/>
        </p:nvSpPr>
        <p:spPr>
          <a:xfrm>
            <a:off x="2833923"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2</a:t>
            </a:r>
            <a:endParaRPr lang="en-US" sz="1200" dirty="0">
              <a:solidFill>
                <a:prstClr val="white"/>
              </a:solidFill>
              <a:latin typeface="Arial"/>
            </a:endParaRPr>
          </a:p>
        </p:txBody>
      </p:sp>
      <p:sp>
        <p:nvSpPr>
          <p:cNvPr id="165" name="TextBox 164"/>
          <p:cNvSpPr txBox="1"/>
          <p:nvPr/>
        </p:nvSpPr>
        <p:spPr>
          <a:xfrm>
            <a:off x="3869957"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3</a:t>
            </a:r>
            <a:endParaRPr lang="en-US" sz="1200" dirty="0">
              <a:solidFill>
                <a:prstClr val="white"/>
              </a:solidFill>
              <a:latin typeface="Arial"/>
            </a:endParaRPr>
          </a:p>
        </p:txBody>
      </p:sp>
      <p:sp>
        <p:nvSpPr>
          <p:cNvPr id="166" name="TextBox 165"/>
          <p:cNvSpPr txBox="1"/>
          <p:nvPr/>
        </p:nvSpPr>
        <p:spPr>
          <a:xfrm>
            <a:off x="4917775"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4</a:t>
            </a:r>
            <a:endParaRPr lang="en-US" sz="1200" dirty="0">
              <a:solidFill>
                <a:prstClr val="white"/>
              </a:solidFill>
              <a:latin typeface="Arial"/>
            </a:endParaRPr>
          </a:p>
        </p:txBody>
      </p:sp>
      <p:sp>
        <p:nvSpPr>
          <p:cNvPr id="167" name="TextBox 166"/>
          <p:cNvSpPr txBox="1"/>
          <p:nvPr/>
        </p:nvSpPr>
        <p:spPr>
          <a:xfrm>
            <a:off x="5965593"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5</a:t>
            </a:r>
            <a:endParaRPr lang="en-US" sz="1200" dirty="0">
              <a:solidFill>
                <a:prstClr val="white"/>
              </a:solidFill>
              <a:latin typeface="Arial"/>
            </a:endParaRPr>
          </a:p>
        </p:txBody>
      </p:sp>
      <p:sp>
        <p:nvSpPr>
          <p:cNvPr id="168" name="TextBox 167"/>
          <p:cNvSpPr txBox="1"/>
          <p:nvPr/>
        </p:nvSpPr>
        <p:spPr>
          <a:xfrm>
            <a:off x="6944801"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6</a:t>
            </a:r>
            <a:endParaRPr lang="en-US" sz="1200" dirty="0">
              <a:solidFill>
                <a:prstClr val="white"/>
              </a:solidFill>
              <a:latin typeface="Arial"/>
            </a:endParaRPr>
          </a:p>
        </p:txBody>
      </p:sp>
      <p:sp>
        <p:nvSpPr>
          <p:cNvPr id="169" name="TextBox 168"/>
          <p:cNvSpPr txBox="1"/>
          <p:nvPr/>
        </p:nvSpPr>
        <p:spPr>
          <a:xfrm>
            <a:off x="2296340" y="6589883"/>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January</a:t>
            </a:r>
            <a:endParaRPr lang="en-US" sz="1200" dirty="0">
              <a:solidFill>
                <a:prstClr val="white"/>
              </a:solidFill>
              <a:latin typeface="Arial"/>
            </a:endParaRPr>
          </a:p>
        </p:txBody>
      </p:sp>
      <p:sp>
        <p:nvSpPr>
          <p:cNvPr id="170" name="TextBox 169"/>
          <p:cNvSpPr txBox="1"/>
          <p:nvPr/>
        </p:nvSpPr>
        <p:spPr>
          <a:xfrm>
            <a:off x="4399923" y="659500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February</a:t>
            </a:r>
            <a:endParaRPr lang="en-US" sz="1200" dirty="0">
              <a:solidFill>
                <a:prstClr val="white"/>
              </a:solidFill>
              <a:latin typeface="Arial"/>
            </a:endParaRPr>
          </a:p>
        </p:txBody>
      </p:sp>
      <p:sp>
        <p:nvSpPr>
          <p:cNvPr id="171" name="TextBox 170"/>
          <p:cNvSpPr txBox="1"/>
          <p:nvPr/>
        </p:nvSpPr>
        <p:spPr>
          <a:xfrm>
            <a:off x="6467982" y="6600131"/>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March</a:t>
            </a:r>
            <a:endParaRPr lang="en-US" sz="1200" dirty="0">
              <a:solidFill>
                <a:prstClr val="white"/>
              </a:solidFill>
              <a:latin typeface="Arial"/>
            </a:endParaRPr>
          </a:p>
        </p:txBody>
      </p:sp>
      <p:cxnSp>
        <p:nvCxnSpPr>
          <p:cNvPr id="172" name="Straight Connector 171"/>
          <p:cNvCxnSpPr/>
          <p:nvPr/>
        </p:nvCxnSpPr>
        <p:spPr>
          <a:xfrm flipH="1">
            <a:off x="1788317" y="6456149"/>
            <a:ext cx="1606" cy="3130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Left Brace 3"/>
          <p:cNvSpPr/>
          <p:nvPr/>
        </p:nvSpPr>
        <p:spPr>
          <a:xfrm>
            <a:off x="522945" y="26352"/>
            <a:ext cx="171827" cy="6331944"/>
          </a:xfrm>
          <a:prstGeom prst="leftBrace">
            <a:avLst>
              <a:gd name="adj1" fmla="val 8333"/>
              <a:gd name="adj2" fmla="val 49881"/>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sz="1800">
              <a:solidFill>
                <a:prstClr val="white"/>
              </a:solidFill>
            </a:endParaRPr>
          </a:p>
        </p:txBody>
      </p:sp>
      <p:sp>
        <p:nvSpPr>
          <p:cNvPr id="5" name="TextBox 4"/>
          <p:cNvSpPr txBox="1"/>
          <p:nvPr/>
        </p:nvSpPr>
        <p:spPr>
          <a:xfrm>
            <a:off x="64510" y="2992927"/>
            <a:ext cx="524503" cy="400110"/>
          </a:xfrm>
          <a:prstGeom prst="rect">
            <a:avLst/>
          </a:prstGeom>
          <a:noFill/>
          <a:ln w="22225">
            <a:solidFill>
              <a:srgbClr val="FF0000"/>
            </a:solidFill>
          </a:ln>
        </p:spPr>
        <p:txBody>
          <a:bodyPr wrap="none" rtlCol="0">
            <a:spAutoFit/>
          </a:bodyPr>
          <a:lstStyle/>
          <a:p>
            <a:pPr algn="ctr" fontAlgn="auto">
              <a:spcBef>
                <a:spcPts val="0"/>
              </a:spcBef>
              <a:spcAft>
                <a:spcPts val="0"/>
              </a:spcAft>
            </a:pPr>
            <a:r>
              <a:rPr lang="en-US" sz="1000" dirty="0" smtClean="0">
                <a:solidFill>
                  <a:prstClr val="white"/>
                </a:solidFill>
                <a:latin typeface="Arial"/>
              </a:rPr>
              <a:t>140</a:t>
            </a:r>
          </a:p>
          <a:p>
            <a:pPr algn="ctr" fontAlgn="auto">
              <a:spcBef>
                <a:spcPts val="0"/>
              </a:spcBef>
              <a:spcAft>
                <a:spcPts val="0"/>
              </a:spcAft>
            </a:pPr>
            <a:r>
              <a:rPr lang="en-US" sz="1000" dirty="0" smtClean="0">
                <a:solidFill>
                  <a:prstClr val="white"/>
                </a:solidFill>
                <a:latin typeface="Arial"/>
              </a:rPr>
              <a:t>points</a:t>
            </a:r>
            <a:endParaRPr lang="en-US" sz="1000" dirty="0">
              <a:solidFill>
                <a:prstClr val="white"/>
              </a:solidFill>
              <a:latin typeface="Arial"/>
            </a:endParaRPr>
          </a:p>
        </p:txBody>
      </p:sp>
      <p:grpSp>
        <p:nvGrpSpPr>
          <p:cNvPr id="9" name="Group 8"/>
          <p:cNvGrpSpPr/>
          <p:nvPr/>
        </p:nvGrpSpPr>
        <p:grpSpPr>
          <a:xfrm>
            <a:off x="2833445" y="692973"/>
            <a:ext cx="1044478" cy="841299"/>
            <a:chOff x="743343" y="970748"/>
            <a:chExt cx="1044478" cy="841299"/>
          </a:xfrm>
        </p:grpSpPr>
        <p:grpSp>
          <p:nvGrpSpPr>
            <p:cNvPr id="103" name="Group 102"/>
            <p:cNvGrpSpPr/>
            <p:nvPr/>
          </p:nvGrpSpPr>
          <p:grpSpPr>
            <a:xfrm>
              <a:off x="743343" y="970748"/>
              <a:ext cx="1044000" cy="777851"/>
              <a:chOff x="6601630" y="775031"/>
              <a:chExt cx="1332000" cy="846733"/>
            </a:xfrm>
          </p:grpSpPr>
          <p:sp>
            <p:nvSpPr>
              <p:cNvPr id="104" name="Rectangle 103"/>
              <p:cNvSpPr/>
              <p:nvPr/>
            </p:nvSpPr>
            <p:spPr>
              <a:xfrm>
                <a:off x="6601630" y="154976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5" name="Rectangle 104"/>
              <p:cNvSpPr/>
              <p:nvPr/>
            </p:nvSpPr>
            <p:spPr>
              <a:xfrm>
                <a:off x="6601630" y="775031"/>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6" name="Rectangle 105"/>
              <p:cNvSpPr/>
              <p:nvPr/>
            </p:nvSpPr>
            <p:spPr>
              <a:xfrm>
                <a:off x="6601630" y="992018"/>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7" name="Rectangle 106"/>
              <p:cNvSpPr/>
              <p:nvPr/>
            </p:nvSpPr>
            <p:spPr>
              <a:xfrm>
                <a:off x="6601630" y="1332777"/>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175" name="Rectangle 174"/>
            <p:cNvSpPr/>
            <p:nvPr/>
          </p:nvSpPr>
          <p:spPr>
            <a:xfrm>
              <a:off x="743821" y="1766328"/>
              <a:ext cx="10440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68" name="TextBox 67"/>
          <p:cNvSpPr txBox="1"/>
          <p:nvPr/>
        </p:nvSpPr>
        <p:spPr>
          <a:xfrm>
            <a:off x="2825957" y="1613827"/>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21</a:t>
            </a:r>
            <a:endParaRPr lang="en-US" sz="2000" dirty="0">
              <a:solidFill>
                <a:prstClr val="white"/>
              </a:solidFill>
              <a:latin typeface="Arial"/>
            </a:endParaRPr>
          </a:p>
        </p:txBody>
      </p:sp>
      <p:sp>
        <p:nvSpPr>
          <p:cNvPr id="71" name="TextBox 70"/>
          <p:cNvSpPr txBox="1"/>
          <p:nvPr/>
        </p:nvSpPr>
        <p:spPr>
          <a:xfrm>
            <a:off x="1788317" y="746447"/>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19</a:t>
            </a:r>
            <a:endParaRPr lang="en-US" sz="2000" dirty="0">
              <a:solidFill>
                <a:prstClr val="white"/>
              </a:solidFill>
              <a:latin typeface="Arial"/>
            </a:endParaRPr>
          </a:p>
        </p:txBody>
      </p:sp>
      <p:sp>
        <p:nvSpPr>
          <p:cNvPr id="77" name="TextBox 76"/>
          <p:cNvSpPr txBox="1"/>
          <p:nvPr/>
        </p:nvSpPr>
        <p:spPr>
          <a:xfrm>
            <a:off x="2211544" y="5102530"/>
            <a:ext cx="2497799" cy="307777"/>
          </a:xfrm>
          <a:prstGeom prst="rect">
            <a:avLst/>
          </a:prstGeom>
          <a:noFill/>
          <a:ln w="19050">
            <a:solidFill>
              <a:srgbClr val="FF0000"/>
            </a:solidFill>
          </a:ln>
        </p:spPr>
        <p:txBody>
          <a:bodyPr wrap="none" rtlCol="0">
            <a:spAutoFit/>
          </a:bodyPr>
          <a:lstStyle/>
          <a:p>
            <a:pPr algn="ctr" fontAlgn="auto">
              <a:spcBef>
                <a:spcPts val="0"/>
              </a:spcBef>
              <a:spcAft>
                <a:spcPts val="0"/>
              </a:spcAft>
            </a:pPr>
            <a:r>
              <a:rPr lang="en-US" sz="1400" dirty="0" smtClean="0">
                <a:solidFill>
                  <a:prstClr val="white"/>
                </a:solidFill>
                <a:latin typeface="Arial"/>
              </a:rPr>
              <a:t>Product backlog = 140 points</a:t>
            </a:r>
          </a:p>
        </p:txBody>
      </p:sp>
      <p:sp>
        <p:nvSpPr>
          <p:cNvPr id="79" name="TextBox 78"/>
          <p:cNvSpPr txBox="1"/>
          <p:nvPr/>
        </p:nvSpPr>
        <p:spPr>
          <a:xfrm>
            <a:off x="2870412" y="5361894"/>
            <a:ext cx="1732910"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Velocity = 20 points</a:t>
            </a:r>
          </a:p>
        </p:txBody>
      </p:sp>
      <p:sp>
        <p:nvSpPr>
          <p:cNvPr id="80" name="TextBox 79"/>
          <p:cNvSpPr txBox="1"/>
          <p:nvPr/>
        </p:nvSpPr>
        <p:spPr>
          <a:xfrm>
            <a:off x="2031935" y="5660374"/>
            <a:ext cx="2933816" cy="307777"/>
          </a:xfrm>
          <a:prstGeom prst="rect">
            <a:avLst/>
          </a:prstGeom>
          <a:noFill/>
          <a:ln w="19050">
            <a:solidFill>
              <a:srgbClr val="FF0000"/>
            </a:solidFill>
          </a:ln>
        </p:spPr>
        <p:txBody>
          <a:bodyPr wrap="none" rtlCol="0">
            <a:spAutoFit/>
          </a:bodyPr>
          <a:lstStyle/>
          <a:p>
            <a:pPr algn="ctr" fontAlgn="auto">
              <a:spcBef>
                <a:spcPts val="0"/>
              </a:spcBef>
              <a:spcAft>
                <a:spcPts val="0"/>
              </a:spcAft>
            </a:pPr>
            <a:r>
              <a:rPr lang="en-US" sz="1400" dirty="0">
                <a:solidFill>
                  <a:prstClr val="white"/>
                </a:solidFill>
                <a:latin typeface="Arial"/>
              </a:rPr>
              <a:t>Forecast for completion = </a:t>
            </a:r>
            <a:r>
              <a:rPr lang="en-US" sz="1400" dirty="0" smtClean="0">
                <a:solidFill>
                  <a:prstClr val="white"/>
                </a:solidFill>
                <a:latin typeface="Arial"/>
              </a:rPr>
              <a:t>7 </a:t>
            </a:r>
            <a:r>
              <a:rPr lang="en-US" sz="1400" dirty="0">
                <a:solidFill>
                  <a:prstClr val="white"/>
                </a:solidFill>
                <a:latin typeface="Arial"/>
              </a:rPr>
              <a:t>sprints</a:t>
            </a:r>
          </a:p>
        </p:txBody>
      </p:sp>
      <p:cxnSp>
        <p:nvCxnSpPr>
          <p:cNvPr id="81" name="Straight Connector 80"/>
          <p:cNvCxnSpPr/>
          <p:nvPr/>
        </p:nvCxnSpPr>
        <p:spPr>
          <a:xfrm>
            <a:off x="9067483" y="3393040"/>
            <a:ext cx="0" cy="337393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7546367" y="3095547"/>
            <a:ext cx="1567417" cy="276999"/>
          </a:xfrm>
          <a:prstGeom prst="rect">
            <a:avLst/>
          </a:prstGeom>
          <a:noFill/>
          <a:ln w="19050">
            <a:solidFill>
              <a:srgbClr val="FF0000"/>
            </a:solidFill>
          </a:ln>
        </p:spPr>
        <p:txBody>
          <a:bodyPr wrap="square" rtlCol="0">
            <a:spAutoFit/>
          </a:bodyPr>
          <a:lstStyle/>
          <a:p>
            <a:pPr fontAlgn="auto">
              <a:spcBef>
                <a:spcPts val="0"/>
              </a:spcBef>
              <a:spcAft>
                <a:spcPts val="0"/>
              </a:spcAft>
            </a:pPr>
            <a:r>
              <a:rPr lang="en-US" sz="1200" dirty="0" smtClean="0">
                <a:solidFill>
                  <a:prstClr val="white"/>
                </a:solidFill>
                <a:latin typeface="Arial"/>
              </a:rPr>
              <a:t>Full backlog delivery</a:t>
            </a:r>
            <a:endParaRPr lang="en-US" sz="1200" dirty="0">
              <a:solidFill>
                <a:prstClr val="white"/>
              </a:solidFill>
              <a:latin typeface="Arial"/>
            </a:endParaRPr>
          </a:p>
        </p:txBody>
      </p:sp>
      <p:sp>
        <p:nvSpPr>
          <p:cNvPr id="83" name="Rectangle 82"/>
          <p:cNvSpPr/>
          <p:nvPr/>
        </p:nvSpPr>
        <p:spPr>
          <a:xfrm>
            <a:off x="743343" y="1534273"/>
            <a:ext cx="1044000" cy="813179"/>
          </a:xfrm>
          <a:prstGeom prst="rect">
            <a:avLst/>
          </a:prstGeom>
          <a:solidFill>
            <a:srgbClr val="FFFF00"/>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100" dirty="0" smtClean="0">
                <a:solidFill>
                  <a:srgbClr val="000000"/>
                </a:solidFill>
              </a:rPr>
              <a:t>New Requirement</a:t>
            </a:r>
            <a:endParaRPr lang="en-US" sz="1100" dirty="0">
              <a:solidFill>
                <a:srgbClr val="000000"/>
              </a:solidFill>
            </a:endParaRPr>
          </a:p>
        </p:txBody>
      </p:sp>
      <p:sp>
        <p:nvSpPr>
          <p:cNvPr id="84" name="TextBox 83"/>
          <p:cNvSpPr txBox="1"/>
          <p:nvPr/>
        </p:nvSpPr>
        <p:spPr>
          <a:xfrm>
            <a:off x="8051905" y="6118739"/>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7</a:t>
            </a:r>
            <a:endParaRPr lang="en-US" sz="1200" dirty="0">
              <a:solidFill>
                <a:prstClr val="white"/>
              </a:solidFill>
              <a:latin typeface="Arial"/>
            </a:endParaRPr>
          </a:p>
        </p:txBody>
      </p:sp>
      <p:sp>
        <p:nvSpPr>
          <p:cNvPr id="85" name="TextBox 84"/>
          <p:cNvSpPr txBox="1"/>
          <p:nvPr/>
        </p:nvSpPr>
        <p:spPr>
          <a:xfrm>
            <a:off x="4970705" y="678269"/>
            <a:ext cx="3190297" cy="584775"/>
          </a:xfrm>
          <a:prstGeom prst="rect">
            <a:avLst/>
          </a:prstGeom>
          <a:noFill/>
        </p:spPr>
        <p:txBody>
          <a:bodyPr wrap="none" rtlCol="0">
            <a:spAutoFit/>
          </a:bodyPr>
          <a:lstStyle/>
          <a:p>
            <a:pPr fontAlgn="auto">
              <a:spcBef>
                <a:spcPts val="0"/>
              </a:spcBef>
              <a:spcAft>
                <a:spcPts val="0"/>
              </a:spcAft>
            </a:pPr>
            <a:r>
              <a:rPr lang="en-US" sz="3200" dirty="0" smtClean="0">
                <a:solidFill>
                  <a:prstClr val="white"/>
                </a:solidFill>
                <a:latin typeface="Arial"/>
              </a:rPr>
              <a:t>Increased scope</a:t>
            </a:r>
            <a:endParaRPr lang="en-US" sz="3200" dirty="0">
              <a:solidFill>
                <a:prstClr val="white"/>
              </a:solidFill>
              <a:latin typeface="Arial"/>
            </a:endParaRPr>
          </a:p>
        </p:txBody>
      </p:sp>
      <p:cxnSp>
        <p:nvCxnSpPr>
          <p:cNvPr id="75" name="Straight Connector 74"/>
          <p:cNvCxnSpPr/>
          <p:nvPr/>
        </p:nvCxnSpPr>
        <p:spPr>
          <a:xfrm>
            <a:off x="9074341" y="6320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808072" y="4289349"/>
            <a:ext cx="1044000" cy="813179"/>
          </a:xfrm>
          <a:prstGeom prst="rect">
            <a:avLst/>
          </a:prstGeom>
          <a:solidFill>
            <a:srgbClr val="FFFF00"/>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100" dirty="0" smtClean="0">
                <a:solidFill>
                  <a:srgbClr val="000000"/>
                </a:solidFill>
              </a:rPr>
              <a:t>T&amp;M/ Fixed time ?</a:t>
            </a:r>
            <a:endParaRPr lang="en-US" sz="1100" dirty="0">
              <a:solidFill>
                <a:srgbClr val="000000"/>
              </a:solidFill>
            </a:endParaRPr>
          </a:p>
        </p:txBody>
      </p:sp>
    </p:spTree>
    <p:extLst>
      <p:ext uri="{BB962C8B-B14F-4D97-AF65-F5344CB8AC3E}">
        <p14:creationId xmlns:p14="http://schemas.microsoft.com/office/powerpoint/2010/main" val="58183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barn(inVertical)">
                                      <p:cBhvr>
                                        <p:cTn id="2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animBg="1"/>
      <p:bldP spid="80" grpId="1" animBg="1"/>
      <p:bldP spid="82" grpId="0" animBg="1"/>
      <p:bldP spid="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1774147" y="1768081"/>
            <a:ext cx="1044000" cy="684987"/>
            <a:chOff x="4341445" y="215262"/>
            <a:chExt cx="1332000" cy="745644"/>
          </a:xfrm>
        </p:grpSpPr>
        <p:sp>
          <p:nvSpPr>
            <p:cNvPr id="38" name="Rectangle 37"/>
            <p:cNvSpPr/>
            <p:nvPr/>
          </p:nvSpPr>
          <p:spPr>
            <a:xfrm>
              <a:off x="4341445" y="215262"/>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Rectangle 42"/>
            <p:cNvSpPr/>
            <p:nvPr/>
          </p:nvSpPr>
          <p:spPr>
            <a:xfrm>
              <a:off x="4341445" y="780906"/>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5" name="Rectangle 44"/>
            <p:cNvSpPr/>
            <p:nvPr/>
          </p:nvSpPr>
          <p:spPr>
            <a:xfrm>
              <a:off x="4341445" y="275920"/>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15" name="Group 114"/>
          <p:cNvGrpSpPr/>
          <p:nvPr/>
        </p:nvGrpSpPr>
        <p:grpSpPr>
          <a:xfrm>
            <a:off x="743343" y="3424672"/>
            <a:ext cx="1044000" cy="922243"/>
            <a:chOff x="5451905" y="3180168"/>
            <a:chExt cx="1332000" cy="1003911"/>
          </a:xfrm>
        </p:grpSpPr>
        <p:sp>
          <p:nvSpPr>
            <p:cNvPr id="116" name="Rectangle 115"/>
            <p:cNvSpPr/>
            <p:nvPr/>
          </p:nvSpPr>
          <p:spPr>
            <a:xfrm>
              <a:off x="5451905" y="3294435"/>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7" name="Rectangle 116"/>
            <p:cNvSpPr/>
            <p:nvPr/>
          </p:nvSpPr>
          <p:spPr>
            <a:xfrm>
              <a:off x="5451905" y="3799421"/>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8" name="Rectangle 117"/>
            <p:cNvSpPr/>
            <p:nvPr/>
          </p:nvSpPr>
          <p:spPr>
            <a:xfrm>
              <a:off x="5451905" y="318016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9" name="Rectangle 118"/>
            <p:cNvSpPr/>
            <p:nvPr/>
          </p:nvSpPr>
          <p:spPr>
            <a:xfrm>
              <a:off x="5451905" y="411207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0" name="Group 119"/>
          <p:cNvGrpSpPr/>
          <p:nvPr/>
        </p:nvGrpSpPr>
        <p:grpSpPr>
          <a:xfrm>
            <a:off x="743343" y="4393772"/>
            <a:ext cx="1044000" cy="874211"/>
            <a:chOff x="7065713" y="4028935"/>
            <a:chExt cx="1332000" cy="951626"/>
          </a:xfrm>
        </p:grpSpPr>
        <p:sp>
          <p:nvSpPr>
            <p:cNvPr id="121" name="Rectangle 120"/>
            <p:cNvSpPr/>
            <p:nvPr/>
          </p:nvSpPr>
          <p:spPr>
            <a:xfrm>
              <a:off x="7065713" y="4236515"/>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2" name="Rectangle 121"/>
            <p:cNvSpPr/>
            <p:nvPr/>
          </p:nvSpPr>
          <p:spPr>
            <a:xfrm>
              <a:off x="7065713" y="4478160"/>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3" name="Rectangle 122"/>
            <p:cNvSpPr/>
            <p:nvPr/>
          </p:nvSpPr>
          <p:spPr>
            <a:xfrm>
              <a:off x="7065713" y="415025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4" name="Rectangle 123"/>
            <p:cNvSpPr/>
            <p:nvPr/>
          </p:nvSpPr>
          <p:spPr>
            <a:xfrm>
              <a:off x="7065713" y="46014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5" name="Rectangle 124"/>
            <p:cNvSpPr/>
            <p:nvPr/>
          </p:nvSpPr>
          <p:spPr>
            <a:xfrm>
              <a:off x="7065713" y="46787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6" name="Rectangle 125"/>
            <p:cNvSpPr/>
            <p:nvPr/>
          </p:nvSpPr>
          <p:spPr>
            <a:xfrm>
              <a:off x="7065713" y="4028935"/>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7" name="Rectangle 126"/>
            <p:cNvSpPr/>
            <p:nvPr/>
          </p:nvSpPr>
          <p:spPr>
            <a:xfrm>
              <a:off x="7065713" y="4908561"/>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8" name="Group 127"/>
          <p:cNvGrpSpPr/>
          <p:nvPr/>
        </p:nvGrpSpPr>
        <p:grpSpPr>
          <a:xfrm>
            <a:off x="743343" y="5318801"/>
            <a:ext cx="1044000" cy="626115"/>
            <a:chOff x="6301273" y="5192619"/>
            <a:chExt cx="1334580" cy="681560"/>
          </a:xfrm>
        </p:grpSpPr>
        <p:sp>
          <p:nvSpPr>
            <p:cNvPr id="129" name="Rectangle 128"/>
            <p:cNvSpPr/>
            <p:nvPr/>
          </p:nvSpPr>
          <p:spPr>
            <a:xfrm>
              <a:off x="6301273" y="558592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0" name="Rectangle 129"/>
            <p:cNvSpPr/>
            <p:nvPr/>
          </p:nvSpPr>
          <p:spPr>
            <a:xfrm>
              <a:off x="6301273" y="52716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1" name="Rectangle 130"/>
            <p:cNvSpPr/>
            <p:nvPr/>
          </p:nvSpPr>
          <p:spPr>
            <a:xfrm>
              <a:off x="6301273" y="548061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2" name="Rectangle 131"/>
            <p:cNvSpPr/>
            <p:nvPr/>
          </p:nvSpPr>
          <p:spPr>
            <a:xfrm>
              <a:off x="6303853" y="519261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3" name="Rectangle 132"/>
            <p:cNvSpPr/>
            <p:nvPr/>
          </p:nvSpPr>
          <p:spPr>
            <a:xfrm>
              <a:off x="6301273" y="567123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4" name="Rectangle 133"/>
            <p:cNvSpPr/>
            <p:nvPr/>
          </p:nvSpPr>
          <p:spPr>
            <a:xfrm>
              <a:off x="6301273" y="583817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35" name="Group 134"/>
          <p:cNvGrpSpPr/>
          <p:nvPr/>
        </p:nvGrpSpPr>
        <p:grpSpPr>
          <a:xfrm>
            <a:off x="745923" y="5996872"/>
            <a:ext cx="1044000" cy="380235"/>
            <a:chOff x="6301273" y="6201850"/>
            <a:chExt cx="1332000" cy="413906"/>
          </a:xfrm>
        </p:grpSpPr>
        <p:sp>
          <p:nvSpPr>
            <p:cNvPr id="136" name="Rectangle 135"/>
            <p:cNvSpPr/>
            <p:nvPr/>
          </p:nvSpPr>
          <p:spPr>
            <a:xfrm>
              <a:off x="6301273" y="626250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7" name="Rectangle 136"/>
            <p:cNvSpPr/>
            <p:nvPr/>
          </p:nvSpPr>
          <p:spPr>
            <a:xfrm>
              <a:off x="6301273" y="62018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8" name="Rectangle 137"/>
            <p:cNvSpPr/>
            <p:nvPr/>
          </p:nvSpPr>
          <p:spPr>
            <a:xfrm>
              <a:off x="6301273" y="6378908"/>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9" name="Rectangle 138"/>
            <p:cNvSpPr/>
            <p:nvPr/>
          </p:nvSpPr>
          <p:spPr>
            <a:xfrm>
              <a:off x="6301273" y="6467306"/>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0" name="Rectangle 139"/>
            <p:cNvSpPr/>
            <p:nvPr/>
          </p:nvSpPr>
          <p:spPr>
            <a:xfrm>
              <a:off x="6301273" y="6579756"/>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cxnSp>
        <p:nvCxnSpPr>
          <p:cNvPr id="156" name="Straight Connector 155"/>
          <p:cNvCxnSpPr/>
          <p:nvPr/>
        </p:nvCxnSpPr>
        <p:spPr>
          <a:xfrm>
            <a:off x="1789923" y="6456149"/>
            <a:ext cx="62757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818340"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869957" y="6356079"/>
            <a:ext cx="7966" cy="4108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921923"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957411"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6995378"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8051905"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789923"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1</a:t>
            </a:r>
            <a:endParaRPr lang="en-US" sz="1200" dirty="0">
              <a:solidFill>
                <a:prstClr val="white"/>
              </a:solidFill>
              <a:latin typeface="Arial"/>
            </a:endParaRPr>
          </a:p>
        </p:txBody>
      </p:sp>
      <p:sp>
        <p:nvSpPr>
          <p:cNvPr id="164" name="TextBox 163"/>
          <p:cNvSpPr txBox="1"/>
          <p:nvPr/>
        </p:nvSpPr>
        <p:spPr>
          <a:xfrm>
            <a:off x="2833923"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2</a:t>
            </a:r>
            <a:endParaRPr lang="en-US" sz="1200" dirty="0">
              <a:solidFill>
                <a:prstClr val="white"/>
              </a:solidFill>
              <a:latin typeface="Arial"/>
            </a:endParaRPr>
          </a:p>
        </p:txBody>
      </p:sp>
      <p:sp>
        <p:nvSpPr>
          <p:cNvPr id="165" name="TextBox 164"/>
          <p:cNvSpPr txBox="1"/>
          <p:nvPr/>
        </p:nvSpPr>
        <p:spPr>
          <a:xfrm>
            <a:off x="3869957"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3</a:t>
            </a:r>
            <a:endParaRPr lang="en-US" sz="1200" dirty="0">
              <a:solidFill>
                <a:prstClr val="white"/>
              </a:solidFill>
              <a:latin typeface="Arial"/>
            </a:endParaRPr>
          </a:p>
        </p:txBody>
      </p:sp>
      <p:sp>
        <p:nvSpPr>
          <p:cNvPr id="166" name="TextBox 165"/>
          <p:cNvSpPr txBox="1"/>
          <p:nvPr/>
        </p:nvSpPr>
        <p:spPr>
          <a:xfrm>
            <a:off x="4917775"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4</a:t>
            </a:r>
            <a:endParaRPr lang="en-US" sz="1200" dirty="0">
              <a:solidFill>
                <a:prstClr val="white"/>
              </a:solidFill>
              <a:latin typeface="Arial"/>
            </a:endParaRPr>
          </a:p>
        </p:txBody>
      </p:sp>
      <p:sp>
        <p:nvSpPr>
          <p:cNvPr id="167" name="TextBox 166"/>
          <p:cNvSpPr txBox="1"/>
          <p:nvPr/>
        </p:nvSpPr>
        <p:spPr>
          <a:xfrm>
            <a:off x="5965593"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5</a:t>
            </a:r>
            <a:endParaRPr lang="en-US" sz="1200" dirty="0">
              <a:solidFill>
                <a:prstClr val="white"/>
              </a:solidFill>
              <a:latin typeface="Arial"/>
            </a:endParaRPr>
          </a:p>
        </p:txBody>
      </p:sp>
      <p:sp>
        <p:nvSpPr>
          <p:cNvPr id="168" name="TextBox 167"/>
          <p:cNvSpPr txBox="1"/>
          <p:nvPr/>
        </p:nvSpPr>
        <p:spPr>
          <a:xfrm>
            <a:off x="7007905"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6</a:t>
            </a:r>
            <a:endParaRPr lang="en-US" sz="1200" dirty="0">
              <a:solidFill>
                <a:prstClr val="white"/>
              </a:solidFill>
              <a:latin typeface="Arial"/>
            </a:endParaRPr>
          </a:p>
        </p:txBody>
      </p:sp>
      <p:sp>
        <p:nvSpPr>
          <p:cNvPr id="169" name="TextBox 168"/>
          <p:cNvSpPr txBox="1"/>
          <p:nvPr/>
        </p:nvSpPr>
        <p:spPr>
          <a:xfrm>
            <a:off x="2296340" y="6589883"/>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January</a:t>
            </a:r>
            <a:endParaRPr lang="en-US" sz="1200" dirty="0">
              <a:solidFill>
                <a:prstClr val="white"/>
              </a:solidFill>
              <a:latin typeface="Arial"/>
            </a:endParaRPr>
          </a:p>
        </p:txBody>
      </p:sp>
      <p:sp>
        <p:nvSpPr>
          <p:cNvPr id="170" name="TextBox 169"/>
          <p:cNvSpPr txBox="1"/>
          <p:nvPr/>
        </p:nvSpPr>
        <p:spPr>
          <a:xfrm>
            <a:off x="4399923" y="659500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February</a:t>
            </a:r>
            <a:endParaRPr lang="en-US" sz="1200" dirty="0">
              <a:solidFill>
                <a:prstClr val="white"/>
              </a:solidFill>
              <a:latin typeface="Arial"/>
            </a:endParaRPr>
          </a:p>
        </p:txBody>
      </p:sp>
      <p:sp>
        <p:nvSpPr>
          <p:cNvPr id="171" name="TextBox 170"/>
          <p:cNvSpPr txBox="1"/>
          <p:nvPr/>
        </p:nvSpPr>
        <p:spPr>
          <a:xfrm>
            <a:off x="6467982" y="6600131"/>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March</a:t>
            </a:r>
            <a:endParaRPr lang="en-US" sz="1200" dirty="0">
              <a:solidFill>
                <a:prstClr val="white"/>
              </a:solidFill>
              <a:latin typeface="Arial"/>
            </a:endParaRPr>
          </a:p>
        </p:txBody>
      </p:sp>
      <p:cxnSp>
        <p:nvCxnSpPr>
          <p:cNvPr id="172" name="Straight Connector 171"/>
          <p:cNvCxnSpPr/>
          <p:nvPr/>
        </p:nvCxnSpPr>
        <p:spPr>
          <a:xfrm flipH="1">
            <a:off x="1788317" y="6456149"/>
            <a:ext cx="1606" cy="3130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Left Brace 3"/>
          <p:cNvSpPr/>
          <p:nvPr/>
        </p:nvSpPr>
        <p:spPr>
          <a:xfrm>
            <a:off x="522945" y="1768083"/>
            <a:ext cx="171827" cy="4590215"/>
          </a:xfrm>
          <a:prstGeom prst="leftBrace">
            <a:avLst>
              <a:gd name="adj1" fmla="val 8333"/>
              <a:gd name="adj2" fmla="val 49881"/>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sz="1800">
              <a:solidFill>
                <a:prstClr val="white"/>
              </a:solidFill>
            </a:endParaRPr>
          </a:p>
        </p:txBody>
      </p:sp>
      <p:sp>
        <p:nvSpPr>
          <p:cNvPr id="5" name="TextBox 4"/>
          <p:cNvSpPr txBox="1"/>
          <p:nvPr/>
        </p:nvSpPr>
        <p:spPr>
          <a:xfrm>
            <a:off x="64510" y="3852719"/>
            <a:ext cx="524503" cy="400110"/>
          </a:xfrm>
          <a:prstGeom prst="rect">
            <a:avLst/>
          </a:prstGeom>
          <a:noFill/>
          <a:ln w="19050">
            <a:solidFill>
              <a:srgbClr val="FF0000"/>
            </a:solidFill>
          </a:ln>
        </p:spPr>
        <p:txBody>
          <a:bodyPr wrap="none" rtlCol="0">
            <a:spAutoFit/>
          </a:bodyPr>
          <a:lstStyle/>
          <a:p>
            <a:pPr algn="ctr" fontAlgn="auto">
              <a:spcBef>
                <a:spcPts val="0"/>
              </a:spcBef>
              <a:spcAft>
                <a:spcPts val="0"/>
              </a:spcAft>
            </a:pPr>
            <a:r>
              <a:rPr lang="en-US" sz="1000" dirty="0" smtClean="0">
                <a:solidFill>
                  <a:prstClr val="white"/>
                </a:solidFill>
                <a:latin typeface="Arial"/>
              </a:rPr>
              <a:t>100</a:t>
            </a:r>
          </a:p>
          <a:p>
            <a:pPr algn="ctr" fontAlgn="auto">
              <a:spcBef>
                <a:spcPts val="0"/>
              </a:spcBef>
              <a:spcAft>
                <a:spcPts val="0"/>
              </a:spcAft>
            </a:pPr>
            <a:r>
              <a:rPr lang="en-US" sz="1000" dirty="0" smtClean="0">
                <a:solidFill>
                  <a:prstClr val="white"/>
                </a:solidFill>
                <a:latin typeface="Arial"/>
              </a:rPr>
              <a:t>points</a:t>
            </a:r>
            <a:endParaRPr lang="en-US" sz="1000" dirty="0">
              <a:solidFill>
                <a:prstClr val="white"/>
              </a:solidFill>
              <a:latin typeface="Arial"/>
            </a:endParaRPr>
          </a:p>
        </p:txBody>
      </p:sp>
      <p:grpSp>
        <p:nvGrpSpPr>
          <p:cNvPr id="9" name="Group 8"/>
          <p:cNvGrpSpPr/>
          <p:nvPr/>
        </p:nvGrpSpPr>
        <p:grpSpPr>
          <a:xfrm>
            <a:off x="2833445" y="2467773"/>
            <a:ext cx="1044478" cy="841299"/>
            <a:chOff x="743343" y="970748"/>
            <a:chExt cx="1044478" cy="841299"/>
          </a:xfrm>
        </p:grpSpPr>
        <p:grpSp>
          <p:nvGrpSpPr>
            <p:cNvPr id="103" name="Group 102"/>
            <p:cNvGrpSpPr/>
            <p:nvPr/>
          </p:nvGrpSpPr>
          <p:grpSpPr>
            <a:xfrm>
              <a:off x="743343" y="970748"/>
              <a:ext cx="1044000" cy="777851"/>
              <a:chOff x="6601630" y="775031"/>
              <a:chExt cx="1332000" cy="846733"/>
            </a:xfrm>
          </p:grpSpPr>
          <p:sp>
            <p:nvSpPr>
              <p:cNvPr id="104" name="Rectangle 103"/>
              <p:cNvSpPr/>
              <p:nvPr/>
            </p:nvSpPr>
            <p:spPr>
              <a:xfrm>
                <a:off x="6601630" y="154976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5" name="Rectangle 104"/>
              <p:cNvSpPr/>
              <p:nvPr/>
            </p:nvSpPr>
            <p:spPr>
              <a:xfrm>
                <a:off x="6601630" y="775031"/>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6" name="Rectangle 105"/>
              <p:cNvSpPr/>
              <p:nvPr/>
            </p:nvSpPr>
            <p:spPr>
              <a:xfrm>
                <a:off x="6601630" y="992018"/>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7" name="Rectangle 106"/>
              <p:cNvSpPr/>
              <p:nvPr/>
            </p:nvSpPr>
            <p:spPr>
              <a:xfrm>
                <a:off x="6601630" y="1332777"/>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175" name="Rectangle 174"/>
            <p:cNvSpPr/>
            <p:nvPr/>
          </p:nvSpPr>
          <p:spPr>
            <a:xfrm>
              <a:off x="743821" y="1766328"/>
              <a:ext cx="10440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68" name="TextBox 67"/>
          <p:cNvSpPr txBox="1"/>
          <p:nvPr/>
        </p:nvSpPr>
        <p:spPr>
          <a:xfrm>
            <a:off x="2833282" y="3329585"/>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21</a:t>
            </a:r>
            <a:endParaRPr lang="en-US" sz="2000" dirty="0">
              <a:solidFill>
                <a:prstClr val="white"/>
              </a:solidFill>
              <a:latin typeface="Arial"/>
            </a:endParaRPr>
          </a:p>
        </p:txBody>
      </p:sp>
      <p:sp>
        <p:nvSpPr>
          <p:cNvPr id="71" name="TextBox 70"/>
          <p:cNvSpPr txBox="1"/>
          <p:nvPr/>
        </p:nvSpPr>
        <p:spPr>
          <a:xfrm>
            <a:off x="1772462" y="2519076"/>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19</a:t>
            </a:r>
            <a:endParaRPr lang="en-US" sz="2000" dirty="0">
              <a:solidFill>
                <a:prstClr val="white"/>
              </a:solidFill>
              <a:latin typeface="Arial"/>
            </a:endParaRPr>
          </a:p>
        </p:txBody>
      </p:sp>
      <p:sp>
        <p:nvSpPr>
          <p:cNvPr id="77" name="TextBox 76"/>
          <p:cNvSpPr txBox="1"/>
          <p:nvPr/>
        </p:nvSpPr>
        <p:spPr>
          <a:xfrm>
            <a:off x="2211544" y="5102530"/>
            <a:ext cx="2497799" cy="307777"/>
          </a:xfrm>
          <a:prstGeom prst="rect">
            <a:avLst/>
          </a:prstGeom>
          <a:noFill/>
          <a:ln w="19050">
            <a:solidFill>
              <a:srgbClr val="FF0000"/>
            </a:solidFill>
          </a:ln>
        </p:spPr>
        <p:txBody>
          <a:bodyPr wrap="none" rtlCol="0">
            <a:spAutoFit/>
          </a:bodyPr>
          <a:lstStyle/>
          <a:p>
            <a:pPr algn="ctr" fontAlgn="auto">
              <a:spcBef>
                <a:spcPts val="0"/>
              </a:spcBef>
              <a:spcAft>
                <a:spcPts val="0"/>
              </a:spcAft>
            </a:pPr>
            <a:r>
              <a:rPr lang="en-US" sz="1400" dirty="0" smtClean="0">
                <a:solidFill>
                  <a:prstClr val="white"/>
                </a:solidFill>
                <a:latin typeface="Arial"/>
              </a:rPr>
              <a:t>Product backlog = 100 points</a:t>
            </a:r>
          </a:p>
        </p:txBody>
      </p:sp>
      <p:sp>
        <p:nvSpPr>
          <p:cNvPr id="79" name="TextBox 78"/>
          <p:cNvSpPr txBox="1"/>
          <p:nvPr/>
        </p:nvSpPr>
        <p:spPr>
          <a:xfrm>
            <a:off x="2870412" y="5361894"/>
            <a:ext cx="1732910"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Velocity = </a:t>
            </a:r>
            <a:r>
              <a:rPr lang="en-US" sz="1400" dirty="0" smtClean="0">
                <a:solidFill>
                  <a:prstClr val="white"/>
                </a:solidFill>
                <a:latin typeface="Arial"/>
              </a:rPr>
              <a:t>20 </a:t>
            </a:r>
            <a:r>
              <a:rPr lang="en-US" sz="1400" dirty="0">
                <a:solidFill>
                  <a:prstClr val="white"/>
                </a:solidFill>
                <a:latin typeface="Arial"/>
              </a:rPr>
              <a:t>points</a:t>
            </a:r>
          </a:p>
        </p:txBody>
      </p:sp>
      <p:sp>
        <p:nvSpPr>
          <p:cNvPr id="80" name="TextBox 79"/>
          <p:cNvSpPr txBox="1"/>
          <p:nvPr/>
        </p:nvSpPr>
        <p:spPr>
          <a:xfrm>
            <a:off x="2031935" y="5660374"/>
            <a:ext cx="2933816" cy="307777"/>
          </a:xfrm>
          <a:prstGeom prst="rect">
            <a:avLst/>
          </a:prstGeom>
          <a:noFill/>
          <a:ln w="19050">
            <a:solidFill>
              <a:srgbClr val="FF0000"/>
            </a:solidFill>
          </a:ln>
        </p:spPr>
        <p:txBody>
          <a:bodyPr wrap="none" rtlCol="0">
            <a:spAutoFit/>
          </a:bodyPr>
          <a:lstStyle/>
          <a:p>
            <a:pPr algn="ctr" fontAlgn="auto">
              <a:spcBef>
                <a:spcPts val="0"/>
              </a:spcBef>
              <a:spcAft>
                <a:spcPts val="0"/>
              </a:spcAft>
            </a:pPr>
            <a:r>
              <a:rPr lang="en-US" sz="1400" dirty="0">
                <a:solidFill>
                  <a:prstClr val="white"/>
                </a:solidFill>
                <a:latin typeface="Arial"/>
              </a:rPr>
              <a:t>Forecast for completion = </a:t>
            </a:r>
            <a:r>
              <a:rPr lang="en-US" sz="1400" dirty="0" smtClean="0">
                <a:solidFill>
                  <a:prstClr val="white"/>
                </a:solidFill>
                <a:latin typeface="Arial"/>
              </a:rPr>
              <a:t>5 </a:t>
            </a:r>
            <a:r>
              <a:rPr lang="en-US" sz="1400" dirty="0">
                <a:solidFill>
                  <a:prstClr val="white"/>
                </a:solidFill>
                <a:latin typeface="Arial"/>
              </a:rPr>
              <a:t>sprints</a:t>
            </a:r>
          </a:p>
        </p:txBody>
      </p:sp>
      <p:cxnSp>
        <p:nvCxnSpPr>
          <p:cNvPr id="81" name="Straight Connector 80"/>
          <p:cNvCxnSpPr>
            <a:endCxn id="171" idx="0"/>
          </p:cNvCxnSpPr>
          <p:nvPr/>
        </p:nvCxnSpPr>
        <p:spPr>
          <a:xfrm flipH="1">
            <a:off x="6989982" y="3393039"/>
            <a:ext cx="2965" cy="320709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6197520" y="3024555"/>
            <a:ext cx="1567417" cy="276999"/>
          </a:xfrm>
          <a:prstGeom prst="rect">
            <a:avLst/>
          </a:prstGeom>
          <a:noFill/>
          <a:ln w="19050">
            <a:solidFill>
              <a:srgbClr val="FF0000"/>
            </a:solidFill>
          </a:ln>
        </p:spPr>
        <p:txBody>
          <a:bodyPr wrap="square" rtlCol="0">
            <a:spAutoFit/>
          </a:bodyPr>
          <a:lstStyle/>
          <a:p>
            <a:pPr fontAlgn="auto">
              <a:spcBef>
                <a:spcPts val="0"/>
              </a:spcBef>
              <a:spcAft>
                <a:spcPts val="0"/>
              </a:spcAft>
            </a:pPr>
            <a:r>
              <a:rPr lang="en-US" sz="1200" dirty="0" smtClean="0">
                <a:solidFill>
                  <a:prstClr val="white"/>
                </a:solidFill>
                <a:latin typeface="Arial"/>
              </a:rPr>
              <a:t>Full backlog delivery</a:t>
            </a:r>
            <a:endParaRPr lang="en-US" sz="1200" dirty="0">
              <a:solidFill>
                <a:prstClr val="white"/>
              </a:solidFill>
              <a:latin typeface="Arial"/>
            </a:endParaRPr>
          </a:p>
        </p:txBody>
      </p:sp>
      <p:sp>
        <p:nvSpPr>
          <p:cNvPr id="84" name="TextBox 83"/>
          <p:cNvSpPr txBox="1"/>
          <p:nvPr/>
        </p:nvSpPr>
        <p:spPr>
          <a:xfrm>
            <a:off x="4970708" y="678269"/>
            <a:ext cx="3373039" cy="584775"/>
          </a:xfrm>
          <a:prstGeom prst="rect">
            <a:avLst/>
          </a:prstGeom>
          <a:noFill/>
        </p:spPr>
        <p:txBody>
          <a:bodyPr wrap="none" rtlCol="0">
            <a:spAutoFit/>
          </a:bodyPr>
          <a:lstStyle/>
          <a:p>
            <a:pPr fontAlgn="auto">
              <a:spcBef>
                <a:spcPts val="0"/>
              </a:spcBef>
              <a:spcAft>
                <a:spcPts val="0"/>
              </a:spcAft>
            </a:pPr>
            <a:r>
              <a:rPr lang="en-US" sz="3200" dirty="0" smtClean="0">
                <a:solidFill>
                  <a:prstClr val="white"/>
                </a:solidFill>
                <a:latin typeface="Arial"/>
              </a:rPr>
              <a:t>Decreased scope</a:t>
            </a:r>
            <a:endParaRPr lang="en-US" sz="3200" dirty="0">
              <a:solidFill>
                <a:prstClr val="white"/>
              </a:solidFill>
              <a:latin typeface="Arial"/>
            </a:endParaRPr>
          </a:p>
        </p:txBody>
      </p:sp>
    </p:spTree>
    <p:extLst>
      <p:ext uri="{BB962C8B-B14F-4D97-AF65-F5344CB8AC3E}">
        <p14:creationId xmlns:p14="http://schemas.microsoft.com/office/powerpoint/2010/main" val="205840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1789923" y="813632"/>
            <a:ext cx="1044000" cy="684987"/>
            <a:chOff x="4341445" y="215262"/>
            <a:chExt cx="1332000" cy="745644"/>
          </a:xfrm>
        </p:grpSpPr>
        <p:sp>
          <p:nvSpPr>
            <p:cNvPr id="38" name="Rectangle 37"/>
            <p:cNvSpPr/>
            <p:nvPr/>
          </p:nvSpPr>
          <p:spPr>
            <a:xfrm>
              <a:off x="4341445" y="215262"/>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Rectangle 42"/>
            <p:cNvSpPr/>
            <p:nvPr/>
          </p:nvSpPr>
          <p:spPr>
            <a:xfrm>
              <a:off x="4341445" y="780906"/>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5" name="Rectangle 44"/>
            <p:cNvSpPr/>
            <p:nvPr/>
          </p:nvSpPr>
          <p:spPr>
            <a:xfrm>
              <a:off x="4341445" y="275920"/>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109" name="Rectangle 108"/>
          <p:cNvSpPr/>
          <p:nvPr/>
        </p:nvSpPr>
        <p:spPr>
          <a:xfrm>
            <a:off x="2833663" y="3021558"/>
            <a:ext cx="1044000" cy="66143"/>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0" name="Rectangle 109"/>
          <p:cNvSpPr/>
          <p:nvPr/>
        </p:nvSpPr>
        <p:spPr>
          <a:xfrm>
            <a:off x="2833663" y="2642690"/>
            <a:ext cx="1044000" cy="9921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1" name="Rectangle 110"/>
          <p:cNvSpPr/>
          <p:nvPr/>
        </p:nvSpPr>
        <p:spPr>
          <a:xfrm>
            <a:off x="2833663" y="2409376"/>
            <a:ext cx="1044000" cy="16535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2" name="Rectangle 111"/>
          <p:cNvSpPr/>
          <p:nvPr/>
        </p:nvSpPr>
        <p:spPr>
          <a:xfrm>
            <a:off x="2833663" y="2810896"/>
            <a:ext cx="1044000" cy="16535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3" name="Rectangle 112"/>
          <p:cNvSpPr/>
          <p:nvPr/>
        </p:nvSpPr>
        <p:spPr>
          <a:xfrm>
            <a:off x="2842004" y="3152320"/>
            <a:ext cx="1044000" cy="16535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4" name="Rectangle 113"/>
          <p:cNvSpPr/>
          <p:nvPr/>
        </p:nvSpPr>
        <p:spPr>
          <a:xfrm>
            <a:off x="2849439" y="3354434"/>
            <a:ext cx="1044000" cy="330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nvGrpSpPr>
          <p:cNvPr id="115" name="Group 114"/>
          <p:cNvGrpSpPr/>
          <p:nvPr/>
        </p:nvGrpSpPr>
        <p:grpSpPr>
          <a:xfrm>
            <a:off x="2849439" y="3424672"/>
            <a:ext cx="1044000" cy="922243"/>
            <a:chOff x="5451905" y="3180168"/>
            <a:chExt cx="1332000" cy="1003911"/>
          </a:xfrm>
        </p:grpSpPr>
        <p:sp>
          <p:nvSpPr>
            <p:cNvPr id="116" name="Rectangle 115"/>
            <p:cNvSpPr/>
            <p:nvPr/>
          </p:nvSpPr>
          <p:spPr>
            <a:xfrm>
              <a:off x="5451905" y="3294435"/>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7" name="Rectangle 116"/>
            <p:cNvSpPr/>
            <p:nvPr/>
          </p:nvSpPr>
          <p:spPr>
            <a:xfrm>
              <a:off x="5451905" y="3799421"/>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8" name="Rectangle 117"/>
            <p:cNvSpPr/>
            <p:nvPr/>
          </p:nvSpPr>
          <p:spPr>
            <a:xfrm>
              <a:off x="5451905" y="318016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9" name="Rectangle 118"/>
            <p:cNvSpPr/>
            <p:nvPr/>
          </p:nvSpPr>
          <p:spPr>
            <a:xfrm>
              <a:off x="5451905" y="411207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0" name="Group 119"/>
          <p:cNvGrpSpPr/>
          <p:nvPr/>
        </p:nvGrpSpPr>
        <p:grpSpPr>
          <a:xfrm>
            <a:off x="743343" y="4393772"/>
            <a:ext cx="1044000" cy="874211"/>
            <a:chOff x="7065713" y="4028935"/>
            <a:chExt cx="1332000" cy="951626"/>
          </a:xfrm>
        </p:grpSpPr>
        <p:sp>
          <p:nvSpPr>
            <p:cNvPr id="121" name="Rectangle 120"/>
            <p:cNvSpPr/>
            <p:nvPr/>
          </p:nvSpPr>
          <p:spPr>
            <a:xfrm>
              <a:off x="7065713" y="4236515"/>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2" name="Rectangle 121"/>
            <p:cNvSpPr/>
            <p:nvPr/>
          </p:nvSpPr>
          <p:spPr>
            <a:xfrm>
              <a:off x="7065713" y="4478160"/>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3" name="Rectangle 122"/>
            <p:cNvSpPr/>
            <p:nvPr/>
          </p:nvSpPr>
          <p:spPr>
            <a:xfrm>
              <a:off x="7065713" y="415025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4" name="Rectangle 123"/>
            <p:cNvSpPr/>
            <p:nvPr/>
          </p:nvSpPr>
          <p:spPr>
            <a:xfrm>
              <a:off x="7065713" y="46014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5" name="Rectangle 124"/>
            <p:cNvSpPr/>
            <p:nvPr/>
          </p:nvSpPr>
          <p:spPr>
            <a:xfrm>
              <a:off x="7065713" y="46787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6" name="Rectangle 125"/>
            <p:cNvSpPr/>
            <p:nvPr/>
          </p:nvSpPr>
          <p:spPr>
            <a:xfrm>
              <a:off x="7065713" y="4028935"/>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7" name="Rectangle 126"/>
            <p:cNvSpPr/>
            <p:nvPr/>
          </p:nvSpPr>
          <p:spPr>
            <a:xfrm>
              <a:off x="7065713" y="4908561"/>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8" name="Group 127"/>
          <p:cNvGrpSpPr/>
          <p:nvPr/>
        </p:nvGrpSpPr>
        <p:grpSpPr>
          <a:xfrm>
            <a:off x="743343" y="5318801"/>
            <a:ext cx="1044000" cy="626115"/>
            <a:chOff x="6301273" y="5192619"/>
            <a:chExt cx="1334580" cy="681560"/>
          </a:xfrm>
        </p:grpSpPr>
        <p:sp>
          <p:nvSpPr>
            <p:cNvPr id="129" name="Rectangle 128"/>
            <p:cNvSpPr/>
            <p:nvPr/>
          </p:nvSpPr>
          <p:spPr>
            <a:xfrm>
              <a:off x="6301273" y="558592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0" name="Rectangle 129"/>
            <p:cNvSpPr/>
            <p:nvPr/>
          </p:nvSpPr>
          <p:spPr>
            <a:xfrm>
              <a:off x="6301273" y="52716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1" name="Rectangle 130"/>
            <p:cNvSpPr/>
            <p:nvPr/>
          </p:nvSpPr>
          <p:spPr>
            <a:xfrm>
              <a:off x="6301273" y="548061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2" name="Rectangle 131"/>
            <p:cNvSpPr/>
            <p:nvPr/>
          </p:nvSpPr>
          <p:spPr>
            <a:xfrm>
              <a:off x="6303853" y="519261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3" name="Rectangle 132"/>
            <p:cNvSpPr/>
            <p:nvPr/>
          </p:nvSpPr>
          <p:spPr>
            <a:xfrm>
              <a:off x="6301273" y="567123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4" name="Rectangle 133"/>
            <p:cNvSpPr/>
            <p:nvPr/>
          </p:nvSpPr>
          <p:spPr>
            <a:xfrm>
              <a:off x="6301273" y="583817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35" name="Group 134"/>
          <p:cNvGrpSpPr/>
          <p:nvPr/>
        </p:nvGrpSpPr>
        <p:grpSpPr>
          <a:xfrm>
            <a:off x="745923" y="5996872"/>
            <a:ext cx="1044000" cy="380235"/>
            <a:chOff x="6301273" y="6201850"/>
            <a:chExt cx="1332000" cy="413906"/>
          </a:xfrm>
        </p:grpSpPr>
        <p:sp>
          <p:nvSpPr>
            <p:cNvPr id="136" name="Rectangle 135"/>
            <p:cNvSpPr/>
            <p:nvPr/>
          </p:nvSpPr>
          <p:spPr>
            <a:xfrm>
              <a:off x="6301273" y="626250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7" name="Rectangle 136"/>
            <p:cNvSpPr/>
            <p:nvPr/>
          </p:nvSpPr>
          <p:spPr>
            <a:xfrm>
              <a:off x="6301273" y="62018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8" name="Rectangle 137"/>
            <p:cNvSpPr/>
            <p:nvPr/>
          </p:nvSpPr>
          <p:spPr>
            <a:xfrm>
              <a:off x="6301273" y="6378908"/>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9" name="Rectangle 138"/>
            <p:cNvSpPr/>
            <p:nvPr/>
          </p:nvSpPr>
          <p:spPr>
            <a:xfrm>
              <a:off x="6301273" y="6467306"/>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0" name="Rectangle 139"/>
            <p:cNvSpPr/>
            <p:nvPr/>
          </p:nvSpPr>
          <p:spPr>
            <a:xfrm>
              <a:off x="6301273" y="6579756"/>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cxnSp>
        <p:nvCxnSpPr>
          <p:cNvPr id="156" name="Straight Connector 155"/>
          <p:cNvCxnSpPr/>
          <p:nvPr/>
        </p:nvCxnSpPr>
        <p:spPr>
          <a:xfrm>
            <a:off x="1789923" y="6456149"/>
            <a:ext cx="62757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818340"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869957" y="6356079"/>
            <a:ext cx="7966" cy="4108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921923"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957411"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6995378"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8051905"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789923"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1</a:t>
            </a:r>
            <a:endParaRPr lang="en-US" sz="1200" dirty="0">
              <a:solidFill>
                <a:prstClr val="white"/>
              </a:solidFill>
              <a:latin typeface="Arial"/>
            </a:endParaRPr>
          </a:p>
        </p:txBody>
      </p:sp>
      <p:sp>
        <p:nvSpPr>
          <p:cNvPr id="164" name="TextBox 163"/>
          <p:cNvSpPr txBox="1"/>
          <p:nvPr/>
        </p:nvSpPr>
        <p:spPr>
          <a:xfrm>
            <a:off x="2833923"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2</a:t>
            </a:r>
            <a:endParaRPr lang="en-US" sz="1200" dirty="0">
              <a:solidFill>
                <a:prstClr val="white"/>
              </a:solidFill>
              <a:latin typeface="Arial"/>
            </a:endParaRPr>
          </a:p>
        </p:txBody>
      </p:sp>
      <p:sp>
        <p:nvSpPr>
          <p:cNvPr id="165" name="TextBox 164"/>
          <p:cNvSpPr txBox="1"/>
          <p:nvPr/>
        </p:nvSpPr>
        <p:spPr>
          <a:xfrm>
            <a:off x="3869957"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3</a:t>
            </a:r>
            <a:endParaRPr lang="en-US" sz="1200" dirty="0">
              <a:solidFill>
                <a:prstClr val="white"/>
              </a:solidFill>
              <a:latin typeface="Arial"/>
            </a:endParaRPr>
          </a:p>
        </p:txBody>
      </p:sp>
      <p:sp>
        <p:nvSpPr>
          <p:cNvPr id="166" name="TextBox 165"/>
          <p:cNvSpPr txBox="1"/>
          <p:nvPr/>
        </p:nvSpPr>
        <p:spPr>
          <a:xfrm>
            <a:off x="4917775"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4</a:t>
            </a:r>
            <a:endParaRPr lang="en-US" sz="1200" dirty="0">
              <a:solidFill>
                <a:prstClr val="white"/>
              </a:solidFill>
              <a:latin typeface="Arial"/>
            </a:endParaRPr>
          </a:p>
        </p:txBody>
      </p:sp>
      <p:sp>
        <p:nvSpPr>
          <p:cNvPr id="167" name="TextBox 166"/>
          <p:cNvSpPr txBox="1"/>
          <p:nvPr/>
        </p:nvSpPr>
        <p:spPr>
          <a:xfrm>
            <a:off x="5965593"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5</a:t>
            </a:r>
            <a:endParaRPr lang="en-US" sz="1200" dirty="0">
              <a:solidFill>
                <a:prstClr val="white"/>
              </a:solidFill>
              <a:latin typeface="Arial"/>
            </a:endParaRPr>
          </a:p>
        </p:txBody>
      </p:sp>
      <p:sp>
        <p:nvSpPr>
          <p:cNvPr id="168" name="TextBox 167"/>
          <p:cNvSpPr txBox="1"/>
          <p:nvPr/>
        </p:nvSpPr>
        <p:spPr>
          <a:xfrm>
            <a:off x="7007905"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6</a:t>
            </a:r>
            <a:endParaRPr lang="en-US" sz="1200" dirty="0">
              <a:solidFill>
                <a:prstClr val="white"/>
              </a:solidFill>
              <a:latin typeface="Arial"/>
            </a:endParaRPr>
          </a:p>
        </p:txBody>
      </p:sp>
      <p:sp>
        <p:nvSpPr>
          <p:cNvPr id="169" name="TextBox 168"/>
          <p:cNvSpPr txBox="1"/>
          <p:nvPr/>
        </p:nvSpPr>
        <p:spPr>
          <a:xfrm>
            <a:off x="2296340" y="6589883"/>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January</a:t>
            </a:r>
            <a:endParaRPr lang="en-US" sz="1200" dirty="0">
              <a:solidFill>
                <a:prstClr val="white"/>
              </a:solidFill>
              <a:latin typeface="Arial"/>
            </a:endParaRPr>
          </a:p>
        </p:txBody>
      </p:sp>
      <p:sp>
        <p:nvSpPr>
          <p:cNvPr id="170" name="TextBox 169"/>
          <p:cNvSpPr txBox="1"/>
          <p:nvPr/>
        </p:nvSpPr>
        <p:spPr>
          <a:xfrm>
            <a:off x="4399923" y="659500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February</a:t>
            </a:r>
            <a:endParaRPr lang="en-US" sz="1200" dirty="0">
              <a:solidFill>
                <a:prstClr val="white"/>
              </a:solidFill>
              <a:latin typeface="Arial"/>
            </a:endParaRPr>
          </a:p>
        </p:txBody>
      </p:sp>
      <p:sp>
        <p:nvSpPr>
          <p:cNvPr id="171" name="TextBox 170"/>
          <p:cNvSpPr txBox="1"/>
          <p:nvPr/>
        </p:nvSpPr>
        <p:spPr>
          <a:xfrm>
            <a:off x="6467982" y="6600131"/>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March</a:t>
            </a:r>
            <a:endParaRPr lang="en-US" sz="1200" dirty="0">
              <a:solidFill>
                <a:prstClr val="white"/>
              </a:solidFill>
              <a:latin typeface="Arial"/>
            </a:endParaRPr>
          </a:p>
        </p:txBody>
      </p:sp>
      <p:cxnSp>
        <p:nvCxnSpPr>
          <p:cNvPr id="172" name="Straight Connector 171"/>
          <p:cNvCxnSpPr/>
          <p:nvPr/>
        </p:nvCxnSpPr>
        <p:spPr>
          <a:xfrm flipH="1">
            <a:off x="1788317" y="6456149"/>
            <a:ext cx="1606" cy="3130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Left Brace 3"/>
          <p:cNvSpPr/>
          <p:nvPr/>
        </p:nvSpPr>
        <p:spPr>
          <a:xfrm>
            <a:off x="522945" y="813635"/>
            <a:ext cx="171827" cy="5544663"/>
          </a:xfrm>
          <a:prstGeom prst="leftBrace">
            <a:avLst>
              <a:gd name="adj1" fmla="val 8333"/>
              <a:gd name="adj2" fmla="val 49881"/>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sz="1800">
              <a:solidFill>
                <a:prstClr val="white"/>
              </a:solidFill>
            </a:endParaRPr>
          </a:p>
        </p:txBody>
      </p:sp>
      <p:sp>
        <p:nvSpPr>
          <p:cNvPr id="5" name="TextBox 4"/>
          <p:cNvSpPr txBox="1"/>
          <p:nvPr/>
        </p:nvSpPr>
        <p:spPr>
          <a:xfrm>
            <a:off x="64510" y="3379439"/>
            <a:ext cx="524503" cy="400110"/>
          </a:xfrm>
          <a:prstGeom prst="rect">
            <a:avLst/>
          </a:prstGeom>
          <a:noFill/>
        </p:spPr>
        <p:txBody>
          <a:bodyPr wrap="none" rtlCol="0">
            <a:spAutoFit/>
          </a:bodyPr>
          <a:lstStyle/>
          <a:p>
            <a:pPr algn="ctr" fontAlgn="auto">
              <a:spcBef>
                <a:spcPts val="0"/>
              </a:spcBef>
              <a:spcAft>
                <a:spcPts val="0"/>
              </a:spcAft>
            </a:pPr>
            <a:r>
              <a:rPr lang="en-US" sz="1000" dirty="0" smtClean="0">
                <a:solidFill>
                  <a:prstClr val="white"/>
                </a:solidFill>
                <a:latin typeface="Arial"/>
              </a:rPr>
              <a:t>124</a:t>
            </a:r>
          </a:p>
          <a:p>
            <a:pPr algn="ctr" fontAlgn="auto">
              <a:spcBef>
                <a:spcPts val="0"/>
              </a:spcBef>
              <a:spcAft>
                <a:spcPts val="0"/>
              </a:spcAft>
            </a:pPr>
            <a:r>
              <a:rPr lang="en-US" sz="1000" dirty="0" smtClean="0">
                <a:solidFill>
                  <a:prstClr val="white"/>
                </a:solidFill>
                <a:latin typeface="Arial"/>
              </a:rPr>
              <a:t>points</a:t>
            </a:r>
            <a:endParaRPr lang="en-US" sz="1000" dirty="0">
              <a:solidFill>
                <a:prstClr val="white"/>
              </a:solidFill>
              <a:latin typeface="Arial"/>
            </a:endParaRPr>
          </a:p>
        </p:txBody>
      </p:sp>
      <p:sp>
        <p:nvSpPr>
          <p:cNvPr id="104" name="Rectangle 103"/>
          <p:cNvSpPr/>
          <p:nvPr/>
        </p:nvSpPr>
        <p:spPr>
          <a:xfrm>
            <a:off x="1784341" y="2225035"/>
            <a:ext cx="1044000" cy="66143"/>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5" name="Rectangle 104"/>
          <p:cNvSpPr/>
          <p:nvPr/>
        </p:nvSpPr>
        <p:spPr>
          <a:xfrm>
            <a:off x="1792229" y="1521215"/>
            <a:ext cx="1044000" cy="16535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6" name="Rectangle 105"/>
          <p:cNvSpPr/>
          <p:nvPr/>
        </p:nvSpPr>
        <p:spPr>
          <a:xfrm>
            <a:off x="1784341" y="1712661"/>
            <a:ext cx="1044000" cy="26457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7" name="Rectangle 106"/>
          <p:cNvSpPr/>
          <p:nvPr/>
        </p:nvSpPr>
        <p:spPr>
          <a:xfrm>
            <a:off x="1784341" y="2025700"/>
            <a:ext cx="1044000" cy="16535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75" name="Rectangle 174"/>
          <p:cNvSpPr/>
          <p:nvPr/>
        </p:nvSpPr>
        <p:spPr>
          <a:xfrm>
            <a:off x="1784819" y="2308907"/>
            <a:ext cx="10440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68" name="TextBox 67"/>
          <p:cNvSpPr txBox="1"/>
          <p:nvPr/>
        </p:nvSpPr>
        <p:spPr>
          <a:xfrm>
            <a:off x="2833282" y="4374667"/>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35</a:t>
            </a:r>
            <a:endParaRPr lang="en-US" sz="2000" dirty="0">
              <a:solidFill>
                <a:prstClr val="white"/>
              </a:solidFill>
              <a:latin typeface="Arial"/>
            </a:endParaRPr>
          </a:p>
        </p:txBody>
      </p:sp>
      <p:sp>
        <p:nvSpPr>
          <p:cNvPr id="71" name="TextBox 70"/>
          <p:cNvSpPr txBox="1"/>
          <p:nvPr/>
        </p:nvSpPr>
        <p:spPr>
          <a:xfrm>
            <a:off x="1788317" y="2422684"/>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35</a:t>
            </a:r>
            <a:endParaRPr lang="en-US" sz="2000" dirty="0">
              <a:solidFill>
                <a:prstClr val="white"/>
              </a:solidFill>
              <a:latin typeface="Arial"/>
            </a:endParaRPr>
          </a:p>
        </p:txBody>
      </p:sp>
      <p:sp>
        <p:nvSpPr>
          <p:cNvPr id="77" name="TextBox 76"/>
          <p:cNvSpPr txBox="1"/>
          <p:nvPr/>
        </p:nvSpPr>
        <p:spPr>
          <a:xfrm>
            <a:off x="2211544" y="5102530"/>
            <a:ext cx="2497799" cy="307777"/>
          </a:xfrm>
          <a:prstGeom prst="rect">
            <a:avLst/>
          </a:prstGeom>
          <a:noFill/>
        </p:spPr>
        <p:txBody>
          <a:bodyPr wrap="none" rtlCol="0">
            <a:spAutoFit/>
          </a:bodyPr>
          <a:lstStyle/>
          <a:p>
            <a:pPr algn="ctr" fontAlgn="auto">
              <a:spcBef>
                <a:spcPts val="0"/>
              </a:spcBef>
              <a:spcAft>
                <a:spcPts val="0"/>
              </a:spcAft>
            </a:pPr>
            <a:r>
              <a:rPr lang="en-US" sz="1400" dirty="0" smtClean="0">
                <a:solidFill>
                  <a:prstClr val="white"/>
                </a:solidFill>
                <a:latin typeface="Arial"/>
              </a:rPr>
              <a:t>Product backlog = 124 points</a:t>
            </a:r>
          </a:p>
        </p:txBody>
      </p:sp>
      <p:sp>
        <p:nvSpPr>
          <p:cNvPr id="79" name="TextBox 78"/>
          <p:cNvSpPr txBox="1"/>
          <p:nvPr/>
        </p:nvSpPr>
        <p:spPr>
          <a:xfrm>
            <a:off x="2870412" y="5361894"/>
            <a:ext cx="1732910" cy="307777"/>
          </a:xfrm>
          <a:prstGeom prst="rect">
            <a:avLst/>
          </a:prstGeom>
          <a:noFill/>
          <a:ln w="19050">
            <a:solidFill>
              <a:srgbClr val="FF0000"/>
            </a:solidFill>
          </a:ln>
        </p:spPr>
        <p:txBody>
          <a:bodyPr wrap="none" rtlCol="0">
            <a:spAutoFit/>
          </a:bodyPr>
          <a:lstStyle/>
          <a:p>
            <a:pPr algn="ctr" fontAlgn="auto">
              <a:spcBef>
                <a:spcPts val="0"/>
              </a:spcBef>
              <a:spcAft>
                <a:spcPts val="0"/>
              </a:spcAft>
            </a:pPr>
            <a:r>
              <a:rPr lang="en-US" sz="1400" dirty="0">
                <a:solidFill>
                  <a:prstClr val="white"/>
                </a:solidFill>
                <a:latin typeface="Arial"/>
              </a:rPr>
              <a:t>Velocity = </a:t>
            </a:r>
            <a:r>
              <a:rPr lang="en-US" sz="1400" dirty="0" smtClean="0">
                <a:solidFill>
                  <a:prstClr val="white"/>
                </a:solidFill>
                <a:latin typeface="Arial"/>
              </a:rPr>
              <a:t>35 </a:t>
            </a:r>
            <a:r>
              <a:rPr lang="en-US" sz="1400" dirty="0">
                <a:solidFill>
                  <a:prstClr val="white"/>
                </a:solidFill>
                <a:latin typeface="Arial"/>
              </a:rPr>
              <a:t>points</a:t>
            </a:r>
          </a:p>
        </p:txBody>
      </p:sp>
      <p:sp>
        <p:nvSpPr>
          <p:cNvPr id="80" name="TextBox 79"/>
          <p:cNvSpPr txBox="1"/>
          <p:nvPr/>
        </p:nvSpPr>
        <p:spPr>
          <a:xfrm>
            <a:off x="1957400" y="5660374"/>
            <a:ext cx="3082895"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Forecast for completion = </a:t>
            </a:r>
            <a:r>
              <a:rPr lang="en-US" sz="1400" dirty="0" smtClean="0">
                <a:solidFill>
                  <a:prstClr val="white"/>
                </a:solidFill>
                <a:latin typeface="Arial"/>
              </a:rPr>
              <a:t>3.5 </a:t>
            </a:r>
            <a:r>
              <a:rPr lang="en-US" sz="1400" dirty="0">
                <a:solidFill>
                  <a:prstClr val="white"/>
                </a:solidFill>
                <a:latin typeface="Arial"/>
              </a:rPr>
              <a:t>sprints</a:t>
            </a:r>
          </a:p>
        </p:txBody>
      </p:sp>
      <p:cxnSp>
        <p:nvCxnSpPr>
          <p:cNvPr id="81" name="Straight Connector 80"/>
          <p:cNvCxnSpPr/>
          <p:nvPr/>
        </p:nvCxnSpPr>
        <p:spPr>
          <a:xfrm>
            <a:off x="5439003" y="3393040"/>
            <a:ext cx="0" cy="337393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643584" y="3024555"/>
            <a:ext cx="1567417" cy="276999"/>
          </a:xfrm>
          <a:prstGeom prst="rect">
            <a:avLst/>
          </a:prstGeom>
          <a:noFill/>
          <a:ln w="19050">
            <a:solidFill>
              <a:srgbClr val="FF0000"/>
            </a:solidFill>
          </a:ln>
        </p:spPr>
        <p:txBody>
          <a:bodyPr wrap="square" rtlCol="0">
            <a:spAutoFit/>
          </a:bodyPr>
          <a:lstStyle/>
          <a:p>
            <a:pPr fontAlgn="auto">
              <a:spcBef>
                <a:spcPts val="0"/>
              </a:spcBef>
              <a:spcAft>
                <a:spcPts val="0"/>
              </a:spcAft>
            </a:pPr>
            <a:r>
              <a:rPr lang="en-US" sz="1200" dirty="0" smtClean="0">
                <a:solidFill>
                  <a:prstClr val="white"/>
                </a:solidFill>
                <a:latin typeface="Arial"/>
              </a:rPr>
              <a:t>Full backlog delivery</a:t>
            </a:r>
            <a:endParaRPr lang="en-US" sz="1200" dirty="0">
              <a:solidFill>
                <a:prstClr val="white"/>
              </a:solidFill>
              <a:latin typeface="Arial"/>
            </a:endParaRPr>
          </a:p>
        </p:txBody>
      </p:sp>
      <p:sp>
        <p:nvSpPr>
          <p:cNvPr id="84" name="TextBox 83"/>
          <p:cNvSpPr txBox="1"/>
          <p:nvPr/>
        </p:nvSpPr>
        <p:spPr>
          <a:xfrm>
            <a:off x="4970705" y="678269"/>
            <a:ext cx="3464410" cy="584775"/>
          </a:xfrm>
          <a:prstGeom prst="rect">
            <a:avLst/>
          </a:prstGeom>
          <a:noFill/>
        </p:spPr>
        <p:txBody>
          <a:bodyPr wrap="none" rtlCol="0">
            <a:spAutoFit/>
          </a:bodyPr>
          <a:lstStyle/>
          <a:p>
            <a:pPr fontAlgn="auto">
              <a:spcBef>
                <a:spcPts val="0"/>
              </a:spcBef>
              <a:spcAft>
                <a:spcPts val="0"/>
              </a:spcAft>
            </a:pPr>
            <a:r>
              <a:rPr lang="en-US" sz="3200" dirty="0" smtClean="0">
                <a:solidFill>
                  <a:prstClr val="white"/>
                </a:solidFill>
                <a:latin typeface="Arial"/>
              </a:rPr>
              <a:t>Increased velocity</a:t>
            </a:r>
            <a:endParaRPr lang="en-US" sz="3200" dirty="0">
              <a:solidFill>
                <a:prstClr val="white"/>
              </a:solidFill>
              <a:latin typeface="Arial"/>
            </a:endParaRPr>
          </a:p>
        </p:txBody>
      </p:sp>
    </p:spTree>
    <p:extLst>
      <p:ext uri="{BB962C8B-B14F-4D97-AF65-F5344CB8AC3E}">
        <p14:creationId xmlns:p14="http://schemas.microsoft.com/office/powerpoint/2010/main" val="328503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80" grpId="1"/>
      <p:bldP spid="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802915" y="813635"/>
            <a:ext cx="1044000" cy="330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Rectangle 42"/>
          <p:cNvSpPr/>
          <p:nvPr/>
        </p:nvSpPr>
        <p:spPr>
          <a:xfrm>
            <a:off x="2852472" y="1333263"/>
            <a:ext cx="1044000" cy="16535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5" name="Rectangle 44"/>
          <p:cNvSpPr/>
          <p:nvPr/>
        </p:nvSpPr>
        <p:spPr>
          <a:xfrm>
            <a:off x="1802915" y="869358"/>
            <a:ext cx="1044000" cy="429927"/>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nvGrpSpPr>
          <p:cNvPr id="108" name="Group 107"/>
          <p:cNvGrpSpPr/>
          <p:nvPr/>
        </p:nvGrpSpPr>
        <p:grpSpPr>
          <a:xfrm>
            <a:off x="743343" y="2409378"/>
            <a:ext cx="1044000" cy="978127"/>
            <a:chOff x="5365203" y="1695133"/>
            <a:chExt cx="1332000" cy="1064744"/>
          </a:xfrm>
        </p:grpSpPr>
        <p:sp>
          <p:nvSpPr>
            <p:cNvPr id="109" name="Rectangle 108"/>
            <p:cNvSpPr/>
            <p:nvPr/>
          </p:nvSpPr>
          <p:spPr>
            <a:xfrm>
              <a:off x="5365203" y="236152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0" name="Rectangle 109"/>
            <p:cNvSpPr/>
            <p:nvPr/>
          </p:nvSpPr>
          <p:spPr>
            <a:xfrm>
              <a:off x="5365203" y="194910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1" name="Rectangle 110"/>
            <p:cNvSpPr/>
            <p:nvPr/>
          </p:nvSpPr>
          <p:spPr>
            <a:xfrm>
              <a:off x="5365203" y="1695133"/>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2" name="Rectangle 111"/>
            <p:cNvSpPr/>
            <p:nvPr/>
          </p:nvSpPr>
          <p:spPr>
            <a:xfrm>
              <a:off x="5365203" y="2132208"/>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3" name="Rectangle 112"/>
            <p:cNvSpPr/>
            <p:nvPr/>
          </p:nvSpPr>
          <p:spPr>
            <a:xfrm>
              <a:off x="5365203" y="2501180"/>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4" name="Rectangle 113"/>
            <p:cNvSpPr/>
            <p:nvPr/>
          </p:nvSpPr>
          <p:spPr>
            <a:xfrm>
              <a:off x="5365203" y="2723877"/>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15" name="Group 114"/>
          <p:cNvGrpSpPr/>
          <p:nvPr/>
        </p:nvGrpSpPr>
        <p:grpSpPr>
          <a:xfrm>
            <a:off x="743343" y="3424672"/>
            <a:ext cx="1044000" cy="922243"/>
            <a:chOff x="5451905" y="3180168"/>
            <a:chExt cx="1332000" cy="1003911"/>
          </a:xfrm>
        </p:grpSpPr>
        <p:sp>
          <p:nvSpPr>
            <p:cNvPr id="116" name="Rectangle 115"/>
            <p:cNvSpPr/>
            <p:nvPr/>
          </p:nvSpPr>
          <p:spPr>
            <a:xfrm>
              <a:off x="5451905" y="3294435"/>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7" name="Rectangle 116"/>
            <p:cNvSpPr/>
            <p:nvPr/>
          </p:nvSpPr>
          <p:spPr>
            <a:xfrm>
              <a:off x="5451905" y="3799421"/>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8" name="Rectangle 117"/>
            <p:cNvSpPr/>
            <p:nvPr/>
          </p:nvSpPr>
          <p:spPr>
            <a:xfrm>
              <a:off x="5451905" y="318016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9" name="Rectangle 118"/>
            <p:cNvSpPr/>
            <p:nvPr/>
          </p:nvSpPr>
          <p:spPr>
            <a:xfrm>
              <a:off x="5451905" y="411207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0" name="Group 119"/>
          <p:cNvGrpSpPr/>
          <p:nvPr/>
        </p:nvGrpSpPr>
        <p:grpSpPr>
          <a:xfrm>
            <a:off x="743343" y="4393772"/>
            <a:ext cx="1044000" cy="874211"/>
            <a:chOff x="7065713" y="4028935"/>
            <a:chExt cx="1332000" cy="951626"/>
          </a:xfrm>
        </p:grpSpPr>
        <p:sp>
          <p:nvSpPr>
            <p:cNvPr id="121" name="Rectangle 120"/>
            <p:cNvSpPr/>
            <p:nvPr/>
          </p:nvSpPr>
          <p:spPr>
            <a:xfrm>
              <a:off x="7065713" y="4236515"/>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2" name="Rectangle 121"/>
            <p:cNvSpPr/>
            <p:nvPr/>
          </p:nvSpPr>
          <p:spPr>
            <a:xfrm>
              <a:off x="7065713" y="4478160"/>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3" name="Rectangle 122"/>
            <p:cNvSpPr/>
            <p:nvPr/>
          </p:nvSpPr>
          <p:spPr>
            <a:xfrm>
              <a:off x="7065713" y="415025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4" name="Rectangle 123"/>
            <p:cNvSpPr/>
            <p:nvPr/>
          </p:nvSpPr>
          <p:spPr>
            <a:xfrm>
              <a:off x="7065713" y="46014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5" name="Rectangle 124"/>
            <p:cNvSpPr/>
            <p:nvPr/>
          </p:nvSpPr>
          <p:spPr>
            <a:xfrm>
              <a:off x="7065713" y="46787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6" name="Rectangle 125"/>
            <p:cNvSpPr/>
            <p:nvPr/>
          </p:nvSpPr>
          <p:spPr>
            <a:xfrm>
              <a:off x="7065713" y="4028935"/>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7" name="Rectangle 126"/>
            <p:cNvSpPr/>
            <p:nvPr/>
          </p:nvSpPr>
          <p:spPr>
            <a:xfrm>
              <a:off x="7065713" y="4908561"/>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8" name="Group 127"/>
          <p:cNvGrpSpPr/>
          <p:nvPr/>
        </p:nvGrpSpPr>
        <p:grpSpPr>
          <a:xfrm>
            <a:off x="743343" y="5318801"/>
            <a:ext cx="1044000" cy="626115"/>
            <a:chOff x="6301273" y="5192619"/>
            <a:chExt cx="1334580" cy="681560"/>
          </a:xfrm>
        </p:grpSpPr>
        <p:sp>
          <p:nvSpPr>
            <p:cNvPr id="129" name="Rectangle 128"/>
            <p:cNvSpPr/>
            <p:nvPr/>
          </p:nvSpPr>
          <p:spPr>
            <a:xfrm>
              <a:off x="6301273" y="558592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0" name="Rectangle 129"/>
            <p:cNvSpPr/>
            <p:nvPr/>
          </p:nvSpPr>
          <p:spPr>
            <a:xfrm>
              <a:off x="6301273" y="52716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1" name="Rectangle 130"/>
            <p:cNvSpPr/>
            <p:nvPr/>
          </p:nvSpPr>
          <p:spPr>
            <a:xfrm>
              <a:off x="6301273" y="548061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2" name="Rectangle 131"/>
            <p:cNvSpPr/>
            <p:nvPr/>
          </p:nvSpPr>
          <p:spPr>
            <a:xfrm>
              <a:off x="6303853" y="519261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3" name="Rectangle 132"/>
            <p:cNvSpPr/>
            <p:nvPr/>
          </p:nvSpPr>
          <p:spPr>
            <a:xfrm>
              <a:off x="6301273" y="567123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4" name="Rectangle 133"/>
            <p:cNvSpPr/>
            <p:nvPr/>
          </p:nvSpPr>
          <p:spPr>
            <a:xfrm>
              <a:off x="6301273" y="583817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35" name="Group 134"/>
          <p:cNvGrpSpPr/>
          <p:nvPr/>
        </p:nvGrpSpPr>
        <p:grpSpPr>
          <a:xfrm>
            <a:off x="745923" y="5996872"/>
            <a:ext cx="1044000" cy="380235"/>
            <a:chOff x="6301273" y="6201850"/>
            <a:chExt cx="1332000" cy="413906"/>
          </a:xfrm>
        </p:grpSpPr>
        <p:sp>
          <p:nvSpPr>
            <p:cNvPr id="136" name="Rectangle 135"/>
            <p:cNvSpPr/>
            <p:nvPr/>
          </p:nvSpPr>
          <p:spPr>
            <a:xfrm>
              <a:off x="6301273" y="626250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7" name="Rectangle 136"/>
            <p:cNvSpPr/>
            <p:nvPr/>
          </p:nvSpPr>
          <p:spPr>
            <a:xfrm>
              <a:off x="6301273" y="62018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8" name="Rectangle 137"/>
            <p:cNvSpPr/>
            <p:nvPr/>
          </p:nvSpPr>
          <p:spPr>
            <a:xfrm>
              <a:off x="6301273" y="6378908"/>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9" name="Rectangle 138"/>
            <p:cNvSpPr/>
            <p:nvPr/>
          </p:nvSpPr>
          <p:spPr>
            <a:xfrm>
              <a:off x="6301273" y="6467306"/>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0" name="Rectangle 139"/>
            <p:cNvSpPr/>
            <p:nvPr/>
          </p:nvSpPr>
          <p:spPr>
            <a:xfrm>
              <a:off x="6301273" y="6579756"/>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cxnSp>
        <p:nvCxnSpPr>
          <p:cNvPr id="156" name="Straight Connector 155"/>
          <p:cNvCxnSpPr/>
          <p:nvPr/>
        </p:nvCxnSpPr>
        <p:spPr>
          <a:xfrm>
            <a:off x="1789923" y="6456149"/>
            <a:ext cx="727756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818340"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869957" y="6356079"/>
            <a:ext cx="7966" cy="4108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921923"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957411"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6995378"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8051905"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789923"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1</a:t>
            </a:r>
            <a:endParaRPr lang="en-US" sz="1200" dirty="0">
              <a:solidFill>
                <a:prstClr val="white"/>
              </a:solidFill>
              <a:latin typeface="Arial"/>
            </a:endParaRPr>
          </a:p>
        </p:txBody>
      </p:sp>
      <p:sp>
        <p:nvSpPr>
          <p:cNvPr id="164" name="TextBox 163"/>
          <p:cNvSpPr txBox="1"/>
          <p:nvPr/>
        </p:nvSpPr>
        <p:spPr>
          <a:xfrm>
            <a:off x="2833923"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2</a:t>
            </a:r>
            <a:endParaRPr lang="en-US" sz="1200" dirty="0">
              <a:solidFill>
                <a:prstClr val="white"/>
              </a:solidFill>
              <a:latin typeface="Arial"/>
            </a:endParaRPr>
          </a:p>
        </p:txBody>
      </p:sp>
      <p:sp>
        <p:nvSpPr>
          <p:cNvPr id="165" name="TextBox 164"/>
          <p:cNvSpPr txBox="1"/>
          <p:nvPr/>
        </p:nvSpPr>
        <p:spPr>
          <a:xfrm>
            <a:off x="3869957"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3</a:t>
            </a:r>
            <a:endParaRPr lang="en-US" sz="1200" dirty="0">
              <a:solidFill>
                <a:prstClr val="white"/>
              </a:solidFill>
              <a:latin typeface="Arial"/>
            </a:endParaRPr>
          </a:p>
        </p:txBody>
      </p:sp>
      <p:sp>
        <p:nvSpPr>
          <p:cNvPr id="166" name="TextBox 165"/>
          <p:cNvSpPr txBox="1"/>
          <p:nvPr/>
        </p:nvSpPr>
        <p:spPr>
          <a:xfrm>
            <a:off x="4917775"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4</a:t>
            </a:r>
            <a:endParaRPr lang="en-US" sz="1200" dirty="0">
              <a:solidFill>
                <a:prstClr val="white"/>
              </a:solidFill>
              <a:latin typeface="Arial"/>
            </a:endParaRPr>
          </a:p>
        </p:txBody>
      </p:sp>
      <p:sp>
        <p:nvSpPr>
          <p:cNvPr id="167" name="TextBox 166"/>
          <p:cNvSpPr txBox="1"/>
          <p:nvPr/>
        </p:nvSpPr>
        <p:spPr>
          <a:xfrm>
            <a:off x="5965593"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5</a:t>
            </a:r>
            <a:endParaRPr lang="en-US" sz="1200" dirty="0">
              <a:solidFill>
                <a:prstClr val="white"/>
              </a:solidFill>
              <a:latin typeface="Arial"/>
            </a:endParaRPr>
          </a:p>
        </p:txBody>
      </p:sp>
      <p:sp>
        <p:nvSpPr>
          <p:cNvPr id="168" name="TextBox 167"/>
          <p:cNvSpPr txBox="1"/>
          <p:nvPr/>
        </p:nvSpPr>
        <p:spPr>
          <a:xfrm>
            <a:off x="7007905"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6</a:t>
            </a:r>
            <a:endParaRPr lang="en-US" sz="1200" dirty="0">
              <a:solidFill>
                <a:prstClr val="white"/>
              </a:solidFill>
              <a:latin typeface="Arial"/>
            </a:endParaRPr>
          </a:p>
        </p:txBody>
      </p:sp>
      <p:sp>
        <p:nvSpPr>
          <p:cNvPr id="169" name="TextBox 168"/>
          <p:cNvSpPr txBox="1"/>
          <p:nvPr/>
        </p:nvSpPr>
        <p:spPr>
          <a:xfrm>
            <a:off x="2296340" y="6589883"/>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January</a:t>
            </a:r>
            <a:endParaRPr lang="en-US" sz="1200" dirty="0">
              <a:solidFill>
                <a:prstClr val="white"/>
              </a:solidFill>
              <a:latin typeface="Arial"/>
            </a:endParaRPr>
          </a:p>
        </p:txBody>
      </p:sp>
      <p:sp>
        <p:nvSpPr>
          <p:cNvPr id="170" name="TextBox 169"/>
          <p:cNvSpPr txBox="1"/>
          <p:nvPr/>
        </p:nvSpPr>
        <p:spPr>
          <a:xfrm>
            <a:off x="4399923" y="659500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February</a:t>
            </a:r>
            <a:endParaRPr lang="en-US" sz="1200" dirty="0">
              <a:solidFill>
                <a:prstClr val="white"/>
              </a:solidFill>
              <a:latin typeface="Arial"/>
            </a:endParaRPr>
          </a:p>
        </p:txBody>
      </p:sp>
      <p:sp>
        <p:nvSpPr>
          <p:cNvPr id="171" name="TextBox 170"/>
          <p:cNvSpPr txBox="1"/>
          <p:nvPr/>
        </p:nvSpPr>
        <p:spPr>
          <a:xfrm>
            <a:off x="6467982" y="6600131"/>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March</a:t>
            </a:r>
            <a:endParaRPr lang="en-US" sz="1200" dirty="0">
              <a:solidFill>
                <a:prstClr val="white"/>
              </a:solidFill>
              <a:latin typeface="Arial"/>
            </a:endParaRPr>
          </a:p>
        </p:txBody>
      </p:sp>
      <p:cxnSp>
        <p:nvCxnSpPr>
          <p:cNvPr id="172" name="Straight Connector 171"/>
          <p:cNvCxnSpPr/>
          <p:nvPr/>
        </p:nvCxnSpPr>
        <p:spPr>
          <a:xfrm flipH="1">
            <a:off x="1788317" y="6456149"/>
            <a:ext cx="1606" cy="3130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Left Brace 3"/>
          <p:cNvSpPr/>
          <p:nvPr/>
        </p:nvSpPr>
        <p:spPr>
          <a:xfrm>
            <a:off x="522945" y="813635"/>
            <a:ext cx="171827" cy="5544663"/>
          </a:xfrm>
          <a:prstGeom prst="leftBrace">
            <a:avLst>
              <a:gd name="adj1" fmla="val 8333"/>
              <a:gd name="adj2" fmla="val 49881"/>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sz="1800">
              <a:solidFill>
                <a:prstClr val="white"/>
              </a:solidFill>
            </a:endParaRPr>
          </a:p>
        </p:txBody>
      </p:sp>
      <p:sp>
        <p:nvSpPr>
          <p:cNvPr id="5" name="TextBox 4"/>
          <p:cNvSpPr txBox="1"/>
          <p:nvPr/>
        </p:nvSpPr>
        <p:spPr>
          <a:xfrm>
            <a:off x="64510" y="3379439"/>
            <a:ext cx="524503" cy="400110"/>
          </a:xfrm>
          <a:prstGeom prst="rect">
            <a:avLst/>
          </a:prstGeom>
          <a:noFill/>
        </p:spPr>
        <p:txBody>
          <a:bodyPr wrap="none" rtlCol="0">
            <a:spAutoFit/>
          </a:bodyPr>
          <a:lstStyle/>
          <a:p>
            <a:pPr algn="ctr" fontAlgn="auto">
              <a:spcBef>
                <a:spcPts val="0"/>
              </a:spcBef>
              <a:spcAft>
                <a:spcPts val="0"/>
              </a:spcAft>
            </a:pPr>
            <a:r>
              <a:rPr lang="en-US" sz="1000" dirty="0" smtClean="0">
                <a:solidFill>
                  <a:prstClr val="white"/>
                </a:solidFill>
                <a:latin typeface="Arial"/>
              </a:rPr>
              <a:t>124</a:t>
            </a:r>
          </a:p>
          <a:p>
            <a:pPr algn="ctr" fontAlgn="auto">
              <a:spcBef>
                <a:spcPts val="0"/>
              </a:spcBef>
              <a:spcAft>
                <a:spcPts val="0"/>
              </a:spcAft>
            </a:pPr>
            <a:r>
              <a:rPr lang="en-US" sz="1000" dirty="0" smtClean="0">
                <a:solidFill>
                  <a:prstClr val="white"/>
                </a:solidFill>
                <a:latin typeface="Arial"/>
              </a:rPr>
              <a:t>points</a:t>
            </a:r>
            <a:endParaRPr lang="en-US" sz="1000" dirty="0">
              <a:solidFill>
                <a:prstClr val="white"/>
              </a:solidFill>
              <a:latin typeface="Arial"/>
            </a:endParaRPr>
          </a:p>
        </p:txBody>
      </p:sp>
      <p:sp>
        <p:nvSpPr>
          <p:cNvPr id="174" name="TextBox 173"/>
          <p:cNvSpPr txBox="1"/>
          <p:nvPr/>
        </p:nvSpPr>
        <p:spPr>
          <a:xfrm>
            <a:off x="2211544" y="5102530"/>
            <a:ext cx="2497799" cy="307777"/>
          </a:xfrm>
          <a:prstGeom prst="rect">
            <a:avLst/>
          </a:prstGeom>
          <a:noFill/>
        </p:spPr>
        <p:txBody>
          <a:bodyPr wrap="none" rtlCol="0">
            <a:spAutoFit/>
          </a:bodyPr>
          <a:lstStyle/>
          <a:p>
            <a:pPr algn="ctr" fontAlgn="auto">
              <a:spcBef>
                <a:spcPts val="0"/>
              </a:spcBef>
              <a:spcAft>
                <a:spcPts val="0"/>
              </a:spcAft>
            </a:pPr>
            <a:r>
              <a:rPr lang="en-US" sz="1400" dirty="0" smtClean="0">
                <a:solidFill>
                  <a:prstClr val="white"/>
                </a:solidFill>
                <a:latin typeface="Arial"/>
              </a:rPr>
              <a:t>Product backlog = 124 points</a:t>
            </a:r>
          </a:p>
        </p:txBody>
      </p:sp>
      <p:sp>
        <p:nvSpPr>
          <p:cNvPr id="104" name="Rectangle 103"/>
          <p:cNvSpPr/>
          <p:nvPr/>
        </p:nvSpPr>
        <p:spPr>
          <a:xfrm>
            <a:off x="743343" y="2242507"/>
            <a:ext cx="1044000" cy="66143"/>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5" name="Rectangle 104"/>
          <p:cNvSpPr/>
          <p:nvPr/>
        </p:nvSpPr>
        <p:spPr>
          <a:xfrm>
            <a:off x="2849892" y="1530796"/>
            <a:ext cx="1044000" cy="16535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6" name="Rectangle 105"/>
          <p:cNvSpPr/>
          <p:nvPr/>
        </p:nvSpPr>
        <p:spPr>
          <a:xfrm>
            <a:off x="743343" y="1730133"/>
            <a:ext cx="1044000" cy="26457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7" name="Rectangle 106"/>
          <p:cNvSpPr/>
          <p:nvPr/>
        </p:nvSpPr>
        <p:spPr>
          <a:xfrm>
            <a:off x="743343" y="2043171"/>
            <a:ext cx="1044000" cy="16535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75" name="Rectangle 174"/>
          <p:cNvSpPr/>
          <p:nvPr/>
        </p:nvSpPr>
        <p:spPr>
          <a:xfrm>
            <a:off x="743821" y="2326379"/>
            <a:ext cx="10440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66" name="TextBox 65"/>
          <p:cNvSpPr txBox="1"/>
          <p:nvPr/>
        </p:nvSpPr>
        <p:spPr>
          <a:xfrm>
            <a:off x="2870412" y="5361894"/>
            <a:ext cx="1732910" cy="307777"/>
          </a:xfrm>
          <a:prstGeom prst="rect">
            <a:avLst/>
          </a:prstGeom>
          <a:noFill/>
          <a:ln w="19050">
            <a:solidFill>
              <a:srgbClr val="FF0000"/>
            </a:solidFill>
          </a:ln>
        </p:spPr>
        <p:txBody>
          <a:bodyPr wrap="none" rtlCol="0">
            <a:spAutoFit/>
          </a:bodyPr>
          <a:lstStyle/>
          <a:p>
            <a:pPr algn="ctr" fontAlgn="auto">
              <a:spcBef>
                <a:spcPts val="0"/>
              </a:spcBef>
              <a:spcAft>
                <a:spcPts val="0"/>
              </a:spcAft>
            </a:pPr>
            <a:r>
              <a:rPr lang="en-US" sz="1400" dirty="0">
                <a:solidFill>
                  <a:prstClr val="white"/>
                </a:solidFill>
                <a:latin typeface="Arial"/>
              </a:rPr>
              <a:t>Velocity = </a:t>
            </a:r>
            <a:r>
              <a:rPr lang="en-US" sz="1400" dirty="0" smtClean="0">
                <a:solidFill>
                  <a:prstClr val="white"/>
                </a:solidFill>
                <a:latin typeface="Arial"/>
              </a:rPr>
              <a:t>17 </a:t>
            </a:r>
            <a:r>
              <a:rPr lang="en-US" sz="1400" dirty="0">
                <a:solidFill>
                  <a:prstClr val="white"/>
                </a:solidFill>
                <a:latin typeface="Arial"/>
              </a:rPr>
              <a:t>points</a:t>
            </a:r>
          </a:p>
        </p:txBody>
      </p:sp>
      <p:sp>
        <p:nvSpPr>
          <p:cNvPr id="67" name="TextBox 66"/>
          <p:cNvSpPr txBox="1"/>
          <p:nvPr/>
        </p:nvSpPr>
        <p:spPr>
          <a:xfrm>
            <a:off x="2031935" y="5660374"/>
            <a:ext cx="2933816"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Forecast for completion = 7</a:t>
            </a:r>
            <a:r>
              <a:rPr lang="en-US" sz="1400" dirty="0" smtClean="0">
                <a:solidFill>
                  <a:prstClr val="white"/>
                </a:solidFill>
                <a:latin typeface="Arial"/>
              </a:rPr>
              <a:t> </a:t>
            </a:r>
            <a:r>
              <a:rPr lang="en-US" sz="1400" dirty="0">
                <a:solidFill>
                  <a:prstClr val="white"/>
                </a:solidFill>
                <a:latin typeface="Arial"/>
              </a:rPr>
              <a:t>sprints</a:t>
            </a:r>
          </a:p>
        </p:txBody>
      </p:sp>
      <p:sp>
        <p:nvSpPr>
          <p:cNvPr id="68" name="TextBox 67"/>
          <p:cNvSpPr txBox="1"/>
          <p:nvPr/>
        </p:nvSpPr>
        <p:spPr>
          <a:xfrm>
            <a:off x="1788317" y="1334140"/>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16</a:t>
            </a:r>
            <a:endParaRPr lang="en-US" sz="2000" dirty="0">
              <a:solidFill>
                <a:prstClr val="white"/>
              </a:solidFill>
              <a:latin typeface="Arial"/>
            </a:endParaRPr>
          </a:p>
        </p:txBody>
      </p:sp>
      <p:sp>
        <p:nvSpPr>
          <p:cNvPr id="69" name="TextBox 68"/>
          <p:cNvSpPr txBox="1"/>
          <p:nvPr/>
        </p:nvSpPr>
        <p:spPr>
          <a:xfrm>
            <a:off x="2842977" y="1730131"/>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18</a:t>
            </a:r>
            <a:endParaRPr lang="en-US" sz="2000" dirty="0">
              <a:solidFill>
                <a:prstClr val="white"/>
              </a:solidFill>
              <a:latin typeface="Arial"/>
            </a:endParaRPr>
          </a:p>
        </p:txBody>
      </p:sp>
      <p:cxnSp>
        <p:nvCxnSpPr>
          <p:cNvPr id="70" name="Straight Connector 69"/>
          <p:cNvCxnSpPr/>
          <p:nvPr/>
        </p:nvCxnSpPr>
        <p:spPr>
          <a:xfrm>
            <a:off x="9067483" y="3393040"/>
            <a:ext cx="0" cy="337393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7546367" y="3095547"/>
            <a:ext cx="1567417" cy="276999"/>
          </a:xfrm>
          <a:prstGeom prst="rect">
            <a:avLst/>
          </a:prstGeom>
          <a:noFill/>
          <a:ln w="19050">
            <a:solidFill>
              <a:srgbClr val="FF0000"/>
            </a:solidFill>
          </a:ln>
        </p:spPr>
        <p:txBody>
          <a:bodyPr wrap="square" rtlCol="0">
            <a:spAutoFit/>
          </a:bodyPr>
          <a:lstStyle/>
          <a:p>
            <a:pPr fontAlgn="auto">
              <a:spcBef>
                <a:spcPts val="0"/>
              </a:spcBef>
              <a:spcAft>
                <a:spcPts val="0"/>
              </a:spcAft>
            </a:pPr>
            <a:r>
              <a:rPr lang="en-US" sz="1200" dirty="0" smtClean="0">
                <a:solidFill>
                  <a:prstClr val="white"/>
                </a:solidFill>
                <a:latin typeface="Arial"/>
              </a:rPr>
              <a:t>Full backlog delivery</a:t>
            </a:r>
            <a:endParaRPr lang="en-US" sz="1200" dirty="0">
              <a:solidFill>
                <a:prstClr val="white"/>
              </a:solidFill>
              <a:latin typeface="Arial"/>
            </a:endParaRPr>
          </a:p>
        </p:txBody>
      </p:sp>
      <p:sp>
        <p:nvSpPr>
          <p:cNvPr id="73" name="TextBox 72"/>
          <p:cNvSpPr txBox="1"/>
          <p:nvPr/>
        </p:nvSpPr>
        <p:spPr>
          <a:xfrm>
            <a:off x="8069781"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7</a:t>
            </a:r>
            <a:endParaRPr lang="en-US" sz="1200" dirty="0">
              <a:solidFill>
                <a:prstClr val="white"/>
              </a:solidFill>
              <a:latin typeface="Arial"/>
            </a:endParaRPr>
          </a:p>
        </p:txBody>
      </p:sp>
      <p:sp>
        <p:nvSpPr>
          <p:cNvPr id="75" name="TextBox 74"/>
          <p:cNvSpPr txBox="1"/>
          <p:nvPr/>
        </p:nvSpPr>
        <p:spPr>
          <a:xfrm>
            <a:off x="4970704" y="678269"/>
            <a:ext cx="3647152" cy="584775"/>
          </a:xfrm>
          <a:prstGeom prst="rect">
            <a:avLst/>
          </a:prstGeom>
          <a:noFill/>
        </p:spPr>
        <p:txBody>
          <a:bodyPr wrap="none" rtlCol="0">
            <a:spAutoFit/>
          </a:bodyPr>
          <a:lstStyle/>
          <a:p>
            <a:pPr fontAlgn="auto">
              <a:spcBef>
                <a:spcPts val="0"/>
              </a:spcBef>
              <a:spcAft>
                <a:spcPts val="0"/>
              </a:spcAft>
            </a:pPr>
            <a:r>
              <a:rPr lang="en-US" sz="3200" dirty="0" smtClean="0">
                <a:solidFill>
                  <a:prstClr val="white"/>
                </a:solidFill>
                <a:latin typeface="Arial"/>
              </a:rPr>
              <a:t>Decreased velocity</a:t>
            </a:r>
            <a:endParaRPr lang="en-US" sz="3200" dirty="0">
              <a:solidFill>
                <a:prstClr val="white"/>
              </a:solidFill>
              <a:latin typeface="Arial"/>
            </a:endParaRPr>
          </a:p>
        </p:txBody>
      </p:sp>
    </p:spTree>
    <p:extLst>
      <p:ext uri="{BB962C8B-B14F-4D97-AF65-F5344CB8AC3E}">
        <p14:creationId xmlns:p14="http://schemas.microsoft.com/office/powerpoint/2010/main" val="262191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p:bldP spid="67" grpId="1"/>
      <p:bldP spid="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1789923" y="813632"/>
            <a:ext cx="1044000" cy="684987"/>
            <a:chOff x="4341445" y="215262"/>
            <a:chExt cx="1332000" cy="745644"/>
          </a:xfrm>
        </p:grpSpPr>
        <p:sp>
          <p:nvSpPr>
            <p:cNvPr id="38" name="Rectangle 37"/>
            <p:cNvSpPr/>
            <p:nvPr/>
          </p:nvSpPr>
          <p:spPr>
            <a:xfrm>
              <a:off x="4341445" y="215262"/>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Rectangle 42"/>
            <p:cNvSpPr/>
            <p:nvPr/>
          </p:nvSpPr>
          <p:spPr>
            <a:xfrm>
              <a:off x="4341445" y="780906"/>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5" name="Rectangle 44"/>
            <p:cNvSpPr/>
            <p:nvPr/>
          </p:nvSpPr>
          <p:spPr>
            <a:xfrm>
              <a:off x="4341445" y="275920"/>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08" name="Group 107"/>
          <p:cNvGrpSpPr/>
          <p:nvPr/>
        </p:nvGrpSpPr>
        <p:grpSpPr>
          <a:xfrm>
            <a:off x="743343" y="2409378"/>
            <a:ext cx="1044000" cy="978127"/>
            <a:chOff x="5365203" y="1695133"/>
            <a:chExt cx="1332000" cy="1064744"/>
          </a:xfrm>
        </p:grpSpPr>
        <p:sp>
          <p:nvSpPr>
            <p:cNvPr id="109" name="Rectangle 108"/>
            <p:cNvSpPr/>
            <p:nvPr/>
          </p:nvSpPr>
          <p:spPr>
            <a:xfrm>
              <a:off x="5365203" y="236152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0" name="Rectangle 109"/>
            <p:cNvSpPr/>
            <p:nvPr/>
          </p:nvSpPr>
          <p:spPr>
            <a:xfrm>
              <a:off x="5365203" y="194910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1" name="Rectangle 110"/>
            <p:cNvSpPr/>
            <p:nvPr/>
          </p:nvSpPr>
          <p:spPr>
            <a:xfrm>
              <a:off x="5365203" y="1695133"/>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2" name="Rectangle 111"/>
            <p:cNvSpPr/>
            <p:nvPr/>
          </p:nvSpPr>
          <p:spPr>
            <a:xfrm>
              <a:off x="5365203" y="2132208"/>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3" name="Rectangle 112"/>
            <p:cNvSpPr/>
            <p:nvPr/>
          </p:nvSpPr>
          <p:spPr>
            <a:xfrm>
              <a:off x="5365203" y="2501180"/>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4" name="Rectangle 113"/>
            <p:cNvSpPr/>
            <p:nvPr/>
          </p:nvSpPr>
          <p:spPr>
            <a:xfrm>
              <a:off x="5365203" y="2723877"/>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15" name="Group 114"/>
          <p:cNvGrpSpPr/>
          <p:nvPr/>
        </p:nvGrpSpPr>
        <p:grpSpPr>
          <a:xfrm>
            <a:off x="743343" y="3424672"/>
            <a:ext cx="1044000" cy="922243"/>
            <a:chOff x="5451905" y="3180168"/>
            <a:chExt cx="1332000" cy="1003911"/>
          </a:xfrm>
        </p:grpSpPr>
        <p:sp>
          <p:nvSpPr>
            <p:cNvPr id="116" name="Rectangle 115"/>
            <p:cNvSpPr/>
            <p:nvPr/>
          </p:nvSpPr>
          <p:spPr>
            <a:xfrm>
              <a:off x="5451905" y="3294435"/>
              <a:ext cx="1332000" cy="467999"/>
            </a:xfrm>
            <a:prstGeom prst="rect">
              <a:avLst/>
            </a:prstGeom>
            <a:solidFill>
              <a:srgbClr val="F25C0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7" name="Rectangle 116"/>
            <p:cNvSpPr/>
            <p:nvPr/>
          </p:nvSpPr>
          <p:spPr>
            <a:xfrm>
              <a:off x="5451905" y="3799421"/>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8" name="Rectangle 117"/>
            <p:cNvSpPr/>
            <p:nvPr/>
          </p:nvSpPr>
          <p:spPr>
            <a:xfrm>
              <a:off x="5451905" y="318016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9" name="Rectangle 118"/>
            <p:cNvSpPr/>
            <p:nvPr/>
          </p:nvSpPr>
          <p:spPr>
            <a:xfrm>
              <a:off x="5451905" y="411207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0" name="Group 119"/>
          <p:cNvGrpSpPr/>
          <p:nvPr/>
        </p:nvGrpSpPr>
        <p:grpSpPr>
          <a:xfrm>
            <a:off x="743343" y="4393772"/>
            <a:ext cx="1044000" cy="874211"/>
            <a:chOff x="7065713" y="4028935"/>
            <a:chExt cx="1332000" cy="951626"/>
          </a:xfrm>
        </p:grpSpPr>
        <p:sp>
          <p:nvSpPr>
            <p:cNvPr id="121" name="Rectangle 120"/>
            <p:cNvSpPr/>
            <p:nvPr/>
          </p:nvSpPr>
          <p:spPr>
            <a:xfrm>
              <a:off x="7065713" y="4236515"/>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2" name="Rectangle 121"/>
            <p:cNvSpPr/>
            <p:nvPr/>
          </p:nvSpPr>
          <p:spPr>
            <a:xfrm>
              <a:off x="7065713" y="4478160"/>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3" name="Rectangle 122"/>
            <p:cNvSpPr/>
            <p:nvPr/>
          </p:nvSpPr>
          <p:spPr>
            <a:xfrm>
              <a:off x="7065713" y="415025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4" name="Rectangle 123"/>
            <p:cNvSpPr/>
            <p:nvPr/>
          </p:nvSpPr>
          <p:spPr>
            <a:xfrm>
              <a:off x="7065713" y="46014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5" name="Rectangle 124"/>
            <p:cNvSpPr/>
            <p:nvPr/>
          </p:nvSpPr>
          <p:spPr>
            <a:xfrm>
              <a:off x="7065713" y="46787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6" name="Rectangle 125"/>
            <p:cNvSpPr/>
            <p:nvPr/>
          </p:nvSpPr>
          <p:spPr>
            <a:xfrm>
              <a:off x="7065713" y="4028935"/>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27" name="Rectangle 126"/>
            <p:cNvSpPr/>
            <p:nvPr/>
          </p:nvSpPr>
          <p:spPr>
            <a:xfrm>
              <a:off x="7065713" y="4908561"/>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28" name="Group 127"/>
          <p:cNvGrpSpPr/>
          <p:nvPr/>
        </p:nvGrpSpPr>
        <p:grpSpPr>
          <a:xfrm>
            <a:off x="743343" y="5318801"/>
            <a:ext cx="1044000" cy="626115"/>
            <a:chOff x="6301273" y="5192619"/>
            <a:chExt cx="1334580" cy="681560"/>
          </a:xfrm>
        </p:grpSpPr>
        <p:sp>
          <p:nvSpPr>
            <p:cNvPr id="129" name="Rectangle 128"/>
            <p:cNvSpPr/>
            <p:nvPr/>
          </p:nvSpPr>
          <p:spPr>
            <a:xfrm>
              <a:off x="6301273" y="5585921"/>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0" name="Rectangle 129"/>
            <p:cNvSpPr/>
            <p:nvPr/>
          </p:nvSpPr>
          <p:spPr>
            <a:xfrm>
              <a:off x="6301273" y="5271649"/>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1" name="Rectangle 130"/>
            <p:cNvSpPr/>
            <p:nvPr/>
          </p:nvSpPr>
          <p:spPr>
            <a:xfrm>
              <a:off x="6301273" y="5480619"/>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2" name="Rectangle 131"/>
            <p:cNvSpPr/>
            <p:nvPr/>
          </p:nvSpPr>
          <p:spPr>
            <a:xfrm>
              <a:off x="6303853" y="519261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3" name="Rectangle 132"/>
            <p:cNvSpPr/>
            <p:nvPr/>
          </p:nvSpPr>
          <p:spPr>
            <a:xfrm>
              <a:off x="6301273" y="5671237"/>
              <a:ext cx="1332000" cy="108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4" name="Rectangle 133"/>
            <p:cNvSpPr/>
            <p:nvPr/>
          </p:nvSpPr>
          <p:spPr>
            <a:xfrm>
              <a:off x="6301273" y="5838179"/>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35" name="Group 134"/>
          <p:cNvGrpSpPr/>
          <p:nvPr/>
        </p:nvGrpSpPr>
        <p:grpSpPr>
          <a:xfrm>
            <a:off x="745923" y="5996872"/>
            <a:ext cx="1044000" cy="380235"/>
            <a:chOff x="6301273" y="6201850"/>
            <a:chExt cx="1332000" cy="413906"/>
          </a:xfrm>
        </p:grpSpPr>
        <p:sp>
          <p:nvSpPr>
            <p:cNvPr id="136" name="Rectangle 135"/>
            <p:cNvSpPr/>
            <p:nvPr/>
          </p:nvSpPr>
          <p:spPr>
            <a:xfrm>
              <a:off x="6301273" y="6262508"/>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7" name="Rectangle 136"/>
            <p:cNvSpPr/>
            <p:nvPr/>
          </p:nvSpPr>
          <p:spPr>
            <a:xfrm>
              <a:off x="6301273" y="6201850"/>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8" name="Rectangle 137"/>
            <p:cNvSpPr/>
            <p:nvPr/>
          </p:nvSpPr>
          <p:spPr>
            <a:xfrm>
              <a:off x="6301273" y="6378908"/>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39" name="Rectangle 138"/>
            <p:cNvSpPr/>
            <p:nvPr/>
          </p:nvSpPr>
          <p:spPr>
            <a:xfrm>
              <a:off x="6301273" y="6467306"/>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0" name="Rectangle 139"/>
            <p:cNvSpPr/>
            <p:nvPr/>
          </p:nvSpPr>
          <p:spPr>
            <a:xfrm>
              <a:off x="6301273" y="6579756"/>
              <a:ext cx="1332000" cy="36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cxnSp>
        <p:nvCxnSpPr>
          <p:cNvPr id="156" name="Straight Connector 155"/>
          <p:cNvCxnSpPr/>
          <p:nvPr/>
        </p:nvCxnSpPr>
        <p:spPr>
          <a:xfrm>
            <a:off x="1789923" y="6456149"/>
            <a:ext cx="62757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818340"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869957" y="6356079"/>
            <a:ext cx="7966" cy="4108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921923"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957411"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6995378" y="6356079"/>
            <a:ext cx="0" cy="180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8051905" y="6356079"/>
            <a:ext cx="0" cy="432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789923"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1</a:t>
            </a:r>
            <a:endParaRPr lang="en-US" sz="1200" dirty="0">
              <a:solidFill>
                <a:prstClr val="white"/>
              </a:solidFill>
              <a:latin typeface="Arial"/>
            </a:endParaRPr>
          </a:p>
        </p:txBody>
      </p:sp>
      <p:sp>
        <p:nvSpPr>
          <p:cNvPr id="164" name="TextBox 163"/>
          <p:cNvSpPr txBox="1"/>
          <p:nvPr/>
        </p:nvSpPr>
        <p:spPr>
          <a:xfrm>
            <a:off x="2833923"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2</a:t>
            </a:r>
            <a:endParaRPr lang="en-US" sz="1200" dirty="0">
              <a:solidFill>
                <a:prstClr val="white"/>
              </a:solidFill>
              <a:latin typeface="Arial"/>
            </a:endParaRPr>
          </a:p>
        </p:txBody>
      </p:sp>
      <p:sp>
        <p:nvSpPr>
          <p:cNvPr id="165" name="TextBox 164"/>
          <p:cNvSpPr txBox="1"/>
          <p:nvPr/>
        </p:nvSpPr>
        <p:spPr>
          <a:xfrm>
            <a:off x="3869957" y="6123155"/>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3</a:t>
            </a:r>
            <a:endParaRPr lang="en-US" sz="1200" dirty="0">
              <a:solidFill>
                <a:prstClr val="white"/>
              </a:solidFill>
              <a:latin typeface="Arial"/>
            </a:endParaRPr>
          </a:p>
        </p:txBody>
      </p:sp>
      <p:sp>
        <p:nvSpPr>
          <p:cNvPr id="166" name="TextBox 165"/>
          <p:cNvSpPr txBox="1"/>
          <p:nvPr/>
        </p:nvSpPr>
        <p:spPr>
          <a:xfrm>
            <a:off x="4917775" y="612348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4</a:t>
            </a:r>
            <a:endParaRPr lang="en-US" sz="1200" dirty="0">
              <a:solidFill>
                <a:prstClr val="white"/>
              </a:solidFill>
              <a:latin typeface="Arial"/>
            </a:endParaRPr>
          </a:p>
        </p:txBody>
      </p:sp>
      <p:sp>
        <p:nvSpPr>
          <p:cNvPr id="167" name="TextBox 166"/>
          <p:cNvSpPr txBox="1"/>
          <p:nvPr/>
        </p:nvSpPr>
        <p:spPr>
          <a:xfrm>
            <a:off x="5965593"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5</a:t>
            </a:r>
            <a:endParaRPr lang="en-US" sz="1200" dirty="0">
              <a:solidFill>
                <a:prstClr val="white"/>
              </a:solidFill>
              <a:latin typeface="Arial"/>
            </a:endParaRPr>
          </a:p>
        </p:txBody>
      </p:sp>
      <p:sp>
        <p:nvSpPr>
          <p:cNvPr id="168" name="TextBox 167"/>
          <p:cNvSpPr txBox="1"/>
          <p:nvPr/>
        </p:nvSpPr>
        <p:spPr>
          <a:xfrm>
            <a:off x="7007905" y="6123818"/>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Sprint 6</a:t>
            </a:r>
            <a:endParaRPr lang="en-US" sz="1200" dirty="0">
              <a:solidFill>
                <a:prstClr val="white"/>
              </a:solidFill>
              <a:latin typeface="Arial"/>
            </a:endParaRPr>
          </a:p>
        </p:txBody>
      </p:sp>
      <p:sp>
        <p:nvSpPr>
          <p:cNvPr id="169" name="TextBox 168"/>
          <p:cNvSpPr txBox="1"/>
          <p:nvPr/>
        </p:nvSpPr>
        <p:spPr>
          <a:xfrm>
            <a:off x="2296340" y="6589883"/>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January</a:t>
            </a:r>
            <a:endParaRPr lang="en-US" sz="1200" dirty="0">
              <a:solidFill>
                <a:prstClr val="white"/>
              </a:solidFill>
              <a:latin typeface="Arial"/>
            </a:endParaRPr>
          </a:p>
        </p:txBody>
      </p:sp>
      <p:sp>
        <p:nvSpPr>
          <p:cNvPr id="170" name="TextBox 169"/>
          <p:cNvSpPr txBox="1"/>
          <p:nvPr/>
        </p:nvSpPr>
        <p:spPr>
          <a:xfrm>
            <a:off x="4399923" y="6595007"/>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February</a:t>
            </a:r>
            <a:endParaRPr lang="en-US" sz="1200" dirty="0">
              <a:solidFill>
                <a:prstClr val="white"/>
              </a:solidFill>
              <a:latin typeface="Arial"/>
            </a:endParaRPr>
          </a:p>
        </p:txBody>
      </p:sp>
      <p:sp>
        <p:nvSpPr>
          <p:cNvPr id="171" name="TextBox 170"/>
          <p:cNvSpPr txBox="1"/>
          <p:nvPr/>
        </p:nvSpPr>
        <p:spPr>
          <a:xfrm>
            <a:off x="6467982" y="6600131"/>
            <a:ext cx="1044000"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white"/>
                </a:solidFill>
                <a:latin typeface="Arial"/>
              </a:rPr>
              <a:t>March</a:t>
            </a:r>
            <a:endParaRPr lang="en-US" sz="1200" dirty="0">
              <a:solidFill>
                <a:prstClr val="white"/>
              </a:solidFill>
              <a:latin typeface="Arial"/>
            </a:endParaRPr>
          </a:p>
        </p:txBody>
      </p:sp>
      <p:cxnSp>
        <p:nvCxnSpPr>
          <p:cNvPr id="172" name="Straight Connector 171"/>
          <p:cNvCxnSpPr/>
          <p:nvPr/>
        </p:nvCxnSpPr>
        <p:spPr>
          <a:xfrm flipH="1">
            <a:off x="1788317" y="6456149"/>
            <a:ext cx="1606" cy="3130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Left Brace 3"/>
          <p:cNvSpPr/>
          <p:nvPr/>
        </p:nvSpPr>
        <p:spPr>
          <a:xfrm>
            <a:off x="522945" y="813635"/>
            <a:ext cx="171827" cy="5544663"/>
          </a:xfrm>
          <a:prstGeom prst="leftBrace">
            <a:avLst>
              <a:gd name="adj1" fmla="val 8333"/>
              <a:gd name="adj2" fmla="val 49881"/>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sz="1800">
              <a:solidFill>
                <a:prstClr val="white"/>
              </a:solidFill>
            </a:endParaRPr>
          </a:p>
        </p:txBody>
      </p:sp>
      <p:sp>
        <p:nvSpPr>
          <p:cNvPr id="5" name="TextBox 4"/>
          <p:cNvSpPr txBox="1"/>
          <p:nvPr/>
        </p:nvSpPr>
        <p:spPr>
          <a:xfrm>
            <a:off x="64510" y="3379439"/>
            <a:ext cx="524503" cy="400110"/>
          </a:xfrm>
          <a:prstGeom prst="rect">
            <a:avLst/>
          </a:prstGeom>
          <a:noFill/>
        </p:spPr>
        <p:txBody>
          <a:bodyPr wrap="none" rtlCol="0">
            <a:spAutoFit/>
          </a:bodyPr>
          <a:lstStyle/>
          <a:p>
            <a:pPr algn="ctr" fontAlgn="auto">
              <a:spcBef>
                <a:spcPts val="0"/>
              </a:spcBef>
              <a:spcAft>
                <a:spcPts val="0"/>
              </a:spcAft>
            </a:pPr>
            <a:r>
              <a:rPr lang="en-US" sz="1000" dirty="0" smtClean="0">
                <a:solidFill>
                  <a:prstClr val="white"/>
                </a:solidFill>
                <a:latin typeface="Arial"/>
              </a:rPr>
              <a:t>120</a:t>
            </a:r>
          </a:p>
          <a:p>
            <a:pPr algn="ctr" fontAlgn="auto">
              <a:spcBef>
                <a:spcPts val="0"/>
              </a:spcBef>
              <a:spcAft>
                <a:spcPts val="0"/>
              </a:spcAft>
            </a:pPr>
            <a:r>
              <a:rPr lang="en-US" sz="1000" dirty="0" smtClean="0">
                <a:solidFill>
                  <a:prstClr val="white"/>
                </a:solidFill>
                <a:latin typeface="Arial"/>
              </a:rPr>
              <a:t>points</a:t>
            </a:r>
            <a:endParaRPr lang="en-US" sz="1000" dirty="0">
              <a:solidFill>
                <a:prstClr val="white"/>
              </a:solidFill>
              <a:latin typeface="Arial"/>
            </a:endParaRPr>
          </a:p>
        </p:txBody>
      </p:sp>
      <p:grpSp>
        <p:nvGrpSpPr>
          <p:cNvPr id="9" name="Group 8"/>
          <p:cNvGrpSpPr/>
          <p:nvPr/>
        </p:nvGrpSpPr>
        <p:grpSpPr>
          <a:xfrm>
            <a:off x="2833445" y="1513325"/>
            <a:ext cx="1044478" cy="841299"/>
            <a:chOff x="743343" y="970748"/>
            <a:chExt cx="1044478" cy="841299"/>
          </a:xfrm>
        </p:grpSpPr>
        <p:grpSp>
          <p:nvGrpSpPr>
            <p:cNvPr id="103" name="Group 102"/>
            <p:cNvGrpSpPr/>
            <p:nvPr/>
          </p:nvGrpSpPr>
          <p:grpSpPr>
            <a:xfrm>
              <a:off x="743343" y="970748"/>
              <a:ext cx="1044000" cy="777851"/>
              <a:chOff x="6601630" y="775031"/>
              <a:chExt cx="1332000" cy="846733"/>
            </a:xfrm>
          </p:grpSpPr>
          <p:sp>
            <p:nvSpPr>
              <p:cNvPr id="104" name="Rectangle 103"/>
              <p:cNvSpPr/>
              <p:nvPr/>
            </p:nvSpPr>
            <p:spPr>
              <a:xfrm>
                <a:off x="6601630" y="1549764"/>
                <a:ext cx="1332000" cy="72000"/>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5" name="Rectangle 104"/>
              <p:cNvSpPr/>
              <p:nvPr/>
            </p:nvSpPr>
            <p:spPr>
              <a:xfrm>
                <a:off x="6601630" y="775031"/>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6" name="Rectangle 105"/>
              <p:cNvSpPr/>
              <p:nvPr/>
            </p:nvSpPr>
            <p:spPr>
              <a:xfrm>
                <a:off x="6601630" y="992018"/>
                <a:ext cx="1332000" cy="2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7" name="Rectangle 106"/>
              <p:cNvSpPr/>
              <p:nvPr/>
            </p:nvSpPr>
            <p:spPr>
              <a:xfrm>
                <a:off x="6601630" y="1332777"/>
                <a:ext cx="1332000" cy="180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175" name="Rectangle 174"/>
            <p:cNvSpPr/>
            <p:nvPr/>
          </p:nvSpPr>
          <p:spPr>
            <a:xfrm>
              <a:off x="743821" y="1766328"/>
              <a:ext cx="10440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68" name="TextBox 67"/>
          <p:cNvSpPr txBox="1"/>
          <p:nvPr/>
        </p:nvSpPr>
        <p:spPr>
          <a:xfrm>
            <a:off x="2833282" y="2394779"/>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21</a:t>
            </a:r>
            <a:endParaRPr lang="en-US" sz="2000" dirty="0">
              <a:solidFill>
                <a:prstClr val="white"/>
              </a:solidFill>
              <a:latin typeface="Arial"/>
            </a:endParaRPr>
          </a:p>
        </p:txBody>
      </p:sp>
      <p:sp>
        <p:nvSpPr>
          <p:cNvPr id="71" name="TextBox 70"/>
          <p:cNvSpPr txBox="1"/>
          <p:nvPr/>
        </p:nvSpPr>
        <p:spPr>
          <a:xfrm>
            <a:off x="1780350" y="1488468"/>
            <a:ext cx="1044000" cy="400110"/>
          </a:xfrm>
          <a:prstGeom prst="rect">
            <a:avLst/>
          </a:prstGeom>
          <a:noFill/>
        </p:spPr>
        <p:txBody>
          <a:bodyPr wrap="square" rtlCol="0">
            <a:spAutoFit/>
          </a:bodyPr>
          <a:lstStyle/>
          <a:p>
            <a:pPr algn="ctr" fontAlgn="auto">
              <a:spcBef>
                <a:spcPts val="0"/>
              </a:spcBef>
              <a:spcAft>
                <a:spcPts val="0"/>
              </a:spcAft>
            </a:pPr>
            <a:r>
              <a:rPr lang="en-US" sz="2000" dirty="0" smtClean="0">
                <a:solidFill>
                  <a:prstClr val="white"/>
                </a:solidFill>
                <a:latin typeface="Arial"/>
              </a:rPr>
              <a:t>19</a:t>
            </a:r>
            <a:endParaRPr lang="en-US" sz="2000" dirty="0">
              <a:solidFill>
                <a:prstClr val="white"/>
              </a:solidFill>
              <a:latin typeface="Arial"/>
            </a:endParaRPr>
          </a:p>
        </p:txBody>
      </p:sp>
      <p:sp>
        <p:nvSpPr>
          <p:cNvPr id="77" name="TextBox 76"/>
          <p:cNvSpPr txBox="1"/>
          <p:nvPr/>
        </p:nvSpPr>
        <p:spPr>
          <a:xfrm>
            <a:off x="5513505" y="4848534"/>
            <a:ext cx="2497799" cy="307777"/>
          </a:xfrm>
          <a:prstGeom prst="rect">
            <a:avLst/>
          </a:prstGeom>
          <a:noFill/>
        </p:spPr>
        <p:txBody>
          <a:bodyPr wrap="none" rtlCol="0">
            <a:spAutoFit/>
          </a:bodyPr>
          <a:lstStyle/>
          <a:p>
            <a:pPr algn="ctr" fontAlgn="auto">
              <a:spcBef>
                <a:spcPts val="0"/>
              </a:spcBef>
              <a:spcAft>
                <a:spcPts val="0"/>
              </a:spcAft>
            </a:pPr>
            <a:r>
              <a:rPr lang="en-US" sz="1400" dirty="0" smtClean="0">
                <a:solidFill>
                  <a:prstClr val="white"/>
                </a:solidFill>
                <a:latin typeface="Arial"/>
              </a:rPr>
              <a:t>Product backlog = 120 points</a:t>
            </a:r>
          </a:p>
        </p:txBody>
      </p:sp>
      <p:sp>
        <p:nvSpPr>
          <p:cNvPr id="79" name="TextBox 78"/>
          <p:cNvSpPr txBox="1"/>
          <p:nvPr/>
        </p:nvSpPr>
        <p:spPr>
          <a:xfrm>
            <a:off x="6262019" y="5107897"/>
            <a:ext cx="1732910"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Velocity = 20 points</a:t>
            </a:r>
          </a:p>
        </p:txBody>
      </p:sp>
      <p:sp>
        <p:nvSpPr>
          <p:cNvPr id="80" name="TextBox 79"/>
          <p:cNvSpPr txBox="1"/>
          <p:nvPr/>
        </p:nvSpPr>
        <p:spPr>
          <a:xfrm>
            <a:off x="5064958" y="5406377"/>
            <a:ext cx="2933816"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Forecast for completion = 6 sprints</a:t>
            </a:r>
          </a:p>
        </p:txBody>
      </p:sp>
      <p:cxnSp>
        <p:nvCxnSpPr>
          <p:cNvPr id="81" name="Straight Connector 80"/>
          <p:cNvCxnSpPr/>
          <p:nvPr/>
        </p:nvCxnSpPr>
        <p:spPr>
          <a:xfrm>
            <a:off x="8065707" y="3393040"/>
            <a:ext cx="0" cy="337393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7270288" y="3024555"/>
            <a:ext cx="1567417" cy="276999"/>
          </a:xfrm>
          <a:prstGeom prst="rect">
            <a:avLst/>
          </a:prstGeom>
          <a:noFill/>
        </p:spPr>
        <p:txBody>
          <a:bodyPr wrap="square" rtlCol="0">
            <a:spAutoFit/>
          </a:bodyPr>
          <a:lstStyle/>
          <a:p>
            <a:pPr fontAlgn="auto">
              <a:spcBef>
                <a:spcPts val="0"/>
              </a:spcBef>
              <a:spcAft>
                <a:spcPts val="0"/>
              </a:spcAft>
            </a:pPr>
            <a:r>
              <a:rPr lang="en-US" sz="1200" dirty="0" smtClean="0">
                <a:solidFill>
                  <a:prstClr val="white"/>
                </a:solidFill>
                <a:latin typeface="Arial"/>
              </a:rPr>
              <a:t>Full backlog delivery</a:t>
            </a:r>
            <a:endParaRPr lang="en-US" sz="1200" dirty="0">
              <a:solidFill>
                <a:prstClr val="white"/>
              </a:solidFill>
              <a:latin typeface="Arial"/>
            </a:endParaRPr>
          </a:p>
        </p:txBody>
      </p:sp>
      <p:cxnSp>
        <p:nvCxnSpPr>
          <p:cNvPr id="83" name="Straight Connector 82"/>
          <p:cNvCxnSpPr/>
          <p:nvPr/>
        </p:nvCxnSpPr>
        <p:spPr>
          <a:xfrm>
            <a:off x="4924083" y="1391421"/>
            <a:ext cx="0" cy="523101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456392" y="1015679"/>
            <a:ext cx="942474" cy="276999"/>
          </a:xfrm>
          <a:prstGeom prst="rect">
            <a:avLst/>
          </a:prstGeom>
          <a:noFill/>
        </p:spPr>
        <p:txBody>
          <a:bodyPr wrap="square" rtlCol="0">
            <a:spAutoFit/>
          </a:bodyPr>
          <a:lstStyle/>
          <a:p>
            <a:pPr fontAlgn="auto">
              <a:spcBef>
                <a:spcPts val="0"/>
              </a:spcBef>
              <a:spcAft>
                <a:spcPts val="0"/>
              </a:spcAft>
            </a:pPr>
            <a:r>
              <a:rPr lang="en-US" sz="1200" dirty="0" smtClean="0">
                <a:solidFill>
                  <a:prstClr val="white"/>
                </a:solidFill>
                <a:latin typeface="Arial"/>
              </a:rPr>
              <a:t>Release 1</a:t>
            </a:r>
            <a:endParaRPr lang="en-US" sz="1200" dirty="0">
              <a:solidFill>
                <a:prstClr val="white"/>
              </a:solidFill>
              <a:latin typeface="Arial"/>
            </a:endParaRPr>
          </a:p>
        </p:txBody>
      </p:sp>
      <p:sp>
        <p:nvSpPr>
          <p:cNvPr id="85" name="TextBox 84"/>
          <p:cNvSpPr txBox="1"/>
          <p:nvPr/>
        </p:nvSpPr>
        <p:spPr>
          <a:xfrm>
            <a:off x="29581" y="3173413"/>
            <a:ext cx="348172" cy="246221"/>
          </a:xfrm>
          <a:prstGeom prst="rect">
            <a:avLst/>
          </a:prstGeom>
          <a:noFill/>
        </p:spPr>
        <p:txBody>
          <a:bodyPr wrap="none" rtlCol="0">
            <a:spAutoFit/>
          </a:bodyPr>
          <a:lstStyle/>
          <a:p>
            <a:pPr algn="ctr" fontAlgn="auto">
              <a:spcBef>
                <a:spcPts val="0"/>
              </a:spcBef>
              <a:spcAft>
                <a:spcPts val="0"/>
              </a:spcAft>
            </a:pPr>
            <a:r>
              <a:rPr lang="en-US" sz="1000" dirty="0" smtClean="0">
                <a:solidFill>
                  <a:prstClr val="white"/>
                </a:solidFill>
                <a:latin typeface="Arial"/>
              </a:rPr>
              <a:t>R1</a:t>
            </a:r>
          </a:p>
        </p:txBody>
      </p:sp>
      <p:cxnSp>
        <p:nvCxnSpPr>
          <p:cNvPr id="86" name="Straight Connector 85"/>
          <p:cNvCxnSpPr/>
          <p:nvPr/>
        </p:nvCxnSpPr>
        <p:spPr>
          <a:xfrm>
            <a:off x="403411" y="3303695"/>
            <a:ext cx="451054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970708" y="289802"/>
            <a:ext cx="3874779" cy="584775"/>
          </a:xfrm>
          <a:prstGeom prst="rect">
            <a:avLst/>
          </a:prstGeom>
          <a:noFill/>
        </p:spPr>
        <p:txBody>
          <a:bodyPr wrap="none" rtlCol="0">
            <a:spAutoFit/>
          </a:bodyPr>
          <a:lstStyle/>
          <a:p>
            <a:pPr fontAlgn="auto">
              <a:spcBef>
                <a:spcPts val="0"/>
              </a:spcBef>
              <a:spcAft>
                <a:spcPts val="0"/>
              </a:spcAft>
            </a:pPr>
            <a:r>
              <a:rPr lang="en-US" sz="3200" dirty="0" smtClean="0">
                <a:solidFill>
                  <a:prstClr val="white"/>
                </a:solidFill>
                <a:latin typeface="Arial"/>
              </a:rPr>
              <a:t>Scheduling releases</a:t>
            </a:r>
            <a:endParaRPr lang="en-US" sz="3200" dirty="0">
              <a:solidFill>
                <a:prstClr val="white"/>
              </a:solidFill>
              <a:latin typeface="Arial"/>
            </a:endParaRPr>
          </a:p>
        </p:txBody>
      </p:sp>
      <p:sp>
        <p:nvSpPr>
          <p:cNvPr id="87" name="TextBox 86"/>
          <p:cNvSpPr txBox="1"/>
          <p:nvPr/>
        </p:nvSpPr>
        <p:spPr>
          <a:xfrm>
            <a:off x="2371554" y="5384662"/>
            <a:ext cx="2398412" cy="307777"/>
          </a:xfrm>
          <a:prstGeom prst="rect">
            <a:avLst/>
          </a:prstGeom>
          <a:noFill/>
        </p:spPr>
        <p:txBody>
          <a:bodyPr wrap="none" rtlCol="0">
            <a:spAutoFit/>
          </a:bodyPr>
          <a:lstStyle/>
          <a:p>
            <a:pPr algn="ctr" fontAlgn="auto">
              <a:spcBef>
                <a:spcPts val="0"/>
              </a:spcBef>
              <a:spcAft>
                <a:spcPts val="0"/>
              </a:spcAft>
            </a:pPr>
            <a:r>
              <a:rPr lang="en-US" sz="1400" dirty="0" smtClean="0">
                <a:solidFill>
                  <a:prstClr val="white"/>
                </a:solidFill>
                <a:latin typeface="Arial"/>
              </a:rPr>
              <a:t>Product </a:t>
            </a:r>
            <a:r>
              <a:rPr lang="en-US" sz="1400" dirty="0">
                <a:solidFill>
                  <a:prstClr val="white"/>
                </a:solidFill>
                <a:latin typeface="Arial"/>
              </a:rPr>
              <a:t>backlog = 60 </a:t>
            </a:r>
            <a:r>
              <a:rPr lang="en-US" sz="1400" dirty="0" smtClean="0">
                <a:solidFill>
                  <a:prstClr val="white"/>
                </a:solidFill>
                <a:latin typeface="Arial"/>
              </a:rPr>
              <a:t>points</a:t>
            </a:r>
          </a:p>
        </p:txBody>
      </p:sp>
      <p:sp>
        <p:nvSpPr>
          <p:cNvPr id="88" name="TextBox 87"/>
          <p:cNvSpPr txBox="1"/>
          <p:nvPr/>
        </p:nvSpPr>
        <p:spPr>
          <a:xfrm>
            <a:off x="3070493" y="4863642"/>
            <a:ext cx="1732910"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Velocity = 20 points</a:t>
            </a:r>
          </a:p>
        </p:txBody>
      </p:sp>
      <p:sp>
        <p:nvSpPr>
          <p:cNvPr id="89" name="TextBox 88"/>
          <p:cNvSpPr txBox="1"/>
          <p:nvPr/>
        </p:nvSpPr>
        <p:spPr>
          <a:xfrm>
            <a:off x="1873432" y="5117298"/>
            <a:ext cx="2933816" cy="307777"/>
          </a:xfrm>
          <a:prstGeom prst="rect">
            <a:avLst/>
          </a:prstGeom>
          <a:noFill/>
        </p:spPr>
        <p:txBody>
          <a:bodyPr wrap="none" rtlCol="0">
            <a:spAutoFit/>
          </a:bodyPr>
          <a:lstStyle/>
          <a:p>
            <a:pPr algn="ctr" fontAlgn="auto">
              <a:spcBef>
                <a:spcPts val="0"/>
              </a:spcBef>
              <a:spcAft>
                <a:spcPts val="0"/>
              </a:spcAft>
            </a:pPr>
            <a:r>
              <a:rPr lang="en-US" sz="1400" dirty="0">
                <a:solidFill>
                  <a:prstClr val="white"/>
                </a:solidFill>
                <a:latin typeface="Arial"/>
              </a:rPr>
              <a:t>Forecast for completion = </a:t>
            </a:r>
            <a:r>
              <a:rPr lang="en-US" sz="1400" dirty="0" smtClean="0">
                <a:solidFill>
                  <a:prstClr val="white"/>
                </a:solidFill>
                <a:latin typeface="Arial"/>
              </a:rPr>
              <a:t>3 </a:t>
            </a:r>
            <a:r>
              <a:rPr lang="en-US" sz="1400" dirty="0">
                <a:solidFill>
                  <a:prstClr val="white"/>
                </a:solidFill>
                <a:latin typeface="Arial"/>
              </a:rPr>
              <a:t>sprints</a:t>
            </a:r>
          </a:p>
        </p:txBody>
      </p:sp>
      <p:sp>
        <p:nvSpPr>
          <p:cNvPr id="90" name="TextBox 89"/>
          <p:cNvSpPr txBox="1"/>
          <p:nvPr/>
        </p:nvSpPr>
        <p:spPr>
          <a:xfrm>
            <a:off x="3024175" y="5626708"/>
            <a:ext cx="889987" cy="307777"/>
          </a:xfrm>
          <a:prstGeom prst="rect">
            <a:avLst/>
          </a:prstGeom>
          <a:noFill/>
        </p:spPr>
        <p:txBody>
          <a:bodyPr wrap="none" rtlCol="0">
            <a:spAutoFit/>
          </a:bodyPr>
          <a:lstStyle/>
          <a:p>
            <a:pPr algn="ctr" fontAlgn="auto">
              <a:spcBef>
                <a:spcPts val="0"/>
              </a:spcBef>
              <a:spcAft>
                <a:spcPts val="0"/>
              </a:spcAft>
            </a:pPr>
            <a:r>
              <a:rPr lang="en-US" sz="1400" dirty="0" smtClean="0">
                <a:solidFill>
                  <a:prstClr val="white"/>
                </a:solidFill>
                <a:latin typeface="Arial"/>
              </a:rPr>
              <a:t>(release)</a:t>
            </a:r>
          </a:p>
        </p:txBody>
      </p:sp>
      <p:sp>
        <p:nvSpPr>
          <p:cNvPr id="91" name="TextBox 90"/>
          <p:cNvSpPr txBox="1"/>
          <p:nvPr/>
        </p:nvSpPr>
        <p:spPr>
          <a:xfrm>
            <a:off x="4943456" y="3126736"/>
            <a:ext cx="910827" cy="307777"/>
          </a:xfrm>
          <a:prstGeom prst="rect">
            <a:avLst/>
          </a:prstGeom>
          <a:noFill/>
        </p:spPr>
        <p:txBody>
          <a:bodyPr wrap="none" rtlCol="0">
            <a:spAutoFit/>
          </a:bodyPr>
          <a:lstStyle/>
          <a:p>
            <a:pPr algn="ctr" fontAlgn="auto">
              <a:spcBef>
                <a:spcPts val="0"/>
              </a:spcBef>
              <a:spcAft>
                <a:spcPts val="0"/>
              </a:spcAft>
            </a:pPr>
            <a:r>
              <a:rPr lang="en-US" sz="1400" dirty="0" smtClean="0">
                <a:solidFill>
                  <a:prstClr val="white"/>
                </a:solidFill>
                <a:latin typeface="Arial"/>
              </a:rPr>
              <a:t>60 points</a:t>
            </a:r>
          </a:p>
        </p:txBody>
      </p:sp>
      <p:sp>
        <p:nvSpPr>
          <p:cNvPr id="2" name="Rectangle 1"/>
          <p:cNvSpPr/>
          <p:nvPr/>
        </p:nvSpPr>
        <p:spPr>
          <a:xfrm>
            <a:off x="2368072" y="5425073"/>
            <a:ext cx="2405376" cy="509411"/>
          </a:xfrm>
          <a:prstGeom prst="rect">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337324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7" grpId="0"/>
      <p:bldP spid="88" grpId="0"/>
      <p:bldP spid="89" grpId="0"/>
      <p:bldP spid="90" grpId="0"/>
      <p:bldP spid="91"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Onion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785" y="1501255"/>
            <a:ext cx="8338782" cy="5076967"/>
          </a:xfrm>
        </p:spPr>
      </p:pic>
    </p:spTree>
    <p:extLst>
      <p:ext uri="{BB962C8B-B14F-4D97-AF65-F5344CB8AC3E}">
        <p14:creationId xmlns:p14="http://schemas.microsoft.com/office/powerpoint/2010/main" val="1385556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317"/>
            <a:ext cx="9144000" cy="944563"/>
          </a:xfrm>
          <a:prstGeom prst="rect">
            <a:avLst/>
          </a:prstGeom>
          <a:solidFill>
            <a:schemeClr val="tx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1"/>
          <p:cNvSpPr>
            <a:spLocks noGrp="1"/>
          </p:cNvSpPr>
          <p:nvPr>
            <p:ph type="title"/>
          </p:nvPr>
        </p:nvSpPr>
        <p:spPr/>
        <p:txBody>
          <a:bodyPr>
            <a:normAutofit/>
          </a:bodyPr>
          <a:lstStyle/>
          <a:p>
            <a:r>
              <a:rPr lang="en-US" dirty="0" smtClean="0">
                <a:solidFill>
                  <a:srgbClr val="000000"/>
                </a:solidFill>
              </a:rPr>
              <a:t>Enhanced Release </a:t>
            </a:r>
            <a:r>
              <a:rPr lang="en-US" dirty="0" err="1" smtClean="0">
                <a:solidFill>
                  <a:srgbClr val="000000"/>
                </a:solidFill>
              </a:rPr>
              <a:t>Burndown</a:t>
            </a:r>
            <a:endParaRPr lang="en-US" dirty="0">
              <a:solidFill>
                <a:srgbClr val="000000"/>
              </a:solidFill>
            </a:endParaRPr>
          </a:p>
        </p:txBody>
      </p:sp>
      <p:cxnSp>
        <p:nvCxnSpPr>
          <p:cNvPr id="4" name="Straight Connector 3"/>
          <p:cNvCxnSpPr/>
          <p:nvPr/>
        </p:nvCxnSpPr>
        <p:spPr>
          <a:xfrm flipV="1">
            <a:off x="1884520" y="4858715"/>
            <a:ext cx="5170129" cy="24580"/>
          </a:xfrm>
          <a:prstGeom prst="line">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1884516" y="1966391"/>
            <a:ext cx="0" cy="3760889"/>
          </a:xfrm>
          <a:prstGeom prst="line">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86701" y="2787030"/>
            <a:ext cx="461665" cy="1793761"/>
          </a:xfrm>
          <a:prstGeom prst="rect">
            <a:avLst/>
          </a:prstGeom>
          <a:noFill/>
        </p:spPr>
        <p:txBody>
          <a:bodyPr vert="vert270" wrap="none" rtlCol="0">
            <a:spAutoFit/>
          </a:bodyPr>
          <a:lstStyle/>
          <a:p>
            <a:pPr fontAlgn="auto">
              <a:spcBef>
                <a:spcPts val="0"/>
              </a:spcBef>
              <a:spcAft>
                <a:spcPts val="0"/>
              </a:spcAft>
            </a:pPr>
            <a:r>
              <a:rPr lang="en-US" sz="1800" dirty="0" smtClean="0">
                <a:solidFill>
                  <a:srgbClr val="FFFFFF"/>
                </a:solidFill>
                <a:latin typeface="Arial"/>
              </a:rPr>
              <a:t>Work Remaining</a:t>
            </a:r>
            <a:endParaRPr lang="en-US" sz="1800" dirty="0">
              <a:solidFill>
                <a:srgbClr val="FFFFFF"/>
              </a:solidFill>
              <a:latin typeface="Arial"/>
            </a:endParaRPr>
          </a:p>
        </p:txBody>
      </p:sp>
      <p:sp>
        <p:nvSpPr>
          <p:cNvPr id="7" name="TextBox 6"/>
          <p:cNvSpPr txBox="1"/>
          <p:nvPr/>
        </p:nvSpPr>
        <p:spPr>
          <a:xfrm>
            <a:off x="4143033" y="5984632"/>
            <a:ext cx="689035" cy="369332"/>
          </a:xfrm>
          <a:prstGeom prst="rect">
            <a:avLst/>
          </a:prstGeom>
          <a:noFill/>
        </p:spPr>
        <p:txBody>
          <a:bodyPr vert="horz" wrap="none" rtlCol="0">
            <a:spAutoFit/>
          </a:bodyPr>
          <a:lstStyle/>
          <a:p>
            <a:pPr fontAlgn="auto">
              <a:spcBef>
                <a:spcPts val="0"/>
              </a:spcBef>
              <a:spcAft>
                <a:spcPts val="0"/>
              </a:spcAft>
            </a:pPr>
            <a:r>
              <a:rPr lang="en-US" sz="1800" dirty="0" smtClean="0">
                <a:solidFill>
                  <a:srgbClr val="FFFFFF"/>
                </a:solidFill>
                <a:latin typeface="Arial"/>
              </a:rPr>
              <a:t>Time</a:t>
            </a:r>
            <a:endParaRPr lang="en-US" sz="1800" dirty="0">
              <a:solidFill>
                <a:srgbClr val="FFFFFF"/>
              </a:solidFill>
              <a:latin typeface="Arial"/>
            </a:endParaRPr>
          </a:p>
        </p:txBody>
      </p:sp>
      <p:sp>
        <p:nvSpPr>
          <p:cNvPr id="13" name="Rectangle 12"/>
          <p:cNvSpPr/>
          <p:nvPr/>
        </p:nvSpPr>
        <p:spPr>
          <a:xfrm>
            <a:off x="2171294" y="2204746"/>
            <a:ext cx="286775" cy="2662164"/>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 name="Rectangle 13"/>
          <p:cNvSpPr/>
          <p:nvPr/>
        </p:nvSpPr>
        <p:spPr>
          <a:xfrm>
            <a:off x="2749759" y="2646506"/>
            <a:ext cx="286775" cy="2220401"/>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5" name="Rectangle 14"/>
          <p:cNvSpPr/>
          <p:nvPr/>
        </p:nvSpPr>
        <p:spPr>
          <a:xfrm>
            <a:off x="3373287" y="3105346"/>
            <a:ext cx="286775" cy="1753369"/>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6" name="Rectangle 15"/>
          <p:cNvSpPr/>
          <p:nvPr/>
        </p:nvSpPr>
        <p:spPr>
          <a:xfrm>
            <a:off x="4015626" y="3695282"/>
            <a:ext cx="286775" cy="1506615"/>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8" name="Rectangle 17"/>
          <p:cNvSpPr/>
          <p:nvPr/>
        </p:nvSpPr>
        <p:spPr>
          <a:xfrm>
            <a:off x="4644136" y="4211475"/>
            <a:ext cx="286775" cy="1116853"/>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cxnSp>
        <p:nvCxnSpPr>
          <p:cNvPr id="19" name="Straight Connector 18"/>
          <p:cNvCxnSpPr/>
          <p:nvPr/>
        </p:nvCxnSpPr>
        <p:spPr>
          <a:xfrm flipV="1">
            <a:off x="5699433" y="1966394"/>
            <a:ext cx="0" cy="291690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6776065" y="2412232"/>
            <a:ext cx="0" cy="331505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10581" y="2196552"/>
            <a:ext cx="4465484" cy="352740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735779" y="1386471"/>
            <a:ext cx="1936748" cy="523220"/>
          </a:xfrm>
          <a:prstGeom prst="rect">
            <a:avLst/>
          </a:prstGeom>
          <a:noFill/>
        </p:spPr>
        <p:txBody>
          <a:bodyPr wrap="none" rtlCol="0">
            <a:spAutoFit/>
          </a:bodyPr>
          <a:lstStyle/>
          <a:p>
            <a:pPr algn="ctr" fontAlgn="auto">
              <a:spcBef>
                <a:spcPts val="0"/>
              </a:spcBef>
              <a:spcAft>
                <a:spcPts val="0"/>
              </a:spcAft>
            </a:pPr>
            <a:r>
              <a:rPr lang="en-US" sz="1400" dirty="0" smtClean="0">
                <a:solidFill>
                  <a:srgbClr val="FFFFFF"/>
                </a:solidFill>
                <a:latin typeface="Arial"/>
              </a:rPr>
              <a:t>Original Release Date</a:t>
            </a:r>
          </a:p>
          <a:p>
            <a:pPr algn="ctr" fontAlgn="auto">
              <a:spcBef>
                <a:spcPts val="0"/>
              </a:spcBef>
              <a:spcAft>
                <a:spcPts val="0"/>
              </a:spcAft>
            </a:pPr>
            <a:r>
              <a:rPr lang="en-US" sz="1400" dirty="0" smtClean="0">
                <a:solidFill>
                  <a:srgbClr val="FFFFFF"/>
                </a:solidFill>
                <a:latin typeface="Arial"/>
              </a:rPr>
              <a:t>March 7</a:t>
            </a:r>
            <a:endParaRPr lang="en-US" sz="1400" dirty="0">
              <a:solidFill>
                <a:srgbClr val="FFFFFF"/>
              </a:solidFill>
              <a:latin typeface="Arial"/>
            </a:endParaRPr>
          </a:p>
        </p:txBody>
      </p:sp>
      <p:sp>
        <p:nvSpPr>
          <p:cNvPr id="26" name="TextBox 25"/>
          <p:cNvSpPr txBox="1"/>
          <p:nvPr/>
        </p:nvSpPr>
        <p:spPr>
          <a:xfrm>
            <a:off x="5774274" y="1861221"/>
            <a:ext cx="2016899" cy="523220"/>
          </a:xfrm>
          <a:prstGeom prst="rect">
            <a:avLst/>
          </a:prstGeom>
          <a:noFill/>
        </p:spPr>
        <p:txBody>
          <a:bodyPr wrap="none" rtlCol="0">
            <a:spAutoFit/>
          </a:bodyPr>
          <a:lstStyle/>
          <a:p>
            <a:pPr algn="ctr" fontAlgn="auto">
              <a:spcBef>
                <a:spcPts val="0"/>
              </a:spcBef>
              <a:spcAft>
                <a:spcPts val="0"/>
              </a:spcAft>
            </a:pPr>
            <a:r>
              <a:rPr lang="en-US" sz="1400" dirty="0" smtClean="0">
                <a:solidFill>
                  <a:srgbClr val="FFFFFF"/>
                </a:solidFill>
                <a:latin typeface="Arial"/>
              </a:rPr>
              <a:t>Adjusted Release Date</a:t>
            </a:r>
          </a:p>
          <a:p>
            <a:pPr algn="ctr" fontAlgn="auto">
              <a:spcBef>
                <a:spcPts val="0"/>
              </a:spcBef>
              <a:spcAft>
                <a:spcPts val="0"/>
              </a:spcAft>
            </a:pPr>
            <a:r>
              <a:rPr lang="en-US" sz="1400" dirty="0" smtClean="0">
                <a:solidFill>
                  <a:srgbClr val="FFFFFF"/>
                </a:solidFill>
                <a:latin typeface="Arial"/>
              </a:rPr>
              <a:t>April 11</a:t>
            </a:r>
            <a:endParaRPr lang="en-US" sz="1400" dirty="0">
              <a:solidFill>
                <a:srgbClr val="FFFFFF"/>
              </a:solidFill>
              <a:latin typeface="Arial"/>
            </a:endParaRPr>
          </a:p>
        </p:txBody>
      </p:sp>
      <p:sp>
        <p:nvSpPr>
          <p:cNvPr id="27" name="TextBox 26"/>
          <p:cNvSpPr txBox="1"/>
          <p:nvPr/>
        </p:nvSpPr>
        <p:spPr>
          <a:xfrm>
            <a:off x="2040315" y="5447873"/>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1</a:t>
            </a:r>
          </a:p>
        </p:txBody>
      </p:sp>
      <p:sp>
        <p:nvSpPr>
          <p:cNvPr id="28" name="TextBox 27"/>
          <p:cNvSpPr txBox="1"/>
          <p:nvPr/>
        </p:nvSpPr>
        <p:spPr>
          <a:xfrm>
            <a:off x="2611318" y="5447873"/>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2</a:t>
            </a:r>
          </a:p>
        </p:txBody>
      </p:sp>
      <p:sp>
        <p:nvSpPr>
          <p:cNvPr id="29" name="TextBox 28"/>
          <p:cNvSpPr txBox="1"/>
          <p:nvPr/>
        </p:nvSpPr>
        <p:spPr>
          <a:xfrm>
            <a:off x="3248788" y="5447873"/>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3</a:t>
            </a:r>
          </a:p>
        </p:txBody>
      </p:sp>
      <p:sp>
        <p:nvSpPr>
          <p:cNvPr id="30" name="TextBox 29"/>
          <p:cNvSpPr txBox="1"/>
          <p:nvPr/>
        </p:nvSpPr>
        <p:spPr>
          <a:xfrm>
            <a:off x="5679117" y="3261375"/>
            <a:ext cx="1170513" cy="738664"/>
          </a:xfrm>
          <a:prstGeom prst="rect">
            <a:avLst/>
          </a:prstGeom>
          <a:noFill/>
        </p:spPr>
        <p:txBody>
          <a:bodyPr wrap="none" rtlCol="0">
            <a:spAutoFit/>
          </a:bodyPr>
          <a:lstStyle/>
          <a:p>
            <a:pPr fontAlgn="auto">
              <a:spcBef>
                <a:spcPts val="0"/>
              </a:spcBef>
              <a:spcAft>
                <a:spcPts val="0"/>
              </a:spcAft>
            </a:pPr>
            <a:r>
              <a:rPr lang="en-US" sz="1400" dirty="0" smtClean="0">
                <a:solidFill>
                  <a:srgbClr val="FFFFFF"/>
                </a:solidFill>
                <a:latin typeface="Arial"/>
              </a:rPr>
              <a:t>Project will </a:t>
            </a:r>
          </a:p>
          <a:p>
            <a:pPr fontAlgn="auto">
              <a:spcBef>
                <a:spcPts val="0"/>
              </a:spcBef>
              <a:spcAft>
                <a:spcPts val="0"/>
              </a:spcAft>
            </a:pPr>
            <a:r>
              <a:rPr lang="en-US" sz="1400" dirty="0">
                <a:solidFill>
                  <a:srgbClr val="FFFFFF"/>
                </a:solidFill>
                <a:latin typeface="Arial"/>
              </a:rPr>
              <a:t>f</a:t>
            </a:r>
            <a:r>
              <a:rPr lang="en-US" sz="1400" dirty="0" smtClean="0">
                <a:solidFill>
                  <a:srgbClr val="FFFFFF"/>
                </a:solidFill>
                <a:latin typeface="Arial"/>
              </a:rPr>
              <a:t>inish in this </a:t>
            </a:r>
          </a:p>
          <a:p>
            <a:pPr fontAlgn="auto">
              <a:spcBef>
                <a:spcPts val="0"/>
              </a:spcBef>
              <a:spcAft>
                <a:spcPts val="0"/>
              </a:spcAft>
            </a:pPr>
            <a:r>
              <a:rPr lang="en-US" sz="1400" dirty="0" smtClean="0">
                <a:solidFill>
                  <a:srgbClr val="FFFFFF"/>
                </a:solidFill>
                <a:latin typeface="Arial"/>
              </a:rPr>
              <a:t>range</a:t>
            </a:r>
            <a:endParaRPr lang="en-US" sz="1400" dirty="0">
              <a:solidFill>
                <a:srgbClr val="FFFFFF"/>
              </a:solidFill>
              <a:latin typeface="Arial"/>
            </a:endParaRPr>
          </a:p>
        </p:txBody>
      </p:sp>
      <p:cxnSp>
        <p:nvCxnSpPr>
          <p:cNvPr id="23" name="Straight Connector 22"/>
          <p:cNvCxnSpPr>
            <a:stCxn id="13" idx="2"/>
          </p:cNvCxnSpPr>
          <p:nvPr/>
        </p:nvCxnSpPr>
        <p:spPr>
          <a:xfrm>
            <a:off x="2314682" y="4866908"/>
            <a:ext cx="4461387" cy="85704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886130" y="5447873"/>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4</a:t>
            </a:r>
          </a:p>
        </p:txBody>
      </p:sp>
      <p:sp>
        <p:nvSpPr>
          <p:cNvPr id="35" name="TextBox 34"/>
          <p:cNvSpPr txBox="1"/>
          <p:nvPr/>
        </p:nvSpPr>
        <p:spPr>
          <a:xfrm>
            <a:off x="4524330" y="5451201"/>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5</a:t>
            </a:r>
          </a:p>
        </p:txBody>
      </p:sp>
      <p:sp>
        <p:nvSpPr>
          <p:cNvPr id="39" name="TextBox 38"/>
          <p:cNvSpPr txBox="1"/>
          <p:nvPr/>
        </p:nvSpPr>
        <p:spPr>
          <a:xfrm>
            <a:off x="5668273" y="6519214"/>
            <a:ext cx="3421129" cy="276999"/>
          </a:xfrm>
          <a:prstGeom prst="rect">
            <a:avLst/>
          </a:prstGeom>
          <a:noFill/>
        </p:spPr>
        <p:txBody>
          <a:bodyPr wrap="none" rtlCol="0">
            <a:spAutoFit/>
          </a:bodyPr>
          <a:lstStyle/>
          <a:p>
            <a:pPr fontAlgn="auto">
              <a:spcBef>
                <a:spcPts val="0"/>
              </a:spcBef>
              <a:spcAft>
                <a:spcPts val="0"/>
              </a:spcAft>
            </a:pPr>
            <a:r>
              <a:rPr lang="en-US" sz="1200" dirty="0" smtClean="0">
                <a:solidFill>
                  <a:prstClr val="white"/>
                </a:solidFill>
                <a:latin typeface="Arial"/>
              </a:rPr>
              <a:t>Thanks to: Mike Cohn, Mountain Goat Software</a:t>
            </a:r>
            <a:endParaRPr lang="en-US" sz="1200" dirty="0">
              <a:solidFill>
                <a:prstClr val="white"/>
              </a:solidFill>
              <a:latin typeface="Arial"/>
            </a:endParaRPr>
          </a:p>
        </p:txBody>
      </p:sp>
      <p:sp>
        <p:nvSpPr>
          <p:cNvPr id="40" name="Rectangle 39"/>
          <p:cNvSpPr/>
          <p:nvPr/>
        </p:nvSpPr>
        <p:spPr>
          <a:xfrm>
            <a:off x="4644136" y="4220669"/>
            <a:ext cx="286775" cy="1107659"/>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43" name="TextBox 42"/>
          <p:cNvSpPr txBox="1"/>
          <p:nvPr/>
        </p:nvSpPr>
        <p:spPr>
          <a:xfrm>
            <a:off x="1438649" y="2106047"/>
            <a:ext cx="357790"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240</a:t>
            </a:r>
          </a:p>
        </p:txBody>
      </p:sp>
      <p:sp>
        <p:nvSpPr>
          <p:cNvPr id="44" name="TextBox 43"/>
          <p:cNvSpPr txBox="1"/>
          <p:nvPr/>
        </p:nvSpPr>
        <p:spPr>
          <a:xfrm>
            <a:off x="1447504" y="3503500"/>
            <a:ext cx="357790"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120</a:t>
            </a:r>
          </a:p>
        </p:txBody>
      </p:sp>
      <p:sp>
        <p:nvSpPr>
          <p:cNvPr id="45" name="TextBox 44"/>
          <p:cNvSpPr txBox="1"/>
          <p:nvPr/>
        </p:nvSpPr>
        <p:spPr>
          <a:xfrm>
            <a:off x="1521871" y="4750989"/>
            <a:ext cx="242374"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0</a:t>
            </a:r>
          </a:p>
        </p:txBody>
      </p:sp>
      <p:sp>
        <p:nvSpPr>
          <p:cNvPr id="46" name="TextBox 45"/>
          <p:cNvSpPr txBox="1"/>
          <p:nvPr/>
        </p:nvSpPr>
        <p:spPr>
          <a:xfrm>
            <a:off x="1489109" y="4138244"/>
            <a:ext cx="300082"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60</a:t>
            </a:r>
          </a:p>
        </p:txBody>
      </p:sp>
      <p:sp>
        <p:nvSpPr>
          <p:cNvPr id="47" name="TextBox 46"/>
          <p:cNvSpPr txBox="1"/>
          <p:nvPr/>
        </p:nvSpPr>
        <p:spPr>
          <a:xfrm>
            <a:off x="1449406" y="2786519"/>
            <a:ext cx="357790"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180</a:t>
            </a:r>
          </a:p>
        </p:txBody>
      </p:sp>
      <p:sp>
        <p:nvSpPr>
          <p:cNvPr id="48" name="TextBox 47"/>
          <p:cNvSpPr txBox="1"/>
          <p:nvPr/>
        </p:nvSpPr>
        <p:spPr>
          <a:xfrm>
            <a:off x="1482104" y="5432097"/>
            <a:ext cx="300082"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60</a:t>
            </a:r>
          </a:p>
        </p:txBody>
      </p:sp>
    </p:spTree>
    <p:extLst>
      <p:ext uri="{BB962C8B-B14F-4D97-AF65-F5344CB8AC3E}">
        <p14:creationId xmlns:p14="http://schemas.microsoft.com/office/powerpoint/2010/main" val="33167031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317"/>
            <a:ext cx="9144000" cy="944563"/>
          </a:xfrm>
          <a:prstGeom prst="rect">
            <a:avLst/>
          </a:prstGeom>
          <a:solidFill>
            <a:schemeClr val="tx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1"/>
          <p:cNvSpPr>
            <a:spLocks noGrp="1"/>
          </p:cNvSpPr>
          <p:nvPr>
            <p:ph type="title"/>
          </p:nvPr>
        </p:nvSpPr>
        <p:spPr/>
        <p:txBody>
          <a:bodyPr>
            <a:normAutofit/>
          </a:bodyPr>
          <a:lstStyle/>
          <a:p>
            <a:r>
              <a:rPr lang="en-US" dirty="0" smtClean="0">
                <a:solidFill>
                  <a:srgbClr val="000000"/>
                </a:solidFill>
              </a:rPr>
              <a:t>Enhanced Release </a:t>
            </a:r>
            <a:r>
              <a:rPr lang="en-US" dirty="0" err="1" smtClean="0">
                <a:solidFill>
                  <a:srgbClr val="000000"/>
                </a:solidFill>
              </a:rPr>
              <a:t>Burndown</a:t>
            </a:r>
            <a:endParaRPr lang="en-US" dirty="0">
              <a:solidFill>
                <a:srgbClr val="000000"/>
              </a:solidFill>
            </a:endParaRPr>
          </a:p>
        </p:txBody>
      </p:sp>
      <p:cxnSp>
        <p:nvCxnSpPr>
          <p:cNvPr id="4" name="Straight Connector 3"/>
          <p:cNvCxnSpPr/>
          <p:nvPr/>
        </p:nvCxnSpPr>
        <p:spPr>
          <a:xfrm flipV="1">
            <a:off x="1884520" y="4858715"/>
            <a:ext cx="5170129" cy="24580"/>
          </a:xfrm>
          <a:prstGeom prst="line">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1884516" y="1966391"/>
            <a:ext cx="0" cy="3760889"/>
          </a:xfrm>
          <a:prstGeom prst="line">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86701" y="2787030"/>
            <a:ext cx="461665" cy="1793761"/>
          </a:xfrm>
          <a:prstGeom prst="rect">
            <a:avLst/>
          </a:prstGeom>
          <a:noFill/>
        </p:spPr>
        <p:txBody>
          <a:bodyPr vert="vert270" wrap="none" rtlCol="0">
            <a:spAutoFit/>
          </a:bodyPr>
          <a:lstStyle/>
          <a:p>
            <a:pPr fontAlgn="auto">
              <a:spcBef>
                <a:spcPts val="0"/>
              </a:spcBef>
              <a:spcAft>
                <a:spcPts val="0"/>
              </a:spcAft>
            </a:pPr>
            <a:r>
              <a:rPr lang="en-US" sz="1800" dirty="0" smtClean="0">
                <a:solidFill>
                  <a:srgbClr val="FFFFFF"/>
                </a:solidFill>
                <a:latin typeface="Arial"/>
              </a:rPr>
              <a:t>Work Remaining</a:t>
            </a:r>
            <a:endParaRPr lang="en-US" sz="1800" dirty="0">
              <a:solidFill>
                <a:srgbClr val="FFFFFF"/>
              </a:solidFill>
              <a:latin typeface="Arial"/>
            </a:endParaRPr>
          </a:p>
        </p:txBody>
      </p:sp>
      <p:sp>
        <p:nvSpPr>
          <p:cNvPr id="7" name="TextBox 6"/>
          <p:cNvSpPr txBox="1"/>
          <p:nvPr/>
        </p:nvSpPr>
        <p:spPr>
          <a:xfrm>
            <a:off x="4143033" y="5984632"/>
            <a:ext cx="689035" cy="369332"/>
          </a:xfrm>
          <a:prstGeom prst="rect">
            <a:avLst/>
          </a:prstGeom>
          <a:noFill/>
        </p:spPr>
        <p:txBody>
          <a:bodyPr vert="horz" wrap="none" rtlCol="0">
            <a:spAutoFit/>
          </a:bodyPr>
          <a:lstStyle/>
          <a:p>
            <a:pPr fontAlgn="auto">
              <a:spcBef>
                <a:spcPts val="0"/>
              </a:spcBef>
              <a:spcAft>
                <a:spcPts val="0"/>
              </a:spcAft>
            </a:pPr>
            <a:r>
              <a:rPr lang="en-US" sz="1800" dirty="0" smtClean="0">
                <a:solidFill>
                  <a:srgbClr val="FFFFFF"/>
                </a:solidFill>
                <a:latin typeface="Arial"/>
              </a:rPr>
              <a:t>Time</a:t>
            </a:r>
            <a:endParaRPr lang="en-US" sz="1800" dirty="0">
              <a:solidFill>
                <a:srgbClr val="FFFFFF"/>
              </a:solidFill>
              <a:latin typeface="Arial"/>
            </a:endParaRPr>
          </a:p>
        </p:txBody>
      </p:sp>
      <p:sp>
        <p:nvSpPr>
          <p:cNvPr id="13" name="Rectangle 12"/>
          <p:cNvSpPr/>
          <p:nvPr/>
        </p:nvSpPr>
        <p:spPr>
          <a:xfrm>
            <a:off x="2171294" y="2204746"/>
            <a:ext cx="286775" cy="2662164"/>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 name="Rectangle 13"/>
          <p:cNvSpPr/>
          <p:nvPr/>
        </p:nvSpPr>
        <p:spPr>
          <a:xfrm>
            <a:off x="2749759" y="2646506"/>
            <a:ext cx="286775" cy="2220401"/>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5" name="Rectangle 14"/>
          <p:cNvSpPr/>
          <p:nvPr/>
        </p:nvSpPr>
        <p:spPr>
          <a:xfrm>
            <a:off x="3373287" y="3105346"/>
            <a:ext cx="286775" cy="1753369"/>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6" name="Rectangle 15"/>
          <p:cNvSpPr/>
          <p:nvPr/>
        </p:nvSpPr>
        <p:spPr>
          <a:xfrm>
            <a:off x="4015626" y="3695281"/>
            <a:ext cx="286775" cy="958891"/>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8" name="Rectangle 17"/>
          <p:cNvSpPr/>
          <p:nvPr/>
        </p:nvSpPr>
        <p:spPr>
          <a:xfrm>
            <a:off x="4644136" y="4211475"/>
            <a:ext cx="286775" cy="369316"/>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cxnSp>
        <p:nvCxnSpPr>
          <p:cNvPr id="19" name="Straight Connector 18"/>
          <p:cNvCxnSpPr/>
          <p:nvPr/>
        </p:nvCxnSpPr>
        <p:spPr>
          <a:xfrm flipV="1">
            <a:off x="5699433" y="1966394"/>
            <a:ext cx="0" cy="291690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26" idx="2"/>
          </p:cNvCxnSpPr>
          <p:nvPr/>
        </p:nvCxnSpPr>
        <p:spPr>
          <a:xfrm flipV="1">
            <a:off x="5261573" y="2815330"/>
            <a:ext cx="6655" cy="291195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10581" y="2196551"/>
            <a:ext cx="3388852" cy="268674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735779" y="1386471"/>
            <a:ext cx="1936748" cy="523220"/>
          </a:xfrm>
          <a:prstGeom prst="rect">
            <a:avLst/>
          </a:prstGeom>
          <a:noFill/>
        </p:spPr>
        <p:txBody>
          <a:bodyPr wrap="none" rtlCol="0">
            <a:spAutoFit/>
          </a:bodyPr>
          <a:lstStyle/>
          <a:p>
            <a:pPr algn="ctr" fontAlgn="auto">
              <a:spcBef>
                <a:spcPts val="0"/>
              </a:spcBef>
              <a:spcAft>
                <a:spcPts val="0"/>
              </a:spcAft>
            </a:pPr>
            <a:r>
              <a:rPr lang="en-US" sz="1400" dirty="0" smtClean="0">
                <a:solidFill>
                  <a:srgbClr val="FFFFFF"/>
                </a:solidFill>
                <a:latin typeface="Arial"/>
              </a:rPr>
              <a:t>Original Release Date</a:t>
            </a:r>
          </a:p>
          <a:p>
            <a:pPr algn="ctr" fontAlgn="auto">
              <a:spcBef>
                <a:spcPts val="0"/>
              </a:spcBef>
              <a:spcAft>
                <a:spcPts val="0"/>
              </a:spcAft>
            </a:pPr>
            <a:r>
              <a:rPr lang="en-US" sz="1400" dirty="0" smtClean="0">
                <a:solidFill>
                  <a:srgbClr val="FFFFFF"/>
                </a:solidFill>
                <a:latin typeface="Arial"/>
              </a:rPr>
              <a:t>March 7</a:t>
            </a:r>
            <a:endParaRPr lang="en-US" sz="1400" dirty="0">
              <a:solidFill>
                <a:srgbClr val="FFFFFF"/>
              </a:solidFill>
              <a:latin typeface="Arial"/>
            </a:endParaRPr>
          </a:p>
        </p:txBody>
      </p:sp>
      <p:sp>
        <p:nvSpPr>
          <p:cNvPr id="26" name="TextBox 25"/>
          <p:cNvSpPr txBox="1"/>
          <p:nvPr/>
        </p:nvSpPr>
        <p:spPr>
          <a:xfrm>
            <a:off x="4802395" y="1861223"/>
            <a:ext cx="931665" cy="954107"/>
          </a:xfrm>
          <a:prstGeom prst="rect">
            <a:avLst/>
          </a:prstGeom>
          <a:noFill/>
        </p:spPr>
        <p:txBody>
          <a:bodyPr wrap="none" rtlCol="0">
            <a:spAutoFit/>
          </a:bodyPr>
          <a:lstStyle/>
          <a:p>
            <a:pPr algn="ctr" fontAlgn="auto">
              <a:spcBef>
                <a:spcPts val="0"/>
              </a:spcBef>
              <a:spcAft>
                <a:spcPts val="0"/>
              </a:spcAft>
            </a:pPr>
            <a:r>
              <a:rPr lang="en-US" sz="1400" dirty="0" smtClean="0">
                <a:solidFill>
                  <a:srgbClr val="FFFFFF"/>
                </a:solidFill>
                <a:latin typeface="Arial"/>
              </a:rPr>
              <a:t>Adjusted </a:t>
            </a:r>
          </a:p>
          <a:p>
            <a:pPr algn="ctr" fontAlgn="auto">
              <a:spcBef>
                <a:spcPts val="0"/>
              </a:spcBef>
              <a:spcAft>
                <a:spcPts val="0"/>
              </a:spcAft>
            </a:pPr>
            <a:r>
              <a:rPr lang="en-US" sz="1400" dirty="0" smtClean="0">
                <a:solidFill>
                  <a:srgbClr val="FFFFFF"/>
                </a:solidFill>
                <a:latin typeface="Arial"/>
              </a:rPr>
              <a:t>Release </a:t>
            </a:r>
          </a:p>
          <a:p>
            <a:pPr algn="ctr" fontAlgn="auto">
              <a:spcBef>
                <a:spcPts val="0"/>
              </a:spcBef>
              <a:spcAft>
                <a:spcPts val="0"/>
              </a:spcAft>
            </a:pPr>
            <a:r>
              <a:rPr lang="en-US" sz="1400" dirty="0" smtClean="0">
                <a:solidFill>
                  <a:srgbClr val="FFFFFF"/>
                </a:solidFill>
                <a:latin typeface="Arial"/>
              </a:rPr>
              <a:t>Date</a:t>
            </a:r>
          </a:p>
          <a:p>
            <a:pPr algn="ctr" fontAlgn="auto">
              <a:spcBef>
                <a:spcPts val="0"/>
              </a:spcBef>
              <a:spcAft>
                <a:spcPts val="0"/>
              </a:spcAft>
            </a:pPr>
            <a:r>
              <a:rPr lang="en-US" sz="1400" dirty="0" smtClean="0">
                <a:solidFill>
                  <a:srgbClr val="FFFFFF"/>
                </a:solidFill>
                <a:latin typeface="Arial"/>
              </a:rPr>
              <a:t>March 1</a:t>
            </a:r>
            <a:endParaRPr lang="en-US" sz="1400" dirty="0">
              <a:solidFill>
                <a:srgbClr val="FFFFFF"/>
              </a:solidFill>
              <a:latin typeface="Arial"/>
            </a:endParaRPr>
          </a:p>
        </p:txBody>
      </p:sp>
      <p:sp>
        <p:nvSpPr>
          <p:cNvPr id="27" name="TextBox 26"/>
          <p:cNvSpPr txBox="1"/>
          <p:nvPr/>
        </p:nvSpPr>
        <p:spPr>
          <a:xfrm>
            <a:off x="2040315" y="5447873"/>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1</a:t>
            </a:r>
          </a:p>
        </p:txBody>
      </p:sp>
      <p:sp>
        <p:nvSpPr>
          <p:cNvPr id="28" name="TextBox 27"/>
          <p:cNvSpPr txBox="1"/>
          <p:nvPr/>
        </p:nvSpPr>
        <p:spPr>
          <a:xfrm>
            <a:off x="2611318" y="5447873"/>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2</a:t>
            </a:r>
          </a:p>
        </p:txBody>
      </p:sp>
      <p:sp>
        <p:nvSpPr>
          <p:cNvPr id="29" name="TextBox 28"/>
          <p:cNvSpPr txBox="1"/>
          <p:nvPr/>
        </p:nvSpPr>
        <p:spPr>
          <a:xfrm>
            <a:off x="3248788" y="5447873"/>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3</a:t>
            </a:r>
          </a:p>
        </p:txBody>
      </p:sp>
      <p:sp>
        <p:nvSpPr>
          <p:cNvPr id="30" name="TextBox 29"/>
          <p:cNvSpPr txBox="1"/>
          <p:nvPr/>
        </p:nvSpPr>
        <p:spPr>
          <a:xfrm>
            <a:off x="5995005" y="3406739"/>
            <a:ext cx="1170513" cy="738664"/>
          </a:xfrm>
          <a:prstGeom prst="rect">
            <a:avLst/>
          </a:prstGeom>
          <a:noFill/>
        </p:spPr>
        <p:txBody>
          <a:bodyPr wrap="none" rtlCol="0">
            <a:spAutoFit/>
          </a:bodyPr>
          <a:lstStyle/>
          <a:p>
            <a:pPr fontAlgn="auto">
              <a:spcBef>
                <a:spcPts val="0"/>
              </a:spcBef>
              <a:spcAft>
                <a:spcPts val="0"/>
              </a:spcAft>
            </a:pPr>
            <a:r>
              <a:rPr lang="en-US" sz="1400" dirty="0" smtClean="0">
                <a:solidFill>
                  <a:srgbClr val="FFFFFF"/>
                </a:solidFill>
                <a:latin typeface="Arial"/>
              </a:rPr>
              <a:t>Project will </a:t>
            </a:r>
          </a:p>
          <a:p>
            <a:pPr fontAlgn="auto">
              <a:spcBef>
                <a:spcPts val="0"/>
              </a:spcBef>
              <a:spcAft>
                <a:spcPts val="0"/>
              </a:spcAft>
            </a:pPr>
            <a:r>
              <a:rPr lang="en-US" sz="1400" dirty="0">
                <a:solidFill>
                  <a:srgbClr val="FFFFFF"/>
                </a:solidFill>
                <a:latin typeface="Arial"/>
              </a:rPr>
              <a:t>f</a:t>
            </a:r>
            <a:r>
              <a:rPr lang="en-US" sz="1400" dirty="0" smtClean="0">
                <a:solidFill>
                  <a:srgbClr val="FFFFFF"/>
                </a:solidFill>
                <a:latin typeface="Arial"/>
              </a:rPr>
              <a:t>inish in this </a:t>
            </a:r>
          </a:p>
          <a:p>
            <a:pPr fontAlgn="auto">
              <a:spcBef>
                <a:spcPts val="0"/>
              </a:spcBef>
              <a:spcAft>
                <a:spcPts val="0"/>
              </a:spcAft>
            </a:pPr>
            <a:r>
              <a:rPr lang="en-US" sz="1400" dirty="0" smtClean="0">
                <a:solidFill>
                  <a:srgbClr val="FFFFFF"/>
                </a:solidFill>
                <a:latin typeface="Arial"/>
              </a:rPr>
              <a:t>range</a:t>
            </a:r>
            <a:endParaRPr lang="en-US" sz="1400" dirty="0">
              <a:solidFill>
                <a:srgbClr val="FFFFFF"/>
              </a:solidFill>
              <a:latin typeface="Arial"/>
            </a:endParaRPr>
          </a:p>
        </p:txBody>
      </p:sp>
      <p:cxnSp>
        <p:nvCxnSpPr>
          <p:cNvPr id="23" name="Straight Connector 22"/>
          <p:cNvCxnSpPr>
            <a:stCxn id="13" idx="2"/>
          </p:cNvCxnSpPr>
          <p:nvPr/>
        </p:nvCxnSpPr>
        <p:spPr>
          <a:xfrm flipV="1">
            <a:off x="2314682" y="4520068"/>
            <a:ext cx="2946891" cy="34684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886130" y="5447873"/>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4</a:t>
            </a:r>
          </a:p>
        </p:txBody>
      </p:sp>
      <p:sp>
        <p:nvSpPr>
          <p:cNvPr id="35" name="TextBox 34"/>
          <p:cNvSpPr txBox="1"/>
          <p:nvPr/>
        </p:nvSpPr>
        <p:spPr>
          <a:xfrm>
            <a:off x="4524330" y="5451201"/>
            <a:ext cx="540533"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Sprint 5</a:t>
            </a:r>
          </a:p>
        </p:txBody>
      </p:sp>
      <p:sp>
        <p:nvSpPr>
          <p:cNvPr id="39" name="TextBox 38"/>
          <p:cNvSpPr txBox="1"/>
          <p:nvPr/>
        </p:nvSpPr>
        <p:spPr>
          <a:xfrm>
            <a:off x="5668273" y="6519214"/>
            <a:ext cx="3421129" cy="276999"/>
          </a:xfrm>
          <a:prstGeom prst="rect">
            <a:avLst/>
          </a:prstGeom>
          <a:noFill/>
        </p:spPr>
        <p:txBody>
          <a:bodyPr wrap="none" rtlCol="0">
            <a:spAutoFit/>
          </a:bodyPr>
          <a:lstStyle/>
          <a:p>
            <a:pPr fontAlgn="auto">
              <a:spcBef>
                <a:spcPts val="0"/>
              </a:spcBef>
              <a:spcAft>
                <a:spcPts val="0"/>
              </a:spcAft>
            </a:pPr>
            <a:r>
              <a:rPr lang="en-US" sz="1200" dirty="0" smtClean="0">
                <a:solidFill>
                  <a:prstClr val="white"/>
                </a:solidFill>
                <a:latin typeface="Arial"/>
              </a:rPr>
              <a:t>Thanks to: Mike Cohn, Mountain Goat Software</a:t>
            </a:r>
            <a:endParaRPr lang="en-US" sz="1200" dirty="0">
              <a:solidFill>
                <a:prstClr val="white"/>
              </a:solidFill>
              <a:latin typeface="Arial"/>
            </a:endParaRPr>
          </a:p>
        </p:txBody>
      </p:sp>
      <p:sp>
        <p:nvSpPr>
          <p:cNvPr id="43" name="TextBox 42"/>
          <p:cNvSpPr txBox="1"/>
          <p:nvPr/>
        </p:nvSpPr>
        <p:spPr>
          <a:xfrm>
            <a:off x="1438649" y="2106047"/>
            <a:ext cx="357790"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240</a:t>
            </a:r>
          </a:p>
        </p:txBody>
      </p:sp>
      <p:sp>
        <p:nvSpPr>
          <p:cNvPr id="44" name="TextBox 43"/>
          <p:cNvSpPr txBox="1"/>
          <p:nvPr/>
        </p:nvSpPr>
        <p:spPr>
          <a:xfrm>
            <a:off x="1447504" y="3503500"/>
            <a:ext cx="357790"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120</a:t>
            </a:r>
          </a:p>
        </p:txBody>
      </p:sp>
      <p:sp>
        <p:nvSpPr>
          <p:cNvPr id="45" name="TextBox 44"/>
          <p:cNvSpPr txBox="1"/>
          <p:nvPr/>
        </p:nvSpPr>
        <p:spPr>
          <a:xfrm>
            <a:off x="1521871" y="4750989"/>
            <a:ext cx="242374"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0</a:t>
            </a:r>
          </a:p>
        </p:txBody>
      </p:sp>
      <p:sp>
        <p:nvSpPr>
          <p:cNvPr id="46" name="TextBox 45"/>
          <p:cNvSpPr txBox="1"/>
          <p:nvPr/>
        </p:nvSpPr>
        <p:spPr>
          <a:xfrm>
            <a:off x="1489109" y="4138244"/>
            <a:ext cx="300082"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60</a:t>
            </a:r>
          </a:p>
        </p:txBody>
      </p:sp>
      <p:sp>
        <p:nvSpPr>
          <p:cNvPr id="47" name="TextBox 46"/>
          <p:cNvSpPr txBox="1"/>
          <p:nvPr/>
        </p:nvSpPr>
        <p:spPr>
          <a:xfrm>
            <a:off x="1449406" y="2786519"/>
            <a:ext cx="357790"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180</a:t>
            </a:r>
          </a:p>
        </p:txBody>
      </p:sp>
      <p:sp>
        <p:nvSpPr>
          <p:cNvPr id="48" name="TextBox 47"/>
          <p:cNvSpPr txBox="1"/>
          <p:nvPr/>
        </p:nvSpPr>
        <p:spPr>
          <a:xfrm>
            <a:off x="1482104" y="5432097"/>
            <a:ext cx="300082" cy="215444"/>
          </a:xfrm>
          <a:prstGeom prst="rect">
            <a:avLst/>
          </a:prstGeom>
          <a:noFill/>
        </p:spPr>
        <p:txBody>
          <a:bodyPr wrap="none" rtlCol="0">
            <a:spAutoFit/>
          </a:bodyPr>
          <a:lstStyle/>
          <a:p>
            <a:pPr algn="ctr" fontAlgn="auto">
              <a:spcBef>
                <a:spcPts val="0"/>
              </a:spcBef>
              <a:spcAft>
                <a:spcPts val="0"/>
              </a:spcAft>
            </a:pPr>
            <a:r>
              <a:rPr lang="en-US" sz="800" dirty="0" smtClean="0">
                <a:solidFill>
                  <a:srgbClr val="FFFFFF"/>
                </a:solidFill>
                <a:latin typeface="Arial"/>
              </a:rPr>
              <a:t>60</a:t>
            </a:r>
          </a:p>
        </p:txBody>
      </p:sp>
      <p:cxnSp>
        <p:nvCxnSpPr>
          <p:cNvPr id="8" name="Straight Arrow Connector 7"/>
          <p:cNvCxnSpPr>
            <a:stCxn id="30" idx="1"/>
          </p:cNvCxnSpPr>
          <p:nvPr/>
        </p:nvCxnSpPr>
        <p:spPr>
          <a:xfrm flipH="1" flipV="1">
            <a:off x="5530683" y="3695285"/>
            <a:ext cx="464322" cy="8078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5207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0638" y="-12698"/>
            <a:ext cx="9164638" cy="68707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latin typeface="Myriad Pro Semibold"/>
              <a:cs typeface="Myriad Pro Semibold"/>
            </a:endParaRPr>
          </a:p>
        </p:txBody>
      </p:sp>
      <p:graphicFrame>
        <p:nvGraphicFramePr>
          <p:cNvPr id="44" name="Table 43"/>
          <p:cNvGraphicFramePr>
            <a:graphicFrameLocks noGrp="1"/>
          </p:cNvGraphicFramePr>
          <p:nvPr/>
        </p:nvGraphicFramePr>
        <p:xfrm>
          <a:off x="584200" y="495302"/>
          <a:ext cx="8331195" cy="5829310"/>
        </p:xfrm>
        <a:graphic>
          <a:graphicData uri="http://schemas.openxmlformats.org/drawingml/2006/table">
            <a:tbl>
              <a:tblPr>
                <a:tableStyleId>{5C22544A-7EE6-4342-B048-85BDC9FD1C3A}</a:tableStyleId>
              </a:tblPr>
              <a:tblGrid>
                <a:gridCol w="555413"/>
                <a:gridCol w="555413"/>
                <a:gridCol w="555413"/>
                <a:gridCol w="555413"/>
                <a:gridCol w="555413"/>
                <a:gridCol w="555413"/>
                <a:gridCol w="555413"/>
                <a:gridCol w="555413"/>
                <a:gridCol w="555413"/>
                <a:gridCol w="555413"/>
                <a:gridCol w="555413"/>
                <a:gridCol w="555413"/>
                <a:gridCol w="555413"/>
                <a:gridCol w="555413"/>
                <a:gridCol w="555413"/>
              </a:tblGrid>
              <a:tr h="4457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1">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90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45" name="Table 44"/>
          <p:cNvGraphicFramePr>
            <a:graphicFrameLocks noGrp="1"/>
          </p:cNvGraphicFramePr>
          <p:nvPr/>
        </p:nvGraphicFramePr>
        <p:xfrm>
          <a:off x="50804" y="-76200"/>
          <a:ext cx="555625" cy="6580189"/>
        </p:xfrm>
        <a:graphic>
          <a:graphicData uri="http://schemas.openxmlformats.org/drawingml/2006/table">
            <a:tbl>
              <a:tblPr>
                <a:tableStyleId>{5C22544A-7EE6-4342-B048-85BDC9FD1C3A}</a:tableStyleId>
              </a:tblPr>
              <a:tblGrid>
                <a:gridCol w="555625"/>
              </a:tblGrid>
              <a:tr h="598199">
                <a:tc>
                  <a:txBody>
                    <a:bodyPr/>
                    <a:lstStyle/>
                    <a:p>
                      <a:pPr algn="r"/>
                      <a:endParaRPr lang="en-US" sz="1900">
                        <a:solidFill>
                          <a:srgbClr val="000000"/>
                        </a:solidFill>
                      </a:endParaRP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90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80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70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60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50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40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30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20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10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99">
                <a:tc>
                  <a:txBody>
                    <a:bodyPr/>
                    <a:lstStyle/>
                    <a:p>
                      <a:pPr algn="r"/>
                      <a:r>
                        <a:rPr lang="en-US" sz="1900">
                          <a:solidFill>
                            <a:srgbClr val="000000"/>
                          </a:solidFill>
                        </a:rPr>
                        <a:t>0</a:t>
                      </a:r>
                    </a:p>
                  </a:txBody>
                  <a:tcPr marL="91475" marR="91475" marT="45723" marB="4572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3" name="Table 52"/>
          <p:cNvGraphicFramePr>
            <a:graphicFrameLocks noGrp="1"/>
          </p:cNvGraphicFramePr>
          <p:nvPr/>
        </p:nvGraphicFramePr>
        <p:xfrm>
          <a:off x="876300" y="6272215"/>
          <a:ext cx="8331195" cy="598487"/>
        </p:xfrm>
        <a:graphic>
          <a:graphicData uri="http://schemas.openxmlformats.org/drawingml/2006/table">
            <a:tbl>
              <a:tblPr>
                <a:tableStyleId>{5C22544A-7EE6-4342-B048-85BDC9FD1C3A}</a:tableStyleId>
              </a:tblPr>
              <a:tblGrid>
                <a:gridCol w="555413"/>
                <a:gridCol w="555413"/>
                <a:gridCol w="555413"/>
                <a:gridCol w="555413"/>
                <a:gridCol w="555413"/>
                <a:gridCol w="555413"/>
                <a:gridCol w="555413"/>
                <a:gridCol w="555413"/>
                <a:gridCol w="555413"/>
                <a:gridCol w="555413"/>
                <a:gridCol w="555413"/>
                <a:gridCol w="555413"/>
                <a:gridCol w="555413"/>
                <a:gridCol w="555413"/>
                <a:gridCol w="555413"/>
              </a:tblGrid>
              <a:tr h="598487">
                <a:tc>
                  <a:txBody>
                    <a:bodyPr/>
                    <a:lstStyle/>
                    <a:p>
                      <a:pPr algn="ctr"/>
                      <a:r>
                        <a:rPr lang="en-US" sz="1900">
                          <a:solidFill>
                            <a:srgbClr val="000000"/>
                          </a:solidFill>
                        </a:rPr>
                        <a:t>1</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2</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3</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4</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5</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6</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7</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8</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9</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10</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11</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12</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13</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14</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a:solidFill>
                            <a:srgbClr val="000000"/>
                          </a:solidFill>
                        </a:rPr>
                        <a:t>15</a:t>
                      </a:r>
                    </a:p>
                  </a:txBody>
                  <a:tcPr marT="45744" marB="457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79057" name="Straight Connector 56"/>
          <p:cNvCxnSpPr>
            <a:cxnSpLocks noChangeShapeType="1"/>
          </p:cNvCxnSpPr>
          <p:nvPr/>
        </p:nvCxnSpPr>
        <p:spPr bwMode="auto">
          <a:xfrm>
            <a:off x="571500" y="1524002"/>
            <a:ext cx="5562600" cy="4787900"/>
          </a:xfrm>
          <a:prstGeom prst="line">
            <a:avLst/>
          </a:prstGeom>
          <a:noFill/>
          <a:ln w="53975">
            <a:solidFill>
              <a:srgbClr val="0000FF"/>
            </a:solidFill>
            <a:round/>
            <a:headEnd/>
            <a:tailEnd/>
          </a:ln>
          <a:effectLst>
            <a:outerShdw dist="20000" dir="5400000" rotWithShape="0">
              <a:srgbClr val="808080">
                <a:alpha val="37999"/>
              </a:srgbClr>
            </a:outerShdw>
          </a:effectLst>
        </p:spPr>
      </p:cxnSp>
      <p:cxnSp>
        <p:nvCxnSpPr>
          <p:cNvPr id="79058" name="Straight Connector 65"/>
          <p:cNvCxnSpPr>
            <a:cxnSpLocks noChangeShapeType="1"/>
          </p:cNvCxnSpPr>
          <p:nvPr/>
        </p:nvCxnSpPr>
        <p:spPr bwMode="auto">
          <a:xfrm rot="16200000" flipH="1">
            <a:off x="3225803" y="3403600"/>
            <a:ext cx="5822951" cy="6350"/>
          </a:xfrm>
          <a:prstGeom prst="line">
            <a:avLst/>
          </a:prstGeom>
          <a:noFill/>
          <a:ln w="53975">
            <a:solidFill>
              <a:srgbClr val="FF0000"/>
            </a:solidFill>
            <a:prstDash val="sysDot"/>
            <a:round/>
            <a:headEnd/>
            <a:tailEnd/>
          </a:ln>
          <a:effectLst>
            <a:outerShdw dist="20000" dir="5400000" rotWithShape="0">
              <a:srgbClr val="808080">
                <a:alpha val="37999"/>
              </a:srgbClr>
            </a:outerShdw>
          </a:effectLst>
        </p:spPr>
      </p:cxnSp>
      <p:cxnSp>
        <p:nvCxnSpPr>
          <p:cNvPr id="79059" name="Straight Connector 58"/>
          <p:cNvCxnSpPr>
            <a:cxnSpLocks noChangeShapeType="1"/>
          </p:cNvCxnSpPr>
          <p:nvPr/>
        </p:nvCxnSpPr>
        <p:spPr bwMode="auto">
          <a:xfrm rot="5400000">
            <a:off x="3787777" y="3413127"/>
            <a:ext cx="5810251" cy="3175"/>
          </a:xfrm>
          <a:prstGeom prst="line">
            <a:avLst/>
          </a:prstGeom>
          <a:noFill/>
          <a:ln w="53975">
            <a:solidFill>
              <a:srgbClr val="FF0000"/>
            </a:solidFill>
            <a:round/>
            <a:headEnd/>
            <a:tailEnd/>
          </a:ln>
          <a:effectLst>
            <a:outerShdw dist="20000" dir="5400000" rotWithShape="0">
              <a:srgbClr val="808080">
                <a:alpha val="37999"/>
              </a:srgbClr>
            </a:outerShdw>
          </a:effectLst>
        </p:spPr>
      </p:cxnSp>
      <p:sp>
        <p:nvSpPr>
          <p:cNvPr id="79060" name="TextBox 11"/>
          <p:cNvSpPr txBox="1">
            <a:spLocks noChangeArrowheads="1"/>
          </p:cNvSpPr>
          <p:nvPr/>
        </p:nvSpPr>
        <p:spPr bwMode="auto">
          <a:xfrm>
            <a:off x="2565403" y="-88900"/>
            <a:ext cx="4204997" cy="523220"/>
          </a:xfrm>
          <a:prstGeom prst="rect">
            <a:avLst/>
          </a:prstGeom>
          <a:noFill/>
          <a:ln w="9525">
            <a:noFill/>
            <a:miter lim="800000"/>
            <a:headEnd/>
            <a:tailEnd/>
          </a:ln>
        </p:spPr>
        <p:txBody>
          <a:bodyPr wrap="none">
            <a:spAutoFit/>
          </a:bodyPr>
          <a:lstStyle/>
          <a:p>
            <a:r>
              <a:rPr lang="en-US" sz="2800"/>
              <a:t>Release Burndown Chart</a:t>
            </a:r>
          </a:p>
        </p:txBody>
      </p:sp>
      <p:sp>
        <p:nvSpPr>
          <p:cNvPr id="79061" name="TextBox 14"/>
          <p:cNvSpPr txBox="1">
            <a:spLocks noChangeArrowheads="1"/>
          </p:cNvSpPr>
          <p:nvPr/>
        </p:nvSpPr>
        <p:spPr bwMode="auto">
          <a:xfrm>
            <a:off x="4381500" y="6496049"/>
            <a:ext cx="982961" cy="400110"/>
          </a:xfrm>
          <a:prstGeom prst="rect">
            <a:avLst/>
          </a:prstGeom>
          <a:noFill/>
          <a:ln w="9525">
            <a:noFill/>
            <a:miter lim="800000"/>
            <a:headEnd/>
            <a:tailEnd/>
          </a:ln>
        </p:spPr>
        <p:txBody>
          <a:bodyPr wrap="none">
            <a:spAutoFit/>
          </a:bodyPr>
          <a:lstStyle/>
          <a:p>
            <a:r>
              <a:rPr lang="en-US" sz="2000"/>
              <a:t>Sprints</a:t>
            </a:r>
          </a:p>
        </p:txBody>
      </p:sp>
      <p:sp>
        <p:nvSpPr>
          <p:cNvPr id="16" name="Oval 15"/>
          <p:cNvSpPr/>
          <p:nvPr/>
        </p:nvSpPr>
        <p:spPr>
          <a:xfrm>
            <a:off x="1066800" y="1733551"/>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chemeClr val="tx1"/>
              </a:solidFill>
            </a:endParaRPr>
          </a:p>
        </p:txBody>
      </p:sp>
      <p:cxnSp>
        <p:nvCxnSpPr>
          <p:cNvPr id="17" name="Straight Connector 16"/>
          <p:cNvCxnSpPr/>
          <p:nvPr/>
        </p:nvCxnSpPr>
        <p:spPr>
          <a:xfrm>
            <a:off x="588967" y="1531937"/>
            <a:ext cx="541337" cy="258763"/>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30300" y="1797049"/>
            <a:ext cx="558800" cy="171451"/>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1630363" y="1909763"/>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chemeClr val="tx1"/>
              </a:solidFill>
            </a:endParaRPr>
          </a:p>
        </p:txBody>
      </p:sp>
      <p:cxnSp>
        <p:nvCxnSpPr>
          <p:cNvPr id="19" name="Straight Connector 18"/>
          <p:cNvCxnSpPr/>
          <p:nvPr/>
        </p:nvCxnSpPr>
        <p:spPr>
          <a:xfrm>
            <a:off x="1689104" y="1974851"/>
            <a:ext cx="563563" cy="463551"/>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2182813" y="2363790"/>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chemeClr val="tx1"/>
              </a:solidFill>
            </a:endParaRPr>
          </a:p>
        </p:txBody>
      </p:sp>
      <p:cxnSp>
        <p:nvCxnSpPr>
          <p:cNvPr id="22" name="Straight Connector 21"/>
          <p:cNvCxnSpPr/>
          <p:nvPr/>
        </p:nvCxnSpPr>
        <p:spPr>
          <a:xfrm rot="16200000" flipH="1">
            <a:off x="2074069" y="2582069"/>
            <a:ext cx="914400" cy="576262"/>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735263" y="3246439"/>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chemeClr val="tx1"/>
              </a:solidFill>
            </a:endParaRPr>
          </a:p>
        </p:txBody>
      </p:sp>
      <p:sp>
        <p:nvSpPr>
          <p:cNvPr id="37" name="Oval 36"/>
          <p:cNvSpPr/>
          <p:nvPr/>
        </p:nvSpPr>
        <p:spPr>
          <a:xfrm>
            <a:off x="520700" y="1473202"/>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chemeClr val="tx1"/>
              </a:solidFill>
            </a:endParaRPr>
          </a:p>
        </p:txBody>
      </p:sp>
      <p:sp>
        <p:nvSpPr>
          <p:cNvPr id="79071" name="TextBox 45"/>
          <p:cNvSpPr txBox="1">
            <a:spLocks noChangeArrowheads="1"/>
          </p:cNvSpPr>
          <p:nvPr/>
        </p:nvSpPr>
        <p:spPr bwMode="auto">
          <a:xfrm>
            <a:off x="3937000" y="1625602"/>
            <a:ext cx="2122488" cy="402291"/>
          </a:xfrm>
          <a:prstGeom prst="rect">
            <a:avLst/>
          </a:prstGeom>
          <a:solidFill>
            <a:schemeClr val="bg1"/>
          </a:solidFill>
          <a:ln w="9525">
            <a:noFill/>
            <a:miter lim="800000"/>
            <a:headEnd/>
            <a:tailEnd/>
          </a:ln>
        </p:spPr>
        <p:txBody>
          <a:bodyPr lIns="36000" tIns="46800" rIns="36000" bIns="46800">
            <a:spAutoFit/>
          </a:bodyPr>
          <a:lstStyle/>
          <a:p>
            <a:pPr algn="r"/>
            <a:r>
              <a:rPr lang="en-US" sz="2000">
                <a:solidFill>
                  <a:srgbClr val="FF0000"/>
                </a:solidFill>
              </a:rPr>
              <a:t>End Development</a:t>
            </a:r>
          </a:p>
        </p:txBody>
      </p:sp>
      <p:sp>
        <p:nvSpPr>
          <p:cNvPr id="79072" name="TextBox 46"/>
          <p:cNvSpPr txBox="1">
            <a:spLocks noChangeArrowheads="1"/>
          </p:cNvSpPr>
          <p:nvPr/>
        </p:nvSpPr>
        <p:spPr bwMode="auto">
          <a:xfrm>
            <a:off x="6756400" y="1625600"/>
            <a:ext cx="1127232" cy="400110"/>
          </a:xfrm>
          <a:prstGeom prst="rect">
            <a:avLst/>
          </a:prstGeom>
          <a:solidFill>
            <a:schemeClr val="bg1"/>
          </a:solidFill>
          <a:ln w="9525">
            <a:noFill/>
            <a:miter lim="800000"/>
            <a:headEnd/>
            <a:tailEnd/>
          </a:ln>
        </p:spPr>
        <p:txBody>
          <a:bodyPr wrap="none">
            <a:spAutoFit/>
          </a:bodyPr>
          <a:lstStyle/>
          <a:p>
            <a:r>
              <a:rPr lang="en-US" sz="2000">
                <a:solidFill>
                  <a:srgbClr val="FF0000"/>
                </a:solidFill>
              </a:rPr>
              <a:t>Release</a:t>
            </a:r>
          </a:p>
        </p:txBody>
      </p:sp>
      <p:cxnSp>
        <p:nvCxnSpPr>
          <p:cNvPr id="40" name="Straight Connector 39"/>
          <p:cNvCxnSpPr/>
          <p:nvPr/>
        </p:nvCxnSpPr>
        <p:spPr>
          <a:xfrm>
            <a:off x="2806700" y="3327402"/>
            <a:ext cx="552450" cy="19050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3284538" y="3436939"/>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chemeClr val="tx1"/>
              </a:solidFill>
            </a:endParaRPr>
          </a:p>
        </p:txBody>
      </p:sp>
      <p:cxnSp>
        <p:nvCxnSpPr>
          <p:cNvPr id="24" name="Straight Connector 23"/>
          <p:cNvCxnSpPr>
            <a:cxnSpLocks noChangeShapeType="1"/>
          </p:cNvCxnSpPr>
          <p:nvPr/>
        </p:nvCxnSpPr>
        <p:spPr bwMode="auto">
          <a:xfrm>
            <a:off x="579438" y="1519237"/>
            <a:ext cx="6659562" cy="4805363"/>
          </a:xfrm>
          <a:prstGeom prst="line">
            <a:avLst/>
          </a:prstGeom>
          <a:noFill/>
          <a:ln w="38100">
            <a:solidFill>
              <a:schemeClr val="tx1"/>
            </a:solidFill>
            <a:round/>
            <a:headEnd/>
            <a:tailEnd/>
          </a:ln>
          <a:effectLst>
            <a:outerShdw dist="20000" dir="5400000" rotWithShape="0">
              <a:srgbClr val="808080">
                <a:alpha val="37999"/>
              </a:srgbClr>
            </a:outerShdw>
          </a:effectLst>
        </p:spPr>
      </p:cxnSp>
      <p:sp>
        <p:nvSpPr>
          <p:cNvPr id="25" name="Rectangular Callout 24"/>
          <p:cNvSpPr>
            <a:spLocks noChangeArrowheads="1"/>
          </p:cNvSpPr>
          <p:nvPr/>
        </p:nvSpPr>
        <p:spPr bwMode="auto">
          <a:xfrm>
            <a:off x="6667500" y="4902202"/>
            <a:ext cx="1930400" cy="952500"/>
          </a:xfrm>
          <a:prstGeom prst="wedgeRectCallout">
            <a:avLst>
              <a:gd name="adj1" fmla="val -20176"/>
              <a:gd name="adj2" fmla="val 89819"/>
            </a:avLst>
          </a:prstGeom>
          <a:solidFill>
            <a:schemeClr val="bg1"/>
          </a:solid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r>
              <a:rPr lang="en-US" sz="1800">
                <a:latin typeface="+mn-lt"/>
                <a:ea typeface="+mn-ea"/>
              </a:rPr>
              <a:t>2 extra Sprints needed to finish Release Backlog</a:t>
            </a:r>
          </a:p>
        </p:txBody>
      </p:sp>
      <p:sp>
        <p:nvSpPr>
          <p:cNvPr id="26" name="Rectangular Callout 25"/>
          <p:cNvSpPr>
            <a:spLocks noChangeArrowheads="1"/>
          </p:cNvSpPr>
          <p:nvPr/>
        </p:nvSpPr>
        <p:spPr bwMode="auto">
          <a:xfrm>
            <a:off x="0" y="3860800"/>
            <a:ext cx="1930400" cy="1295400"/>
          </a:xfrm>
          <a:prstGeom prst="wedgeRectCallout">
            <a:avLst>
              <a:gd name="adj1" fmla="val -20176"/>
              <a:gd name="adj2" fmla="val 73153"/>
            </a:avLst>
          </a:prstGeom>
          <a:solidFill>
            <a:schemeClr val="bg1"/>
          </a:solidFill>
          <a:ln w="12700">
            <a:solidFill>
              <a:schemeClr val="tx1"/>
            </a:solidFill>
            <a:miter lim="800000"/>
            <a:headEnd/>
            <a:tailEnd/>
          </a:ln>
          <a:effectLst>
            <a:outerShdw dist="23000" dir="5400000" rotWithShape="0">
              <a:srgbClr val="808080">
                <a:alpha val="34999"/>
              </a:srgbClr>
            </a:outerShdw>
          </a:effectLst>
        </p:spPr>
        <p:txBody>
          <a:bodyPr anchor="ctr"/>
          <a:lstStyle/>
          <a:p>
            <a:pPr algn="ctr">
              <a:defRPr/>
            </a:pPr>
            <a:r>
              <a:rPr lang="en-US" sz="1800">
                <a:latin typeface="+mn-lt"/>
                <a:ea typeface="+mn-ea"/>
              </a:rPr>
              <a:t>Remove 13 points from Release Backlog to launch on time</a:t>
            </a:r>
          </a:p>
        </p:txBody>
      </p:sp>
      <p:cxnSp>
        <p:nvCxnSpPr>
          <p:cNvPr id="28" name="Straight Connector 27"/>
          <p:cNvCxnSpPr>
            <a:cxnSpLocks noChangeShapeType="1"/>
          </p:cNvCxnSpPr>
          <p:nvPr/>
        </p:nvCxnSpPr>
        <p:spPr bwMode="auto">
          <a:xfrm>
            <a:off x="558800" y="5524502"/>
            <a:ext cx="5575300" cy="1588"/>
          </a:xfrm>
          <a:prstGeom prst="line">
            <a:avLst/>
          </a:prstGeom>
          <a:noFill/>
          <a:ln w="38100">
            <a:solidFill>
              <a:schemeClr val="tx1"/>
            </a:solidFill>
            <a:round/>
            <a:headEnd/>
            <a:tailEnd/>
          </a:ln>
          <a:effectLst>
            <a:outerShdw dist="20000" dir="5400000" rotWithShape="0">
              <a:srgbClr val="808080">
                <a:alpha val="37999"/>
              </a:srgbClr>
            </a:outerShdw>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2000"/>
                                        <p:tgtEl>
                                          <p:spTgt spid="2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right)">
                                      <p:cBhvr>
                                        <p:cTn id="60" dur="2000"/>
                                        <p:tgtEl>
                                          <p:spTgt spid="2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P spid="27" grpId="0" animBg="1"/>
      <p:bldP spid="37" grpId="0" animBg="1"/>
      <p:bldP spid="49"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470602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Product Roadmap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2322"/>
            <a:ext cx="8229600" cy="4776717"/>
          </a:xfrm>
        </p:spPr>
      </p:pic>
    </p:spTree>
    <p:extLst>
      <p:ext uri="{BB962C8B-B14F-4D97-AF65-F5344CB8AC3E}">
        <p14:creationId xmlns:p14="http://schemas.microsoft.com/office/powerpoint/2010/main" val="176434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Roadmap vs Product Backlog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143" y="2088106"/>
            <a:ext cx="8229600" cy="2988861"/>
          </a:xfrm>
        </p:spPr>
      </p:pic>
    </p:spTree>
    <p:extLst>
      <p:ext uri="{BB962C8B-B14F-4D97-AF65-F5344CB8AC3E}">
        <p14:creationId xmlns:p14="http://schemas.microsoft.com/office/powerpoint/2010/main" val="167037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Elevator Pitch </a:t>
            </a:r>
            <a:endParaRPr lang="en-US" dirty="0"/>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pPr marL="0" indent="0">
              <a:buNone/>
            </a:pPr>
            <a:r>
              <a:rPr lang="en-US" sz="2800" dirty="0" smtClean="0"/>
              <a:t>An elevator pitch is a crisp message that communicates key features of the project in a succinct way so that others can easily understand it. </a:t>
            </a:r>
          </a:p>
          <a:p>
            <a:pPr marL="0" indent="0">
              <a:buNone/>
            </a:pPr>
            <a:endParaRPr lang="en-US" sz="2800" dirty="0"/>
          </a:p>
          <a:p>
            <a:pPr marL="0" indent="0">
              <a:buNone/>
            </a:pPr>
            <a:r>
              <a:rPr lang="en-US" sz="2800" dirty="0" smtClean="0"/>
              <a:t>Imagine if your CEO asked about the project in the lift going up to your office. Can you communicate what the project is about before the elevator gets from the ground to the tenth floor?</a:t>
            </a:r>
          </a:p>
          <a:p>
            <a:pPr marL="0" indent="0">
              <a:buNone/>
            </a:pPr>
            <a:endParaRPr lang="en-US" sz="2800" dirty="0"/>
          </a:p>
          <a:p>
            <a:pPr marL="0" indent="0">
              <a:buNone/>
            </a:pPr>
            <a:r>
              <a:rPr lang="en-US" sz="2800" dirty="0" smtClean="0"/>
              <a:t>Elevator Pitch</a:t>
            </a:r>
          </a:p>
          <a:p>
            <a:pPr marL="0" indent="0">
              <a:buNone/>
            </a:pPr>
            <a:endParaRPr lang="en-US" sz="2800" dirty="0"/>
          </a:p>
          <a:p>
            <a:pPr marL="0" indent="0">
              <a:buNone/>
            </a:pPr>
            <a:r>
              <a:rPr lang="en-US" sz="2800" dirty="0" smtClean="0"/>
              <a:t>• Brings </a:t>
            </a:r>
            <a:r>
              <a:rPr lang="en-US" sz="2800" dirty="0"/>
              <a:t>clarity and focus to project.</a:t>
            </a:r>
          </a:p>
          <a:p>
            <a:pPr marL="0" indent="0">
              <a:buNone/>
            </a:pPr>
            <a:r>
              <a:rPr lang="en-US" sz="2800" dirty="0"/>
              <a:t>• Forces team to think about the customer.</a:t>
            </a:r>
          </a:p>
          <a:p>
            <a:pPr marL="0" indent="0">
              <a:buNone/>
            </a:pPr>
            <a:r>
              <a:rPr lang="en-US" sz="2800" dirty="0"/>
              <a:t>• Forces hard decisions to be made:</a:t>
            </a:r>
          </a:p>
          <a:p>
            <a:pPr marL="0" indent="0">
              <a:buNone/>
            </a:pPr>
            <a:r>
              <a:rPr lang="en-US" sz="2800" dirty="0"/>
              <a:t>• who is it for? how is it different?</a:t>
            </a:r>
          </a:p>
        </p:txBody>
      </p:sp>
    </p:spTree>
    <p:extLst>
      <p:ext uri="{BB962C8B-B14F-4D97-AF65-F5344CB8AC3E}">
        <p14:creationId xmlns:p14="http://schemas.microsoft.com/office/powerpoint/2010/main" val="1468141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Elevator Pitch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600201"/>
            <a:ext cx="5334000" cy="4525963"/>
          </a:xfrm>
        </p:spPr>
      </p:pic>
    </p:spTree>
    <p:extLst>
      <p:ext uri="{BB962C8B-B14F-4D97-AF65-F5344CB8AC3E}">
        <p14:creationId xmlns:p14="http://schemas.microsoft.com/office/powerpoint/2010/main" val="1005863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sm standard 4.07 bangalor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Myriad Pro Light"/>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ck">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5F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ck">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5F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 Productization Manifesto 0623031-Revised v2">
  <a:themeElements>
    <a:clrScheme name="The Productization Manifesto 0623031-Revised 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he Productization Manifesto 0623031-Revised v2">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he Productization Manifesto 0623031-Revised 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he Productization Manifesto 0623031-Revised v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he Productization Manifesto 0623031-Revised v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he Productization Manifesto 0623031-Revised v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he Productization Manifesto 0623031-Revised v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he Productization Manifesto 0623031-Revised v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he Productization Manifesto 0623031-Revised v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he Productization Manifesto 0623031-Revised v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he Productization Manifesto 0623031-Revised v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he Productization Manifesto 0623031-Revised v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he Productization Manifesto 0623031-Revised v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he Productization Manifesto 0623031-Revised v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Intelliware PPT Template">
      <a:dk1>
        <a:sysClr val="windowText" lastClr="000000"/>
      </a:dk1>
      <a:lt1>
        <a:sysClr val="window" lastClr="FFFFFF"/>
      </a:lt1>
      <a:dk2>
        <a:srgbClr val="004785"/>
      </a:dk2>
      <a:lt2>
        <a:srgbClr val="EEECE1"/>
      </a:lt2>
      <a:accent1>
        <a:srgbClr val="004785"/>
      </a:accent1>
      <a:accent2>
        <a:srgbClr val="4D90CD"/>
      </a:accent2>
      <a:accent3>
        <a:srgbClr val="5E5F60"/>
      </a:accent3>
      <a:accent4>
        <a:srgbClr val="9AC73C"/>
      </a:accent4>
      <a:accent5>
        <a:srgbClr val="81408B"/>
      </a:accent5>
      <a:accent6>
        <a:srgbClr val="C93E27"/>
      </a:accent6>
      <a:hlink>
        <a:srgbClr val="004785"/>
      </a:hlink>
      <a:folHlink>
        <a:srgbClr val="4D90CD"/>
      </a:folHlink>
    </a:clrScheme>
    <a:fontScheme name="Intelliw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Theme">
  <a:themeElements>
    <a:clrScheme name="Intelliware PPT Template">
      <a:dk1>
        <a:sysClr val="windowText" lastClr="000000"/>
      </a:dk1>
      <a:lt1>
        <a:sysClr val="window" lastClr="FFFFFF"/>
      </a:lt1>
      <a:dk2>
        <a:srgbClr val="004785"/>
      </a:dk2>
      <a:lt2>
        <a:srgbClr val="EEECE1"/>
      </a:lt2>
      <a:accent1>
        <a:srgbClr val="004785"/>
      </a:accent1>
      <a:accent2>
        <a:srgbClr val="4D90CD"/>
      </a:accent2>
      <a:accent3>
        <a:srgbClr val="5E5F60"/>
      </a:accent3>
      <a:accent4>
        <a:srgbClr val="9AC73C"/>
      </a:accent4>
      <a:accent5>
        <a:srgbClr val="81408B"/>
      </a:accent5>
      <a:accent6>
        <a:srgbClr val="C93E27"/>
      </a:accent6>
      <a:hlink>
        <a:srgbClr val="004785"/>
      </a:hlink>
      <a:folHlink>
        <a:srgbClr val="4D90CD"/>
      </a:folHlink>
    </a:clrScheme>
    <a:fontScheme name="Intelliw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60A11A1E1A02419FA5CEA36C94492F" ma:contentTypeVersion="0" ma:contentTypeDescription="Create a new document." ma:contentTypeScope="" ma:versionID="86d53e5dd03f02e5c831d2a11bde4392">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67A936-DC68-498D-B537-72B742FB756D}">
  <ds:schemaRefs>
    <ds:schemaRef ds:uri="http://schemas.openxmlformats.org/package/2006/metadata/core-properties"/>
    <ds:schemaRef ds:uri="http://purl.org/dc/elements/1.1/"/>
    <ds:schemaRef ds:uri="http://purl.org/dc/terms/"/>
    <ds:schemaRef ds:uri="http://schemas.microsoft.com/office/2006/metadata/properties"/>
    <ds:schemaRef ds:uri="http://schemas.microsoft.com/office/2006/documentManagement/types"/>
    <ds:schemaRef ds:uri="http://purl.org/dc/dcmitype/"/>
    <ds:schemaRef ds:uri="http://www.w3.org/XML/1998/namespace"/>
  </ds:schemaRefs>
</ds:datastoreItem>
</file>

<file path=customXml/itemProps2.xml><?xml version="1.0" encoding="utf-8"?>
<ds:datastoreItem xmlns:ds="http://schemas.openxmlformats.org/officeDocument/2006/customXml" ds:itemID="{13FC298D-A653-48D4-ABC2-5D50A17ED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D77B4C7-6904-4C86-844F-F36F3606DD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csm standard 4.07 bangalore.thmx</Template>
  <TotalTime>67924</TotalTime>
  <Words>1574</Words>
  <Application>Microsoft Office PowerPoint</Application>
  <PresentationFormat>On-screen Show (4:3)</PresentationFormat>
  <Paragraphs>485</Paragraphs>
  <Slides>42</Slides>
  <Notes>21</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42</vt:i4>
      </vt:variant>
    </vt:vector>
  </HeadingPairs>
  <TitlesOfParts>
    <vt:vector size="49" baseType="lpstr">
      <vt:lpstr>csm standard 4.07 bangalore</vt:lpstr>
      <vt:lpstr>Black</vt:lpstr>
      <vt:lpstr>1_Black</vt:lpstr>
      <vt:lpstr>The Productization Manifesto 0623031-Revised v2</vt:lpstr>
      <vt:lpstr>Office Theme</vt:lpstr>
      <vt:lpstr>1_Office Theme</vt:lpstr>
      <vt:lpstr>Image</vt:lpstr>
      <vt:lpstr>Scrum in the Real World</vt:lpstr>
      <vt:lpstr>Scrum in the Real World</vt:lpstr>
      <vt:lpstr>PowerPoint Presentation</vt:lpstr>
      <vt:lpstr>Agile Planning Onion</vt:lpstr>
      <vt:lpstr>PowerPoint Presentation</vt:lpstr>
      <vt:lpstr>Sample Product Roadmap</vt:lpstr>
      <vt:lpstr>Product Roadmap vs Product Backlog</vt:lpstr>
      <vt:lpstr>Elevator Pitch </vt:lpstr>
      <vt:lpstr>Elevator Pitch </vt:lpstr>
      <vt:lpstr>Defining Product from Customer Point of View </vt:lpstr>
      <vt:lpstr>Scrum in the Real World</vt:lpstr>
      <vt:lpstr>Creating the Product Backlog</vt:lpstr>
      <vt:lpstr>User Stories for Clarity</vt:lpstr>
      <vt:lpstr>The Card</vt:lpstr>
      <vt:lpstr>The Confirmation – Back of Card</vt:lpstr>
      <vt:lpstr>The Conversation</vt:lpstr>
      <vt:lpstr>PowerPoint Presentation</vt:lpstr>
      <vt:lpstr>Scrum in the Real World</vt:lpstr>
      <vt:lpstr>What is Release Planning</vt:lpstr>
      <vt:lpstr>Big Picture Implications</vt:lpstr>
      <vt:lpstr>Release Planning</vt:lpstr>
      <vt:lpstr>Release Options</vt:lpstr>
      <vt:lpstr>PowerPoint Presentation</vt:lpstr>
      <vt:lpstr>PowerPoint Presentation</vt:lpstr>
      <vt:lpstr>PowerPoint Presentation</vt:lpstr>
      <vt:lpstr>Release backlog</vt:lpstr>
      <vt:lpstr>PowerPoint Presentation</vt:lpstr>
      <vt:lpstr>PowerPoint Presentation</vt:lpstr>
      <vt:lpstr>Feature Driven Release Planning</vt:lpstr>
      <vt:lpstr>Date Driven Release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Enhanced Release Burndown</vt:lpstr>
      <vt:lpstr>Enhanced Release Burndown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title>
  <dc:creator>Thusitha Senanayake</dc:creator>
  <cp:lastModifiedBy>Janani Liyanage</cp:lastModifiedBy>
  <cp:revision>3026</cp:revision>
  <cp:lastPrinted>2010-10-26T04:31:47Z</cp:lastPrinted>
  <dcterms:created xsi:type="dcterms:W3CDTF">2011-06-08T13:32:56Z</dcterms:created>
  <dcterms:modified xsi:type="dcterms:W3CDTF">2015-08-31T03:43:34Z</dcterms:modified>
</cp:coreProperties>
</file>