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wdp" ContentType="image/vnd.ms-photo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5"/>
  </p:notesMasterIdLst>
  <p:sldIdLst>
    <p:sldId id="256" r:id="rId3"/>
    <p:sldId id="258" r:id="rId4"/>
    <p:sldId id="277" r:id="rId5"/>
    <p:sldId id="266" r:id="rId6"/>
    <p:sldId id="283" r:id="rId7"/>
    <p:sldId id="267" r:id="rId8"/>
    <p:sldId id="308" r:id="rId9"/>
    <p:sldId id="309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7" r:id="rId23"/>
    <p:sldId id="298" r:id="rId24"/>
    <p:sldId id="296" r:id="rId25"/>
    <p:sldId id="299" r:id="rId26"/>
    <p:sldId id="300" r:id="rId27"/>
    <p:sldId id="301" r:id="rId28"/>
    <p:sldId id="302" r:id="rId29"/>
    <p:sldId id="303" r:id="rId30"/>
    <p:sldId id="304" r:id="rId31"/>
    <p:sldId id="306" r:id="rId32"/>
    <p:sldId id="307" r:id="rId33"/>
    <p:sldId id="271" r:id="rId34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9161"/>
    <a:srgbClr val="FFC432"/>
    <a:srgbClr val="FFCA21"/>
    <a:srgbClr val="5F5AC2"/>
    <a:srgbClr val="F6BB00"/>
    <a:srgbClr val="00E2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8130" autoAdjust="0"/>
    <p:restoredTop sz="87621" autoAdjust="0"/>
  </p:normalViewPr>
  <p:slideViewPr>
    <p:cSldViewPr>
      <p:cViewPr varScale="1">
        <p:scale>
          <a:sx n="88" d="100"/>
          <a:sy n="88" d="100"/>
        </p:scale>
        <p:origin x="-120" y="-3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FA731-72D6-483F-A27C-72869D04E5B7}">
      <dsp:nvSpPr>
        <dsp:cNvPr id="0" name=""/>
        <dsp:cNvSpPr/>
      </dsp:nvSpPr>
      <dsp:spPr>
        <a:xfrm>
          <a:off x="2114673" y="1199040"/>
          <a:ext cx="1465493" cy="1465493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banks+financial institutions</a:t>
          </a:r>
          <a:endParaRPr lang="en-US" sz="1000" kern="1200" dirty="0"/>
        </a:p>
      </dsp:txBody>
      <dsp:txXfrm>
        <a:off x="2409302" y="1542325"/>
        <a:ext cx="876235" cy="753293"/>
      </dsp:txXfrm>
    </dsp:sp>
    <dsp:sp modelId="{B5D8F8AF-8B86-4EAD-9894-C9A07A33D67E}">
      <dsp:nvSpPr>
        <dsp:cNvPr id="0" name=""/>
        <dsp:cNvSpPr/>
      </dsp:nvSpPr>
      <dsp:spPr>
        <a:xfrm>
          <a:off x="1262022" y="852650"/>
          <a:ext cx="1065813" cy="106581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customers</a:t>
          </a:r>
          <a:endParaRPr lang="en-US" sz="1000" kern="1200" dirty="0"/>
        </a:p>
      </dsp:txBody>
      <dsp:txXfrm>
        <a:off x="1530344" y="1122593"/>
        <a:ext cx="529169" cy="525927"/>
      </dsp:txXfrm>
    </dsp:sp>
    <dsp:sp modelId="{97F7C075-B074-4BF7-8BFC-AB7B9C77581B}">
      <dsp:nvSpPr>
        <dsp:cNvPr id="0" name=""/>
        <dsp:cNvSpPr/>
      </dsp:nvSpPr>
      <dsp:spPr>
        <a:xfrm rot="20700000">
          <a:off x="1858986" y="117348"/>
          <a:ext cx="1044279" cy="1044279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loans</a:t>
          </a:r>
          <a:endParaRPr lang="en-US" sz="1000" kern="1200" dirty="0"/>
        </a:p>
      </dsp:txBody>
      <dsp:txXfrm rot="-20700000">
        <a:off x="2088027" y="346389"/>
        <a:ext cx="586197" cy="586197"/>
      </dsp:txXfrm>
    </dsp:sp>
    <dsp:sp modelId="{9C1E36FD-3B0D-42A4-8385-8F86DA8FB3F1}">
      <dsp:nvSpPr>
        <dsp:cNvPr id="0" name=""/>
        <dsp:cNvSpPr/>
      </dsp:nvSpPr>
      <dsp:spPr>
        <a:xfrm>
          <a:off x="1986012" y="986835"/>
          <a:ext cx="1875831" cy="1875831"/>
        </a:xfrm>
        <a:prstGeom prst="circularArrow">
          <a:avLst>
            <a:gd name="adj1" fmla="val 4688"/>
            <a:gd name="adj2" fmla="val 299029"/>
            <a:gd name="adj3" fmla="val 2463309"/>
            <a:gd name="adj4" fmla="val 15980238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FF9A3-125C-47B9-AD89-2ED4CE40EFBF}">
      <dsp:nvSpPr>
        <dsp:cNvPr id="0" name=""/>
        <dsp:cNvSpPr/>
      </dsp:nvSpPr>
      <dsp:spPr>
        <a:xfrm>
          <a:off x="1073268" y="623391"/>
          <a:ext cx="1362909" cy="136290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AD4F9B-C8D2-433D-BDE6-5B09AB7ED0F2}">
      <dsp:nvSpPr>
        <dsp:cNvPr id="0" name=""/>
        <dsp:cNvSpPr/>
      </dsp:nvSpPr>
      <dsp:spPr>
        <a:xfrm>
          <a:off x="1617434" y="-104823"/>
          <a:ext cx="1469490" cy="146949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smtClean="0">
                <a:solidFill>
                  <a:srgbClr val="FFFFFF"/>
                </a:solidFill>
              </a:rPr>
              <a:pPr algn="ctr"/>
              <a:t>5/9/2017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kumimoji="0" lang="en-US" smtClean="0"/>
              <a:pPr/>
              <a:t>5/9/2017</a:t>
            </a:fld>
            <a:endParaRPr kumimoji="0"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kumimoji="0" lang="en-US" smtClean="0"/>
              <a:pPr/>
              <a:t>5/9/2017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5/9/2017</a:t>
            </a:fld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5/9/2017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kumimoji="0" lang="en-US" smtClean="0"/>
              <a:pPr/>
              <a:t>5/9/2017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kumimoji="0" lang="en-US" smtClean="0"/>
              <a:pPr/>
              <a:t>5/9/2017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kumimoji="0" lang="en-US" smtClean="0"/>
              <a:pPr/>
              <a:t>5/9/2017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5/9/2017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n-US" smtClean="0"/>
              <a:pPr/>
              <a:t>5/9/2017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audio" Target="../media/audio1.wav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28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209800"/>
          </a:xfrm>
        </p:spPr>
        <p:txBody>
          <a:bodyPr>
            <a:normAutofit/>
          </a:bodyPr>
          <a:lstStyle>
            <a:extLst/>
          </a:lstStyle>
          <a:p>
            <a:pPr algn="r"/>
            <a:r>
              <a:rPr lang="en-US" sz="3600" dirty="0" smtClean="0"/>
              <a:t>Machine Learning</a:t>
            </a:r>
            <a:endParaRPr lang="en-US" sz="3600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pPr algn="r"/>
            <a:r>
              <a:rPr lang="en-US" dirty="0" smtClean="0">
                <a:solidFill>
                  <a:srgbClr val="FFFF00"/>
                </a:solidFill>
              </a:rPr>
              <a:t>Nike Revenue Forecast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374" y="393292"/>
            <a:ext cx="4343400" cy="590549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lnSpc>
                <a:spcPct val="120000"/>
              </a:lnSpc>
            </a:pPr>
            <a:r>
              <a:rPr lang="en-US" sz="3200" dirty="0" smtClean="0"/>
              <a:t>Data Science Project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0" y="10446"/>
            <a:ext cx="1516626" cy="1342104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950284"/>
            <a:ext cx="2239296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4" descr="RDSCointegrationPo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29400" y="2689669"/>
            <a:ext cx="1981200" cy="1253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2000" y="1352550"/>
            <a:ext cx="1981200" cy="262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743200" y="1352550"/>
            <a:ext cx="1752600" cy="1773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629400" y="1352550"/>
            <a:ext cx="1981200" cy="1266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5" grpId="1" build="p"/>
      <p:bldP spid="6" grpId="0"/>
      <p:bldP spid="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382000" cy="1005840"/>
          </a:xfrm>
        </p:spPr>
        <p:txBody>
          <a:bodyPr>
            <a:noAutofit/>
          </a:bodyPr>
          <a:lstStyle>
            <a:extLst/>
          </a:lstStyle>
          <a:p>
            <a:r>
              <a:rPr lang="en-US" sz="3600" dirty="0" smtClean="0">
                <a:latin typeface="Bookman Old Style" pitchFamily="18" charset="0"/>
              </a:rPr>
              <a:t>Part I: Regression</a:t>
            </a:r>
            <a:endParaRPr lang="en-US" sz="3400" dirty="0">
              <a:latin typeface="Bookman Old Style" pitchFamily="18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6553200" cy="3276599"/>
          </a:xfrm>
        </p:spPr>
        <p:txBody>
          <a:bodyPr>
            <a:normAutofit/>
          </a:bodyPr>
          <a:lstStyle>
            <a:extLst/>
          </a:lstStyle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000" dirty="0" smtClean="0">
                <a:latin typeface="Bookman Old Style" pitchFamily="18" charset="0"/>
              </a:rPr>
              <a:t>Notwithstanding our visual observations of presence of trend, seasonality, </a:t>
            </a:r>
            <a:r>
              <a:rPr lang="en-US" sz="2000" dirty="0" smtClean="0">
                <a:latin typeface="Bookman Old Style" pitchFamily="18" charset="0"/>
              </a:rPr>
              <a:t>lets </a:t>
            </a:r>
            <a:r>
              <a:rPr lang="en-US" sz="2000" dirty="0" smtClean="0">
                <a:latin typeface="Bookman Old Style" pitchFamily="18" charset="0"/>
              </a:rPr>
              <a:t>check statistically how linear regression model fits to Nike Revenue data.</a:t>
            </a:r>
          </a:p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000" dirty="0" smtClean="0">
                <a:latin typeface="Bookman Old Style" pitchFamily="18" charset="0"/>
              </a:rPr>
              <a:t>Multiple linear regression model that incorporate seasonal component along with trend component give better fit compared to fitting straight line.</a:t>
            </a:r>
          </a:p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endParaRPr lang="en-US" sz="2000" dirty="0" smtClean="0">
              <a:latin typeface="Bookman Old Style" pitchFamily="18" charset="0"/>
            </a:endParaRPr>
          </a:p>
          <a:p>
            <a:pPr algn="just">
              <a:buNone/>
            </a:pPr>
            <a:endParaRPr lang="en-US" sz="2000" dirty="0" smtClean="0">
              <a:latin typeface="Bookman Old Style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895350"/>
            <a:ext cx="1828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15200" y="2495550"/>
            <a:ext cx="1828800" cy="239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76727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382000" cy="1005840"/>
          </a:xfrm>
        </p:spPr>
        <p:txBody>
          <a:bodyPr>
            <a:noAutofit/>
          </a:bodyPr>
          <a:lstStyle>
            <a:extLst/>
          </a:lstStyle>
          <a:p>
            <a:r>
              <a:rPr lang="en-US" sz="3600" dirty="0" smtClean="0">
                <a:latin typeface="Bookman Old Style" pitchFamily="18" charset="0"/>
              </a:rPr>
              <a:t>Part I: Regression (</a:t>
            </a:r>
            <a:r>
              <a:rPr lang="en-US" sz="2400" dirty="0" smtClean="0">
                <a:latin typeface="Bookman Old Style" pitchFamily="18" charset="0"/>
              </a:rPr>
              <a:t>cont…</a:t>
            </a:r>
            <a:r>
              <a:rPr lang="en-US" sz="3600" dirty="0" smtClean="0">
                <a:latin typeface="Bookman Old Style" pitchFamily="18" charset="0"/>
              </a:rPr>
              <a:t>)</a:t>
            </a:r>
            <a:endParaRPr lang="en-US" sz="3400" dirty="0">
              <a:latin typeface="Bookman Old Style" pitchFamily="18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6553200" cy="3276599"/>
          </a:xfrm>
        </p:spPr>
        <p:txBody>
          <a:bodyPr>
            <a:normAutofit fontScale="92500" lnSpcReduction="20000"/>
          </a:bodyPr>
          <a:lstStyle>
            <a:extLst/>
          </a:lstStyle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000" dirty="0" smtClean="0">
                <a:latin typeface="Bookman Old Style" pitchFamily="18" charset="0"/>
              </a:rPr>
              <a:t>Root Mean Square Error (RMSE) of Training dataset is much lower compared to validation dataset, highlights unsatisfactory predictive power of linear regression model even for next year.</a:t>
            </a:r>
          </a:p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000" dirty="0" smtClean="0">
                <a:latin typeface="Bookman Old Style" pitchFamily="18" charset="0"/>
              </a:rPr>
              <a:t>RMSE (Training)=222 &lt; RMSE (Validation)=369</a:t>
            </a:r>
          </a:p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000" dirty="0" smtClean="0">
                <a:latin typeface="Bookman Old Style" pitchFamily="18" charset="0"/>
              </a:rPr>
              <a:t>Auto Correlation Function (ACF) and Partial Auto Correlation Function (PACF) of Residuals (Actual – Fitted) made clear that </a:t>
            </a:r>
            <a:r>
              <a:rPr lang="en-US" sz="2000" dirty="0" smtClean="0">
                <a:latin typeface="Bookman Old Style" pitchFamily="18" charset="0"/>
              </a:rPr>
              <a:t>there </a:t>
            </a:r>
            <a:r>
              <a:rPr lang="en-US" sz="2000" dirty="0" smtClean="0">
                <a:latin typeface="Bookman Old Style" pitchFamily="18" charset="0"/>
              </a:rPr>
              <a:t>is significant evidence of non-zero correlations at various lags.</a:t>
            </a:r>
          </a:p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000" dirty="0" smtClean="0">
                <a:latin typeface="Bookman Old Style" pitchFamily="18" charset="0"/>
              </a:rPr>
              <a:t>Implies that a better fit model is needed to incorporate information left in the residuals. </a:t>
            </a:r>
          </a:p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endParaRPr lang="en-US" sz="2000" dirty="0" smtClean="0">
              <a:latin typeface="Bookman Old Style" pitchFamily="18" charset="0"/>
            </a:endParaRPr>
          </a:p>
          <a:p>
            <a:pPr algn="just">
              <a:buNone/>
            </a:pPr>
            <a:endParaRPr lang="en-US" sz="2000" dirty="0" smtClean="0">
              <a:latin typeface="Bookman Old Style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0" y="1581150"/>
            <a:ext cx="2057400" cy="294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76727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382000" cy="1005840"/>
          </a:xfrm>
        </p:spPr>
        <p:txBody>
          <a:bodyPr>
            <a:noAutofit/>
          </a:bodyPr>
          <a:lstStyle>
            <a:extLst/>
          </a:lstStyle>
          <a:p>
            <a:r>
              <a:rPr lang="en-US" sz="3600" dirty="0" smtClean="0">
                <a:latin typeface="Bookman Old Style" pitchFamily="18" charset="0"/>
              </a:rPr>
              <a:t>Part II: Smoothing methods (SES)</a:t>
            </a:r>
            <a:endParaRPr lang="en-US" sz="3400" dirty="0">
              <a:latin typeface="Bookman Old Style" pitchFamily="18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6553200" cy="3276599"/>
          </a:xfrm>
        </p:spPr>
        <p:txBody>
          <a:bodyPr>
            <a:normAutofit/>
          </a:bodyPr>
          <a:lstStyle>
            <a:extLst/>
          </a:lstStyle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000" dirty="0" smtClean="0">
                <a:latin typeface="Bookman Old Style" pitchFamily="18" charset="0"/>
              </a:rPr>
              <a:t>While noticing both trend and seasonality in the Nike's revenue data implies triple exponential smoothing (TES) may be most apt model; let's validate our observations by first fitting simple exponential smoothing (SES).</a:t>
            </a:r>
          </a:p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000" dirty="0" smtClean="0">
                <a:latin typeface="Bookman Old Style" pitchFamily="18" charset="0"/>
              </a:rPr>
              <a:t>Note we estimated smoothing parameter alpha using the given data.</a:t>
            </a:r>
          </a:p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000" dirty="0" smtClean="0">
                <a:latin typeface="Bookman Old Style" pitchFamily="18" charset="0"/>
              </a:rPr>
              <a:t>Estimated smoothing parameter (0.6), gives more weight to recent observations.</a:t>
            </a:r>
          </a:p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endParaRPr lang="en-US" sz="2000" dirty="0" smtClean="0">
              <a:latin typeface="Bookman Old Style" pitchFamily="18" charset="0"/>
            </a:endParaRPr>
          </a:p>
          <a:p>
            <a:pPr algn="just">
              <a:buNone/>
            </a:pPr>
            <a:endParaRPr lang="en-US" sz="2000" dirty="0" smtClean="0">
              <a:latin typeface="Bookman Old Style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96137" y="1276350"/>
            <a:ext cx="1947863" cy="270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76727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382000" cy="1005840"/>
          </a:xfrm>
        </p:spPr>
        <p:txBody>
          <a:bodyPr>
            <a:noAutofit/>
          </a:bodyPr>
          <a:lstStyle>
            <a:extLst/>
          </a:lstStyle>
          <a:p>
            <a:r>
              <a:rPr lang="en-US" sz="3600" dirty="0" smtClean="0">
                <a:latin typeface="Bookman Old Style" pitchFamily="18" charset="0"/>
              </a:rPr>
              <a:t>Part II: Smoothing methods (SES) </a:t>
            </a:r>
            <a:r>
              <a:rPr lang="en-US" sz="2400" dirty="0" smtClean="0">
                <a:latin typeface="Bookman Old Style" pitchFamily="18" charset="0"/>
              </a:rPr>
              <a:t>(cont…)</a:t>
            </a:r>
            <a:endParaRPr lang="en-US" sz="2400" dirty="0">
              <a:latin typeface="Bookman Old Style" pitchFamily="18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6553200" cy="3276599"/>
          </a:xfrm>
        </p:spPr>
        <p:txBody>
          <a:bodyPr>
            <a:normAutofit/>
          </a:bodyPr>
          <a:lstStyle>
            <a:extLst/>
          </a:lstStyle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000" dirty="0" smtClean="0">
                <a:latin typeface="Bookman Old Style" pitchFamily="18" charset="0"/>
              </a:rPr>
              <a:t>Estimated Sum of Square Errors (SSE) for SES=</a:t>
            </a:r>
            <a:r>
              <a:rPr lang="en-US" sz="1800" dirty="0" smtClean="0"/>
              <a:t> 3652701;</a:t>
            </a:r>
          </a:p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000" dirty="0" smtClean="0">
                <a:latin typeface="Bookman Old Style" pitchFamily="18" charset="0"/>
              </a:rPr>
              <a:t>Note from SES forecast for next 8 quarters (blue line) that no trend and seasonality incorporated in SES forecast</a:t>
            </a:r>
          </a:p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000" dirty="0" smtClean="0">
                <a:latin typeface="Bookman Old Style" pitchFamily="18" charset="0"/>
              </a:rPr>
              <a:t>Note dark shaded area denotes 80% prediction interval and light shaded area extended to 95% of prediction interval</a:t>
            </a:r>
          </a:p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endParaRPr lang="en-US" sz="2000" dirty="0" smtClean="0">
              <a:latin typeface="Bookman Old Style" pitchFamily="18" charset="0"/>
            </a:endParaRPr>
          </a:p>
          <a:p>
            <a:pPr algn="just">
              <a:buNone/>
            </a:pPr>
            <a:endParaRPr lang="en-US" sz="2000" dirty="0" smtClean="0">
              <a:latin typeface="Bookman Old Style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9937" y="1352550"/>
            <a:ext cx="202406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76727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382000" cy="1005840"/>
          </a:xfrm>
        </p:spPr>
        <p:txBody>
          <a:bodyPr>
            <a:noAutofit/>
          </a:bodyPr>
          <a:lstStyle>
            <a:extLst/>
          </a:lstStyle>
          <a:p>
            <a:r>
              <a:rPr lang="en-US" sz="3600" dirty="0" smtClean="0">
                <a:latin typeface="Bookman Old Style" pitchFamily="18" charset="0"/>
              </a:rPr>
              <a:t>Part II: Smoothing methods (SES) </a:t>
            </a:r>
            <a:r>
              <a:rPr lang="en-US" sz="2400" dirty="0" smtClean="0">
                <a:latin typeface="Bookman Old Style" pitchFamily="18" charset="0"/>
              </a:rPr>
              <a:t>(cont…)</a:t>
            </a:r>
            <a:endParaRPr lang="en-US" sz="2400" dirty="0">
              <a:latin typeface="Bookman Old Style" pitchFamily="18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6553200" cy="3276599"/>
          </a:xfrm>
        </p:spPr>
        <p:txBody>
          <a:bodyPr>
            <a:normAutofit fontScale="92500"/>
          </a:bodyPr>
          <a:lstStyle>
            <a:extLst/>
          </a:lstStyle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000" dirty="0" smtClean="0">
                <a:latin typeface="Bookman Old Style" pitchFamily="18" charset="0"/>
              </a:rPr>
              <a:t>Residuals analysis of SES: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700" dirty="0" smtClean="0">
                <a:latin typeface="Bookman Old Style" pitchFamily="18" charset="0"/>
              </a:rPr>
              <a:t>from the </a:t>
            </a:r>
            <a:r>
              <a:rPr lang="en-US" sz="1700" dirty="0" err="1" smtClean="0">
                <a:latin typeface="Bookman Old Style" pitchFamily="18" charset="0"/>
              </a:rPr>
              <a:t>correlogram</a:t>
            </a:r>
            <a:r>
              <a:rPr lang="en-US" sz="1700" dirty="0" smtClean="0">
                <a:latin typeface="Bookman Old Style" pitchFamily="18" charset="0"/>
              </a:rPr>
              <a:t> it is quite evident that there is significant evidence of non-zero correlations at various lags;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700" dirty="0" smtClean="0">
                <a:latin typeface="Bookman Old Style" pitchFamily="18" charset="0"/>
              </a:rPr>
              <a:t>Notice results of </a:t>
            </a:r>
            <a:r>
              <a:rPr lang="en-US" sz="1700" dirty="0" err="1" smtClean="0">
                <a:latin typeface="Bookman Old Style" pitchFamily="18" charset="0"/>
              </a:rPr>
              <a:t>Ljung</a:t>
            </a:r>
            <a:r>
              <a:rPr lang="en-US" sz="1700" dirty="0" smtClean="0">
                <a:latin typeface="Bookman Old Style" pitchFamily="18" charset="0"/>
              </a:rPr>
              <a:t>-Box test (p-value much lower then 0.01) further confirms evidence of non-zero autocorrelations at various legs: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700" dirty="0" smtClean="0">
                <a:latin typeface="Bookman Old Style" pitchFamily="18" charset="0"/>
              </a:rPr>
              <a:t>It is abundantly clear from </a:t>
            </a:r>
            <a:r>
              <a:rPr lang="en-US" sz="1700" dirty="0" err="1" smtClean="0">
                <a:latin typeface="Bookman Old Style" pitchFamily="18" charset="0"/>
              </a:rPr>
              <a:t>acf</a:t>
            </a:r>
            <a:r>
              <a:rPr lang="en-US" sz="1700" dirty="0" smtClean="0">
                <a:latin typeface="Bookman Old Style" pitchFamily="18" charset="0"/>
              </a:rPr>
              <a:t>/</a:t>
            </a:r>
            <a:r>
              <a:rPr lang="en-US" sz="1700" dirty="0" err="1" smtClean="0">
                <a:latin typeface="Bookman Old Style" pitchFamily="18" charset="0"/>
              </a:rPr>
              <a:t>pacf</a:t>
            </a:r>
            <a:r>
              <a:rPr lang="en-US" sz="1700" dirty="0" smtClean="0">
                <a:latin typeface="Bookman Old Style" pitchFamily="18" charset="0"/>
              </a:rPr>
              <a:t> functions and </a:t>
            </a:r>
            <a:r>
              <a:rPr lang="en-US" sz="1700" dirty="0" err="1" smtClean="0">
                <a:latin typeface="Bookman Old Style" pitchFamily="18" charset="0"/>
              </a:rPr>
              <a:t>Ljung</a:t>
            </a:r>
            <a:r>
              <a:rPr lang="en-US" sz="1700" dirty="0" smtClean="0">
                <a:latin typeface="Bookman Old Style" pitchFamily="18" charset="0"/>
              </a:rPr>
              <a:t>-box </a:t>
            </a:r>
            <a:r>
              <a:rPr lang="en-US" sz="1700" dirty="0" err="1" smtClean="0">
                <a:latin typeface="Bookman Old Style" pitchFamily="18" charset="0"/>
              </a:rPr>
              <a:t>tex</a:t>
            </a:r>
            <a:r>
              <a:rPr lang="en-US" sz="1700" dirty="0" smtClean="0">
                <a:latin typeface="Bookman Old Style" pitchFamily="18" charset="0"/>
              </a:rPr>
              <a:t> that residuals have lots of information left.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None/>
            </a:pPr>
            <a:r>
              <a:rPr lang="en-US" sz="1800" dirty="0" smtClean="0"/>
              <a:t>	</a:t>
            </a:r>
            <a:endParaRPr lang="en-US" sz="2000" dirty="0" smtClean="0">
              <a:latin typeface="Bookman Old Style" pitchFamily="18" charset="0"/>
            </a:endParaRPr>
          </a:p>
          <a:p>
            <a:pPr algn="just">
              <a:buNone/>
            </a:pPr>
            <a:endParaRPr lang="en-US" sz="2000" dirty="0" smtClean="0">
              <a:latin typeface="Bookman Old Style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1047751"/>
            <a:ext cx="187166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934200" y="3028950"/>
            <a:ext cx="2057399" cy="1384995"/>
          </a:xfrm>
          <a:prstGeom prst="rect">
            <a:avLst/>
          </a:prstGeom>
        </p:spPr>
        <p:txBody>
          <a:bodyPr wrap="square" lIns="0" tIns="0" rIns="0" bIns="0" rtlCol="1">
            <a:spAutoFit/>
          </a:bodyPr>
          <a:lstStyle/>
          <a:p>
            <a:pPr lvl="1" algn="just">
              <a:spcBef>
                <a:spcPts val="1200"/>
              </a:spcBef>
              <a:buClr>
                <a:schemeClr val="tx1"/>
              </a:buClr>
              <a:buNone/>
            </a:pPr>
            <a:r>
              <a:rPr lang="en-US" sz="1000" i="1" dirty="0" err="1" smtClean="0"/>
              <a:t>Box.test</a:t>
            </a:r>
            <a:r>
              <a:rPr lang="en-US" sz="1000" i="1" dirty="0" smtClean="0"/>
              <a:t>(</a:t>
            </a:r>
            <a:r>
              <a:rPr lang="en-US" sz="1000" i="1" dirty="0" err="1" smtClean="0"/>
              <a:t>ses$residuals</a:t>
            </a:r>
            <a:r>
              <a:rPr lang="en-US" sz="1000" i="1" dirty="0" smtClean="0"/>
              <a:t>, lag=16, type="</a:t>
            </a:r>
            <a:r>
              <a:rPr lang="en-US" sz="1000" i="1" dirty="0" err="1" smtClean="0"/>
              <a:t>Ljung</a:t>
            </a:r>
            <a:r>
              <a:rPr lang="en-US" sz="1000" i="1" dirty="0" smtClean="0"/>
              <a:t>-Box")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None/>
            </a:pPr>
            <a:r>
              <a:rPr lang="en-US" sz="1000" i="1" dirty="0" smtClean="0"/>
              <a:t>	Box-</a:t>
            </a:r>
            <a:r>
              <a:rPr lang="en-US" sz="1000" i="1" dirty="0" err="1" smtClean="0"/>
              <a:t>Ljung</a:t>
            </a:r>
            <a:r>
              <a:rPr lang="en-US" sz="1000" i="1" dirty="0" smtClean="0"/>
              <a:t> test data: </a:t>
            </a:r>
            <a:r>
              <a:rPr lang="en-US" sz="1000" i="1" dirty="0" err="1" smtClean="0"/>
              <a:t>nr_ses_f$residuals</a:t>
            </a:r>
            <a:r>
              <a:rPr lang="en-US" sz="1000" i="1" dirty="0" smtClean="0"/>
              <a:t> X-squared = 148.79, 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None/>
            </a:pPr>
            <a:r>
              <a:rPr lang="en-US" sz="1000" i="1" dirty="0" smtClean="0"/>
              <a:t>	</a:t>
            </a:r>
            <a:r>
              <a:rPr lang="en-US" sz="1000" i="1" dirty="0" err="1" smtClean="0"/>
              <a:t>df</a:t>
            </a:r>
            <a:r>
              <a:rPr lang="en-US" sz="1000" i="1" dirty="0" smtClean="0"/>
              <a:t> = 16, p-value &lt; 2.2e-16</a:t>
            </a:r>
            <a:endParaRPr lang="en-US" sz="1000" i="1" dirty="0" smtClean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6727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382000" cy="1005840"/>
          </a:xfrm>
        </p:spPr>
        <p:txBody>
          <a:bodyPr>
            <a:noAutofit/>
          </a:bodyPr>
          <a:lstStyle>
            <a:extLst/>
          </a:lstStyle>
          <a:p>
            <a:r>
              <a:rPr lang="en-US" sz="3600" dirty="0" smtClean="0">
                <a:latin typeface="Bookman Old Style" pitchFamily="18" charset="0"/>
              </a:rPr>
              <a:t>Part II: Smoothing methods (DES)</a:t>
            </a:r>
            <a:endParaRPr lang="en-US" sz="2400" dirty="0">
              <a:latin typeface="Bookman Old Style" pitchFamily="18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6553200" cy="3276599"/>
          </a:xfrm>
        </p:spPr>
        <p:txBody>
          <a:bodyPr>
            <a:normAutofit/>
          </a:bodyPr>
          <a:lstStyle>
            <a:extLst/>
          </a:lstStyle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000" dirty="0" smtClean="0">
                <a:latin typeface="Bookman Old Style" pitchFamily="18" charset="0"/>
              </a:rPr>
              <a:t>Double Exponential Smoothing (DES), estimated value of parameters alpha (1) implies that forecast level is dependent on most recent values of time series;</a:t>
            </a:r>
          </a:p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000" dirty="0" smtClean="0">
                <a:latin typeface="Bookman Old Style" pitchFamily="18" charset="0"/>
              </a:rPr>
              <a:t>however small value of beta (0.22) implies that slop of the trend component is less dependent on recent values rather on  historical values ;</a:t>
            </a:r>
          </a:p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endParaRPr lang="en-US" sz="2000" dirty="0" smtClean="0">
              <a:latin typeface="Bookman Old Style" pitchFamily="18" charset="0"/>
            </a:endParaRPr>
          </a:p>
          <a:p>
            <a:pPr algn="just">
              <a:buNone/>
            </a:pPr>
            <a:endParaRPr lang="en-US" sz="2000" dirty="0" smtClean="0"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34200" y="3028950"/>
            <a:ext cx="2057399" cy="1292662"/>
          </a:xfrm>
          <a:prstGeom prst="rect">
            <a:avLst/>
          </a:prstGeom>
        </p:spPr>
        <p:txBody>
          <a:bodyPr wrap="square" lIns="0" tIns="0" rIns="0" bIns="0" rtlCol="1">
            <a:spAutoFit/>
          </a:bodyPr>
          <a:lstStyle/>
          <a:p>
            <a:pPr lvl="1" algn="just">
              <a:buClr>
                <a:schemeClr val="tx1"/>
              </a:buClr>
              <a:buNone/>
            </a:pPr>
            <a:r>
              <a:rPr lang="en-US" sz="1200" dirty="0" smtClean="0"/>
              <a:t>Smoothing parameters: alpha: 1 </a:t>
            </a:r>
          </a:p>
          <a:p>
            <a:pPr lvl="1" algn="just">
              <a:buClr>
                <a:schemeClr val="tx1"/>
              </a:buClr>
              <a:buNone/>
            </a:pPr>
            <a:r>
              <a:rPr lang="en-US" sz="1200" dirty="0" smtClean="0"/>
              <a:t>beta : 0.2249913 gamma: FALSE Coefficients: [,1] </a:t>
            </a:r>
          </a:p>
          <a:p>
            <a:pPr lvl="1" algn="just">
              <a:buClr>
                <a:schemeClr val="tx1"/>
              </a:buClr>
              <a:buNone/>
            </a:pPr>
            <a:r>
              <a:rPr lang="en-US" sz="1200" dirty="0" smtClean="0"/>
              <a:t>a 5088.0000 </a:t>
            </a:r>
          </a:p>
          <a:p>
            <a:pPr lvl="1" algn="just">
              <a:buClr>
                <a:schemeClr val="tx1"/>
              </a:buClr>
              <a:buNone/>
            </a:pPr>
            <a:r>
              <a:rPr lang="en-US" sz="1200" dirty="0" smtClean="0"/>
              <a:t>b 192.3685</a:t>
            </a:r>
            <a:endParaRPr lang="en-US" sz="1200" i="1" dirty="0" smtClean="0">
              <a:latin typeface="Bookman Old Style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1047750"/>
            <a:ext cx="1905001" cy="186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76727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382000" cy="1005840"/>
          </a:xfrm>
        </p:spPr>
        <p:txBody>
          <a:bodyPr>
            <a:noAutofit/>
          </a:bodyPr>
          <a:lstStyle>
            <a:extLst/>
          </a:lstStyle>
          <a:p>
            <a:r>
              <a:rPr lang="en-US" sz="3600" dirty="0" smtClean="0">
                <a:latin typeface="Bookman Old Style" pitchFamily="18" charset="0"/>
              </a:rPr>
              <a:t>Part II: Smoothing methods (DES) (</a:t>
            </a:r>
            <a:r>
              <a:rPr lang="en-US" sz="2400" dirty="0" smtClean="0">
                <a:latin typeface="Bookman Old Style" pitchFamily="18" charset="0"/>
              </a:rPr>
              <a:t>cont…</a:t>
            </a:r>
            <a:r>
              <a:rPr lang="en-US" sz="3600" dirty="0" smtClean="0">
                <a:latin typeface="Bookman Old Style" pitchFamily="18" charset="0"/>
              </a:rPr>
              <a:t>)</a:t>
            </a:r>
            <a:endParaRPr lang="en-US" sz="2400" dirty="0">
              <a:latin typeface="Bookman Old Style" pitchFamily="18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6553200" cy="3276599"/>
          </a:xfrm>
        </p:spPr>
        <p:txBody>
          <a:bodyPr>
            <a:normAutofit/>
          </a:bodyPr>
          <a:lstStyle>
            <a:extLst/>
          </a:lstStyle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000" dirty="0" smtClean="0">
                <a:latin typeface="Bookman Old Style" pitchFamily="18" charset="0"/>
              </a:rPr>
              <a:t>Note from DES forecast for next 8 quarters (blue line) that trend is clearly incorporated in forecast however seasonality remains not modeled in DES forecast;</a:t>
            </a:r>
          </a:p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000" dirty="0" smtClean="0">
                <a:latin typeface="Bookman Old Style" pitchFamily="18" charset="0"/>
              </a:rPr>
              <a:t>Estimated Sum of Square Errors (SSE) for DES=</a:t>
            </a:r>
            <a:r>
              <a:rPr lang="en-US" sz="1800" dirty="0" smtClean="0"/>
              <a:t> 5137920;</a:t>
            </a:r>
          </a:p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endParaRPr lang="en-US" sz="2000" dirty="0" smtClean="0">
              <a:latin typeface="Bookman Old Style" pitchFamily="18" charset="0"/>
            </a:endParaRPr>
          </a:p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endParaRPr lang="en-US" sz="2000" dirty="0" smtClean="0">
              <a:latin typeface="Bookman Old Style" pitchFamily="18" charset="0"/>
            </a:endParaRPr>
          </a:p>
          <a:p>
            <a:pPr algn="just">
              <a:buNone/>
            </a:pPr>
            <a:endParaRPr lang="en-US" sz="2000" dirty="0" smtClean="0">
              <a:latin typeface="Bookman Old Style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1352551"/>
            <a:ext cx="1905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76727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382000" cy="1005840"/>
          </a:xfrm>
        </p:spPr>
        <p:txBody>
          <a:bodyPr>
            <a:noAutofit/>
          </a:bodyPr>
          <a:lstStyle>
            <a:extLst/>
          </a:lstStyle>
          <a:p>
            <a:r>
              <a:rPr lang="en-US" sz="3600" dirty="0" smtClean="0">
                <a:latin typeface="Bookman Old Style" pitchFamily="18" charset="0"/>
              </a:rPr>
              <a:t>Part II: Smoothing methods (DES) </a:t>
            </a:r>
            <a:r>
              <a:rPr lang="en-US" sz="2400" dirty="0" smtClean="0">
                <a:latin typeface="Bookman Old Style" pitchFamily="18" charset="0"/>
              </a:rPr>
              <a:t>(cont…)</a:t>
            </a:r>
            <a:endParaRPr lang="en-US" sz="2400" dirty="0">
              <a:latin typeface="Bookman Old Style" pitchFamily="18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6553200" cy="3276599"/>
          </a:xfrm>
        </p:spPr>
        <p:txBody>
          <a:bodyPr>
            <a:normAutofit fontScale="92500"/>
          </a:bodyPr>
          <a:lstStyle>
            <a:extLst/>
          </a:lstStyle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000" dirty="0" smtClean="0">
                <a:latin typeface="Bookman Old Style" pitchFamily="18" charset="0"/>
              </a:rPr>
              <a:t>Residuals analysis of DES: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700" dirty="0" smtClean="0">
                <a:latin typeface="Bookman Old Style" pitchFamily="18" charset="0"/>
              </a:rPr>
              <a:t>from the </a:t>
            </a:r>
            <a:r>
              <a:rPr lang="en-US" sz="1700" dirty="0" err="1" smtClean="0">
                <a:latin typeface="Bookman Old Style" pitchFamily="18" charset="0"/>
              </a:rPr>
              <a:t>correlogram</a:t>
            </a:r>
            <a:r>
              <a:rPr lang="en-US" sz="1700" dirty="0" smtClean="0">
                <a:latin typeface="Bookman Old Style" pitchFamily="18" charset="0"/>
              </a:rPr>
              <a:t> it is quite evident that there is still significant evidence of non-zero correlations at various lags;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700" dirty="0" smtClean="0">
                <a:latin typeface="Bookman Old Style" pitchFamily="18" charset="0"/>
              </a:rPr>
              <a:t>Notice results of </a:t>
            </a:r>
            <a:r>
              <a:rPr lang="en-US" sz="1700" dirty="0" err="1" smtClean="0">
                <a:latin typeface="Bookman Old Style" pitchFamily="18" charset="0"/>
              </a:rPr>
              <a:t>Ljung</a:t>
            </a:r>
            <a:r>
              <a:rPr lang="en-US" sz="1700" dirty="0" smtClean="0">
                <a:latin typeface="Bookman Old Style" pitchFamily="18" charset="0"/>
              </a:rPr>
              <a:t>-Box test (p-value much lower then 0.01) further confirms evidence of non-zero autocorrelations at various legs: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700" dirty="0" smtClean="0">
                <a:latin typeface="Bookman Old Style" pitchFamily="18" charset="0"/>
              </a:rPr>
              <a:t>It is abundantly clear from </a:t>
            </a:r>
            <a:r>
              <a:rPr lang="en-US" sz="1700" dirty="0" err="1" smtClean="0">
                <a:latin typeface="Bookman Old Style" pitchFamily="18" charset="0"/>
              </a:rPr>
              <a:t>acf</a:t>
            </a:r>
            <a:r>
              <a:rPr lang="en-US" sz="1700" dirty="0" smtClean="0">
                <a:latin typeface="Bookman Old Style" pitchFamily="18" charset="0"/>
              </a:rPr>
              <a:t>/</a:t>
            </a:r>
            <a:r>
              <a:rPr lang="en-US" sz="1700" dirty="0" err="1" smtClean="0">
                <a:latin typeface="Bookman Old Style" pitchFamily="18" charset="0"/>
              </a:rPr>
              <a:t>pacf</a:t>
            </a:r>
            <a:r>
              <a:rPr lang="en-US" sz="1700" dirty="0" smtClean="0">
                <a:latin typeface="Bookman Old Style" pitchFamily="18" charset="0"/>
              </a:rPr>
              <a:t> functions and </a:t>
            </a:r>
            <a:r>
              <a:rPr lang="en-US" sz="1700" dirty="0" err="1" smtClean="0">
                <a:latin typeface="Bookman Old Style" pitchFamily="18" charset="0"/>
              </a:rPr>
              <a:t>Ljung</a:t>
            </a:r>
            <a:r>
              <a:rPr lang="en-US" sz="1700" dirty="0" smtClean="0">
                <a:latin typeface="Bookman Old Style" pitchFamily="18" charset="0"/>
              </a:rPr>
              <a:t>-box </a:t>
            </a:r>
            <a:r>
              <a:rPr lang="en-US" sz="1700" dirty="0" err="1" smtClean="0">
                <a:latin typeface="Bookman Old Style" pitchFamily="18" charset="0"/>
              </a:rPr>
              <a:t>tex</a:t>
            </a:r>
            <a:r>
              <a:rPr lang="en-US" sz="1700" dirty="0" smtClean="0">
                <a:latin typeface="Bookman Old Style" pitchFamily="18" charset="0"/>
              </a:rPr>
              <a:t> that residuals have lots of information left.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None/>
            </a:pPr>
            <a:r>
              <a:rPr lang="en-US" sz="1800" dirty="0" smtClean="0"/>
              <a:t>	</a:t>
            </a:r>
            <a:endParaRPr lang="en-US" sz="2000" dirty="0" smtClean="0">
              <a:latin typeface="Bookman Old Style" pitchFamily="18" charset="0"/>
            </a:endParaRPr>
          </a:p>
          <a:p>
            <a:pPr algn="just">
              <a:buNone/>
            </a:pPr>
            <a:endParaRPr lang="en-US" sz="2000" dirty="0" smtClean="0"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15200" y="3028950"/>
            <a:ext cx="1676399" cy="1231106"/>
          </a:xfrm>
          <a:prstGeom prst="rect">
            <a:avLst/>
          </a:prstGeom>
        </p:spPr>
        <p:txBody>
          <a:bodyPr wrap="square" lIns="0" tIns="0" rIns="0" bIns="0" rtlCol="1">
            <a:spAutoFit/>
          </a:bodyPr>
          <a:lstStyle/>
          <a:p>
            <a:pPr lvl="1" algn="just">
              <a:spcBef>
                <a:spcPts val="1200"/>
              </a:spcBef>
              <a:buClr>
                <a:schemeClr val="tx1"/>
              </a:buClr>
              <a:buNone/>
            </a:pPr>
            <a:r>
              <a:rPr lang="en-US" sz="1000" dirty="0" smtClean="0"/>
              <a:t>Box-</a:t>
            </a:r>
            <a:r>
              <a:rPr lang="en-US" sz="1000" dirty="0" err="1" smtClean="0"/>
              <a:t>Ljung</a:t>
            </a:r>
            <a:r>
              <a:rPr lang="en-US" sz="1000" dirty="0" smtClean="0"/>
              <a:t> test data: </a:t>
            </a:r>
            <a:r>
              <a:rPr lang="en-US" sz="1000" dirty="0" err="1" smtClean="0"/>
              <a:t>des$residuals</a:t>
            </a:r>
            <a:r>
              <a:rPr lang="en-US" sz="1000" dirty="0" smtClean="0"/>
              <a:t> 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None/>
            </a:pPr>
            <a:r>
              <a:rPr lang="en-US" sz="1000" dirty="0" smtClean="0"/>
              <a:t>X-squared = 116.01,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None/>
            </a:pPr>
            <a:r>
              <a:rPr lang="en-US" sz="1000" dirty="0" err="1" smtClean="0"/>
              <a:t>df</a:t>
            </a:r>
            <a:r>
              <a:rPr lang="en-US" sz="1000" dirty="0" smtClean="0"/>
              <a:t> = 16,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None/>
            </a:pPr>
            <a:r>
              <a:rPr lang="en-US" sz="1000" dirty="0" smtClean="0"/>
              <a:t> p-value &lt; 2.2e-16</a:t>
            </a:r>
            <a:endParaRPr lang="en-US" sz="1000" i="1" dirty="0" smtClean="0">
              <a:latin typeface="Bookman Old Style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1" y="104775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76727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382000" cy="1005840"/>
          </a:xfrm>
        </p:spPr>
        <p:txBody>
          <a:bodyPr>
            <a:noAutofit/>
          </a:bodyPr>
          <a:lstStyle>
            <a:extLst/>
          </a:lstStyle>
          <a:p>
            <a:r>
              <a:rPr lang="en-US" sz="3600" dirty="0" smtClean="0">
                <a:latin typeface="Bookman Old Style" pitchFamily="18" charset="0"/>
              </a:rPr>
              <a:t>Part II: Smoothing methods (TES)</a:t>
            </a:r>
            <a:endParaRPr lang="en-US" sz="2400" dirty="0">
              <a:latin typeface="Bookman Old Style" pitchFamily="18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6553200" cy="3276599"/>
          </a:xfrm>
        </p:spPr>
        <p:txBody>
          <a:bodyPr>
            <a:normAutofit fontScale="77500" lnSpcReduction="20000"/>
          </a:bodyPr>
          <a:lstStyle>
            <a:extLst/>
          </a:lstStyle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000" dirty="0" smtClean="0">
                <a:latin typeface="Bookman Old Style" pitchFamily="18" charset="0"/>
              </a:rPr>
              <a:t>Triple Exponential Smoothing (TES), as observed earlier, fits the best to the given Nike revenue TS compared to other SES and </a:t>
            </a:r>
            <a:r>
              <a:rPr lang="en-US" sz="2000" dirty="0" smtClean="0">
                <a:latin typeface="Bookman Old Style" pitchFamily="18" charset="0"/>
              </a:rPr>
              <a:t>DES (notice how close fitted values are to </a:t>
            </a:r>
            <a:r>
              <a:rPr lang="en-US" sz="2000" dirty="0" err="1" smtClean="0">
                <a:latin typeface="Bookman Old Style" pitchFamily="18" charset="0"/>
              </a:rPr>
              <a:t>actuals</a:t>
            </a:r>
            <a:r>
              <a:rPr lang="en-US" sz="2000" dirty="0" smtClean="0">
                <a:latin typeface="Bookman Old Style" pitchFamily="18" charset="0"/>
              </a:rPr>
              <a:t>.</a:t>
            </a:r>
            <a:endParaRPr lang="en-US" sz="2000" dirty="0" smtClean="0">
              <a:latin typeface="Bookman Old Style" pitchFamily="18" charset="0"/>
            </a:endParaRPr>
          </a:p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000" dirty="0" smtClean="0">
                <a:latin typeface="Bookman Old Style" pitchFamily="18" charset="0"/>
              </a:rPr>
              <a:t>The estimated values of alpha (0.38) implies the </a:t>
            </a:r>
            <a:r>
              <a:rPr lang="en-US" sz="2000" dirty="0" err="1" smtClean="0">
                <a:latin typeface="Bookman Old Style" pitchFamily="18" charset="0"/>
              </a:rPr>
              <a:t>foreast</a:t>
            </a:r>
            <a:r>
              <a:rPr lang="en-US" sz="2000" dirty="0" smtClean="0">
                <a:latin typeface="Bookman Old Style" pitchFamily="18" charset="0"/>
              </a:rPr>
              <a:t> level at the current time point is based upon both recent  observations and more distant past values, however past values have more weight; </a:t>
            </a:r>
          </a:p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000" dirty="0" smtClean="0">
                <a:latin typeface="Bookman Old Style" pitchFamily="18" charset="0"/>
              </a:rPr>
              <a:t>beta (0.6) implies that the slope b of the trend component, are based largely upon very recent observations in the time series; </a:t>
            </a:r>
          </a:p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000" dirty="0" smtClean="0">
                <a:latin typeface="Bookman Old Style" pitchFamily="18" charset="0"/>
              </a:rPr>
              <a:t>while the value of gamma (1) indicating that the estimate of the seasonal component at the current time point is </a:t>
            </a:r>
            <a:r>
              <a:rPr lang="en-US" sz="2000" dirty="0" err="1" smtClean="0">
                <a:latin typeface="Bookman Old Style" pitchFamily="18" charset="0"/>
              </a:rPr>
              <a:t>entirly</a:t>
            </a:r>
            <a:r>
              <a:rPr lang="en-US" sz="2000" dirty="0" smtClean="0">
                <a:latin typeface="Bookman Old Style" pitchFamily="18" charset="0"/>
              </a:rPr>
              <a:t> based upon very recent observations</a:t>
            </a:r>
          </a:p>
          <a:p>
            <a:pPr algn="just">
              <a:buNone/>
            </a:pPr>
            <a:endParaRPr lang="en-US" sz="2000" dirty="0" smtClean="0"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34200" y="3028950"/>
            <a:ext cx="2057399" cy="1846659"/>
          </a:xfrm>
          <a:prstGeom prst="rect">
            <a:avLst/>
          </a:prstGeom>
        </p:spPr>
        <p:txBody>
          <a:bodyPr wrap="square" lIns="0" tIns="0" rIns="0" bIns="0" rtlCol="1">
            <a:spAutoFit/>
          </a:bodyPr>
          <a:lstStyle/>
          <a:p>
            <a:pPr lvl="1" algn="just">
              <a:buClr>
                <a:schemeClr val="tx1"/>
              </a:buClr>
              <a:buNone/>
            </a:pPr>
            <a:r>
              <a:rPr lang="en-US" sz="1200" dirty="0" smtClean="0"/>
              <a:t>Smoothing parameters: alpha: 0.3775294 beta : 0.6180435 gamma: 1 Coefficients: [,1] </a:t>
            </a:r>
          </a:p>
          <a:p>
            <a:pPr lvl="1" algn="just">
              <a:buClr>
                <a:schemeClr val="tx1"/>
              </a:buClr>
              <a:buNone/>
            </a:pPr>
            <a:r>
              <a:rPr lang="en-US" sz="1200" dirty="0" smtClean="0"/>
              <a:t>a 4816.81956 </a:t>
            </a:r>
          </a:p>
          <a:p>
            <a:pPr lvl="1" algn="just">
              <a:buClr>
                <a:schemeClr val="tx1"/>
              </a:buClr>
              <a:buNone/>
            </a:pPr>
            <a:r>
              <a:rPr lang="en-US" sz="1200" dirty="0" smtClean="0"/>
              <a:t>b 181.93644 </a:t>
            </a:r>
          </a:p>
          <a:p>
            <a:pPr lvl="1" algn="just">
              <a:buClr>
                <a:schemeClr val="tx1"/>
              </a:buClr>
              <a:buNone/>
            </a:pPr>
            <a:r>
              <a:rPr lang="en-US" sz="1200" dirty="0" smtClean="0"/>
              <a:t>s1 358.38880 </a:t>
            </a:r>
          </a:p>
          <a:p>
            <a:pPr lvl="1" algn="just">
              <a:buClr>
                <a:schemeClr val="tx1"/>
              </a:buClr>
              <a:buNone/>
            </a:pPr>
            <a:r>
              <a:rPr lang="en-US" sz="1200" dirty="0" smtClean="0"/>
              <a:t>s2 -106.02232 </a:t>
            </a:r>
          </a:p>
          <a:p>
            <a:pPr lvl="1" algn="just">
              <a:buClr>
                <a:schemeClr val="tx1"/>
              </a:buClr>
              <a:buNone/>
            </a:pPr>
            <a:r>
              <a:rPr lang="en-US" sz="1200" dirty="0" smtClean="0"/>
              <a:t>s3 -77.69796 </a:t>
            </a:r>
          </a:p>
          <a:p>
            <a:pPr lvl="1" algn="just">
              <a:buClr>
                <a:schemeClr val="tx1"/>
              </a:buClr>
              <a:buNone/>
            </a:pPr>
            <a:r>
              <a:rPr lang="en-US" sz="1200" dirty="0" smtClean="0"/>
              <a:t>s4 271.18044</a:t>
            </a:r>
            <a:endParaRPr lang="en-US" sz="1200" i="1" dirty="0" smtClean="0">
              <a:latin typeface="Bookman Old Style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1" y="1047750"/>
            <a:ext cx="1981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76727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382000" cy="1005840"/>
          </a:xfrm>
        </p:spPr>
        <p:txBody>
          <a:bodyPr>
            <a:noAutofit/>
          </a:bodyPr>
          <a:lstStyle>
            <a:extLst/>
          </a:lstStyle>
          <a:p>
            <a:r>
              <a:rPr lang="en-US" sz="3600" dirty="0" smtClean="0">
                <a:latin typeface="Bookman Old Style" pitchFamily="18" charset="0"/>
              </a:rPr>
              <a:t>Part II: Smoothing methods (TES) (</a:t>
            </a:r>
            <a:r>
              <a:rPr lang="en-US" sz="2400" dirty="0" smtClean="0">
                <a:latin typeface="Bookman Old Style" pitchFamily="18" charset="0"/>
              </a:rPr>
              <a:t>cont…</a:t>
            </a:r>
            <a:r>
              <a:rPr lang="en-US" sz="3600" dirty="0" smtClean="0">
                <a:latin typeface="Bookman Old Style" pitchFamily="18" charset="0"/>
              </a:rPr>
              <a:t>)</a:t>
            </a:r>
            <a:endParaRPr lang="en-US" sz="2400" dirty="0">
              <a:latin typeface="Bookman Old Style" pitchFamily="18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6553200" cy="3276599"/>
          </a:xfrm>
        </p:spPr>
        <p:txBody>
          <a:bodyPr>
            <a:normAutofit/>
          </a:bodyPr>
          <a:lstStyle>
            <a:extLst/>
          </a:lstStyle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000" dirty="0" smtClean="0">
                <a:latin typeface="Bookman Old Style" pitchFamily="18" charset="0"/>
              </a:rPr>
              <a:t>Note, as was anticipated, from TES forecast for next  8 quarters (blue line) that both trend and seasonality are clearly incorporated in the  forecast;</a:t>
            </a:r>
          </a:p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000" dirty="0" smtClean="0">
                <a:latin typeface="Bookman Old Style" pitchFamily="18" charset="0"/>
              </a:rPr>
              <a:t>Estimated Sum of Square Errors (SSE) for TES=</a:t>
            </a:r>
            <a:r>
              <a:rPr lang="en-US" sz="1800" dirty="0" smtClean="0">
                <a:latin typeface="Bookman Old Style" pitchFamily="18" charset="0"/>
              </a:rPr>
              <a:t> 310893, which is much lower than that SSE of both SES and DES; i.e.</a:t>
            </a:r>
          </a:p>
          <a:p>
            <a:pPr algn="just">
              <a:spcBef>
                <a:spcPts val="1200"/>
              </a:spcBef>
              <a:buClr>
                <a:schemeClr val="tx1"/>
              </a:buClr>
              <a:buNone/>
            </a:pPr>
            <a:r>
              <a:rPr lang="en-US" sz="1400" b="1" i="1" dirty="0" smtClean="0">
                <a:latin typeface="Bookman Old Style" pitchFamily="18" charset="0"/>
              </a:rPr>
              <a:t>	</a:t>
            </a:r>
          </a:p>
          <a:p>
            <a:pPr algn="just"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1400" b="1" i="1" dirty="0" smtClean="0">
                <a:latin typeface="Bookman Old Style" pitchFamily="18" charset="0"/>
              </a:rPr>
              <a:t>	</a:t>
            </a:r>
            <a:r>
              <a:rPr lang="en-US" sz="1200" b="1" i="1" dirty="0" smtClean="0">
                <a:latin typeface="Bookman Old Style" pitchFamily="18" charset="0"/>
              </a:rPr>
              <a:t>SSE of TES =310893 &lt; SSE of SES=3652701 &lt; SSE of DES=5137920</a:t>
            </a:r>
            <a:endParaRPr lang="en-US" sz="1200" dirty="0" smtClean="0">
              <a:latin typeface="Bookman Old Style" pitchFamily="18" charset="0"/>
            </a:endParaRPr>
          </a:p>
          <a:p>
            <a:pPr algn="just">
              <a:buNone/>
            </a:pPr>
            <a:endParaRPr lang="en-US" sz="2000" dirty="0" smtClean="0">
              <a:latin typeface="Bookman Old Style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1352551"/>
            <a:ext cx="1981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76727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Team Info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428750"/>
            <a:ext cx="3048000" cy="3200400"/>
          </a:xfrm>
        </p:spPr>
        <p:txBody>
          <a:bodyPr anchor="ctr">
            <a:noAutofit/>
          </a:bodyPr>
          <a:lstStyle>
            <a:extLst/>
          </a:lstStyle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latin typeface="Monotype Corsiva" panose="03010101010201010101" pitchFamily="66" charset="0"/>
              </a:rPr>
              <a:t>Ali </a:t>
            </a:r>
            <a:r>
              <a:rPr lang="en-US" sz="2000" dirty="0" err="1">
                <a:latin typeface="Monotype Corsiva" panose="03010101010201010101" pitchFamily="66" charset="0"/>
              </a:rPr>
              <a:t>Qaiser</a:t>
            </a:r>
            <a:r>
              <a:rPr lang="en-US" sz="2000" dirty="0">
                <a:latin typeface="Monotype Corsiva" panose="03010101010201010101" pitchFamily="66" charset="0"/>
              </a:rPr>
              <a:t> Syed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 err="1">
                <a:latin typeface="Monotype Corsiva" panose="03010101010201010101" pitchFamily="66" charset="0"/>
              </a:rPr>
              <a:t>Annada</a:t>
            </a:r>
            <a:r>
              <a:rPr lang="en-US" sz="2000" dirty="0">
                <a:latin typeface="Monotype Corsiva" panose="03010101010201010101" pitchFamily="66" charset="0"/>
              </a:rPr>
              <a:t> Prasad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latin typeface="Monotype Corsiva" panose="03010101010201010101" pitchFamily="66" charset="0"/>
              </a:rPr>
              <a:t>Chia </a:t>
            </a:r>
            <a:r>
              <a:rPr lang="en-US" sz="2000" dirty="0" err="1">
                <a:latin typeface="Monotype Corsiva" panose="03010101010201010101" pitchFamily="66" charset="0"/>
              </a:rPr>
              <a:t>Aik</a:t>
            </a:r>
            <a:r>
              <a:rPr lang="en-US" sz="2000" dirty="0">
                <a:latin typeface="Monotype Corsiva" panose="03010101010201010101" pitchFamily="66" charset="0"/>
              </a:rPr>
              <a:t> Lee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latin typeface="Monotype Corsiva" panose="03010101010201010101" pitchFamily="66" charset="0"/>
              </a:rPr>
              <a:t>Diego Jaramillo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latin typeface="Monotype Corsiva" panose="03010101010201010101" pitchFamily="66" charset="0"/>
              </a:rPr>
              <a:t>Kiran </a:t>
            </a:r>
            <a:r>
              <a:rPr lang="en-US" sz="2000" dirty="0" err="1">
                <a:latin typeface="Monotype Corsiva" panose="03010101010201010101" pitchFamily="66" charset="0"/>
              </a:rPr>
              <a:t>Devathi</a:t>
            </a:r>
            <a:endParaRPr lang="en-US" sz="2000" dirty="0">
              <a:latin typeface="Monotype Corsiva" panose="03010101010201010101" pitchFamily="66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latin typeface="Monotype Corsiva" panose="03010101010201010101" pitchFamily="66" charset="0"/>
              </a:rPr>
              <a:t>Manoj </a:t>
            </a:r>
            <a:r>
              <a:rPr lang="en-US" sz="2000" dirty="0" err="1">
                <a:latin typeface="Monotype Corsiva" panose="03010101010201010101" pitchFamily="66" charset="0"/>
              </a:rPr>
              <a:t>Kalamkar</a:t>
            </a:r>
            <a:endParaRPr lang="en-US" sz="2000" dirty="0">
              <a:latin typeface="Monotype Corsiva" panose="03010101010201010101" pitchFamily="66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latin typeface="Monotype Corsiva" panose="03010101010201010101" pitchFamily="66" charset="0"/>
              </a:rPr>
              <a:t>Praveen </a:t>
            </a:r>
            <a:r>
              <a:rPr lang="en-US" sz="2000" dirty="0" err="1">
                <a:latin typeface="Monotype Corsiva" panose="03010101010201010101" pitchFamily="66" charset="0"/>
              </a:rPr>
              <a:t>Parvataneni</a:t>
            </a:r>
            <a:endParaRPr lang="en-US" sz="2000" dirty="0">
              <a:latin typeface="Monotype Corsiva" panose="03010101010201010101" pitchFamily="66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 err="1">
                <a:latin typeface="Monotype Corsiva" panose="03010101010201010101" pitchFamily="66" charset="0"/>
              </a:rPr>
              <a:t>Subrata</a:t>
            </a:r>
            <a:r>
              <a:rPr lang="en-US" sz="2000" dirty="0">
                <a:latin typeface="Monotype Corsiva" panose="03010101010201010101" pitchFamily="66" charset="0"/>
              </a:rPr>
              <a:t> Roy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latin typeface="Monotype Corsiva" panose="03010101010201010101" pitchFamily="66" charset="0"/>
              </a:rPr>
              <a:t>Ravi </a:t>
            </a:r>
            <a:r>
              <a:rPr lang="en-US" sz="2000" dirty="0" smtClean="0">
                <a:latin typeface="Monotype Corsiva" panose="03010101010201010101" pitchFamily="66" charset="0"/>
              </a:rPr>
              <a:t>Bodkai</a:t>
            </a:r>
            <a:endParaRPr lang="en-US" sz="2000" dirty="0">
              <a:latin typeface="Monotype Corsiva" panose="03010101010201010101" pitchFamily="66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 err="1">
                <a:latin typeface="Monotype Corsiva" panose="03010101010201010101" pitchFamily="66" charset="0"/>
              </a:rPr>
              <a:t>Vasudev</a:t>
            </a:r>
            <a:r>
              <a:rPr lang="en-US" sz="2000" dirty="0">
                <a:latin typeface="Monotype Corsiva" panose="03010101010201010101" pitchFamily="66" charset="0"/>
              </a:rPr>
              <a:t> </a:t>
            </a:r>
            <a:r>
              <a:rPr lang="en-US" sz="2000" dirty="0" err="1">
                <a:latin typeface="Monotype Corsiva" panose="03010101010201010101" pitchFamily="66" charset="0"/>
              </a:rPr>
              <a:t>Pendyala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314450"/>
            <a:ext cx="4829175" cy="3276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382000" cy="1005840"/>
          </a:xfrm>
        </p:spPr>
        <p:txBody>
          <a:bodyPr>
            <a:noAutofit/>
          </a:bodyPr>
          <a:lstStyle>
            <a:extLst/>
          </a:lstStyle>
          <a:p>
            <a:r>
              <a:rPr lang="en-US" sz="3600" dirty="0" smtClean="0">
                <a:latin typeface="Bookman Old Style" pitchFamily="18" charset="0"/>
              </a:rPr>
              <a:t>Part II: Smoothing methods (TES) </a:t>
            </a:r>
            <a:r>
              <a:rPr lang="en-US" sz="2400" dirty="0" smtClean="0">
                <a:latin typeface="Bookman Old Style" pitchFamily="18" charset="0"/>
              </a:rPr>
              <a:t>(cont…)</a:t>
            </a:r>
            <a:endParaRPr lang="en-US" sz="2400" dirty="0">
              <a:latin typeface="Bookman Old Style" pitchFamily="18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6553200" cy="3276599"/>
          </a:xfrm>
        </p:spPr>
        <p:txBody>
          <a:bodyPr>
            <a:normAutofit fontScale="92500" lnSpcReduction="10000"/>
          </a:bodyPr>
          <a:lstStyle>
            <a:extLst/>
          </a:lstStyle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000" dirty="0" smtClean="0">
                <a:latin typeface="Bookman Old Style" pitchFamily="18" charset="0"/>
              </a:rPr>
              <a:t>Residuals analysis of </a:t>
            </a:r>
            <a:r>
              <a:rPr lang="en-US" sz="2000" dirty="0" smtClean="0">
                <a:latin typeface="Bookman Old Style" pitchFamily="18" charset="0"/>
              </a:rPr>
              <a:t>TES</a:t>
            </a:r>
            <a:r>
              <a:rPr lang="en-US" sz="2000" dirty="0" smtClean="0">
                <a:latin typeface="Bookman Old Style" pitchFamily="18" charset="0"/>
              </a:rPr>
              <a:t>: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700" dirty="0" smtClean="0">
                <a:latin typeface="Bookman Old Style" pitchFamily="18" charset="0"/>
              </a:rPr>
              <a:t>from the </a:t>
            </a:r>
            <a:r>
              <a:rPr lang="en-US" sz="1700" dirty="0" err="1" smtClean="0">
                <a:latin typeface="Bookman Old Style" pitchFamily="18" charset="0"/>
              </a:rPr>
              <a:t>correlogram</a:t>
            </a:r>
            <a:r>
              <a:rPr lang="en-US" sz="1700" dirty="0" smtClean="0">
                <a:latin typeface="Bookman Old Style" pitchFamily="18" charset="0"/>
              </a:rPr>
              <a:t> it is quite evident that there is no significant evidence of non-zero correlations at various lags ( note 3rd lag slightly exceeds the significance bound however that can be </a:t>
            </a:r>
            <a:r>
              <a:rPr lang="en-US" sz="1700" dirty="0" err="1" smtClean="0">
                <a:latin typeface="Bookman Old Style" pitchFamily="18" charset="0"/>
              </a:rPr>
              <a:t>entirly</a:t>
            </a:r>
            <a:r>
              <a:rPr lang="en-US" sz="1700" dirty="0" smtClean="0">
                <a:latin typeface="Bookman Old Style" pitchFamily="18" charset="0"/>
              </a:rPr>
              <a:t> by chance); 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700" dirty="0" smtClean="0">
                <a:latin typeface="Bookman Old Style" pitchFamily="18" charset="0"/>
              </a:rPr>
              <a:t>Notice results of </a:t>
            </a:r>
            <a:r>
              <a:rPr lang="en-US" sz="1700" dirty="0" err="1" smtClean="0">
                <a:latin typeface="Bookman Old Style" pitchFamily="18" charset="0"/>
              </a:rPr>
              <a:t>Ljung</a:t>
            </a:r>
            <a:r>
              <a:rPr lang="en-US" sz="1700" dirty="0" smtClean="0">
                <a:latin typeface="Bookman Old Style" pitchFamily="18" charset="0"/>
              </a:rPr>
              <a:t>-Box test (p-value higher then 0.05) further confirms evidence of no non-zero autocorrelations at various legs: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700" dirty="0" smtClean="0">
                <a:latin typeface="Bookman Old Style" pitchFamily="18" charset="0"/>
              </a:rPr>
              <a:t>It is abundantly clear from </a:t>
            </a:r>
            <a:r>
              <a:rPr lang="en-US" sz="1700" dirty="0" err="1" smtClean="0">
                <a:latin typeface="Bookman Old Style" pitchFamily="18" charset="0"/>
              </a:rPr>
              <a:t>acf</a:t>
            </a:r>
            <a:r>
              <a:rPr lang="en-US" sz="1700" dirty="0" smtClean="0">
                <a:latin typeface="Bookman Old Style" pitchFamily="18" charset="0"/>
              </a:rPr>
              <a:t>/</a:t>
            </a:r>
            <a:r>
              <a:rPr lang="en-US" sz="1700" dirty="0" err="1" smtClean="0">
                <a:latin typeface="Bookman Old Style" pitchFamily="18" charset="0"/>
              </a:rPr>
              <a:t>pacf</a:t>
            </a:r>
            <a:r>
              <a:rPr lang="en-US" sz="1700" dirty="0" smtClean="0">
                <a:latin typeface="Bookman Old Style" pitchFamily="18" charset="0"/>
              </a:rPr>
              <a:t> functions and </a:t>
            </a:r>
            <a:r>
              <a:rPr lang="en-US" sz="1700" dirty="0" err="1" smtClean="0">
                <a:latin typeface="Bookman Old Style" pitchFamily="18" charset="0"/>
              </a:rPr>
              <a:t>Ljung</a:t>
            </a:r>
            <a:r>
              <a:rPr lang="en-US" sz="1700" dirty="0" smtClean="0">
                <a:latin typeface="Bookman Old Style" pitchFamily="18" charset="0"/>
              </a:rPr>
              <a:t>-box </a:t>
            </a:r>
            <a:r>
              <a:rPr lang="en-US" sz="1700" dirty="0" err="1" smtClean="0">
                <a:latin typeface="Bookman Old Style" pitchFamily="18" charset="0"/>
              </a:rPr>
              <a:t>tex</a:t>
            </a:r>
            <a:r>
              <a:rPr lang="en-US" sz="1700" dirty="0" smtClean="0">
                <a:latin typeface="Bookman Old Style" pitchFamily="18" charset="0"/>
              </a:rPr>
              <a:t> that residuals have no more information </a:t>
            </a:r>
            <a:r>
              <a:rPr lang="en-US" sz="1700" dirty="0" smtClean="0">
                <a:latin typeface="Bookman Old Style" pitchFamily="18" charset="0"/>
              </a:rPr>
              <a:t>left and TES enabled us to model all the information available in actual data.</a:t>
            </a:r>
            <a:r>
              <a:rPr lang="en-US" sz="1800" dirty="0" smtClean="0"/>
              <a:t>	</a:t>
            </a:r>
            <a:endParaRPr lang="en-US" sz="2000" dirty="0" smtClean="0">
              <a:latin typeface="Bookman Old Style" pitchFamily="18" charset="0"/>
            </a:endParaRPr>
          </a:p>
          <a:p>
            <a:pPr algn="just">
              <a:buNone/>
            </a:pPr>
            <a:endParaRPr lang="en-US" sz="2000" dirty="0" smtClean="0"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15200" y="3028950"/>
            <a:ext cx="1676399" cy="1077218"/>
          </a:xfrm>
          <a:prstGeom prst="rect">
            <a:avLst/>
          </a:prstGeom>
        </p:spPr>
        <p:txBody>
          <a:bodyPr wrap="square" lIns="0" tIns="0" rIns="0" bIns="0" rtlCol="1">
            <a:spAutoFit/>
          </a:bodyPr>
          <a:lstStyle/>
          <a:p>
            <a:pPr lvl="1" algn="just">
              <a:spcBef>
                <a:spcPts val="1200"/>
              </a:spcBef>
              <a:buClr>
                <a:schemeClr val="tx1"/>
              </a:buClr>
              <a:buNone/>
            </a:pPr>
            <a:r>
              <a:rPr lang="en-US" sz="1000" dirty="0" smtClean="0"/>
              <a:t>Box-</a:t>
            </a:r>
            <a:r>
              <a:rPr lang="en-US" sz="1000" dirty="0" err="1" smtClean="0"/>
              <a:t>Ljung</a:t>
            </a:r>
            <a:r>
              <a:rPr lang="en-US" sz="1000" dirty="0" smtClean="0"/>
              <a:t> test data: </a:t>
            </a:r>
            <a:r>
              <a:rPr lang="en-US" sz="1000" dirty="0" err="1" smtClean="0"/>
              <a:t>tes$residuals</a:t>
            </a:r>
            <a:r>
              <a:rPr lang="en-US" sz="1000" dirty="0" smtClean="0"/>
              <a:t> 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None/>
            </a:pPr>
            <a:r>
              <a:rPr lang="en-US" sz="1000" dirty="0" smtClean="0"/>
              <a:t>X-squared = 25.725, </a:t>
            </a:r>
            <a:r>
              <a:rPr lang="en-US" sz="1000" dirty="0" err="1" smtClean="0"/>
              <a:t>df</a:t>
            </a:r>
            <a:r>
              <a:rPr lang="en-US" sz="1000" dirty="0" smtClean="0"/>
              <a:t> = 16, 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None/>
            </a:pPr>
            <a:r>
              <a:rPr lang="en-US" sz="1000" dirty="0" smtClean="0"/>
              <a:t>p-value = 0.05802</a:t>
            </a:r>
            <a:endParaRPr lang="en-US" sz="1000" i="1" dirty="0" smtClean="0">
              <a:latin typeface="Bookman Old Style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4737" y="1047750"/>
            <a:ext cx="1719263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76727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382000" cy="1005840"/>
          </a:xfrm>
        </p:spPr>
        <p:txBody>
          <a:bodyPr>
            <a:noAutofit/>
          </a:bodyPr>
          <a:lstStyle>
            <a:extLst/>
          </a:lstStyle>
          <a:p>
            <a:r>
              <a:rPr lang="en-US" sz="3600" dirty="0" smtClean="0">
                <a:latin typeface="Bookman Old Style" pitchFamily="18" charset="0"/>
              </a:rPr>
              <a:t>Part II: Smoothing methods (TES) </a:t>
            </a:r>
            <a:r>
              <a:rPr lang="en-US" sz="2400" dirty="0" smtClean="0">
                <a:latin typeface="Bookman Old Style" pitchFamily="18" charset="0"/>
              </a:rPr>
              <a:t>(cont…)</a:t>
            </a:r>
            <a:endParaRPr lang="en-US" sz="2400" dirty="0">
              <a:latin typeface="Bookman Old Style" pitchFamily="18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6553200" cy="3276599"/>
          </a:xfrm>
        </p:spPr>
        <p:txBody>
          <a:bodyPr>
            <a:normAutofit fontScale="92500" lnSpcReduction="20000"/>
          </a:bodyPr>
          <a:lstStyle>
            <a:extLst/>
          </a:lstStyle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000" dirty="0" smtClean="0">
                <a:latin typeface="Bookman Old Style" pitchFamily="18" charset="0"/>
              </a:rPr>
              <a:t>Residuals analysis of </a:t>
            </a:r>
            <a:r>
              <a:rPr lang="en-US" sz="2000" dirty="0" smtClean="0">
                <a:latin typeface="Bookman Old Style" pitchFamily="18" charset="0"/>
              </a:rPr>
              <a:t>TES: (cont…)</a:t>
            </a:r>
            <a:endParaRPr lang="en-US" sz="2000" dirty="0" smtClean="0">
              <a:latin typeface="Bookman Old Style" pitchFamily="18" charset="0"/>
            </a:endParaRP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700" dirty="0" smtClean="0">
                <a:latin typeface="Bookman Old Style" pitchFamily="18" charset="0"/>
              </a:rPr>
              <a:t>by examining the residuals charts, </a:t>
            </a:r>
            <a:r>
              <a:rPr lang="en-US" sz="1700" dirty="0" smtClean="0">
                <a:latin typeface="Bookman Old Style" pitchFamily="18" charset="0"/>
              </a:rPr>
              <a:t>from </a:t>
            </a:r>
            <a:r>
              <a:rPr lang="en-US" sz="1700" dirty="0" smtClean="0">
                <a:latin typeface="Bookman Old Style" pitchFamily="18" charset="0"/>
              </a:rPr>
              <a:t>the time plot, it appears plausible that the </a:t>
            </a:r>
            <a:r>
              <a:rPr lang="en-US" sz="1700" dirty="0" smtClean="0">
                <a:latin typeface="Bookman Old Style" pitchFamily="18" charset="0"/>
              </a:rPr>
              <a:t>forecast </a:t>
            </a:r>
            <a:r>
              <a:rPr lang="en-US" sz="1700" dirty="0" smtClean="0">
                <a:latin typeface="Bookman Old Style" pitchFamily="18" charset="0"/>
              </a:rPr>
              <a:t>errors have constant variance over time except the abnormal drop in </a:t>
            </a:r>
            <a:r>
              <a:rPr lang="en-US" sz="1700" dirty="0" smtClean="0">
                <a:latin typeface="Bookman Old Style" pitchFamily="18" charset="0"/>
              </a:rPr>
              <a:t>2006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700" dirty="0" smtClean="0">
                <a:latin typeface="Bookman Old Style" pitchFamily="18" charset="0"/>
              </a:rPr>
              <a:t>From the histogram of forecast errors, it seems plausible that the forecast errors are </a:t>
            </a:r>
            <a:r>
              <a:rPr lang="en-US" sz="1700" dirty="0" smtClean="0">
                <a:latin typeface="Bookman Old Style" pitchFamily="18" charset="0"/>
              </a:rPr>
              <a:t>largely normally </a:t>
            </a:r>
            <a:r>
              <a:rPr lang="en-US" sz="1700" dirty="0" smtClean="0">
                <a:latin typeface="Bookman Old Style" pitchFamily="18" charset="0"/>
              </a:rPr>
              <a:t>distributed with </a:t>
            </a:r>
            <a:r>
              <a:rPr lang="en-US" sz="1700" dirty="0" smtClean="0">
                <a:latin typeface="Bookman Old Style" pitchFamily="18" charset="0"/>
              </a:rPr>
              <a:t>mean zero and constant variance.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700" dirty="0" smtClean="0">
                <a:latin typeface="Bookman Old Style" pitchFamily="18" charset="0"/>
              </a:rPr>
              <a:t>From ACF/PACF plots of residuals little evidence </a:t>
            </a:r>
            <a:r>
              <a:rPr lang="en-US" sz="1700" dirty="0" smtClean="0">
                <a:latin typeface="Bookman Old Style" pitchFamily="18" charset="0"/>
              </a:rPr>
              <a:t>of autocorrelation at various lags for the forecast errors, </a:t>
            </a:r>
            <a:endParaRPr lang="en-US" sz="1700" dirty="0" smtClean="0">
              <a:latin typeface="Bookman Old Style" pitchFamily="18" charset="0"/>
            </a:endParaRP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700" dirty="0" smtClean="0">
                <a:latin typeface="Bookman Old Style" pitchFamily="18" charset="0"/>
              </a:rPr>
              <a:t>With all above findings, we conclude </a:t>
            </a:r>
            <a:r>
              <a:rPr lang="en-US" sz="1700" dirty="0" smtClean="0">
                <a:latin typeface="Bookman Old Style" pitchFamily="18" charset="0"/>
              </a:rPr>
              <a:t>that </a:t>
            </a:r>
            <a:r>
              <a:rPr lang="en-US" sz="1700" dirty="0" smtClean="0">
                <a:latin typeface="Bookman Old Style" pitchFamily="18" charset="0"/>
              </a:rPr>
              <a:t>Holt-Winters exponential </a:t>
            </a:r>
            <a:r>
              <a:rPr lang="en-US" sz="1700" dirty="0" smtClean="0">
                <a:latin typeface="Bookman Old Style" pitchFamily="18" charset="0"/>
              </a:rPr>
              <a:t>smoothing provides an adequate predictive model of the </a:t>
            </a:r>
            <a:r>
              <a:rPr lang="en-US" sz="1700" dirty="0" smtClean="0">
                <a:latin typeface="Bookman Old Style" pitchFamily="18" charset="0"/>
              </a:rPr>
              <a:t>Nike revenue, </a:t>
            </a:r>
            <a:r>
              <a:rPr lang="en-US" sz="1700" dirty="0" smtClean="0">
                <a:latin typeface="Bookman Old Style" pitchFamily="18" charset="0"/>
              </a:rPr>
              <a:t>which probably cannot be improved upon.</a:t>
            </a:r>
            <a:endParaRPr lang="en-US" sz="2000" dirty="0" smtClean="0">
              <a:latin typeface="Bookman Old Style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1123949"/>
            <a:ext cx="1905000" cy="1752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72337" y="2647949"/>
            <a:ext cx="1871663" cy="2057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76727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382000" cy="1005840"/>
          </a:xfrm>
        </p:spPr>
        <p:txBody>
          <a:bodyPr>
            <a:noAutofit/>
          </a:bodyPr>
          <a:lstStyle>
            <a:extLst/>
          </a:lstStyle>
          <a:p>
            <a:pPr marL="169863" indent="-169863">
              <a:lnSpc>
                <a:spcPct val="90000"/>
              </a:lnSpc>
            </a:pPr>
            <a:r>
              <a:rPr lang="en-US" sz="3600" dirty="0" smtClean="0">
                <a:latin typeface="Bookman Old Style" pitchFamily="18" charset="0"/>
              </a:rPr>
              <a:t>Part III: Classical time series decomposition 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6477000" cy="3276599"/>
          </a:xfrm>
        </p:spPr>
        <p:txBody>
          <a:bodyPr>
            <a:normAutofit fontScale="70000" lnSpcReduction="20000"/>
          </a:bodyPr>
          <a:lstStyle>
            <a:extLst/>
          </a:lstStyle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300" dirty="0" smtClean="0">
                <a:latin typeface="Bookman Old Style" pitchFamily="18" charset="0"/>
              </a:rPr>
              <a:t>From the plots, we notice that the time series has Seasonality, Trend and Randomness. </a:t>
            </a:r>
            <a:endParaRPr lang="en-US" sz="2300" dirty="0" smtClean="0">
              <a:latin typeface="Bookman Old Style" pitchFamily="18" charset="0"/>
            </a:endParaRPr>
          </a:p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300" dirty="0" smtClean="0">
                <a:latin typeface="Bookman Old Style" pitchFamily="18" charset="0"/>
              </a:rPr>
              <a:t>Also </a:t>
            </a:r>
            <a:r>
              <a:rPr lang="en-US" sz="2300" dirty="0" smtClean="0">
                <a:latin typeface="Bookman Old Style" pitchFamily="18" charset="0"/>
              </a:rPr>
              <a:t>we notice that the </a:t>
            </a:r>
            <a:r>
              <a:rPr lang="en-US" sz="2300" dirty="0" smtClean="0">
                <a:latin typeface="Bookman Old Style" pitchFamily="18" charset="0"/>
              </a:rPr>
              <a:t>random </a:t>
            </a:r>
            <a:r>
              <a:rPr lang="en-US" sz="2300" dirty="0" smtClean="0">
                <a:latin typeface="Bookman Old Style" pitchFamily="18" charset="0"/>
              </a:rPr>
              <a:t>fluctuations are roughly constant in size over time. So this </a:t>
            </a:r>
            <a:r>
              <a:rPr lang="en-US" sz="2300" dirty="0" smtClean="0">
                <a:latin typeface="Bookman Old Style" pitchFamily="18" charset="0"/>
              </a:rPr>
              <a:t>suggests data </a:t>
            </a:r>
            <a:r>
              <a:rPr lang="en-US" sz="2300" dirty="0" smtClean="0">
                <a:latin typeface="Bookman Old Style" pitchFamily="18" charset="0"/>
              </a:rPr>
              <a:t>can be describes as Additive Model</a:t>
            </a:r>
            <a:r>
              <a:rPr lang="en-US" sz="2300" dirty="0" smtClean="0">
                <a:latin typeface="Bookman Old Style" pitchFamily="18" charset="0"/>
              </a:rPr>
              <a:t>.</a:t>
            </a:r>
            <a:endParaRPr lang="en-US" sz="2300" dirty="0" smtClean="0">
              <a:latin typeface="Bookman Old Style" pitchFamily="18" charset="0"/>
            </a:endParaRP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100" dirty="0" smtClean="0">
                <a:latin typeface="Bookman Old Style" pitchFamily="18" charset="0"/>
              </a:rPr>
              <a:t>Seasonality </a:t>
            </a:r>
            <a:r>
              <a:rPr lang="en-US" sz="2100" dirty="0" smtClean="0">
                <a:latin typeface="Bookman Old Style" pitchFamily="18" charset="0"/>
              </a:rPr>
              <a:t>- We notice a repetition pattern periodically over each fiscal year with high revenues in the </a:t>
            </a:r>
            <a:r>
              <a:rPr lang="en-US" sz="2100" dirty="0" smtClean="0">
                <a:latin typeface="Bookman Old Style" pitchFamily="18" charset="0"/>
              </a:rPr>
              <a:t>beginning </a:t>
            </a:r>
            <a:r>
              <a:rPr lang="en-US" sz="2100" dirty="0" smtClean="0">
                <a:latin typeface="Bookman Old Style" pitchFamily="18" charset="0"/>
              </a:rPr>
              <a:t>of fiscal year and then revenues fall in the next two quarter and rises up until 1</a:t>
            </a:r>
            <a:r>
              <a:rPr lang="en-US" sz="2100" baseline="30000" dirty="0" smtClean="0">
                <a:latin typeface="Bookman Old Style" pitchFamily="18" charset="0"/>
              </a:rPr>
              <a:t>st</a:t>
            </a:r>
            <a:r>
              <a:rPr lang="en-US" sz="2100" dirty="0" smtClean="0">
                <a:latin typeface="Bookman Old Style" pitchFamily="18" charset="0"/>
              </a:rPr>
              <a:t> </a:t>
            </a:r>
            <a:r>
              <a:rPr lang="en-US" sz="2100" dirty="0" smtClean="0">
                <a:latin typeface="Bookman Old Style" pitchFamily="18" charset="0"/>
              </a:rPr>
              <a:t>quarter </a:t>
            </a:r>
            <a:r>
              <a:rPr lang="en-US" sz="2100" dirty="0" smtClean="0">
                <a:latin typeface="Bookman Old Style" pitchFamily="18" charset="0"/>
              </a:rPr>
              <a:t>of the next fiscal year.                                                                     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100" dirty="0" smtClean="0">
                <a:latin typeface="Bookman Old Style" pitchFamily="18" charset="0"/>
              </a:rPr>
              <a:t>Trend - </a:t>
            </a:r>
            <a:r>
              <a:rPr lang="en-US" sz="2100" dirty="0" smtClean="0">
                <a:latin typeface="Bookman Old Style" pitchFamily="18" charset="0"/>
              </a:rPr>
              <a:t>We notice a constant pattern of gradual rise an upward pattern in revenues 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100" dirty="0" smtClean="0">
                <a:latin typeface="Bookman Old Style" pitchFamily="18" charset="0"/>
              </a:rPr>
              <a:t>Random </a:t>
            </a:r>
            <a:r>
              <a:rPr lang="en-US" sz="2100" dirty="0" smtClean="0">
                <a:latin typeface="Bookman Old Style" pitchFamily="18" charset="0"/>
              </a:rPr>
              <a:t>- We notice traces of Randomness with significant high and low spikes along the time period</a:t>
            </a:r>
            <a:endParaRPr lang="en-US" sz="2100" dirty="0" smtClean="0">
              <a:latin typeface="Bookman Old Style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1352550"/>
            <a:ext cx="1981200" cy="315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76727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382000" cy="1005840"/>
          </a:xfrm>
        </p:spPr>
        <p:txBody>
          <a:bodyPr>
            <a:noAutofit/>
          </a:bodyPr>
          <a:lstStyle>
            <a:extLst/>
          </a:lstStyle>
          <a:p>
            <a:pPr marL="169863" indent="-169863"/>
            <a:r>
              <a:rPr lang="en-US" sz="3600" dirty="0" smtClean="0">
                <a:latin typeface="Bookman Old Style" pitchFamily="18" charset="0"/>
              </a:rPr>
              <a:t>Part IV: ARIMA models 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6477000" cy="3276599"/>
          </a:xfrm>
        </p:spPr>
        <p:txBody>
          <a:bodyPr>
            <a:normAutofit fontScale="47500" lnSpcReduction="20000"/>
          </a:bodyPr>
          <a:lstStyle>
            <a:extLst/>
          </a:lstStyle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 smtClean="0">
                <a:latin typeface="Bookman Old Style" pitchFamily="18" charset="0"/>
              </a:rPr>
              <a:t>Note ARIMA models require time series (TS) must be stationary.</a:t>
            </a:r>
          </a:p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 smtClean="0">
                <a:latin typeface="Bookman Old Style" pitchFamily="18" charset="0"/>
              </a:rPr>
              <a:t>For a TS to be stationary; mean, variance and covariance shell not be a function of time i.e</a:t>
            </a:r>
            <a:r>
              <a:rPr lang="en-US" dirty="0" smtClean="0">
                <a:latin typeface="Bookman Old Style" pitchFamily="18" charset="0"/>
              </a:rPr>
              <a:t>.</a:t>
            </a:r>
            <a:r>
              <a:rPr lang="en-US" dirty="0" smtClean="0">
                <a:latin typeface="Bookman Old Style" pitchFamily="18" charset="0"/>
              </a:rPr>
              <a:t> should not change over time</a:t>
            </a:r>
          </a:p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 smtClean="0">
                <a:latin typeface="Bookman Old Style" pitchFamily="18" charset="0"/>
              </a:rPr>
              <a:t>Generally following are steps for ARIMA modeling: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 smtClean="0">
                <a:latin typeface="Bookman Old Style" pitchFamily="18" charset="0"/>
              </a:rPr>
              <a:t>plot </a:t>
            </a:r>
            <a:r>
              <a:rPr lang="en-US" sz="2200" dirty="0" smtClean="0">
                <a:latin typeface="Bookman Old Style" pitchFamily="18" charset="0"/>
              </a:rPr>
              <a:t>and visualize the time series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 err="1" smtClean="0">
                <a:latin typeface="Bookman Old Style" pitchFamily="18" charset="0"/>
              </a:rPr>
              <a:t>Stationarize</a:t>
            </a:r>
            <a:r>
              <a:rPr lang="en-US" sz="2200" dirty="0" smtClean="0">
                <a:latin typeface="Bookman Old Style" pitchFamily="18" charset="0"/>
              </a:rPr>
              <a:t> </a:t>
            </a:r>
            <a:r>
              <a:rPr lang="en-US" sz="2200" dirty="0" smtClean="0">
                <a:latin typeface="Bookman Old Style" pitchFamily="18" charset="0"/>
              </a:rPr>
              <a:t>the time series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 smtClean="0">
                <a:latin typeface="Bookman Old Style" pitchFamily="18" charset="0"/>
              </a:rPr>
              <a:t>find </a:t>
            </a:r>
            <a:r>
              <a:rPr lang="en-US" sz="2200" dirty="0" smtClean="0">
                <a:latin typeface="Bookman Old Style" pitchFamily="18" charset="0"/>
              </a:rPr>
              <a:t>Optimal Parameters of ARIMA model generally using ACF/PACF measures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 smtClean="0">
                <a:latin typeface="Bookman Old Style" pitchFamily="18" charset="0"/>
              </a:rPr>
              <a:t>Fit </a:t>
            </a:r>
            <a:r>
              <a:rPr lang="en-US" sz="2200" dirty="0" smtClean="0">
                <a:latin typeface="Bookman Old Style" pitchFamily="18" charset="0"/>
              </a:rPr>
              <a:t>ARIMA model using optimal parameters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 smtClean="0">
                <a:latin typeface="Bookman Old Style" pitchFamily="18" charset="0"/>
              </a:rPr>
              <a:t>Forecast </a:t>
            </a:r>
            <a:r>
              <a:rPr lang="en-US" sz="2200" dirty="0" smtClean="0">
                <a:latin typeface="Bookman Old Style" pitchFamily="18" charset="0"/>
              </a:rPr>
              <a:t>values using Selected/fitted ARIMA </a:t>
            </a:r>
            <a:r>
              <a:rPr lang="en-US" sz="2200" dirty="0" smtClean="0">
                <a:latin typeface="Bookman Old Style" pitchFamily="18" charset="0"/>
              </a:rPr>
              <a:t>models</a:t>
            </a:r>
          </a:p>
          <a:p>
            <a:pPr marL="320040" lvl="1" indent="-320040" algn="just">
              <a:spcBef>
                <a:spcPts val="1200"/>
              </a:spcBef>
              <a:buClr>
                <a:schemeClr val="tx1"/>
              </a:buClr>
              <a:buSzPct val="60000"/>
              <a:buFont typeface="Wingdings" pitchFamily="2" charset="2"/>
              <a:buChar char="v"/>
            </a:pPr>
            <a:r>
              <a:rPr lang="en-US" sz="2900" dirty="0" smtClean="0">
                <a:latin typeface="Bookman Old Style" pitchFamily="18" charset="0"/>
              </a:rPr>
              <a:t>From the TS plot, it seems that time series is in not stationary; will further check if it is.</a:t>
            </a:r>
            <a:endParaRPr lang="en-US" sz="2900" dirty="0" smtClean="0">
              <a:latin typeface="Bookman Old Style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1352551"/>
            <a:ext cx="2133600" cy="312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76727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382000" cy="1005840"/>
          </a:xfrm>
        </p:spPr>
        <p:txBody>
          <a:bodyPr>
            <a:noAutofit/>
          </a:bodyPr>
          <a:lstStyle>
            <a:extLst/>
          </a:lstStyle>
          <a:p>
            <a:pPr marL="169863" indent="-169863"/>
            <a:r>
              <a:rPr lang="en-US" sz="3600" dirty="0" smtClean="0">
                <a:latin typeface="Bookman Old Style" pitchFamily="18" charset="0"/>
              </a:rPr>
              <a:t>Part IV: ARIMA </a:t>
            </a:r>
            <a:r>
              <a:rPr lang="en-US" sz="3600" dirty="0" smtClean="0">
                <a:latin typeface="Bookman Old Style" pitchFamily="18" charset="0"/>
              </a:rPr>
              <a:t>models </a:t>
            </a:r>
            <a:r>
              <a:rPr lang="en-US" sz="2400" dirty="0" smtClean="0">
                <a:latin typeface="Bookman Old Style" pitchFamily="18" charset="0"/>
              </a:rPr>
              <a:t>(cont….)</a:t>
            </a:r>
            <a:r>
              <a:rPr lang="en-US" sz="3600" dirty="0" smtClean="0">
                <a:latin typeface="Bookman Old Style" pitchFamily="18" charset="0"/>
              </a:rPr>
              <a:t> </a:t>
            </a:r>
            <a:endParaRPr lang="en-US" sz="3600" dirty="0" smtClean="0">
              <a:latin typeface="Bookman Old Style" pitchFamily="18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6477000" cy="3276599"/>
          </a:xfrm>
        </p:spPr>
        <p:txBody>
          <a:bodyPr>
            <a:normAutofit/>
          </a:bodyPr>
          <a:lstStyle>
            <a:extLst/>
          </a:lstStyle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400" dirty="0" smtClean="0">
                <a:latin typeface="Bookman Old Style" pitchFamily="18" charset="0"/>
              </a:rPr>
              <a:t>ACF plot of Nike Revenue data clearly gradually decreasing implies that TS in non-stationary.</a:t>
            </a:r>
          </a:p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400" dirty="0" err="1" smtClean="0">
                <a:latin typeface="Bookman Old Style" pitchFamily="18" charset="0"/>
              </a:rPr>
              <a:t>dicky</a:t>
            </a:r>
            <a:r>
              <a:rPr lang="en-US" sz="2400" dirty="0" smtClean="0">
                <a:latin typeface="Bookman Old Style" pitchFamily="18" charset="0"/>
              </a:rPr>
              <a:t>-fuller test further confirms that </a:t>
            </a:r>
            <a:r>
              <a:rPr lang="en-US" sz="2400" dirty="0" smtClean="0">
                <a:latin typeface="Bookman Old Style" pitchFamily="18" charset="0"/>
              </a:rPr>
              <a:t>Nike revenue </a:t>
            </a:r>
            <a:r>
              <a:rPr lang="en-US" sz="2400" dirty="0" smtClean="0">
                <a:latin typeface="Bookman Old Style" pitchFamily="18" charset="0"/>
              </a:rPr>
              <a:t>is a non-stationary time series</a:t>
            </a:r>
            <a:endParaRPr lang="en-US" sz="2400" dirty="0" smtClean="0">
              <a:latin typeface="Bookman Old Style" pitchFamily="18" charset="0"/>
            </a:endParaRPr>
          </a:p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endParaRPr lang="en-US" sz="2400" dirty="0" smtClean="0">
              <a:latin typeface="Bookman Old Style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0" y="1123950"/>
            <a:ext cx="2057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010400" y="3028950"/>
            <a:ext cx="1981199" cy="1384995"/>
          </a:xfrm>
          <a:prstGeom prst="rect">
            <a:avLst/>
          </a:prstGeom>
        </p:spPr>
        <p:txBody>
          <a:bodyPr wrap="square" lIns="0" tIns="0" rIns="0" bIns="0" rtlCol="1">
            <a:spAutoFit/>
          </a:bodyPr>
          <a:lstStyle/>
          <a:p>
            <a:pPr lvl="1">
              <a:spcBef>
                <a:spcPts val="1200"/>
              </a:spcBef>
              <a:buClr>
                <a:schemeClr val="tx1"/>
              </a:buClr>
              <a:buNone/>
            </a:pPr>
            <a:r>
              <a:rPr lang="en-US" sz="1000" dirty="0" smtClean="0"/>
              <a:t>Augmented Dickey-Fuller Test data: </a:t>
            </a:r>
            <a:r>
              <a:rPr lang="en-US" sz="1000" dirty="0" err="1" smtClean="0"/>
              <a:t>nike_revenue</a:t>
            </a:r>
            <a:r>
              <a:rPr lang="en-US" sz="1000" dirty="0" smtClean="0"/>
              <a:t> </a:t>
            </a:r>
            <a:r>
              <a:rPr lang="en-US" sz="1000" dirty="0" smtClean="0"/>
              <a:t>Dickey-Fuller = -0.1661, Lag order = </a:t>
            </a:r>
            <a:r>
              <a:rPr lang="en-US" sz="1000" dirty="0" smtClean="0"/>
              <a:t>3,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None/>
            </a:pPr>
            <a:r>
              <a:rPr lang="en-US" sz="1000" dirty="0" smtClean="0"/>
              <a:t>p-value </a:t>
            </a:r>
            <a:r>
              <a:rPr lang="en-US" sz="1000" dirty="0" smtClean="0"/>
              <a:t>= 0.99 </a:t>
            </a:r>
            <a:endParaRPr lang="en-US" sz="1000" dirty="0" smtClean="0"/>
          </a:p>
          <a:p>
            <a:pPr lvl="1">
              <a:spcBef>
                <a:spcPts val="1200"/>
              </a:spcBef>
              <a:buClr>
                <a:schemeClr val="tx1"/>
              </a:buClr>
              <a:buNone/>
            </a:pPr>
            <a:r>
              <a:rPr lang="en-US" sz="1000" dirty="0" smtClean="0"/>
              <a:t>alternative </a:t>
            </a:r>
            <a:r>
              <a:rPr lang="en-US" sz="1000" dirty="0" smtClean="0"/>
              <a:t>hypothesis: stationary</a:t>
            </a:r>
            <a:endParaRPr lang="en-US" sz="1000" i="1" dirty="0" smtClean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6727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382000" cy="1005840"/>
          </a:xfrm>
        </p:spPr>
        <p:txBody>
          <a:bodyPr>
            <a:noAutofit/>
          </a:bodyPr>
          <a:lstStyle>
            <a:extLst/>
          </a:lstStyle>
          <a:p>
            <a:pPr marL="169863" indent="-169863"/>
            <a:r>
              <a:rPr lang="en-US" sz="3600" dirty="0" smtClean="0">
                <a:latin typeface="Bookman Old Style" pitchFamily="18" charset="0"/>
              </a:rPr>
              <a:t>Part IV: ARIMA </a:t>
            </a:r>
            <a:r>
              <a:rPr lang="en-US" sz="3600" dirty="0" smtClean="0">
                <a:latin typeface="Bookman Old Style" pitchFamily="18" charset="0"/>
              </a:rPr>
              <a:t>models </a:t>
            </a:r>
            <a:r>
              <a:rPr lang="en-US" sz="2400" dirty="0" smtClean="0">
                <a:latin typeface="Bookman Old Style" pitchFamily="18" charset="0"/>
              </a:rPr>
              <a:t>(cont….)</a:t>
            </a:r>
            <a:r>
              <a:rPr lang="en-US" sz="3600" dirty="0" smtClean="0">
                <a:latin typeface="Bookman Old Style" pitchFamily="18" charset="0"/>
              </a:rPr>
              <a:t> </a:t>
            </a:r>
            <a:endParaRPr lang="en-US" sz="3600" dirty="0" smtClean="0">
              <a:latin typeface="Bookman Old Style" pitchFamily="18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6477000" cy="3276599"/>
          </a:xfrm>
        </p:spPr>
        <p:txBody>
          <a:bodyPr>
            <a:normAutofit fontScale="92500" lnSpcReduction="20000"/>
          </a:bodyPr>
          <a:lstStyle>
            <a:extLst/>
          </a:lstStyle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400" dirty="0" smtClean="0">
                <a:latin typeface="Bookman Old Style" pitchFamily="18" charset="0"/>
              </a:rPr>
              <a:t>To make a non-stationary time series stationary: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100" dirty="0" smtClean="0">
                <a:latin typeface="Bookman Old Style" pitchFamily="18" charset="0"/>
              </a:rPr>
              <a:t>Two </a:t>
            </a:r>
            <a:r>
              <a:rPr lang="en-US" sz="2100" dirty="0" smtClean="0">
                <a:latin typeface="Bookman Old Style" pitchFamily="18" charset="0"/>
              </a:rPr>
              <a:t>most common ways to make a non-stationary time series curve stationary are:</a:t>
            </a:r>
          </a:p>
          <a:p>
            <a:pPr lvl="2" algn="just">
              <a:spcBef>
                <a:spcPts val="1200"/>
              </a:spcBef>
              <a:buClr>
                <a:schemeClr val="tx1"/>
              </a:buClr>
              <a:buFont typeface="Courier New" pitchFamily="49" charset="0"/>
              <a:buChar char="o"/>
            </a:pPr>
            <a:r>
              <a:rPr lang="en-US" sz="1800" dirty="0" smtClean="0">
                <a:latin typeface="Bookman Old Style" pitchFamily="18" charset="0"/>
              </a:rPr>
              <a:t>Differencing </a:t>
            </a:r>
            <a:r>
              <a:rPr lang="en-US" sz="1800" dirty="0" smtClean="0">
                <a:latin typeface="Bookman Old Style" pitchFamily="18" charset="0"/>
              </a:rPr>
              <a:t>(Most </a:t>
            </a:r>
            <a:r>
              <a:rPr lang="en-US" sz="1800" dirty="0" err="1" smtClean="0">
                <a:latin typeface="Bookman Old Style" pitchFamily="18" charset="0"/>
              </a:rPr>
              <a:t>commenly</a:t>
            </a:r>
            <a:r>
              <a:rPr lang="en-US" sz="1800" dirty="0" smtClean="0">
                <a:latin typeface="Bookman Old Style" pitchFamily="18" charset="0"/>
              </a:rPr>
              <a:t> used technique to make TS stationary; can be of </a:t>
            </a:r>
            <a:r>
              <a:rPr lang="en-US" sz="1800" dirty="0" smtClean="0">
                <a:latin typeface="Bookman Old Style" pitchFamily="18" charset="0"/>
              </a:rPr>
              <a:t>1</a:t>
            </a:r>
            <a:r>
              <a:rPr lang="en-US" sz="1800" baseline="30000" dirty="0" smtClean="0">
                <a:latin typeface="Bookman Old Style" pitchFamily="18" charset="0"/>
              </a:rPr>
              <a:t>st</a:t>
            </a:r>
            <a:r>
              <a:rPr lang="en-US" sz="1800" dirty="0" smtClean="0">
                <a:latin typeface="Bookman Old Style" pitchFamily="18" charset="0"/>
              </a:rPr>
              <a:t> order </a:t>
            </a:r>
            <a:r>
              <a:rPr lang="en-US" sz="1800" dirty="0" smtClean="0">
                <a:latin typeface="Bookman Old Style" pitchFamily="18" charset="0"/>
              </a:rPr>
              <a:t>or 2nd order or 3rd order)</a:t>
            </a:r>
          </a:p>
          <a:p>
            <a:pPr lvl="2" algn="just">
              <a:spcBef>
                <a:spcPts val="1200"/>
              </a:spcBef>
              <a:buClr>
                <a:schemeClr val="tx1"/>
              </a:buClr>
              <a:buFont typeface="Courier New" pitchFamily="49" charset="0"/>
              <a:buChar char="o"/>
            </a:pPr>
            <a:r>
              <a:rPr lang="en-US" sz="1800" dirty="0" smtClean="0">
                <a:latin typeface="Bookman Old Style" pitchFamily="18" charset="0"/>
              </a:rPr>
              <a:t>Transforming </a:t>
            </a:r>
            <a:r>
              <a:rPr lang="en-US" sz="1800" dirty="0" smtClean="0">
                <a:latin typeface="Bookman Old Style" pitchFamily="18" charset="0"/>
              </a:rPr>
              <a:t>(most common transformation is log transformation; However, it is normally suggested that you use </a:t>
            </a:r>
            <a:r>
              <a:rPr lang="en-US" sz="1800" dirty="0" smtClean="0">
                <a:latin typeface="Bookman Old Style" pitchFamily="18" charset="0"/>
              </a:rPr>
              <a:t>transformation </a:t>
            </a:r>
            <a:r>
              <a:rPr lang="en-US" sz="1800" dirty="0" smtClean="0">
                <a:latin typeface="Bookman Old Style" pitchFamily="18" charset="0"/>
              </a:rPr>
              <a:t>only in case differencing is not working)</a:t>
            </a:r>
          </a:p>
        </p:txBody>
      </p:sp>
    </p:spTree>
    <p:extLst>
      <p:ext uri="{BB962C8B-B14F-4D97-AF65-F5344CB8AC3E}">
        <p14:creationId xmlns:p14="http://schemas.microsoft.com/office/powerpoint/2010/main" xmlns="" val="2176727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382000" cy="1005840"/>
          </a:xfrm>
        </p:spPr>
        <p:txBody>
          <a:bodyPr>
            <a:noAutofit/>
          </a:bodyPr>
          <a:lstStyle>
            <a:extLst/>
          </a:lstStyle>
          <a:p>
            <a:pPr marL="169863" indent="-169863"/>
            <a:r>
              <a:rPr lang="en-US" sz="3600" dirty="0" smtClean="0">
                <a:latin typeface="Bookman Old Style" pitchFamily="18" charset="0"/>
              </a:rPr>
              <a:t>Part IV: ARIMA </a:t>
            </a:r>
            <a:r>
              <a:rPr lang="en-US" sz="3600" dirty="0" smtClean="0">
                <a:latin typeface="Bookman Old Style" pitchFamily="18" charset="0"/>
              </a:rPr>
              <a:t>models </a:t>
            </a:r>
            <a:r>
              <a:rPr lang="en-US" sz="2400" dirty="0" smtClean="0">
                <a:latin typeface="Bookman Old Style" pitchFamily="18" charset="0"/>
              </a:rPr>
              <a:t>(cont….)</a:t>
            </a:r>
            <a:r>
              <a:rPr lang="en-US" sz="3600" dirty="0" smtClean="0">
                <a:latin typeface="Bookman Old Style" pitchFamily="18" charset="0"/>
              </a:rPr>
              <a:t> </a:t>
            </a:r>
            <a:endParaRPr lang="en-US" sz="3600" dirty="0" smtClean="0">
              <a:latin typeface="Bookman Old Style" pitchFamily="18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6477000" cy="3276599"/>
          </a:xfrm>
        </p:spPr>
        <p:txBody>
          <a:bodyPr>
            <a:normAutofit fontScale="92500" lnSpcReduction="10000"/>
          </a:bodyPr>
          <a:lstStyle>
            <a:extLst/>
          </a:lstStyle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400" dirty="0" smtClean="0">
                <a:latin typeface="Bookman Old Style" pitchFamily="18" charset="0"/>
              </a:rPr>
              <a:t>We took 1</a:t>
            </a:r>
            <a:r>
              <a:rPr lang="en-US" sz="2400" baseline="30000" dirty="0" smtClean="0">
                <a:latin typeface="Bookman Old Style" pitchFamily="18" charset="0"/>
              </a:rPr>
              <a:t>st</a:t>
            </a:r>
            <a:r>
              <a:rPr lang="en-US" sz="2400" dirty="0" smtClean="0">
                <a:latin typeface="Bookman Old Style" pitchFamily="18" charset="0"/>
              </a:rPr>
              <a:t> order difference and it appears that </a:t>
            </a:r>
          </a:p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800" dirty="0" smtClean="0">
                <a:latin typeface="Bookman Old Style" pitchFamily="18" charset="0"/>
              </a:rPr>
              <a:t>Examining plot of </a:t>
            </a:r>
            <a:r>
              <a:rPr lang="en-US" sz="1800" dirty="0" err="1" smtClean="0">
                <a:latin typeface="Bookman Old Style" pitchFamily="18" charset="0"/>
              </a:rPr>
              <a:t>nike</a:t>
            </a:r>
            <a:r>
              <a:rPr lang="en-US" sz="1800" dirty="0" smtClean="0">
                <a:latin typeface="Bookman Old Style" pitchFamily="18" charset="0"/>
              </a:rPr>
              <a:t> revenues TS's </a:t>
            </a:r>
            <a:r>
              <a:rPr lang="en-US" sz="1800" dirty="0" smtClean="0">
                <a:latin typeface="Bookman Old Style" pitchFamily="18" charset="0"/>
              </a:rPr>
              <a:t>1</a:t>
            </a:r>
            <a:r>
              <a:rPr lang="en-US" sz="1800" baseline="30000" dirty="0" smtClean="0">
                <a:latin typeface="Bookman Old Style" pitchFamily="18" charset="0"/>
              </a:rPr>
              <a:t>st</a:t>
            </a:r>
            <a:r>
              <a:rPr lang="en-US" sz="1800" dirty="0" smtClean="0">
                <a:latin typeface="Bookman Old Style" pitchFamily="18" charset="0"/>
              </a:rPr>
              <a:t> order differences (both normal and seasonal differencing) </a:t>
            </a:r>
            <a:r>
              <a:rPr lang="en-US" sz="1800" dirty="0" smtClean="0">
                <a:latin typeface="Bookman Old Style" pitchFamily="18" charset="0"/>
              </a:rPr>
              <a:t>appears to be somewhat stationary i.e. stationary in mean and </a:t>
            </a:r>
            <a:r>
              <a:rPr lang="en-US" sz="1800" dirty="0" smtClean="0">
                <a:latin typeface="Bookman Old Style" pitchFamily="18" charset="0"/>
              </a:rPr>
              <a:t>in </a:t>
            </a:r>
            <a:r>
              <a:rPr lang="en-US" sz="1800" dirty="0" smtClean="0">
                <a:latin typeface="Bookman Old Style" pitchFamily="18" charset="0"/>
              </a:rPr>
              <a:t>variance (as the level of the series stays roughly constant over time, and the variance of the series appears roughly </a:t>
            </a:r>
            <a:r>
              <a:rPr lang="en-US" sz="1800" dirty="0" smtClean="0">
                <a:latin typeface="Bookman Old Style" pitchFamily="18" charset="0"/>
              </a:rPr>
              <a:t>constant </a:t>
            </a:r>
            <a:r>
              <a:rPr lang="en-US" sz="1800" dirty="0" smtClean="0">
                <a:latin typeface="Bookman Old Style" pitchFamily="18" charset="0"/>
              </a:rPr>
              <a:t>over time</a:t>
            </a:r>
            <a:r>
              <a:rPr lang="en-US" sz="1800" dirty="0" smtClean="0">
                <a:latin typeface="Bookman Old Style" pitchFamily="18" charset="0"/>
              </a:rPr>
              <a:t>.);</a:t>
            </a:r>
          </a:p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800" dirty="0" err="1" smtClean="0">
                <a:latin typeface="Bookman Old Style" pitchFamily="18" charset="0"/>
              </a:rPr>
              <a:t>Dicky</a:t>
            </a:r>
            <a:r>
              <a:rPr lang="en-US" sz="1800" dirty="0" smtClean="0">
                <a:latin typeface="Bookman Old Style" pitchFamily="18" charset="0"/>
              </a:rPr>
              <a:t>-fuller test further confirms that the Nike revenue TS of 1</a:t>
            </a:r>
            <a:r>
              <a:rPr lang="en-US" sz="1800" baseline="30000" dirty="0" smtClean="0">
                <a:latin typeface="Bookman Old Style" pitchFamily="18" charset="0"/>
              </a:rPr>
              <a:t>st</a:t>
            </a:r>
            <a:r>
              <a:rPr lang="en-US" sz="1800" dirty="0" smtClean="0">
                <a:latin typeface="Bookman Old Style" pitchFamily="18" charset="0"/>
              </a:rPr>
              <a:t> order difference (both normal and seasonal differencing) is stationary.</a:t>
            </a:r>
            <a:endParaRPr lang="en-US" sz="1800" dirty="0" smtClean="0">
              <a:latin typeface="Bookman Old Style" pitchFamily="18" charset="0"/>
            </a:endParaRP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72337" y="1047750"/>
            <a:ext cx="187166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010400" y="3028950"/>
            <a:ext cx="1981199" cy="1538883"/>
          </a:xfrm>
          <a:prstGeom prst="rect">
            <a:avLst/>
          </a:prstGeom>
        </p:spPr>
        <p:txBody>
          <a:bodyPr wrap="square" lIns="0" tIns="0" rIns="0" bIns="0" rtlCol="1">
            <a:spAutoFit/>
          </a:bodyPr>
          <a:lstStyle/>
          <a:p>
            <a:pPr lvl="1">
              <a:spcBef>
                <a:spcPts val="1200"/>
              </a:spcBef>
              <a:buClr>
                <a:schemeClr val="tx1"/>
              </a:buClr>
              <a:buNone/>
            </a:pPr>
            <a:r>
              <a:rPr lang="en-US" sz="1000" dirty="0" smtClean="0"/>
              <a:t>Augmented Dickey-Fuller Test data: tnr_diff1sd1 Dickey-Fuller = -18.801, Lag order = </a:t>
            </a:r>
            <a:r>
              <a:rPr lang="en-US" sz="1000" dirty="0" smtClean="0"/>
              <a:t>3,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None/>
            </a:pPr>
            <a:r>
              <a:rPr lang="en-US" sz="1000" dirty="0" smtClean="0"/>
              <a:t>p-value </a:t>
            </a:r>
            <a:r>
              <a:rPr lang="en-US" sz="1000" dirty="0" smtClean="0"/>
              <a:t>= </a:t>
            </a:r>
            <a:r>
              <a:rPr lang="en-US" sz="1000" dirty="0" smtClean="0"/>
              <a:t>0.01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None/>
            </a:pPr>
            <a:r>
              <a:rPr lang="en-US" sz="1000" dirty="0" smtClean="0"/>
              <a:t>alternative hypothesis: stationary </a:t>
            </a:r>
            <a:r>
              <a:rPr lang="en-US" sz="1000" dirty="0" smtClean="0"/>
              <a:t/>
            </a:r>
            <a:br>
              <a:rPr lang="en-US" sz="1000" dirty="0" smtClean="0"/>
            </a:br>
            <a:endParaRPr lang="en-US" sz="1000" i="1" dirty="0" smtClean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6727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382000" cy="1005840"/>
          </a:xfrm>
        </p:spPr>
        <p:txBody>
          <a:bodyPr>
            <a:noAutofit/>
          </a:bodyPr>
          <a:lstStyle>
            <a:extLst/>
          </a:lstStyle>
          <a:p>
            <a:pPr marL="169863" indent="-169863"/>
            <a:r>
              <a:rPr lang="en-US" sz="3600" dirty="0" smtClean="0">
                <a:latin typeface="Bookman Old Style" pitchFamily="18" charset="0"/>
              </a:rPr>
              <a:t>Part IV: ARIMA </a:t>
            </a:r>
            <a:r>
              <a:rPr lang="en-US" sz="3600" dirty="0" smtClean="0">
                <a:latin typeface="Bookman Old Style" pitchFamily="18" charset="0"/>
              </a:rPr>
              <a:t>models </a:t>
            </a:r>
            <a:r>
              <a:rPr lang="en-US" sz="2400" dirty="0" smtClean="0">
                <a:latin typeface="Bookman Old Style" pitchFamily="18" charset="0"/>
              </a:rPr>
              <a:t>(cont….)</a:t>
            </a:r>
            <a:r>
              <a:rPr lang="en-US" sz="3600" dirty="0" smtClean="0">
                <a:latin typeface="Bookman Old Style" pitchFamily="18" charset="0"/>
              </a:rPr>
              <a:t> </a:t>
            </a:r>
            <a:endParaRPr lang="en-US" sz="3600" dirty="0" smtClean="0">
              <a:latin typeface="Bookman Old Style" pitchFamily="18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6477000" cy="3276599"/>
          </a:xfrm>
        </p:spPr>
        <p:txBody>
          <a:bodyPr>
            <a:normAutofit lnSpcReduction="10000"/>
          </a:bodyPr>
          <a:lstStyle>
            <a:extLst/>
          </a:lstStyle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400" dirty="0" smtClean="0">
                <a:latin typeface="Bookman Old Style" pitchFamily="18" charset="0"/>
              </a:rPr>
              <a:t>by examining ACF and PACF of </a:t>
            </a:r>
            <a:r>
              <a:rPr lang="en-US" sz="2400" dirty="0" smtClean="0">
                <a:latin typeface="Bookman Old Style" pitchFamily="18" charset="0"/>
              </a:rPr>
              <a:t>first </a:t>
            </a:r>
            <a:r>
              <a:rPr lang="en-US" sz="2400" dirty="0" smtClean="0">
                <a:latin typeface="Bookman Old Style" pitchFamily="18" charset="0"/>
              </a:rPr>
              <a:t>order differenced </a:t>
            </a:r>
            <a:r>
              <a:rPr lang="en-US" sz="2400" dirty="0" smtClean="0">
                <a:latin typeface="Bookman Old Style" pitchFamily="18" charset="0"/>
              </a:rPr>
              <a:t>series (for </a:t>
            </a:r>
            <a:r>
              <a:rPr lang="en-US" sz="2400" dirty="0" smtClean="0">
                <a:latin typeface="Bookman Old Style" pitchFamily="18" charset="0"/>
              </a:rPr>
              <a:t>both simple and seasonal) </a:t>
            </a:r>
            <a:r>
              <a:rPr lang="en-US" sz="2400" dirty="0" smtClean="0">
                <a:latin typeface="Bookman Old Style" pitchFamily="18" charset="0"/>
              </a:rPr>
              <a:t>limited </a:t>
            </a:r>
            <a:r>
              <a:rPr lang="en-US" sz="2400" dirty="0" smtClean="0">
                <a:latin typeface="Bookman Old Style" pitchFamily="18" charset="0"/>
              </a:rPr>
              <a:t>or no </a:t>
            </a:r>
            <a:r>
              <a:rPr lang="en-US" sz="2400" dirty="0" smtClean="0">
                <a:latin typeface="Bookman Old Style" pitchFamily="18" charset="0"/>
              </a:rPr>
              <a:t>possibility </a:t>
            </a:r>
            <a:r>
              <a:rPr lang="en-US" sz="2400" dirty="0" smtClean="0">
                <a:latin typeface="Bookman Old Style" pitchFamily="18" charset="0"/>
              </a:rPr>
              <a:t>of any auto regressive (i.e. p=0 or p=1) model plus no possibility of moving average </a:t>
            </a:r>
            <a:r>
              <a:rPr lang="en-US" sz="2400" dirty="0" smtClean="0">
                <a:latin typeface="Bookman Old Style" pitchFamily="18" charset="0"/>
              </a:rPr>
              <a:t>of any order </a:t>
            </a:r>
            <a:r>
              <a:rPr lang="en-US" sz="2400" dirty="0" err="1" smtClean="0">
                <a:latin typeface="Bookman Old Style" pitchFamily="18" charset="0"/>
              </a:rPr>
              <a:t>arima</a:t>
            </a:r>
            <a:r>
              <a:rPr lang="en-US" sz="2400" dirty="0" smtClean="0">
                <a:latin typeface="Bookman Old Style" pitchFamily="18" charset="0"/>
              </a:rPr>
              <a:t>(0,1,0</a:t>
            </a:r>
            <a:r>
              <a:rPr lang="en-US" sz="2400" dirty="0" smtClean="0">
                <a:latin typeface="Bookman Old Style" pitchFamily="18" charset="0"/>
              </a:rPr>
              <a:t>)(</a:t>
            </a:r>
            <a:r>
              <a:rPr lang="en-US" sz="2400" dirty="0" smtClean="0">
                <a:latin typeface="Bookman Old Style" pitchFamily="18" charset="0"/>
              </a:rPr>
              <a:t>0,1,0)s or </a:t>
            </a:r>
            <a:r>
              <a:rPr lang="en-US" sz="2400" dirty="0" err="1" smtClean="0">
                <a:latin typeface="Bookman Old Style" pitchFamily="18" charset="0"/>
              </a:rPr>
              <a:t>sarima</a:t>
            </a:r>
            <a:r>
              <a:rPr lang="en-US" sz="2400" dirty="0" smtClean="0">
                <a:latin typeface="Bookman Old Style" pitchFamily="18" charset="0"/>
              </a:rPr>
              <a:t>(1,1,0)(</a:t>
            </a:r>
            <a:r>
              <a:rPr lang="en-US" sz="2400" dirty="0" smtClean="0">
                <a:latin typeface="Bookman Old Style" pitchFamily="18" charset="0"/>
              </a:rPr>
              <a:t>0,1,0)s </a:t>
            </a:r>
            <a:r>
              <a:rPr lang="en-US" sz="2400" dirty="0" smtClean="0">
                <a:latin typeface="Bookman Old Style" pitchFamily="18" charset="0"/>
              </a:rPr>
              <a:t>likely be </a:t>
            </a:r>
            <a:r>
              <a:rPr lang="en-US" sz="2400" dirty="0" smtClean="0">
                <a:latin typeface="Bookman Old Style" pitchFamily="18" charset="0"/>
              </a:rPr>
              <a:t>candidate model</a:t>
            </a:r>
            <a:endParaRPr lang="en-US" sz="1800" dirty="0" smtClean="0">
              <a:latin typeface="Bookman Old Style" pitchFamily="18" charset="0"/>
            </a:endParaRPr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9937" y="1352550"/>
            <a:ext cx="2024063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76727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382000" cy="1005840"/>
          </a:xfrm>
        </p:spPr>
        <p:txBody>
          <a:bodyPr>
            <a:noAutofit/>
          </a:bodyPr>
          <a:lstStyle>
            <a:extLst/>
          </a:lstStyle>
          <a:p>
            <a:pPr marL="169863" indent="-169863"/>
            <a:r>
              <a:rPr lang="en-US" sz="3600" dirty="0" smtClean="0">
                <a:latin typeface="Bookman Old Style" pitchFamily="18" charset="0"/>
              </a:rPr>
              <a:t>Part IV: ARIMA </a:t>
            </a:r>
            <a:r>
              <a:rPr lang="en-US" sz="3600" dirty="0" smtClean="0">
                <a:latin typeface="Bookman Old Style" pitchFamily="18" charset="0"/>
              </a:rPr>
              <a:t>models </a:t>
            </a:r>
            <a:r>
              <a:rPr lang="en-US" sz="2400" dirty="0" smtClean="0">
                <a:latin typeface="Bookman Old Style" pitchFamily="18" charset="0"/>
              </a:rPr>
              <a:t>(cont….)</a:t>
            </a:r>
            <a:r>
              <a:rPr lang="en-US" sz="3600" dirty="0" smtClean="0">
                <a:latin typeface="Bookman Old Style" pitchFamily="18" charset="0"/>
              </a:rPr>
              <a:t> </a:t>
            </a:r>
            <a:endParaRPr lang="en-US" sz="3600" dirty="0" smtClean="0">
              <a:latin typeface="Bookman Old Style" pitchFamily="18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6477000" cy="3276599"/>
          </a:xfrm>
        </p:spPr>
        <p:txBody>
          <a:bodyPr>
            <a:normAutofit/>
          </a:bodyPr>
          <a:lstStyle>
            <a:extLst/>
          </a:lstStyle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400" dirty="0" smtClean="0">
                <a:latin typeface="Bookman Old Style" pitchFamily="18" charset="0"/>
              </a:rPr>
              <a:t>ARIMA (1,1,0)(0,1,0)s appears better fit model by comparing both candidate models </a:t>
            </a:r>
            <a:r>
              <a:rPr lang="en-US" sz="2400" dirty="0" err="1" smtClean="0">
                <a:latin typeface="Bookman Old Style" pitchFamily="18" charset="0"/>
              </a:rPr>
              <a:t>vs</a:t>
            </a:r>
            <a:r>
              <a:rPr lang="en-US" sz="2400" dirty="0" smtClean="0">
                <a:latin typeface="Bookman Old Style" pitchFamily="18" charset="0"/>
              </a:rPr>
              <a:t> ARIMA (0,1,0)(0,1,0)s </a:t>
            </a:r>
          </a:p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400" dirty="0" smtClean="0">
                <a:latin typeface="Bookman Old Style" pitchFamily="18" charset="0"/>
              </a:rPr>
              <a:t>Further confirmed as auto-</a:t>
            </a:r>
            <a:r>
              <a:rPr lang="en-US" sz="2400" dirty="0" err="1" smtClean="0">
                <a:latin typeface="Bookman Old Style" pitchFamily="18" charset="0"/>
              </a:rPr>
              <a:t>arima</a:t>
            </a:r>
            <a:r>
              <a:rPr lang="en-US" sz="2400" dirty="0" smtClean="0">
                <a:latin typeface="Bookman Old Style" pitchFamily="18" charset="0"/>
              </a:rPr>
              <a:t> function of R, selected the same model that we suggested i.e. ARIMA(1,1,0)(0,1,0)s </a:t>
            </a:r>
            <a:endParaRPr lang="en-US" sz="2400" dirty="0" smtClean="0">
              <a:latin typeface="Bookman Old Style" pitchFamily="18" charset="0"/>
            </a:endParaRPr>
          </a:p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endParaRPr lang="en-US" sz="2400" dirty="0" smtClean="0"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05600" y="2800350"/>
            <a:ext cx="2285999" cy="2154436"/>
          </a:xfrm>
          <a:prstGeom prst="rect">
            <a:avLst/>
          </a:prstGeom>
        </p:spPr>
        <p:txBody>
          <a:bodyPr wrap="square" lIns="0" tIns="0" rIns="0" bIns="0" rtlCol="1">
            <a:spAutoFit/>
          </a:bodyPr>
          <a:lstStyle/>
          <a:p>
            <a:pPr lvl="1">
              <a:spcBef>
                <a:spcPts val="1200"/>
              </a:spcBef>
              <a:buClr>
                <a:schemeClr val="tx1"/>
              </a:buClr>
              <a:buNone/>
            </a:pPr>
            <a:r>
              <a:rPr lang="en-US" sz="1000" dirty="0" err="1" smtClean="0"/>
              <a:t>arima</a:t>
            </a:r>
            <a:r>
              <a:rPr lang="en-US" sz="1000" dirty="0" smtClean="0"/>
              <a:t>(x = </a:t>
            </a:r>
            <a:r>
              <a:rPr lang="en-US" sz="1000" dirty="0" err="1" smtClean="0"/>
              <a:t>train_nike_revenue</a:t>
            </a:r>
            <a:r>
              <a:rPr lang="en-US" sz="1000" dirty="0" smtClean="0"/>
              <a:t>, order = c(1, 1, 0), seasonal = list(order = c(0, 1, 0), period = 4)) </a:t>
            </a:r>
            <a:endParaRPr lang="en-US" sz="1000" dirty="0" smtClean="0"/>
          </a:p>
          <a:p>
            <a:pPr lvl="1">
              <a:spcBef>
                <a:spcPts val="1200"/>
              </a:spcBef>
              <a:buClr>
                <a:schemeClr val="tx1"/>
              </a:buClr>
              <a:buNone/>
            </a:pPr>
            <a:r>
              <a:rPr lang="en-US" sz="1000" dirty="0" smtClean="0"/>
              <a:t>Coefficients</a:t>
            </a:r>
            <a:r>
              <a:rPr lang="en-US" sz="1000" dirty="0" smtClean="0"/>
              <a:t>: ar1 -</a:t>
            </a:r>
            <a:r>
              <a:rPr lang="en-US" sz="1000" dirty="0" smtClean="0"/>
              <a:t>0.5067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None/>
            </a:pPr>
            <a:r>
              <a:rPr lang="en-US" sz="1000" dirty="0" err="1" smtClean="0"/>
              <a:t>s.e</a:t>
            </a:r>
            <a:r>
              <a:rPr lang="en-US" sz="1000" dirty="0" smtClean="0"/>
              <a:t>. 0.1480 </a:t>
            </a:r>
            <a:endParaRPr lang="en-US" sz="1000" dirty="0" smtClean="0"/>
          </a:p>
          <a:p>
            <a:pPr lvl="1">
              <a:spcBef>
                <a:spcPts val="1200"/>
              </a:spcBef>
              <a:buClr>
                <a:schemeClr val="tx1"/>
              </a:buClr>
              <a:buNone/>
            </a:pPr>
            <a:r>
              <a:rPr lang="en-US" sz="1000" dirty="0" smtClean="0"/>
              <a:t>sigma^2 </a:t>
            </a:r>
            <a:r>
              <a:rPr lang="en-US" sz="1000" dirty="0" smtClean="0"/>
              <a:t>estimated as 8982: </a:t>
            </a:r>
            <a:endParaRPr lang="en-US" sz="1000" dirty="0" smtClean="0"/>
          </a:p>
          <a:p>
            <a:pPr lvl="1">
              <a:spcBef>
                <a:spcPts val="1200"/>
              </a:spcBef>
              <a:buClr>
                <a:schemeClr val="tx1"/>
              </a:buClr>
              <a:buNone/>
            </a:pPr>
            <a:r>
              <a:rPr lang="en-US" sz="1000" dirty="0" smtClean="0"/>
              <a:t>log </a:t>
            </a:r>
            <a:r>
              <a:rPr lang="en-US" sz="1000" dirty="0" smtClean="0"/>
              <a:t>likelihood = -</a:t>
            </a:r>
            <a:r>
              <a:rPr lang="en-US" sz="1000" dirty="0" smtClean="0"/>
              <a:t>209.11,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None/>
            </a:pPr>
            <a:r>
              <a:rPr lang="en-US" sz="1000" dirty="0" err="1" smtClean="0"/>
              <a:t>aic</a:t>
            </a:r>
            <a:r>
              <a:rPr lang="en-US" sz="1000" dirty="0" smtClean="0"/>
              <a:t> </a:t>
            </a:r>
            <a:r>
              <a:rPr lang="en-US" sz="1000" dirty="0" smtClean="0"/>
              <a:t>= 422.23</a:t>
            </a:r>
            <a:endParaRPr lang="en-US" sz="1000" i="1" dirty="0" smtClean="0"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05600" y="1428750"/>
            <a:ext cx="2438400" cy="1231106"/>
          </a:xfrm>
          <a:prstGeom prst="rect">
            <a:avLst/>
          </a:prstGeom>
        </p:spPr>
        <p:txBody>
          <a:bodyPr wrap="square" lIns="0" tIns="0" rIns="0" bIns="0" rtlCol="1">
            <a:spAutoFit/>
          </a:bodyPr>
          <a:lstStyle/>
          <a:p>
            <a:pPr lvl="1">
              <a:spcBef>
                <a:spcPts val="1200"/>
              </a:spcBef>
              <a:buClr>
                <a:schemeClr val="tx1"/>
              </a:buClr>
              <a:buNone/>
            </a:pPr>
            <a:r>
              <a:rPr lang="en-US" sz="1000" dirty="0" err="1" smtClean="0"/>
              <a:t>arima</a:t>
            </a:r>
            <a:r>
              <a:rPr lang="en-US" sz="1000" dirty="0" smtClean="0"/>
              <a:t>(x = </a:t>
            </a:r>
            <a:r>
              <a:rPr lang="en-US" sz="1000" dirty="0" err="1" smtClean="0"/>
              <a:t>train_nike_revenue</a:t>
            </a:r>
            <a:r>
              <a:rPr lang="en-US" sz="1000" dirty="0" smtClean="0"/>
              <a:t>, order = c(0, 1, 0), seasonal = list(order = c(0, 1, 0), period = 4)) sigma^2 estimated as 12021: </a:t>
            </a:r>
            <a:endParaRPr lang="en-US" sz="1000" dirty="0" smtClean="0"/>
          </a:p>
          <a:p>
            <a:pPr lvl="1">
              <a:spcBef>
                <a:spcPts val="1200"/>
              </a:spcBef>
              <a:buClr>
                <a:schemeClr val="tx1"/>
              </a:buClr>
              <a:buNone/>
            </a:pPr>
            <a:r>
              <a:rPr lang="en-US" sz="1000" dirty="0" smtClean="0"/>
              <a:t>log </a:t>
            </a:r>
            <a:r>
              <a:rPr lang="en-US" sz="1000" dirty="0" smtClean="0"/>
              <a:t>likelihood = -214.07, </a:t>
            </a:r>
            <a:endParaRPr lang="en-US" sz="1000" dirty="0" smtClean="0"/>
          </a:p>
          <a:p>
            <a:pPr lvl="1">
              <a:spcBef>
                <a:spcPts val="1200"/>
              </a:spcBef>
              <a:buClr>
                <a:schemeClr val="tx1"/>
              </a:buClr>
              <a:buNone/>
            </a:pPr>
            <a:r>
              <a:rPr lang="en-US" sz="1000" dirty="0" err="1" smtClean="0"/>
              <a:t>aic</a:t>
            </a:r>
            <a:r>
              <a:rPr lang="en-US" sz="1000" dirty="0" smtClean="0"/>
              <a:t> </a:t>
            </a:r>
            <a:r>
              <a:rPr lang="en-US" sz="1000" dirty="0" smtClean="0"/>
              <a:t>= 430.13 &gt; </a:t>
            </a:r>
          </a:p>
        </p:txBody>
      </p:sp>
    </p:spTree>
    <p:extLst>
      <p:ext uri="{BB962C8B-B14F-4D97-AF65-F5344CB8AC3E}">
        <p14:creationId xmlns:p14="http://schemas.microsoft.com/office/powerpoint/2010/main" xmlns="" val="2176727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382000" cy="1005840"/>
          </a:xfrm>
        </p:spPr>
        <p:txBody>
          <a:bodyPr>
            <a:noAutofit/>
          </a:bodyPr>
          <a:lstStyle>
            <a:extLst/>
          </a:lstStyle>
          <a:p>
            <a:pPr marL="169863" indent="-169863"/>
            <a:r>
              <a:rPr lang="en-US" sz="3600" dirty="0" smtClean="0">
                <a:latin typeface="Bookman Old Style" pitchFamily="18" charset="0"/>
              </a:rPr>
              <a:t>Part IV: ARIMA </a:t>
            </a:r>
            <a:r>
              <a:rPr lang="en-US" sz="3600" dirty="0" smtClean="0">
                <a:latin typeface="Bookman Old Style" pitchFamily="18" charset="0"/>
              </a:rPr>
              <a:t>models </a:t>
            </a:r>
            <a:r>
              <a:rPr lang="en-US" sz="2400" dirty="0" smtClean="0">
                <a:latin typeface="Bookman Old Style" pitchFamily="18" charset="0"/>
              </a:rPr>
              <a:t>(cont….)</a:t>
            </a:r>
            <a:r>
              <a:rPr lang="en-US" sz="3600" dirty="0" smtClean="0">
                <a:latin typeface="Bookman Old Style" pitchFamily="18" charset="0"/>
              </a:rPr>
              <a:t> </a:t>
            </a:r>
            <a:endParaRPr lang="en-US" sz="3600" dirty="0" smtClean="0">
              <a:latin typeface="Bookman Old Style" pitchFamily="18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6477000" cy="3276599"/>
          </a:xfrm>
        </p:spPr>
        <p:txBody>
          <a:bodyPr>
            <a:normAutofit/>
          </a:bodyPr>
          <a:lstStyle>
            <a:extLst/>
          </a:lstStyle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400" dirty="0" smtClean="0">
                <a:latin typeface="Bookman Old Style" pitchFamily="18" charset="0"/>
              </a:rPr>
              <a:t>Note, </a:t>
            </a:r>
            <a:r>
              <a:rPr lang="en-US" sz="2400" dirty="0" smtClean="0">
                <a:latin typeface="Bookman Old Style" pitchFamily="18" charset="0"/>
              </a:rPr>
              <a:t>ARIMA forecast </a:t>
            </a:r>
            <a:r>
              <a:rPr lang="en-US" sz="2400" dirty="0" smtClean="0">
                <a:latin typeface="Bookman Old Style" pitchFamily="18" charset="0"/>
              </a:rPr>
              <a:t>for next  8 quarters (blue line) that both trend and seasonality are clearly incorporated in the  forecast;</a:t>
            </a:r>
          </a:p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400" dirty="0" smtClean="0">
                <a:latin typeface="Bookman Old Style" pitchFamily="18" charset="0"/>
              </a:rPr>
              <a:t>Further confirmed as auto-</a:t>
            </a:r>
            <a:r>
              <a:rPr lang="en-US" sz="2400" dirty="0" err="1" smtClean="0">
                <a:latin typeface="Bookman Old Style" pitchFamily="18" charset="0"/>
              </a:rPr>
              <a:t>arima</a:t>
            </a:r>
            <a:r>
              <a:rPr lang="en-US" sz="2400" dirty="0" smtClean="0">
                <a:latin typeface="Bookman Old Style" pitchFamily="18" charset="0"/>
              </a:rPr>
              <a:t> function of R, selected the same model that we suggested i.e. ARIMA(1,1,0)(0,1,0)s </a:t>
            </a:r>
            <a:endParaRPr lang="en-US" sz="2400" dirty="0" smtClean="0">
              <a:latin typeface="Bookman Old Style" pitchFamily="18" charset="0"/>
            </a:endParaRPr>
          </a:p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endParaRPr lang="en-US" sz="2400" dirty="0" smtClean="0">
              <a:latin typeface="Bookman Old Style" pitchFamily="18" charset="0"/>
            </a:endParaRP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96137" y="1428750"/>
            <a:ext cx="1947863" cy="281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76727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40386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>
                <a:latin typeface="Bookman Old Style" pitchFamily="18" charset="0"/>
              </a:rPr>
              <a:t>Domain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533399"/>
          </a:xfrm>
        </p:spPr>
        <p:txBody>
          <a:bodyPr>
            <a:normAutofit lnSpcReduction="10000"/>
          </a:bodyPr>
          <a:lstStyle>
            <a:extLst/>
          </a:lstStyle>
          <a:p>
            <a:pPr marL="0" indent="0">
              <a:buNone/>
            </a:pPr>
            <a:r>
              <a:rPr lang="en-US" altLang="x-none" dirty="0" smtClean="0">
                <a:latin typeface="Bookman Old Style" pitchFamily="18" charset="0"/>
              </a:rPr>
              <a:t>Topic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" name="Rectangle 3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457201"/>
          </a:xfrm>
        </p:spPr>
        <p:txBody>
          <a:bodyPr>
            <a:normAutofit fontScale="85000" lnSpcReduction="10000"/>
          </a:bodyPr>
          <a:lstStyle>
            <a:extLst/>
          </a:lstStyle>
          <a:p>
            <a:pPr marL="0" indent="0" algn="r">
              <a:buNone/>
            </a:pPr>
            <a:r>
              <a:rPr lang="en-US" altLang="x-none" dirty="0" smtClean="0">
                <a:latin typeface="Bookman Old Style" pitchFamily="18" charset="0"/>
              </a:rPr>
              <a:t>Nike Revenue Forecast</a:t>
            </a:r>
            <a:endParaRPr lang="en-US" dirty="0" smtClean="0">
              <a:latin typeface="Bookman Old Style" pitchFamily="18" charset="0"/>
            </a:endParaRPr>
          </a:p>
        </p:txBody>
      </p:sp>
      <p:sp>
        <p:nvSpPr>
          <p:cNvPr id="10" name="Rectangle 1"/>
          <p:cNvSpPr txBox="1">
            <a:spLocks/>
          </p:cNvSpPr>
          <p:nvPr/>
        </p:nvSpPr>
        <p:spPr>
          <a:xfrm>
            <a:off x="4876800" y="111228"/>
            <a:ext cx="4038600" cy="1005840"/>
          </a:xfrm>
          <a:prstGeom prst="rect">
            <a:avLst/>
          </a:prstGeom>
        </p:spPr>
        <p:txBody>
          <a:bodyPr vert="horz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dirty="0" smtClean="0">
                <a:latin typeface="Bookman Old Style" pitchFamily="18" charset="0"/>
              </a:rPr>
              <a:t>Retail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1" name="Rectangle 2"/>
          <p:cNvSpPr txBox="1">
            <a:spLocks/>
          </p:cNvSpPr>
          <p:nvPr/>
        </p:nvSpPr>
        <p:spPr>
          <a:xfrm>
            <a:off x="636638" y="2114550"/>
            <a:ext cx="8050161" cy="1981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altLang="x-none" sz="2800" i="1" dirty="0" smtClean="0">
                <a:latin typeface="Bookman Old Style" pitchFamily="18" charset="0"/>
              </a:rPr>
              <a:t>Objective</a:t>
            </a:r>
            <a:r>
              <a:rPr lang="en-US" altLang="x-none" sz="1600" dirty="0" smtClean="0">
                <a:latin typeface="Bookman Old Style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i="1" dirty="0" smtClean="0">
                <a:latin typeface="Bookman Old Style" pitchFamily="18" charset="0"/>
              </a:rPr>
              <a:t>Build forecasting models to forecast Nike’s revenue for 2010. Prepare a report to summarize approach(</a:t>
            </a:r>
            <a:r>
              <a:rPr lang="en-US" sz="2400" i="1" dirty="0" err="1" smtClean="0">
                <a:latin typeface="Bookman Old Style" pitchFamily="18" charset="0"/>
              </a:rPr>
              <a:t>es</a:t>
            </a:r>
            <a:r>
              <a:rPr lang="en-US" sz="2400" i="1" dirty="0" smtClean="0">
                <a:latin typeface="Bookman Old Style" pitchFamily="18" charset="0"/>
              </a:rPr>
              <a:t>) and findings. </a:t>
            </a:r>
            <a:endParaRPr lang="en-US" altLang="x-none" sz="2400" i="1" dirty="0" smtClean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753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382000" cy="1005840"/>
          </a:xfrm>
        </p:spPr>
        <p:txBody>
          <a:bodyPr>
            <a:noAutofit/>
          </a:bodyPr>
          <a:lstStyle>
            <a:extLst/>
          </a:lstStyle>
          <a:p>
            <a:r>
              <a:rPr lang="en-US" sz="3600" dirty="0" smtClean="0">
                <a:latin typeface="Bookman Old Style" pitchFamily="18" charset="0"/>
              </a:rPr>
              <a:t>Part IV: ARIMA models </a:t>
            </a:r>
            <a:r>
              <a:rPr lang="en-US" sz="2400" dirty="0" smtClean="0">
                <a:latin typeface="Bookman Old Style" pitchFamily="18" charset="0"/>
              </a:rPr>
              <a:t>(cont….)</a:t>
            </a:r>
            <a:r>
              <a:rPr lang="en-US" sz="3600" dirty="0" smtClean="0">
                <a:latin typeface="Bookman Old Style" pitchFamily="18" charset="0"/>
              </a:rPr>
              <a:t> </a:t>
            </a:r>
            <a:endParaRPr lang="en-US" sz="2400" dirty="0">
              <a:latin typeface="Bookman Old Style" pitchFamily="18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6553200" cy="3276599"/>
          </a:xfrm>
        </p:spPr>
        <p:txBody>
          <a:bodyPr>
            <a:normAutofit fontScale="92500" lnSpcReduction="10000"/>
          </a:bodyPr>
          <a:lstStyle>
            <a:extLst/>
          </a:lstStyle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000" dirty="0" smtClean="0">
                <a:latin typeface="Bookman Old Style" pitchFamily="18" charset="0"/>
              </a:rPr>
              <a:t>Residuals analysis of </a:t>
            </a:r>
            <a:r>
              <a:rPr lang="en-US" sz="2000" dirty="0" smtClean="0">
                <a:latin typeface="Bookman Old Style" pitchFamily="18" charset="0"/>
              </a:rPr>
              <a:t>ARIMA(1,1,0)(0,1,0)s:</a:t>
            </a:r>
            <a:endParaRPr lang="en-US" sz="2000" dirty="0" smtClean="0">
              <a:latin typeface="Bookman Old Style" pitchFamily="18" charset="0"/>
            </a:endParaRP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700" dirty="0" smtClean="0">
                <a:latin typeface="Bookman Old Style" pitchFamily="18" charset="0"/>
              </a:rPr>
              <a:t>from the </a:t>
            </a:r>
            <a:r>
              <a:rPr lang="en-US" sz="1700" dirty="0" err="1" smtClean="0">
                <a:latin typeface="Bookman Old Style" pitchFamily="18" charset="0"/>
              </a:rPr>
              <a:t>correlogram</a:t>
            </a:r>
            <a:r>
              <a:rPr lang="en-US" sz="1700" dirty="0" smtClean="0">
                <a:latin typeface="Bookman Old Style" pitchFamily="18" charset="0"/>
              </a:rPr>
              <a:t> it is quite evident that there is no significant evidence of non-zero correlations at various </a:t>
            </a:r>
            <a:r>
              <a:rPr lang="en-US" sz="1700" dirty="0" smtClean="0">
                <a:latin typeface="Bookman Old Style" pitchFamily="18" charset="0"/>
              </a:rPr>
              <a:t>lags; </a:t>
            </a:r>
            <a:endParaRPr lang="en-US" sz="1700" dirty="0" smtClean="0">
              <a:latin typeface="Bookman Old Style" pitchFamily="18" charset="0"/>
            </a:endParaRP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700" dirty="0" smtClean="0">
                <a:latin typeface="Bookman Old Style" pitchFamily="18" charset="0"/>
              </a:rPr>
              <a:t>Notice results of </a:t>
            </a:r>
            <a:r>
              <a:rPr lang="en-US" sz="1700" dirty="0" err="1" smtClean="0">
                <a:latin typeface="Bookman Old Style" pitchFamily="18" charset="0"/>
              </a:rPr>
              <a:t>Ljung</a:t>
            </a:r>
            <a:r>
              <a:rPr lang="en-US" sz="1700" dirty="0" smtClean="0">
                <a:latin typeface="Bookman Old Style" pitchFamily="18" charset="0"/>
              </a:rPr>
              <a:t>-Box test (p-value higher then 0.05) further confirms evidence of no non-zero autocorrelations at various legs: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700" dirty="0" smtClean="0">
                <a:latin typeface="Bookman Old Style" pitchFamily="18" charset="0"/>
              </a:rPr>
              <a:t>It is abundantly clear from </a:t>
            </a:r>
            <a:r>
              <a:rPr lang="en-US" sz="1700" dirty="0" err="1" smtClean="0">
                <a:latin typeface="Bookman Old Style" pitchFamily="18" charset="0"/>
              </a:rPr>
              <a:t>acf</a:t>
            </a:r>
            <a:r>
              <a:rPr lang="en-US" sz="1700" dirty="0" smtClean="0">
                <a:latin typeface="Bookman Old Style" pitchFamily="18" charset="0"/>
              </a:rPr>
              <a:t>/</a:t>
            </a:r>
            <a:r>
              <a:rPr lang="en-US" sz="1700" dirty="0" err="1" smtClean="0">
                <a:latin typeface="Bookman Old Style" pitchFamily="18" charset="0"/>
              </a:rPr>
              <a:t>pacf</a:t>
            </a:r>
            <a:r>
              <a:rPr lang="en-US" sz="1700" dirty="0" smtClean="0">
                <a:latin typeface="Bookman Old Style" pitchFamily="18" charset="0"/>
              </a:rPr>
              <a:t> functions and </a:t>
            </a:r>
            <a:r>
              <a:rPr lang="en-US" sz="1700" dirty="0" smtClean="0">
                <a:latin typeface="Bookman Old Style" pitchFamily="18" charset="0"/>
              </a:rPr>
              <a:t>from </a:t>
            </a:r>
            <a:r>
              <a:rPr lang="en-US" sz="1700" dirty="0" err="1" smtClean="0">
                <a:latin typeface="Bookman Old Style" pitchFamily="18" charset="0"/>
              </a:rPr>
              <a:t>Ljung</a:t>
            </a:r>
            <a:r>
              <a:rPr lang="en-US" sz="1700" dirty="0" smtClean="0">
                <a:latin typeface="Bookman Old Style" pitchFamily="18" charset="0"/>
              </a:rPr>
              <a:t>-box test </a:t>
            </a:r>
            <a:r>
              <a:rPr lang="en-US" sz="1700" dirty="0" smtClean="0">
                <a:latin typeface="Bookman Old Style" pitchFamily="18" charset="0"/>
              </a:rPr>
              <a:t>that residuals have no more information </a:t>
            </a:r>
            <a:r>
              <a:rPr lang="en-US" sz="1700" dirty="0" smtClean="0">
                <a:latin typeface="Bookman Old Style" pitchFamily="18" charset="0"/>
              </a:rPr>
              <a:t>left and ARIMA(1,1,0)(0,1,0)s enabled us to model all the information available in actual data.</a:t>
            </a:r>
            <a:r>
              <a:rPr lang="en-US" sz="1800" dirty="0" smtClean="0"/>
              <a:t>	</a:t>
            </a:r>
            <a:endParaRPr lang="en-US" sz="2000" dirty="0" smtClean="0">
              <a:latin typeface="Bookman Old Style" pitchFamily="18" charset="0"/>
            </a:endParaRPr>
          </a:p>
          <a:p>
            <a:pPr algn="just">
              <a:buNone/>
            </a:pPr>
            <a:endParaRPr lang="en-US" sz="2000" dirty="0" smtClean="0"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34200" y="3028950"/>
            <a:ext cx="2057399" cy="1077218"/>
          </a:xfrm>
          <a:prstGeom prst="rect">
            <a:avLst/>
          </a:prstGeom>
        </p:spPr>
        <p:txBody>
          <a:bodyPr wrap="square" lIns="0" tIns="0" rIns="0" bIns="0" rtlCol="1">
            <a:spAutoFit/>
          </a:bodyPr>
          <a:lstStyle/>
          <a:p>
            <a:pPr lvl="1">
              <a:spcBef>
                <a:spcPts val="1200"/>
              </a:spcBef>
              <a:buClr>
                <a:schemeClr val="tx1"/>
              </a:buClr>
              <a:buNone/>
            </a:pPr>
            <a:r>
              <a:rPr lang="en-US" sz="1000" dirty="0" smtClean="0"/>
              <a:t>Box-</a:t>
            </a:r>
            <a:r>
              <a:rPr lang="en-US" sz="1000" dirty="0" err="1" smtClean="0"/>
              <a:t>Ljung</a:t>
            </a:r>
            <a:r>
              <a:rPr lang="en-US" sz="1000" dirty="0" smtClean="0"/>
              <a:t> test data: </a:t>
            </a:r>
            <a:r>
              <a:rPr lang="en-US" sz="1000" dirty="0" smtClean="0"/>
              <a:t>sarima110010f$residuals 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None/>
            </a:pPr>
            <a:r>
              <a:rPr lang="en-US" sz="1000" dirty="0" smtClean="0"/>
              <a:t>X-squared </a:t>
            </a:r>
            <a:r>
              <a:rPr lang="en-US" sz="1000" dirty="0" smtClean="0"/>
              <a:t>= 16.646, </a:t>
            </a:r>
            <a:r>
              <a:rPr lang="en-US" sz="1000" dirty="0" err="1" smtClean="0"/>
              <a:t>df</a:t>
            </a:r>
            <a:r>
              <a:rPr lang="en-US" sz="1000" dirty="0" smtClean="0"/>
              <a:t> = </a:t>
            </a:r>
            <a:r>
              <a:rPr lang="en-US" sz="1000" dirty="0" smtClean="0"/>
              <a:t>16,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None/>
            </a:pPr>
            <a:r>
              <a:rPr lang="en-US" sz="1000" dirty="0" smtClean="0"/>
              <a:t>p-value </a:t>
            </a:r>
            <a:r>
              <a:rPr lang="en-US" sz="1000" dirty="0" smtClean="0"/>
              <a:t>= 0.4088</a:t>
            </a:r>
            <a:endParaRPr lang="en-US" sz="1000" i="1" dirty="0" smtClean="0">
              <a:latin typeface="Bookman Old Style" pitchFamily="18" charset="0"/>
            </a:endParaRPr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1" y="104775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76727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382000" cy="1005840"/>
          </a:xfrm>
        </p:spPr>
        <p:txBody>
          <a:bodyPr>
            <a:noAutofit/>
          </a:bodyPr>
          <a:lstStyle>
            <a:extLst/>
          </a:lstStyle>
          <a:p>
            <a:r>
              <a:rPr lang="en-US" sz="3600" dirty="0" smtClean="0">
                <a:latin typeface="Bookman Old Style" pitchFamily="18" charset="0"/>
              </a:rPr>
              <a:t>Part IV: ARIMA models </a:t>
            </a:r>
            <a:r>
              <a:rPr lang="en-US" sz="2400" dirty="0" smtClean="0">
                <a:latin typeface="Bookman Old Style" pitchFamily="18" charset="0"/>
              </a:rPr>
              <a:t>(cont….)</a:t>
            </a:r>
            <a:r>
              <a:rPr lang="en-US" sz="3600" dirty="0" smtClean="0">
                <a:latin typeface="Bookman Old Style" pitchFamily="18" charset="0"/>
              </a:rPr>
              <a:t> </a:t>
            </a:r>
            <a:endParaRPr lang="en-US" sz="2400" dirty="0">
              <a:latin typeface="Bookman Old Style" pitchFamily="18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6553200" cy="3276599"/>
          </a:xfrm>
        </p:spPr>
        <p:txBody>
          <a:bodyPr>
            <a:normAutofit fontScale="92500" lnSpcReduction="20000"/>
          </a:bodyPr>
          <a:lstStyle>
            <a:extLst/>
          </a:lstStyle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000" dirty="0" smtClean="0">
                <a:latin typeface="Bookman Old Style" pitchFamily="18" charset="0"/>
              </a:rPr>
              <a:t>Residuals analysis of </a:t>
            </a:r>
            <a:r>
              <a:rPr lang="en-US" sz="2000" dirty="0" smtClean="0">
                <a:latin typeface="Bookman Old Style" pitchFamily="18" charset="0"/>
              </a:rPr>
              <a:t>ARIMA(1,1,0)(0,1,0): (cont…)</a:t>
            </a:r>
            <a:endParaRPr lang="en-US" sz="2000" dirty="0" smtClean="0">
              <a:latin typeface="Bookman Old Style" pitchFamily="18" charset="0"/>
            </a:endParaRP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700" dirty="0" smtClean="0">
                <a:latin typeface="Bookman Old Style" pitchFamily="18" charset="0"/>
              </a:rPr>
              <a:t>by examining the residuals charts, </a:t>
            </a:r>
            <a:r>
              <a:rPr lang="en-US" sz="1700" dirty="0" smtClean="0">
                <a:latin typeface="Bookman Old Style" pitchFamily="18" charset="0"/>
              </a:rPr>
              <a:t>from </a:t>
            </a:r>
            <a:r>
              <a:rPr lang="en-US" sz="1700" dirty="0" smtClean="0">
                <a:latin typeface="Bookman Old Style" pitchFamily="18" charset="0"/>
              </a:rPr>
              <a:t>the time plot, it appears plausible that the </a:t>
            </a:r>
            <a:r>
              <a:rPr lang="en-US" sz="1700" dirty="0" smtClean="0">
                <a:latin typeface="Bookman Old Style" pitchFamily="18" charset="0"/>
              </a:rPr>
              <a:t>forecast </a:t>
            </a:r>
            <a:r>
              <a:rPr lang="en-US" sz="1700" dirty="0" smtClean="0">
                <a:latin typeface="Bookman Old Style" pitchFamily="18" charset="0"/>
              </a:rPr>
              <a:t>errors have constant variance over time except the abnormal drop in </a:t>
            </a:r>
            <a:r>
              <a:rPr lang="en-US" sz="1700" dirty="0" smtClean="0">
                <a:latin typeface="Bookman Old Style" pitchFamily="18" charset="0"/>
              </a:rPr>
              <a:t>2006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700" dirty="0" smtClean="0">
                <a:latin typeface="Bookman Old Style" pitchFamily="18" charset="0"/>
              </a:rPr>
              <a:t>From the histogram of forecast errors, it seems plausible that the forecast errors are </a:t>
            </a:r>
            <a:r>
              <a:rPr lang="en-US" sz="1700" dirty="0" smtClean="0">
                <a:latin typeface="Bookman Old Style" pitchFamily="18" charset="0"/>
              </a:rPr>
              <a:t>largely normally </a:t>
            </a:r>
            <a:r>
              <a:rPr lang="en-US" sz="1700" dirty="0" smtClean="0">
                <a:latin typeface="Bookman Old Style" pitchFamily="18" charset="0"/>
              </a:rPr>
              <a:t>distributed with </a:t>
            </a:r>
            <a:r>
              <a:rPr lang="en-US" sz="1700" dirty="0" smtClean="0">
                <a:latin typeface="Bookman Old Style" pitchFamily="18" charset="0"/>
              </a:rPr>
              <a:t>mean zero and constant variance.</a:t>
            </a: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700" dirty="0" smtClean="0">
                <a:latin typeface="Bookman Old Style" pitchFamily="18" charset="0"/>
              </a:rPr>
              <a:t>From ACF/PACF plots of residuals little evidence </a:t>
            </a:r>
            <a:r>
              <a:rPr lang="en-US" sz="1700" dirty="0" smtClean="0">
                <a:latin typeface="Bookman Old Style" pitchFamily="18" charset="0"/>
              </a:rPr>
              <a:t>of autocorrelation at various lags for the forecast errors, </a:t>
            </a:r>
            <a:endParaRPr lang="en-US" sz="1700" dirty="0" smtClean="0">
              <a:latin typeface="Bookman Old Style" pitchFamily="18" charset="0"/>
            </a:endParaRPr>
          </a:p>
          <a:p>
            <a:pPr lvl="1"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700" dirty="0" smtClean="0">
                <a:latin typeface="Bookman Old Style" pitchFamily="18" charset="0"/>
              </a:rPr>
              <a:t>With all above findings, we conclude </a:t>
            </a:r>
            <a:r>
              <a:rPr lang="en-US" sz="1700" dirty="0" smtClean="0">
                <a:latin typeface="Bookman Old Style" pitchFamily="18" charset="0"/>
              </a:rPr>
              <a:t>that ARIMA(1,1,0)(0,1,0)s</a:t>
            </a:r>
            <a:r>
              <a:rPr lang="en-US" sz="1700" dirty="0" smtClean="0">
                <a:latin typeface="Bookman Old Style" pitchFamily="18" charset="0"/>
              </a:rPr>
              <a:t> </a:t>
            </a:r>
            <a:r>
              <a:rPr lang="en-US" sz="1700" dirty="0" smtClean="0">
                <a:latin typeface="Bookman Old Style" pitchFamily="18" charset="0"/>
              </a:rPr>
              <a:t>provides an adequate predictive model of the </a:t>
            </a:r>
            <a:r>
              <a:rPr lang="en-US" sz="1700" dirty="0" smtClean="0">
                <a:latin typeface="Bookman Old Style" pitchFamily="18" charset="0"/>
              </a:rPr>
              <a:t>Nike revenue, </a:t>
            </a:r>
            <a:r>
              <a:rPr lang="en-US" sz="1700" dirty="0" smtClean="0">
                <a:latin typeface="Bookman Old Style" pitchFamily="18" charset="0"/>
              </a:rPr>
              <a:t>which probably cannot be improved upon.</a:t>
            </a:r>
            <a:endParaRPr lang="en-US" sz="2000" dirty="0" smtClean="0">
              <a:latin typeface="Bookman Old Style" pitchFamily="18" charset="0"/>
            </a:endParaRP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96137" y="971550"/>
            <a:ext cx="1947863" cy="175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96137" y="2647950"/>
            <a:ext cx="1947863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76727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pPr algn="just"/>
            <a:r>
              <a:rPr lang="en-US" sz="2200" dirty="0" smtClean="0">
                <a:solidFill>
                  <a:srgbClr val="C00000"/>
                </a:solidFill>
              </a:rPr>
              <a:t>Data</a:t>
            </a:r>
            <a:r>
              <a:rPr lang="en-US" sz="2200" dirty="0" smtClean="0"/>
              <a:t> </a:t>
            </a:r>
            <a:r>
              <a:rPr lang="en-US" sz="2200" i="1" dirty="0" smtClean="0">
                <a:solidFill>
                  <a:schemeClr val="tx1"/>
                </a:solidFill>
              </a:rPr>
              <a:t>is the new oil</a:t>
            </a:r>
            <a:r>
              <a:rPr lang="en-US" sz="2200" dirty="0" smtClean="0">
                <a:solidFill>
                  <a:srgbClr val="FFC000"/>
                </a:solidFill>
              </a:rPr>
              <a:t> </a:t>
            </a:r>
            <a:r>
              <a:rPr lang="en-US" sz="2200" dirty="0" smtClean="0">
                <a:solidFill>
                  <a:srgbClr val="FFFF00"/>
                </a:solidFill>
              </a:rPr>
              <a:t>&amp;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C00000"/>
                </a:solidFill>
              </a:rPr>
              <a:t>Analytics</a:t>
            </a:r>
            <a:r>
              <a:rPr lang="en-US" sz="2200" dirty="0" smtClean="0"/>
              <a:t> </a:t>
            </a:r>
            <a:r>
              <a:rPr lang="en-US" sz="2200" i="1" dirty="0" smtClean="0">
                <a:solidFill>
                  <a:schemeClr val="tx1"/>
                </a:solidFill>
              </a:rPr>
              <a:t>is the new </a:t>
            </a:r>
            <a:r>
              <a:rPr lang="en-US" sz="2200" i="1" dirty="0">
                <a:solidFill>
                  <a:schemeClr val="tx1"/>
                </a:solidFill>
              </a:rPr>
              <a:t>c</a:t>
            </a:r>
            <a:r>
              <a:rPr lang="en-US" sz="2200" i="1" dirty="0" smtClean="0">
                <a:solidFill>
                  <a:schemeClr val="tx1"/>
                </a:solidFill>
              </a:rPr>
              <a:t>ombustion </a:t>
            </a:r>
            <a:r>
              <a:rPr lang="en-US" sz="2200" i="1" dirty="0">
                <a:solidFill>
                  <a:schemeClr val="tx1"/>
                </a:solidFill>
              </a:rPr>
              <a:t>e</a:t>
            </a:r>
            <a:r>
              <a:rPr lang="en-US" sz="2200" i="1" dirty="0" smtClean="0">
                <a:solidFill>
                  <a:schemeClr val="tx1"/>
                </a:solidFill>
              </a:rPr>
              <a:t>ngine</a:t>
            </a:r>
            <a:endParaRPr lang="en-US" sz="2200" i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>
          <a:xfrm>
            <a:off x="1752600" y="4181784"/>
            <a:ext cx="7162800" cy="83099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4800" b="1" cap="all" spc="60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</a:effectLst>
              </a:rPr>
              <a:t>Thank You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4176998"/>
            <a:ext cx="1295399" cy="8852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34200" y="1809750"/>
            <a:ext cx="1981200" cy="160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76800" y="209550"/>
            <a:ext cx="1981200" cy="315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0" y="209550"/>
            <a:ext cx="1752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934200" y="209551"/>
            <a:ext cx="1981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44716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3058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/>
              <a:t>Project’s Scope</a:t>
            </a:r>
            <a:endParaRPr lang="en-US" dirty="0"/>
          </a:p>
        </p:txBody>
      </p:sp>
      <p:sp>
        <p:nvSpPr>
          <p:cNvPr id="1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077200" cy="3505200"/>
          </a:xfrm>
        </p:spPr>
        <p:txBody>
          <a:bodyPr>
            <a:normAutofit/>
          </a:bodyPr>
          <a:lstStyle>
            <a:extLst/>
          </a:lstStyle>
          <a:p>
            <a:pPr marL="0" indent="0">
              <a:buNone/>
            </a:pPr>
            <a:r>
              <a:rPr lang="en-US" altLang="x-none" sz="2200" dirty="0" smtClean="0">
                <a:latin typeface="Bookman Old Style" pitchFamily="18" charset="0"/>
              </a:rPr>
              <a:t>Project is required to cover following broad tasks:</a:t>
            </a:r>
          </a:p>
          <a:p>
            <a:pPr marL="169863" indent="-169863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000" dirty="0" smtClean="0">
                <a:latin typeface="Bookman Old Style" pitchFamily="18" charset="0"/>
              </a:rPr>
              <a:t>Plot the data. Which time series components seem to be present in this series? Interpret the chart in practical terms. </a:t>
            </a:r>
          </a:p>
          <a:p>
            <a:pPr marL="169863" indent="-169863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400" dirty="0" smtClean="0">
                <a:latin typeface="Bookman Old Style" pitchFamily="18" charset="0"/>
              </a:rPr>
              <a:t>Part I: Regression </a:t>
            </a:r>
          </a:p>
          <a:p>
            <a:pPr marL="233363" indent="-115888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 smtClean="0">
                <a:latin typeface="Bookman Old Style" pitchFamily="18" charset="0"/>
              </a:rPr>
              <a:t>Build a regression candidate model(s) and use that model(s) to forecast Nike’s revenue for the validation set. </a:t>
            </a:r>
          </a:p>
          <a:p>
            <a:pPr marL="233363" indent="-115888"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 smtClean="0">
                <a:latin typeface="Bookman Old Style" pitchFamily="18" charset="0"/>
              </a:rPr>
              <a:t>Do the forecasts seem reasonable? Briefly discuss </a:t>
            </a:r>
          </a:p>
          <a:p>
            <a:pPr marL="233363" indent="-115888"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 smtClean="0">
                <a:latin typeface="Bookman Old Style" pitchFamily="18" charset="0"/>
              </a:rPr>
              <a:t>What is/are the value(s) of RMSE for the training set? What is/are the value(s) of RMSE for the validation set? </a:t>
            </a:r>
            <a:endParaRPr lang="en-US" altLang="x-none" sz="2000" dirty="0" smtClean="0">
              <a:latin typeface="Bookman Old Style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44628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3058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>
                <a:latin typeface="Bookman Old Style" pitchFamily="18" charset="0"/>
              </a:rPr>
              <a:t>Project’s Scope </a:t>
            </a:r>
            <a:r>
              <a:rPr lang="en-US" sz="2800" dirty="0" smtClean="0">
                <a:latin typeface="Bookman Old Style" pitchFamily="18" charset="0"/>
              </a:rPr>
              <a:t>(cont….)</a:t>
            </a:r>
            <a:endParaRPr lang="en-US" sz="2800" dirty="0">
              <a:latin typeface="Bookman Old Style" pitchFamily="18" charset="0"/>
            </a:endParaRPr>
          </a:p>
        </p:txBody>
      </p:sp>
      <p:sp>
        <p:nvSpPr>
          <p:cNvPr id="1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657600"/>
          </a:xfrm>
        </p:spPr>
        <p:txBody>
          <a:bodyPr>
            <a:normAutofit/>
          </a:bodyPr>
          <a:lstStyle>
            <a:extLst/>
          </a:lstStyle>
          <a:p>
            <a:pPr marL="169863" indent="-169863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 smtClean="0">
                <a:latin typeface="Bookman Old Style" pitchFamily="18" charset="0"/>
              </a:rPr>
              <a:t>Part II: Smoothing methods </a:t>
            </a:r>
          </a:p>
          <a:p>
            <a:pPr marL="233363" indent="-115888"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 smtClean="0">
                <a:latin typeface="Bookman Old Style" pitchFamily="18" charset="0"/>
              </a:rPr>
              <a:t>Identify an appropriate smoothing model(s) you should use for Nike’s revenue forecasting and discuss why you selected this/these model(s). </a:t>
            </a:r>
          </a:p>
          <a:p>
            <a:pPr marL="169863" indent="-169863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 smtClean="0">
                <a:latin typeface="Bookman Old Style" pitchFamily="18" charset="0"/>
              </a:rPr>
              <a:t>Part III: Classical time series decomposition </a:t>
            </a:r>
          </a:p>
          <a:p>
            <a:pPr marL="233363" indent="-115888"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 smtClean="0">
                <a:latin typeface="Bookman Old Style" pitchFamily="18" charset="0"/>
              </a:rPr>
              <a:t>Perform time series decomposition on Nike sales revenue. </a:t>
            </a:r>
          </a:p>
          <a:p>
            <a:pPr marL="169863" indent="-169863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 smtClean="0">
                <a:latin typeface="Bookman Old Style" pitchFamily="18" charset="0"/>
              </a:rPr>
              <a:t>Part IV: ARIMA models </a:t>
            </a:r>
          </a:p>
          <a:p>
            <a:pPr marL="233363" indent="-115888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 smtClean="0">
                <a:latin typeface="Bookman Old Style" pitchFamily="18" charset="0"/>
              </a:rPr>
              <a:t>Is the data stationary? How do you know? Is there a way to make non-stationary data stationary? How? Apply these ideas to Nike’s revenue data. </a:t>
            </a:r>
          </a:p>
        </p:txBody>
      </p:sp>
    </p:spTree>
    <p:extLst>
      <p:ext uri="{BB962C8B-B14F-4D97-AF65-F5344CB8AC3E}">
        <p14:creationId xmlns:p14="http://schemas.microsoft.com/office/powerpoint/2010/main" xmlns="" val="144628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7467600" cy="853440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>
                <a:latin typeface="Bookman Old Style" pitchFamily="18" charset="0"/>
              </a:rPr>
              <a:t>Dataset Description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7924800" cy="3276599"/>
          </a:xfrm>
        </p:spPr>
        <p:txBody>
          <a:bodyPr>
            <a:normAutofit fontScale="92500" lnSpcReduction="10000"/>
          </a:bodyPr>
          <a:lstStyle>
            <a:extLst/>
          </a:lstStyle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000" dirty="0" smtClean="0">
                <a:latin typeface="Bookman Old Style" pitchFamily="18" charset="0"/>
              </a:rPr>
              <a:t>Data has been collected quarterly on Nike’s revenue for the fiscal years </a:t>
            </a:r>
            <a:r>
              <a:rPr lang="en-US" sz="2000" dirty="0" smtClean="0">
                <a:latin typeface="Bookman Old Style" pitchFamily="18" charset="0"/>
              </a:rPr>
              <a:t>1998/99 </a:t>
            </a:r>
            <a:r>
              <a:rPr lang="en-US" sz="2000" dirty="0" smtClean="0">
                <a:latin typeface="Bookman Old Style" pitchFamily="18" charset="0"/>
              </a:rPr>
              <a:t>through </a:t>
            </a:r>
            <a:r>
              <a:rPr lang="en-US" sz="2000" dirty="0" smtClean="0">
                <a:latin typeface="Bookman Old Style" pitchFamily="18" charset="0"/>
              </a:rPr>
              <a:t>2008/99; </a:t>
            </a:r>
            <a:r>
              <a:rPr lang="en-US" sz="2000" dirty="0" smtClean="0">
                <a:latin typeface="Bookman Old Style" pitchFamily="18" charset="0"/>
              </a:rPr>
              <a:t>for instance, data for fiscal year 1999 refers to the time period from June 1, 1998 through May 31, 1999. For validation set, 2009 data has been provided. </a:t>
            </a:r>
          </a:p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000" dirty="0" smtClean="0">
                <a:latin typeface="Bookman Old Style" pitchFamily="18" charset="0"/>
              </a:rPr>
              <a:t>Both training (1999 – 2008) and validation (1999) data are in one </a:t>
            </a:r>
            <a:r>
              <a:rPr lang="en-US" sz="2000" dirty="0" err="1" smtClean="0">
                <a:latin typeface="Bookman Old Style" pitchFamily="18" charset="0"/>
              </a:rPr>
              <a:t>csv</a:t>
            </a:r>
            <a:r>
              <a:rPr lang="en-US" sz="2000" dirty="0" smtClean="0">
                <a:latin typeface="Bookman Old Style" pitchFamily="18" charset="0"/>
              </a:rPr>
              <a:t> file</a:t>
            </a:r>
          </a:p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000" dirty="0" smtClean="0">
                <a:latin typeface="Bookman Old Style" pitchFamily="18" charset="0"/>
              </a:rPr>
              <a:t>Data is organized as cross-sectional data i.e. columns contains quarterly data while rows represents years.</a:t>
            </a:r>
          </a:p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000" dirty="0" smtClean="0">
                <a:latin typeface="Bookman Old Style" pitchFamily="18" charset="0"/>
              </a:rPr>
              <a:t>Note revenue values given are in Million $s.</a:t>
            </a:r>
          </a:p>
          <a:p>
            <a:pPr algn="just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176727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7467600" cy="853440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>
                <a:latin typeface="Bookman Old Style" pitchFamily="18" charset="0"/>
              </a:rPr>
              <a:t>Summary Report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6705600" cy="3276599"/>
          </a:xfrm>
        </p:spPr>
        <p:txBody>
          <a:bodyPr lIns="0">
            <a:noAutofit/>
          </a:bodyPr>
          <a:lstStyle>
            <a:extLst/>
          </a:lstStyle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600" i="1" dirty="0" smtClean="0">
                <a:latin typeface="Bookman Old Style" pitchFamily="18" charset="0"/>
              </a:rPr>
              <a:t>Following Summary Report sums up the inferences and the process of selecting the best fit model(s) in a jargon-free manner for senior management to make evidence-based decision:</a:t>
            </a:r>
          </a:p>
          <a:p>
            <a:pPr marL="454025" lvl="1" indent="-273050"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400" i="1" dirty="0" smtClean="0">
                <a:latin typeface="Bookman Old Style" pitchFamily="18" charset="0"/>
              </a:rPr>
              <a:t>Nike's Revenue data collected for fiscal years 1998/99 thru 2008/09 show that there is gradual rise in trend and as well seasonal repetitive pattern periodically over each financial year. </a:t>
            </a:r>
          </a:p>
          <a:p>
            <a:pPr marL="454025" lvl="1" indent="-273050"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400" i="1" dirty="0" smtClean="0">
                <a:latin typeface="Bookman Old Style" pitchFamily="18" charset="0"/>
              </a:rPr>
              <a:t>Minimum </a:t>
            </a:r>
            <a:r>
              <a:rPr lang="en-US" sz="1400" i="1" dirty="0" smtClean="0">
                <a:latin typeface="Bookman Old Style" pitchFamily="18" charset="0"/>
              </a:rPr>
              <a:t>revenue was recorded at 1913 during 2nd Quarter of 1999 Fiscal Year, while Maximum revenue </a:t>
            </a:r>
            <a:r>
              <a:rPr lang="en-US" sz="1400" i="1" dirty="0" smtClean="0">
                <a:latin typeface="Bookman Old Style" pitchFamily="18" charset="0"/>
              </a:rPr>
              <a:t>was recorded </a:t>
            </a:r>
            <a:r>
              <a:rPr lang="en-US" sz="1400" i="1" dirty="0" smtClean="0">
                <a:latin typeface="Bookman Old Style" pitchFamily="18" charset="0"/>
              </a:rPr>
              <a:t>at 5088 4th Quarter of 2008 Fiscal Year. Average revenues for the period is 3094</a:t>
            </a:r>
            <a:r>
              <a:rPr lang="en-US" sz="1400" i="1" dirty="0" smtClean="0">
                <a:latin typeface="Bookman Old Style" pitchFamily="18" charset="0"/>
              </a:rPr>
              <a:t>.</a:t>
            </a:r>
            <a:endParaRPr lang="en-US" sz="1400" i="1" dirty="0" smtClean="0">
              <a:latin typeface="Bookman Old Style" pitchFamily="18" charset="0"/>
            </a:endParaRPr>
          </a:p>
          <a:p>
            <a:pPr marL="454025" lvl="1" indent="-273050"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400" i="1" dirty="0" smtClean="0">
                <a:latin typeface="Bookman Old Style" pitchFamily="18" charset="0"/>
              </a:rPr>
              <a:t>A </a:t>
            </a:r>
            <a:r>
              <a:rPr lang="en-US" sz="1400" i="1" dirty="0" smtClean="0">
                <a:latin typeface="Bookman Old Style" pitchFamily="18" charset="0"/>
              </a:rPr>
              <a:t>simple </a:t>
            </a:r>
            <a:r>
              <a:rPr lang="en-US" sz="1400" i="1" dirty="0" smtClean="0">
                <a:latin typeface="Bookman Old Style" pitchFamily="18" charset="0"/>
              </a:rPr>
              <a:t>Regression </a:t>
            </a:r>
            <a:r>
              <a:rPr lang="en-US" sz="1400" i="1" dirty="0" smtClean="0">
                <a:latin typeface="Bookman Old Style" pitchFamily="18" charset="0"/>
              </a:rPr>
              <a:t>Analysis was not </a:t>
            </a:r>
            <a:r>
              <a:rPr lang="en-US" sz="1400" i="1" dirty="0" smtClean="0">
                <a:latin typeface="Bookman Old Style" pitchFamily="18" charset="0"/>
              </a:rPr>
              <a:t>satisfactory </a:t>
            </a:r>
            <a:r>
              <a:rPr lang="en-US" sz="1400" i="1" dirty="0" smtClean="0">
                <a:latin typeface="Bookman Old Style" pitchFamily="18" charset="0"/>
              </a:rPr>
              <a:t>due to </a:t>
            </a:r>
            <a:r>
              <a:rPr lang="en-US" sz="1400" i="1" dirty="0" smtClean="0">
                <a:latin typeface="Bookman Old Style" pitchFamily="18" charset="0"/>
              </a:rPr>
              <a:t>Seasonal </a:t>
            </a:r>
            <a:r>
              <a:rPr lang="en-US" sz="1400" i="1" dirty="0" smtClean="0">
                <a:latin typeface="Bookman Old Style" pitchFamily="18" charset="0"/>
              </a:rPr>
              <a:t>and Trend </a:t>
            </a:r>
            <a:r>
              <a:rPr lang="en-US" sz="1400" i="1" dirty="0" smtClean="0">
                <a:latin typeface="Bookman Old Style" pitchFamily="18" charset="0"/>
              </a:rPr>
              <a:t>Variations; plus a multiple linear regression (with trend and seasonal effect incorporated) left significant information in residuals;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1400" y="2038350"/>
            <a:ext cx="1752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76727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7467600" cy="853440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>
                <a:latin typeface="Bookman Old Style" pitchFamily="18" charset="0"/>
              </a:rPr>
              <a:t>Summary Report </a:t>
            </a:r>
            <a:r>
              <a:rPr lang="en-US" sz="2400" dirty="0" smtClean="0">
                <a:latin typeface="Bookman Old Style" pitchFamily="18" charset="0"/>
              </a:rPr>
              <a:t>(cont….)</a:t>
            </a:r>
            <a:endParaRPr lang="en-US" sz="2400" dirty="0">
              <a:latin typeface="Bookman Old Style" pitchFamily="18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5943600" cy="3276599"/>
          </a:xfrm>
        </p:spPr>
        <p:txBody>
          <a:bodyPr>
            <a:noAutofit/>
          </a:bodyPr>
          <a:lstStyle>
            <a:extLst/>
          </a:lstStyle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600" i="1" dirty="0" smtClean="0">
                <a:latin typeface="Bookman Old Style" pitchFamily="18" charset="0"/>
              </a:rPr>
              <a:t>After Detailed analysis of various models and subsequently their residuals analysis leads us to couple of best fit models i.e. </a:t>
            </a:r>
            <a:r>
              <a:rPr lang="en-US" sz="1600" i="1" dirty="0" err="1" smtClean="0">
                <a:latin typeface="Bookman Old Style" pitchFamily="18" charset="0"/>
              </a:rPr>
              <a:t>HoltWinters</a:t>
            </a:r>
            <a:r>
              <a:rPr lang="en-US" sz="1600" i="1" dirty="0" smtClean="0">
                <a:latin typeface="Bookman Old Style" pitchFamily="18" charset="0"/>
              </a:rPr>
              <a:t> Triple Exponential Smoothing Method and ARIMA(1,1,0)(0,1,0)s Method that probably cannot be improved upon </a:t>
            </a:r>
            <a:r>
              <a:rPr lang="en-US" sz="1600" i="1" dirty="0" smtClean="0">
                <a:latin typeface="Bookman Old Style" pitchFamily="18" charset="0"/>
              </a:rPr>
              <a:t>by extrapolative TS forecasting  since </a:t>
            </a:r>
            <a:r>
              <a:rPr lang="en-US" sz="1600" i="1" dirty="0" smtClean="0">
                <a:latin typeface="Bookman Old Style" pitchFamily="18" charset="0"/>
              </a:rPr>
              <a:t>no information left in the </a:t>
            </a:r>
            <a:r>
              <a:rPr lang="en-US" sz="1600" i="1" dirty="0" smtClean="0">
                <a:latin typeface="Bookman Old Style" pitchFamily="18" charset="0"/>
              </a:rPr>
              <a:t>residuals* (</a:t>
            </a:r>
            <a:r>
              <a:rPr lang="en-US" sz="1600" i="1" dirty="0" smtClean="0">
                <a:latin typeface="Bookman Old Style" pitchFamily="18" charset="0"/>
              </a:rPr>
              <a:t>rather cause &amp; effect forecasting method may bring some improvement) </a:t>
            </a:r>
            <a:r>
              <a:rPr lang="en-US" sz="1600" i="1" dirty="0" smtClean="0">
                <a:latin typeface="Bookman Old Style" pitchFamily="18" charset="0"/>
              </a:rPr>
              <a:t>; </a:t>
            </a:r>
            <a:endParaRPr lang="en-US" sz="1600" i="1" dirty="0" smtClean="0">
              <a:latin typeface="Bookman Old Style" pitchFamily="18" charset="0"/>
            </a:endParaRPr>
          </a:p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600" i="1" dirty="0" smtClean="0">
                <a:latin typeface="Bookman Old Style" pitchFamily="18" charset="0"/>
              </a:rPr>
              <a:t>We suggest a forecasting approach : Prediction by taking average of forecasts generated by both </a:t>
            </a:r>
            <a:r>
              <a:rPr lang="en-US" sz="1600" i="1" dirty="0" err="1" smtClean="0">
                <a:latin typeface="Bookman Old Style" pitchFamily="18" charset="0"/>
              </a:rPr>
              <a:t>HoltWinters</a:t>
            </a:r>
            <a:r>
              <a:rPr lang="en-US" sz="1600" i="1" dirty="0" smtClean="0">
                <a:latin typeface="Bookman Old Style" pitchFamily="18" charset="0"/>
              </a:rPr>
              <a:t> Triple Exponential Smoothing Method and ARIMA(1,1,0)(0,1,0)s Method </a:t>
            </a:r>
            <a:endParaRPr lang="en-US" sz="1600" i="1" dirty="0" smtClean="0">
              <a:latin typeface="Bookman Old Style" pitchFamily="18" charset="0"/>
            </a:endParaRPr>
          </a:p>
          <a:p>
            <a:pPr algn="just">
              <a:spcBef>
                <a:spcPts val="1200"/>
              </a:spcBef>
              <a:buClr>
                <a:schemeClr val="tx1"/>
              </a:buClr>
              <a:buNone/>
            </a:pPr>
            <a:r>
              <a:rPr lang="en-US" sz="1600" i="1" dirty="0" smtClean="0">
                <a:latin typeface="Bookman Old Style" pitchFamily="18" charset="0"/>
              </a:rPr>
              <a:t>* </a:t>
            </a:r>
            <a:r>
              <a:rPr lang="en-US" sz="1100" i="1" dirty="0" smtClean="0">
                <a:latin typeface="Bookman Old Style" pitchFamily="18" charset="0"/>
              </a:rPr>
              <a:t>For complete analysis details, please review complete technical report following this summary</a:t>
            </a:r>
            <a:endParaRPr lang="en-US" sz="1100" i="1" dirty="0" smtClean="0">
              <a:latin typeface="Bookman Old Style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2800350"/>
            <a:ext cx="2209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1047750"/>
            <a:ext cx="2057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76727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382000" cy="1005840"/>
          </a:xfrm>
        </p:spPr>
        <p:txBody>
          <a:bodyPr>
            <a:noAutofit/>
          </a:bodyPr>
          <a:lstStyle>
            <a:extLst/>
          </a:lstStyle>
          <a:p>
            <a:r>
              <a:rPr lang="en-US" sz="3600" dirty="0" smtClean="0">
                <a:latin typeface="Bookman Old Style" pitchFamily="18" charset="0"/>
              </a:rPr>
              <a:t>Data Preparation and Visualization</a:t>
            </a:r>
            <a:endParaRPr lang="en-US" sz="3600" dirty="0">
              <a:latin typeface="Bookman Old Style" pitchFamily="18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6096000" cy="3505199"/>
          </a:xfrm>
        </p:spPr>
        <p:txBody>
          <a:bodyPr>
            <a:normAutofit fontScale="85000" lnSpcReduction="20000"/>
          </a:bodyPr>
          <a:lstStyle>
            <a:extLst/>
          </a:lstStyle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000" dirty="0" smtClean="0">
                <a:latin typeface="Bookman Old Style" pitchFamily="18" charset="0"/>
              </a:rPr>
              <a:t>First and foremost critical task was to bring the data in a format supporting time series analysis and </a:t>
            </a:r>
            <a:r>
              <a:rPr lang="en-US" sz="2000" dirty="0" smtClean="0">
                <a:latin typeface="Bookman Old Style" pitchFamily="18" charset="0"/>
              </a:rPr>
              <a:t>modeling; that is done using R code.</a:t>
            </a:r>
            <a:endParaRPr lang="en-US" sz="2000" dirty="0" smtClean="0">
              <a:latin typeface="Bookman Old Style" pitchFamily="18" charset="0"/>
            </a:endParaRPr>
          </a:p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000" dirty="0" smtClean="0">
                <a:latin typeface="Bookman Old Style" pitchFamily="18" charset="0"/>
              </a:rPr>
              <a:t>Nike Revenue data clearly exhibits trend (increasing) seasonal variations plus randomness; i.e.</a:t>
            </a:r>
          </a:p>
          <a:p>
            <a:pPr marL="458788" lvl="1" indent="-273050" algn="just">
              <a:spcBef>
                <a:spcPts val="1200"/>
              </a:spcBef>
              <a:buClr>
                <a:schemeClr val="tx1"/>
              </a:buClr>
              <a:buFont typeface="Courier New" pitchFamily="49" charset="0"/>
              <a:buChar char="o"/>
            </a:pPr>
            <a:r>
              <a:rPr lang="en-US" sz="1700" dirty="0" smtClean="0">
                <a:latin typeface="Bookman Old Style" pitchFamily="18" charset="0"/>
              </a:rPr>
              <a:t>Seasonality – notice repetition pattern periodically over each fiscal year with high revenues in the beginning of fiscal year and then revenues fall in the next two quarter and rises up until 1</a:t>
            </a:r>
            <a:r>
              <a:rPr lang="en-US" sz="1700" baseline="30000" dirty="0" smtClean="0">
                <a:latin typeface="Bookman Old Style" pitchFamily="18" charset="0"/>
              </a:rPr>
              <a:t>st</a:t>
            </a:r>
            <a:r>
              <a:rPr lang="en-US" sz="1700" dirty="0" smtClean="0">
                <a:latin typeface="Bookman Old Style" pitchFamily="18" charset="0"/>
              </a:rPr>
              <a:t> quarter of the next fiscal year.                                                                     </a:t>
            </a:r>
          </a:p>
          <a:p>
            <a:pPr marL="458788" lvl="1" indent="-273050" algn="just">
              <a:spcBef>
                <a:spcPts val="1200"/>
              </a:spcBef>
              <a:buClr>
                <a:schemeClr val="tx1"/>
              </a:buClr>
              <a:buFont typeface="Courier New" pitchFamily="49" charset="0"/>
              <a:buChar char="o"/>
            </a:pPr>
            <a:r>
              <a:rPr lang="en-US" sz="1700" dirty="0" smtClean="0">
                <a:latin typeface="Bookman Old Style" pitchFamily="18" charset="0"/>
              </a:rPr>
              <a:t>Trend - notice a gradual rise upward in revenues                           </a:t>
            </a:r>
          </a:p>
          <a:p>
            <a:pPr marL="458788" lvl="1" indent="-273050" algn="just">
              <a:spcBef>
                <a:spcPts val="1200"/>
              </a:spcBef>
              <a:buClr>
                <a:schemeClr val="tx1"/>
              </a:buClr>
              <a:buFont typeface="Courier New" pitchFamily="49" charset="0"/>
              <a:buChar char="o"/>
            </a:pPr>
            <a:r>
              <a:rPr lang="en-US" sz="1700" dirty="0" smtClean="0">
                <a:latin typeface="Bookman Old Style" pitchFamily="18" charset="0"/>
              </a:rPr>
              <a:t>Random - notice significant traces of Randomness</a:t>
            </a:r>
          </a:p>
          <a:p>
            <a:pPr algn="just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000" dirty="0" smtClean="0">
                <a:latin typeface="Bookman Old Style" pitchFamily="18" charset="0"/>
              </a:rPr>
              <a:t>Decomposition of TS validates our visual findings Later in the report</a:t>
            </a:r>
          </a:p>
          <a:p>
            <a:pPr algn="just">
              <a:buNone/>
            </a:pPr>
            <a:endParaRPr lang="en-US" sz="2000" dirty="0" smtClean="0">
              <a:latin typeface="Bookman Old Style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1352551"/>
            <a:ext cx="2286000" cy="312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76727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WidescreenPres</Template>
  <TotalTime>0</TotalTime>
  <Words>2749</Words>
  <Application>Microsoft Office PowerPoint</Application>
  <PresentationFormat>On-screen Show (16:9)</PresentationFormat>
  <Paragraphs>231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WidescreenPres</vt:lpstr>
      <vt:lpstr>Machine Learning</vt:lpstr>
      <vt:lpstr>Team Info</vt:lpstr>
      <vt:lpstr>Domain</vt:lpstr>
      <vt:lpstr>Project’s Scope</vt:lpstr>
      <vt:lpstr>Project’s Scope (cont….)</vt:lpstr>
      <vt:lpstr>Dataset Description</vt:lpstr>
      <vt:lpstr>Summary Report</vt:lpstr>
      <vt:lpstr>Summary Report (cont….)</vt:lpstr>
      <vt:lpstr>Data Preparation and Visualization</vt:lpstr>
      <vt:lpstr>Part I: Regression</vt:lpstr>
      <vt:lpstr>Part I: Regression (cont…)</vt:lpstr>
      <vt:lpstr>Part II: Smoothing methods (SES)</vt:lpstr>
      <vt:lpstr>Part II: Smoothing methods (SES) (cont…)</vt:lpstr>
      <vt:lpstr>Part II: Smoothing methods (SES) (cont…)</vt:lpstr>
      <vt:lpstr>Part II: Smoothing methods (DES)</vt:lpstr>
      <vt:lpstr>Part II: Smoothing methods (DES) (cont…)</vt:lpstr>
      <vt:lpstr>Part II: Smoothing methods (DES) (cont…)</vt:lpstr>
      <vt:lpstr>Part II: Smoothing methods (TES)</vt:lpstr>
      <vt:lpstr>Part II: Smoothing methods (TES) (cont…)</vt:lpstr>
      <vt:lpstr>Part II: Smoothing methods (TES) (cont…)</vt:lpstr>
      <vt:lpstr>Part II: Smoothing methods (TES) (cont…)</vt:lpstr>
      <vt:lpstr>Part III: Classical time series decomposition </vt:lpstr>
      <vt:lpstr>Part IV: ARIMA models </vt:lpstr>
      <vt:lpstr>Part IV: ARIMA models (cont….) </vt:lpstr>
      <vt:lpstr>Part IV: ARIMA models (cont….) </vt:lpstr>
      <vt:lpstr>Part IV: ARIMA models (cont….) </vt:lpstr>
      <vt:lpstr>Part IV: ARIMA models (cont….) </vt:lpstr>
      <vt:lpstr>Part IV: ARIMA models (cont….) </vt:lpstr>
      <vt:lpstr>Part IV: ARIMA models (cont….) </vt:lpstr>
      <vt:lpstr>Part IV: ARIMA models (cont….) </vt:lpstr>
      <vt:lpstr>Part IV: ARIMA models (cont….) </vt:lpstr>
      <vt:lpstr>Data is the new oil &amp; Analytics is the new combustion engine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2017-03-10T17:49:12Z</dcterms:created>
  <dcterms:modified xsi:type="dcterms:W3CDTF">2017-05-09T19:43:04Z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