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notesSlides/notesSlide23.xml" ContentType="application/vnd.openxmlformats-officedocument.presentationml.notesSlide+xml"/>
  <Override PartName="/ppt/diagrams/quickStyle24.xml" ContentType="application/vnd.openxmlformats-officedocument.drawingml.diagramStyle+xml"/>
  <Override PartName="/docProps/custom.xml" ContentType="application/vnd.openxmlformats-officedocument.custom-properties+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layout13.xml" ContentType="application/vnd.openxmlformats-officedocument.drawingml.diagramLayout+xml"/>
  <Override PartName="/ppt/diagrams/quickStyle20.xml" ContentType="application/vnd.openxmlformats-officedocument.drawingml.diagramStyle+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diagrams/drawing3.xml" ContentType="application/vnd.ms-office.drawingml.diagramDrawing+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data21.xml" ContentType="application/vnd.openxmlformats-officedocument.drawingml.diagramData+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Default Extension="wdp" ContentType="image/vnd.ms-photo"/>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5.xml" ContentType="application/vnd.openxmlformats-officedocument.drawingml.diagramLayout+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11.xml" ContentType="application/vnd.ms-office.drawingml.diagramDrawing+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layout15.xml" ContentType="application/vnd.openxmlformats-officedocument.drawingml.diagramLayout+xml"/>
  <Override PartName="/ppt/notesSlides/notesSlide21.xml" ContentType="application/vnd.openxmlformats-officedocument.presentationml.notesSlide+xml"/>
  <Override PartName="/ppt/diagrams/quickStyle22.xml" ContentType="application/vnd.openxmlformats-officedocument.drawingml.diagramStyle+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diagrams/colors21.xml" ContentType="application/vnd.openxmlformats-officedocument.drawingml.diagramColors+xml"/>
  <Override PartName="/ppt/diagrams/data23.xml" ContentType="application/vnd.openxmlformats-officedocument.drawingml.diagramData+xml"/>
  <Override PartName="/ppt/diagrams/drawing1.xml" ContentType="application/vnd.ms-office.drawingml.diagramDrawing+xml"/>
  <Override PartName="/ppt/slides/slide24.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notesSlides/notesSlide15.xml" ContentType="application/vnd.openxmlformats-officedocument.presentationml.notesSlide+xml"/>
  <Override PartName="/ppt/diagrams/quickStyle16.xml" ContentType="application/vnd.openxmlformats-officedocument.drawingml.diagramStyle+xml"/>
  <Override PartName="/ppt/notesSlides/notesSlide26.xml" ContentType="application/vnd.openxmlformats-officedocument.presentationml.notesSlide+xml"/>
  <Default Extension="wav" ContentType="audio/wav"/>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6.xml" ContentType="application/vnd.openxmlformats-officedocument.presentationml.notesSlide+xml"/>
  <Override PartName="/ppt/diagrams/layout23.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diagrams/drawing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3"/>
  </p:notesMasterIdLst>
  <p:sldIdLst>
    <p:sldId id="256" r:id="rId3"/>
    <p:sldId id="258" r:id="rId4"/>
    <p:sldId id="277" r:id="rId5"/>
    <p:sldId id="266" r:id="rId6"/>
    <p:sldId id="267" r:id="rId7"/>
    <p:sldId id="268" r:id="rId8"/>
    <p:sldId id="269" r:id="rId9"/>
    <p:sldId id="272" r:id="rId10"/>
    <p:sldId id="283" r:id="rId11"/>
    <p:sldId id="284" r:id="rId12"/>
    <p:sldId id="285" r:id="rId13"/>
    <p:sldId id="296" r:id="rId14"/>
    <p:sldId id="297" r:id="rId15"/>
    <p:sldId id="298" r:id="rId16"/>
    <p:sldId id="286" r:id="rId17"/>
    <p:sldId id="274" r:id="rId18"/>
    <p:sldId id="275" r:id="rId19"/>
    <p:sldId id="279" r:id="rId20"/>
    <p:sldId id="287" r:id="rId21"/>
    <p:sldId id="288" r:id="rId22"/>
    <p:sldId id="289" r:id="rId23"/>
    <p:sldId id="290" r:id="rId24"/>
    <p:sldId id="291" r:id="rId25"/>
    <p:sldId id="292" r:id="rId26"/>
    <p:sldId id="293" r:id="rId27"/>
    <p:sldId id="294" r:id="rId28"/>
    <p:sldId id="276" r:id="rId29"/>
    <p:sldId id="299" r:id="rId30"/>
    <p:sldId id="300" r:id="rId31"/>
    <p:sldId id="271" r:id="rId3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2EBA53"/>
    <a:srgbClr val="339933"/>
    <a:srgbClr val="3FA527"/>
    <a:srgbClr val="000000"/>
    <a:srgbClr val="0EBE44"/>
    <a:srgbClr val="26AD1F"/>
    <a:srgbClr val="34AC87"/>
    <a:srgbClr val="1FAECD"/>
    <a:srgbClr val="2BC13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8130" autoAdjust="0"/>
    <p:restoredTop sz="87621" autoAdjust="0"/>
  </p:normalViewPr>
  <p:slideViewPr>
    <p:cSldViewPr>
      <p:cViewPr>
        <p:scale>
          <a:sx n="90" d="100"/>
          <a:sy n="90" d="100"/>
        </p:scale>
        <p:origin x="-570" y="-1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D66AF-B058-428D-B25E-9390CC1F4B96}" type="doc">
      <dgm:prSet loTypeId="urn:microsoft.com/office/officeart/2005/8/layout/gear1" loCatId="relationship" qsTypeId="urn:microsoft.com/office/officeart/2005/8/quickstyle/simple1" qsCatId="simple" csTypeId="urn:microsoft.com/office/officeart/2005/8/colors/accent1_2" csCatId="accent1" phldr="1"/>
      <dgm:spPr/>
    </dgm:pt>
    <dgm:pt modelId="{871AA3CC-2149-4E87-852E-CFEBE58465BF}" type="pres">
      <dgm:prSet presAssocID="{917D66AF-B058-428D-B25E-9390CC1F4B96}" presName="composite" presStyleCnt="0">
        <dgm:presLayoutVars>
          <dgm:chMax val="3"/>
          <dgm:animLvl val="lvl"/>
          <dgm:resizeHandles val="exact"/>
        </dgm:presLayoutVars>
      </dgm:prSet>
      <dgm:spPr/>
    </dgm:pt>
  </dgm:ptLst>
  <dgm:cxnLst>
    <dgm:cxn modelId="{50157310-BF05-464D-92EF-6C276BE5B8EC}" type="presOf" srcId="{917D66AF-B058-428D-B25E-9390CC1F4B96}" destId="{871AA3CC-2149-4E87-852E-CFEBE58465BF}" srcOrd="0" destOrd="0" presId="urn:microsoft.com/office/officeart/2005/8/layout/gear1"/>
  </dgm:cxnLst>
  <dgm:bg/>
  <dgm:whole/>
  <dgm:extLst>
    <a:ext uri="http://schemas.microsoft.com/office/drawing/2008/diagram">
      <dsp:dataModelExt xmlns=""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D6B5729E-C91E-4E3B-8933-EFC0B69CA163}" type="presOf" srcId="{6E7FB992-C08A-4938-A6D1-E26E9D207C4B}" destId="{C4480EAE-1071-4481-92BA-52621C7F0F6A}" srcOrd="0" destOrd="0" presId="urn:microsoft.com/office/officeart/2005/8/layout/hProcess6"/>
    <dgm:cxn modelId="{857712A2-BBE5-4DC9-99CD-37C90AA334F3}"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96DE128A-ECCA-4835-8534-3B0BDCDE081B}" type="presParOf" srcId="{C4480EAE-1071-4481-92BA-52621C7F0F6A}" destId="{5F458B0E-D59A-43B8-B3DF-A012D00D8451}" srcOrd="0" destOrd="0" presId="urn:microsoft.com/office/officeart/2005/8/layout/hProcess6"/>
    <dgm:cxn modelId="{4C9D241F-ED98-4016-9D69-0868B78D7AAE}" type="presParOf" srcId="{5F458B0E-D59A-43B8-B3DF-A012D00D8451}" destId="{3034B961-3E60-41E8-9A60-22DEED0D8010}" srcOrd="0" destOrd="0" presId="urn:microsoft.com/office/officeart/2005/8/layout/hProcess6"/>
    <dgm:cxn modelId="{A132B541-9981-4BC3-8631-3B8FCDFC9C47}" type="presParOf" srcId="{5F458B0E-D59A-43B8-B3DF-A012D00D8451}" destId="{BC94FC00-6106-4FA7-BA0A-E836CBA929DC}" srcOrd="1" destOrd="0" presId="urn:microsoft.com/office/officeart/2005/8/layout/hProcess6"/>
    <dgm:cxn modelId="{89E73A32-FCF1-4753-8373-CD2496BB0F74}" type="presParOf" srcId="{5F458B0E-D59A-43B8-B3DF-A012D00D8451}" destId="{7536A57C-3A31-4911-90BB-A41FE612BFAD}" srcOrd="2" destOrd="0" presId="urn:microsoft.com/office/officeart/2005/8/layout/hProcess6"/>
    <dgm:cxn modelId="{3EA38791-39D6-4DAC-B8D9-26D2DC899900}" type="presParOf" srcId="{5F458B0E-D59A-43B8-B3DF-A012D00D8451}" destId="{2E9F47FD-96F5-4822-BD10-AD6BCB2950C1}" srcOrd="3" destOrd="0" presId="urn:microsoft.com/office/officeart/2005/8/layout/hProcess6"/>
  </dgm:cxnLst>
  <dgm:bg/>
  <dgm:whole/>
</dgm:dataModel>
</file>

<file path=ppt/diagrams/data11.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7CF42787-9DFB-4C89-B4C3-7E34A29CEC0E}" type="presOf" srcId="{6E7FB992-C08A-4938-A6D1-E26E9D207C4B}" destId="{C4480EAE-1071-4481-92BA-52621C7F0F6A}" srcOrd="0" destOrd="0" presId="urn:microsoft.com/office/officeart/2005/8/layout/hProcess6"/>
    <dgm:cxn modelId="{71B9FF16-EF22-4978-9B47-7C1EFFC63967}"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2C1115E7-D9E1-4260-9CAB-F5BD706F2779}" type="presParOf" srcId="{C4480EAE-1071-4481-92BA-52621C7F0F6A}" destId="{5F458B0E-D59A-43B8-B3DF-A012D00D8451}" srcOrd="0" destOrd="0" presId="urn:microsoft.com/office/officeart/2005/8/layout/hProcess6"/>
    <dgm:cxn modelId="{2BEF9FB3-2A58-4EB4-8A00-C123449C1E32}" type="presParOf" srcId="{5F458B0E-D59A-43B8-B3DF-A012D00D8451}" destId="{3034B961-3E60-41E8-9A60-22DEED0D8010}" srcOrd="0" destOrd="0" presId="urn:microsoft.com/office/officeart/2005/8/layout/hProcess6"/>
    <dgm:cxn modelId="{A099E6E8-028F-4342-B839-98EEA8959837}" type="presParOf" srcId="{5F458B0E-D59A-43B8-B3DF-A012D00D8451}" destId="{BC94FC00-6106-4FA7-BA0A-E836CBA929DC}" srcOrd="1" destOrd="0" presId="urn:microsoft.com/office/officeart/2005/8/layout/hProcess6"/>
    <dgm:cxn modelId="{A3A745C0-BD7B-47DB-B07A-3B4F67D2F342}" type="presParOf" srcId="{5F458B0E-D59A-43B8-B3DF-A012D00D8451}" destId="{7536A57C-3A31-4911-90BB-A41FE612BFAD}" srcOrd="2" destOrd="0" presId="urn:microsoft.com/office/officeart/2005/8/layout/hProcess6"/>
    <dgm:cxn modelId="{E212D86C-F85F-4797-B367-7E0BF62B8F70}" type="presParOf" srcId="{5F458B0E-D59A-43B8-B3DF-A012D00D8451}" destId="{2E9F47FD-96F5-4822-BD10-AD6BCB2950C1}" srcOrd="3" destOrd="0" presId="urn:microsoft.com/office/officeart/2005/8/layout/hProcess6"/>
  </dgm:cxnLst>
  <dgm:bg/>
  <dgm:whole/>
</dgm:dataModel>
</file>

<file path=ppt/diagrams/data12.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15009B90-975E-4DD4-B47B-DD83B04959B3}"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297EDE7D-3F5C-42EC-BC83-24ECC9632CFA}" type="presOf" srcId="{A56A58AD-763E-4763-9616-A8B9BBC89CB2}" destId="{2E9F47FD-96F5-4822-BD10-AD6BCB2950C1}" srcOrd="0" destOrd="0" presId="urn:microsoft.com/office/officeart/2005/8/layout/hProcess6"/>
    <dgm:cxn modelId="{22E08809-431F-4E25-A5DC-3E2D35AA9C82}" type="presParOf" srcId="{C4480EAE-1071-4481-92BA-52621C7F0F6A}" destId="{5F458B0E-D59A-43B8-B3DF-A012D00D8451}" srcOrd="0" destOrd="0" presId="urn:microsoft.com/office/officeart/2005/8/layout/hProcess6"/>
    <dgm:cxn modelId="{88A70E39-471F-4F28-9E31-8A24745E50CE}" type="presParOf" srcId="{5F458B0E-D59A-43B8-B3DF-A012D00D8451}" destId="{3034B961-3E60-41E8-9A60-22DEED0D8010}" srcOrd="0" destOrd="0" presId="urn:microsoft.com/office/officeart/2005/8/layout/hProcess6"/>
    <dgm:cxn modelId="{00156293-E9DB-4EC4-9E33-A94BEB20D21C}" type="presParOf" srcId="{5F458B0E-D59A-43B8-B3DF-A012D00D8451}" destId="{BC94FC00-6106-4FA7-BA0A-E836CBA929DC}" srcOrd="1" destOrd="0" presId="urn:microsoft.com/office/officeart/2005/8/layout/hProcess6"/>
    <dgm:cxn modelId="{4218E4C8-FB45-4AE7-BC9B-8BFCC9FCF3F3}" type="presParOf" srcId="{5F458B0E-D59A-43B8-B3DF-A012D00D8451}" destId="{7536A57C-3A31-4911-90BB-A41FE612BFAD}" srcOrd="2" destOrd="0" presId="urn:microsoft.com/office/officeart/2005/8/layout/hProcess6"/>
    <dgm:cxn modelId="{A5371C0A-A96B-469B-9EF2-0A5F6898BE6C}" type="presParOf" srcId="{5F458B0E-D59A-43B8-B3DF-A012D00D8451}" destId="{2E9F47FD-96F5-4822-BD10-AD6BCB2950C1}" srcOrd="3" destOrd="0" presId="urn:microsoft.com/office/officeart/2005/8/layout/hProcess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34F09B05-01AF-44E3-BE75-EAB0A4B63C8B}"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9E928200-B8C7-4DF8-B53A-7C9D348AF819}" type="presOf" srcId="{A56A58AD-763E-4763-9616-A8B9BBC89CB2}" destId="{2E9F47FD-96F5-4822-BD10-AD6BCB2950C1}" srcOrd="0" destOrd="0" presId="urn:microsoft.com/office/officeart/2005/8/layout/hProcess6"/>
    <dgm:cxn modelId="{F03A6052-8168-44EA-8468-DBD5E68F3552}" type="presParOf" srcId="{C4480EAE-1071-4481-92BA-52621C7F0F6A}" destId="{5F458B0E-D59A-43B8-B3DF-A012D00D8451}" srcOrd="0" destOrd="0" presId="urn:microsoft.com/office/officeart/2005/8/layout/hProcess6"/>
    <dgm:cxn modelId="{81FB6EA4-9D56-48CD-8A3B-C99B612C0548}" type="presParOf" srcId="{5F458B0E-D59A-43B8-B3DF-A012D00D8451}" destId="{3034B961-3E60-41E8-9A60-22DEED0D8010}" srcOrd="0" destOrd="0" presId="urn:microsoft.com/office/officeart/2005/8/layout/hProcess6"/>
    <dgm:cxn modelId="{AC3F31F4-D4CF-4DCC-9B60-AB52B5F723C0}" type="presParOf" srcId="{5F458B0E-D59A-43B8-B3DF-A012D00D8451}" destId="{BC94FC00-6106-4FA7-BA0A-E836CBA929DC}" srcOrd="1" destOrd="0" presId="urn:microsoft.com/office/officeart/2005/8/layout/hProcess6"/>
    <dgm:cxn modelId="{4731D105-C7EF-46A1-8C6B-864B49E4F18C}" type="presParOf" srcId="{5F458B0E-D59A-43B8-B3DF-A012D00D8451}" destId="{7536A57C-3A31-4911-90BB-A41FE612BFAD}" srcOrd="2" destOrd="0" presId="urn:microsoft.com/office/officeart/2005/8/layout/hProcess6"/>
    <dgm:cxn modelId="{44F89DBB-AFE2-4733-BE31-2D43DC3AA0B5}" type="presParOf" srcId="{5F458B0E-D59A-43B8-B3DF-A012D00D8451}" destId="{2E9F47FD-96F5-4822-BD10-AD6BCB2950C1}" srcOrd="3" destOrd="0" presId="urn:microsoft.com/office/officeart/2005/8/layout/hProcess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928F758A-2AB6-4773-A013-D745743CDAA0}" type="presOf" srcId="{6E7FB992-C08A-4938-A6D1-E26E9D207C4B}" destId="{C4480EAE-1071-4481-92BA-52621C7F0F6A}" srcOrd="0" destOrd="0" presId="urn:microsoft.com/office/officeart/2005/8/layout/hProcess6"/>
    <dgm:cxn modelId="{30A87648-2F9F-490A-9D8B-EDC7DEA92146}" type="presOf" srcId="{A56A58AD-763E-4763-9616-A8B9BBC89CB2}" destId="{2E9F47FD-96F5-4822-BD10-AD6BCB2950C1}" srcOrd="0" destOrd="0" presId="urn:microsoft.com/office/officeart/2005/8/layout/hProcess6"/>
    <dgm:cxn modelId="{9BD1E173-42DF-44C7-9F20-768FE97301C6}" type="presParOf" srcId="{C4480EAE-1071-4481-92BA-52621C7F0F6A}" destId="{5F458B0E-D59A-43B8-B3DF-A012D00D8451}" srcOrd="0" destOrd="0" presId="urn:microsoft.com/office/officeart/2005/8/layout/hProcess6"/>
    <dgm:cxn modelId="{F92227E3-5845-410C-A49E-5EDAC72E8E74}" type="presParOf" srcId="{5F458B0E-D59A-43B8-B3DF-A012D00D8451}" destId="{3034B961-3E60-41E8-9A60-22DEED0D8010}" srcOrd="0" destOrd="0" presId="urn:microsoft.com/office/officeart/2005/8/layout/hProcess6"/>
    <dgm:cxn modelId="{801194D3-3258-4B3D-8134-072C484B917A}" type="presParOf" srcId="{5F458B0E-D59A-43B8-B3DF-A012D00D8451}" destId="{BC94FC00-6106-4FA7-BA0A-E836CBA929DC}" srcOrd="1" destOrd="0" presId="urn:microsoft.com/office/officeart/2005/8/layout/hProcess6"/>
    <dgm:cxn modelId="{16B95DA2-9E74-432F-81D1-E31F4FB265DF}" type="presParOf" srcId="{5F458B0E-D59A-43B8-B3DF-A012D00D8451}" destId="{7536A57C-3A31-4911-90BB-A41FE612BFAD}" srcOrd="2" destOrd="0" presId="urn:microsoft.com/office/officeart/2005/8/layout/hProcess6"/>
    <dgm:cxn modelId="{6B28CE6E-0255-4406-B84C-9F18112C37B8}" type="presParOf" srcId="{5F458B0E-D59A-43B8-B3DF-A012D00D8451}" destId="{2E9F47FD-96F5-4822-BD10-AD6BCB2950C1}" srcOrd="3" destOrd="0" presId="urn:microsoft.com/office/officeart/2005/8/layout/hProcess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ED032CE8-0D88-48AA-9A8A-4CE839C8BD5D}" type="presOf" srcId="{A56A58AD-763E-4763-9616-A8B9BBC89CB2}" destId="{2E9F47FD-96F5-4822-BD10-AD6BCB2950C1}" srcOrd="0" destOrd="0" presId="urn:microsoft.com/office/officeart/2005/8/layout/hProcess6"/>
    <dgm:cxn modelId="{9FECEC33-BA92-45B8-A254-AE19BED2951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65BF0926-C739-4CB0-8AE2-1F000F1FB9DD}" type="presParOf" srcId="{C4480EAE-1071-4481-92BA-52621C7F0F6A}" destId="{5F458B0E-D59A-43B8-B3DF-A012D00D8451}" srcOrd="0" destOrd="0" presId="urn:microsoft.com/office/officeart/2005/8/layout/hProcess6"/>
    <dgm:cxn modelId="{9709773D-CBF6-45E8-9161-3218DACA72FE}" type="presParOf" srcId="{5F458B0E-D59A-43B8-B3DF-A012D00D8451}" destId="{3034B961-3E60-41E8-9A60-22DEED0D8010}" srcOrd="0" destOrd="0" presId="urn:microsoft.com/office/officeart/2005/8/layout/hProcess6"/>
    <dgm:cxn modelId="{3FEC073D-926A-431C-BF53-92143CFA620C}" type="presParOf" srcId="{5F458B0E-D59A-43B8-B3DF-A012D00D8451}" destId="{BC94FC00-6106-4FA7-BA0A-E836CBA929DC}" srcOrd="1" destOrd="0" presId="urn:microsoft.com/office/officeart/2005/8/layout/hProcess6"/>
    <dgm:cxn modelId="{1E70D11E-3FFB-4879-AC39-A7EFF09F0930}" type="presParOf" srcId="{5F458B0E-D59A-43B8-B3DF-A012D00D8451}" destId="{7536A57C-3A31-4911-90BB-A41FE612BFAD}" srcOrd="2" destOrd="0" presId="urn:microsoft.com/office/officeart/2005/8/layout/hProcess6"/>
    <dgm:cxn modelId="{64382BFF-1A5E-45BD-B8EB-A6B3572FB2B4}" type="presParOf" srcId="{5F458B0E-D59A-43B8-B3DF-A012D00D8451}" destId="{2E9F47FD-96F5-4822-BD10-AD6BCB2950C1}" srcOrd="3" destOrd="0" presId="urn:microsoft.com/office/officeart/2005/8/layout/hProcess6"/>
  </dgm:cxnLst>
  <dgm:bg/>
  <dgm:whole/>
</dgm:dataModel>
</file>

<file path=ppt/diagrams/data16.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1C30442-8A60-4935-874B-158F55228FD1}"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AC83983F-BD13-4E71-BB43-0B9B4DCD42A2}" type="presOf" srcId="{6E7FB992-C08A-4938-A6D1-E26E9D207C4B}" destId="{C4480EAE-1071-4481-92BA-52621C7F0F6A}" srcOrd="0" destOrd="0" presId="urn:microsoft.com/office/officeart/2005/8/layout/hProcess6"/>
    <dgm:cxn modelId="{49D3D3B2-8AB9-4C40-B034-5E9C81BAC2F5}" type="presParOf" srcId="{C4480EAE-1071-4481-92BA-52621C7F0F6A}" destId="{5F458B0E-D59A-43B8-B3DF-A012D00D8451}" srcOrd="0" destOrd="0" presId="urn:microsoft.com/office/officeart/2005/8/layout/hProcess6"/>
    <dgm:cxn modelId="{8062F513-5C06-44F3-B6DB-B84D44685210}" type="presParOf" srcId="{5F458B0E-D59A-43B8-B3DF-A012D00D8451}" destId="{3034B961-3E60-41E8-9A60-22DEED0D8010}" srcOrd="0" destOrd="0" presId="urn:microsoft.com/office/officeart/2005/8/layout/hProcess6"/>
    <dgm:cxn modelId="{39428358-C5CD-43FE-A689-286D964A0C3E}" type="presParOf" srcId="{5F458B0E-D59A-43B8-B3DF-A012D00D8451}" destId="{BC94FC00-6106-4FA7-BA0A-E836CBA929DC}" srcOrd="1" destOrd="0" presId="urn:microsoft.com/office/officeart/2005/8/layout/hProcess6"/>
    <dgm:cxn modelId="{A8504736-B870-4225-9D7A-032EFF83AC29}" type="presParOf" srcId="{5F458B0E-D59A-43B8-B3DF-A012D00D8451}" destId="{7536A57C-3A31-4911-90BB-A41FE612BFAD}" srcOrd="2" destOrd="0" presId="urn:microsoft.com/office/officeart/2005/8/layout/hProcess6"/>
    <dgm:cxn modelId="{5C723D78-8184-4F84-96B6-6680A3DCCEE0}" type="presParOf" srcId="{5F458B0E-D59A-43B8-B3DF-A012D00D8451}" destId="{2E9F47FD-96F5-4822-BD10-AD6BCB2950C1}" srcOrd="3" destOrd="0" presId="urn:microsoft.com/office/officeart/2005/8/layout/hProcess6"/>
  </dgm:cxnLst>
  <dgm:bg/>
  <dgm:whole/>
</dgm:dataModel>
</file>

<file path=ppt/diagrams/data17.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273B5E4C-D32A-4A0F-8A7D-941C40C8DDCC}"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D90C96D6-01F9-43D0-A6E6-2B3755F6124C}" type="presOf" srcId="{6E7FB992-C08A-4938-A6D1-E26E9D207C4B}" destId="{C4480EAE-1071-4481-92BA-52621C7F0F6A}" srcOrd="0" destOrd="0" presId="urn:microsoft.com/office/officeart/2005/8/layout/hProcess6"/>
    <dgm:cxn modelId="{96990CE4-B134-44D1-AA3F-79197A3AB9E8}" type="presParOf" srcId="{C4480EAE-1071-4481-92BA-52621C7F0F6A}" destId="{5F458B0E-D59A-43B8-B3DF-A012D00D8451}" srcOrd="0" destOrd="0" presId="urn:microsoft.com/office/officeart/2005/8/layout/hProcess6"/>
    <dgm:cxn modelId="{A949A8F0-C765-4C1D-8BC3-CC37492C2F1E}" type="presParOf" srcId="{5F458B0E-D59A-43B8-B3DF-A012D00D8451}" destId="{3034B961-3E60-41E8-9A60-22DEED0D8010}" srcOrd="0" destOrd="0" presId="urn:microsoft.com/office/officeart/2005/8/layout/hProcess6"/>
    <dgm:cxn modelId="{C6A07314-6F5E-4DA0-8A29-5487522F0E8E}" type="presParOf" srcId="{5F458B0E-D59A-43B8-B3DF-A012D00D8451}" destId="{BC94FC00-6106-4FA7-BA0A-E836CBA929DC}" srcOrd="1" destOrd="0" presId="urn:microsoft.com/office/officeart/2005/8/layout/hProcess6"/>
    <dgm:cxn modelId="{0ED7F320-E67F-45D9-95FB-06F690D9497C}" type="presParOf" srcId="{5F458B0E-D59A-43B8-B3DF-A012D00D8451}" destId="{7536A57C-3A31-4911-90BB-A41FE612BFAD}" srcOrd="2" destOrd="0" presId="urn:microsoft.com/office/officeart/2005/8/layout/hProcess6"/>
    <dgm:cxn modelId="{1C863997-0DF5-486E-82AC-CAC33EE4D43D}" type="presParOf" srcId="{5F458B0E-D59A-43B8-B3DF-A012D00D8451}" destId="{2E9F47FD-96F5-4822-BD10-AD6BCB2950C1}" srcOrd="3" destOrd="0" presId="urn:microsoft.com/office/officeart/2005/8/layout/hProcess6"/>
  </dgm:cxnLst>
  <dgm:bg/>
  <dgm:whole/>
</dgm:dataModel>
</file>

<file path=ppt/diagrams/data18.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12C4D62D-5EDF-4E89-86DD-C6486CCF0EEB}" type="presOf" srcId="{A56A58AD-763E-4763-9616-A8B9BBC89CB2}" destId="{2E9F47FD-96F5-4822-BD10-AD6BCB2950C1}" srcOrd="0" destOrd="0" presId="urn:microsoft.com/office/officeart/2005/8/layout/hProcess6"/>
    <dgm:cxn modelId="{9B1A5F05-9C44-4904-AA74-0E5628753BCE}" type="presOf" srcId="{6E7FB992-C08A-4938-A6D1-E26E9D207C4B}" destId="{C4480EAE-1071-4481-92BA-52621C7F0F6A}" srcOrd="0" destOrd="0" presId="urn:microsoft.com/office/officeart/2005/8/layout/hProcess6"/>
    <dgm:cxn modelId="{27A70DCB-56EB-4BF1-B969-DCDA8B528A98}" type="presParOf" srcId="{C4480EAE-1071-4481-92BA-52621C7F0F6A}" destId="{5F458B0E-D59A-43B8-B3DF-A012D00D8451}" srcOrd="0" destOrd="0" presId="urn:microsoft.com/office/officeart/2005/8/layout/hProcess6"/>
    <dgm:cxn modelId="{0FF93D58-4C0F-4E2A-B7E8-F3BB6DB6C30E}" type="presParOf" srcId="{5F458B0E-D59A-43B8-B3DF-A012D00D8451}" destId="{3034B961-3E60-41E8-9A60-22DEED0D8010}" srcOrd="0" destOrd="0" presId="urn:microsoft.com/office/officeart/2005/8/layout/hProcess6"/>
    <dgm:cxn modelId="{8B7D4E37-B7EE-4439-937B-D382A47F3B0F}" type="presParOf" srcId="{5F458B0E-D59A-43B8-B3DF-A012D00D8451}" destId="{BC94FC00-6106-4FA7-BA0A-E836CBA929DC}" srcOrd="1" destOrd="0" presId="urn:microsoft.com/office/officeart/2005/8/layout/hProcess6"/>
    <dgm:cxn modelId="{C35C5F7D-AFBB-4E6C-B331-F36F3310E884}" type="presParOf" srcId="{5F458B0E-D59A-43B8-B3DF-A012D00D8451}" destId="{7536A57C-3A31-4911-90BB-A41FE612BFAD}" srcOrd="2" destOrd="0" presId="urn:microsoft.com/office/officeart/2005/8/layout/hProcess6"/>
    <dgm:cxn modelId="{4DB2E2A3-F4FB-414F-83AA-60258E7B80E5}" type="presParOf" srcId="{5F458B0E-D59A-43B8-B3DF-A012D00D8451}" destId="{2E9F47FD-96F5-4822-BD10-AD6BCB2950C1}" srcOrd="3" destOrd="0" presId="urn:microsoft.com/office/officeart/2005/8/layout/hProcess6"/>
  </dgm:cxnLst>
  <dgm:bg/>
  <dgm:whole/>
</dgm:dataModel>
</file>

<file path=ppt/diagrams/data19.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D4B93F76-8984-4217-80D6-5900C62FC997}" type="presOf" srcId="{6E7FB992-C08A-4938-A6D1-E26E9D207C4B}" destId="{C4480EAE-1071-4481-92BA-52621C7F0F6A}" srcOrd="0" destOrd="0" presId="urn:microsoft.com/office/officeart/2005/8/layout/hProcess6"/>
    <dgm:cxn modelId="{055B804A-0D6B-428E-95F9-7BBF9B6935C8}"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D1E73AFD-1002-4993-914E-E9D6908CA7AB}" type="presParOf" srcId="{C4480EAE-1071-4481-92BA-52621C7F0F6A}" destId="{5F458B0E-D59A-43B8-B3DF-A012D00D8451}" srcOrd="0" destOrd="0" presId="urn:microsoft.com/office/officeart/2005/8/layout/hProcess6"/>
    <dgm:cxn modelId="{73C74164-698E-4D65-991D-EF9F047390C4}" type="presParOf" srcId="{5F458B0E-D59A-43B8-B3DF-A012D00D8451}" destId="{3034B961-3E60-41E8-9A60-22DEED0D8010}" srcOrd="0" destOrd="0" presId="urn:microsoft.com/office/officeart/2005/8/layout/hProcess6"/>
    <dgm:cxn modelId="{7904C617-D090-487E-9CB6-925FF6E6E0FC}" type="presParOf" srcId="{5F458B0E-D59A-43B8-B3DF-A012D00D8451}" destId="{BC94FC00-6106-4FA7-BA0A-E836CBA929DC}" srcOrd="1" destOrd="0" presId="urn:microsoft.com/office/officeart/2005/8/layout/hProcess6"/>
    <dgm:cxn modelId="{5BA6FCB1-51DF-4337-B208-9BDE81F5478E}" type="presParOf" srcId="{5F458B0E-D59A-43B8-B3DF-A012D00D8451}" destId="{7536A57C-3A31-4911-90BB-A41FE612BFAD}" srcOrd="2" destOrd="0" presId="urn:microsoft.com/office/officeart/2005/8/layout/hProcess6"/>
    <dgm:cxn modelId="{2DA3134A-7698-4D59-A54C-133F3001708A}" type="presParOf" srcId="{5F458B0E-D59A-43B8-B3DF-A012D00D8451}" destId="{2E9F47FD-96F5-4822-BD10-AD6BCB2950C1}" srcOrd="3" destOrd="0" presId="urn:microsoft.com/office/officeart/2005/8/layout/hProcess6"/>
  </dgm:cxnLst>
  <dgm:bg/>
  <dgm:whole/>
</dgm:dataModel>
</file>

<file path=ppt/diagrams/data2.xml><?xml version="1.0" encoding="utf-8"?>
<dgm:dataModel xmlns:dgm="http://schemas.openxmlformats.org/drawingml/2006/diagram" xmlns:a="http://schemas.openxmlformats.org/drawingml/2006/main">
  <dgm:ptLst>
    <dgm:pt modelId="{771E75A0-EFA1-46CB-84AA-E7F5DE593D8F}"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AB76179A-C989-4C69-AFD5-6DFE777666C9}">
      <dgm:prSet phldrT="[Text]"/>
      <dgm:spPr/>
      <dgm:t>
        <a:bodyPr/>
        <a:lstStyle/>
        <a:p>
          <a:r>
            <a:rPr lang="en-US" dirty="0" smtClean="0"/>
            <a:t>Define Problem</a:t>
          </a:r>
          <a:endParaRPr lang="en-US" dirty="0"/>
        </a:p>
      </dgm:t>
    </dgm:pt>
    <dgm:pt modelId="{392B0389-E6BC-426D-8D91-1FA9C9739821}" type="parTrans" cxnId="{4E1047E1-3720-4CA8-9FAA-FB6857F8D745}">
      <dgm:prSet/>
      <dgm:spPr/>
      <dgm:t>
        <a:bodyPr/>
        <a:lstStyle/>
        <a:p>
          <a:endParaRPr lang="en-US"/>
        </a:p>
      </dgm:t>
    </dgm:pt>
    <dgm:pt modelId="{EEB0712F-3DF1-4211-84A2-B0551CB5712C}" type="sibTrans" cxnId="{4E1047E1-3720-4CA8-9FAA-FB6857F8D745}">
      <dgm:prSet/>
      <dgm:spPr/>
      <dgm:t>
        <a:bodyPr/>
        <a:lstStyle/>
        <a:p>
          <a:endParaRPr lang="en-US"/>
        </a:p>
      </dgm:t>
    </dgm:pt>
    <dgm:pt modelId="{4130D010-440F-4375-BFB5-455FDCADD32D}">
      <dgm:prSet phldrT="[Text]"/>
      <dgm:spPr/>
      <dgm:t>
        <a:bodyPr/>
        <a:lstStyle/>
        <a:p>
          <a:r>
            <a:rPr lang="en-US" dirty="0" smtClean="0"/>
            <a:t>Data Collection</a:t>
          </a:r>
          <a:endParaRPr lang="en-US" dirty="0"/>
        </a:p>
      </dgm:t>
    </dgm:pt>
    <dgm:pt modelId="{60EA1CE4-DF8E-4E48-A3BC-6E67374AEE71}" type="parTrans" cxnId="{F1F4FAB4-A4BC-4E39-9B42-0036CE074E33}">
      <dgm:prSet/>
      <dgm:spPr/>
      <dgm:t>
        <a:bodyPr/>
        <a:lstStyle/>
        <a:p>
          <a:endParaRPr lang="en-US"/>
        </a:p>
      </dgm:t>
    </dgm:pt>
    <dgm:pt modelId="{2F59672C-DB62-44F0-97F9-481140CB7B23}" type="sibTrans" cxnId="{F1F4FAB4-A4BC-4E39-9B42-0036CE074E33}">
      <dgm:prSet/>
      <dgm:spPr/>
      <dgm:t>
        <a:bodyPr/>
        <a:lstStyle/>
        <a:p>
          <a:endParaRPr lang="en-US"/>
        </a:p>
      </dgm:t>
    </dgm:pt>
    <dgm:pt modelId="{DEA28B07-1EF6-40A2-B56A-F280EC3B0A06}">
      <dgm:prSet/>
      <dgm:spPr/>
      <dgm:t>
        <a:bodyPr/>
        <a:lstStyle/>
        <a:p>
          <a:r>
            <a:rPr lang="en-US" dirty="0" smtClean="0"/>
            <a:t>Data Preparation</a:t>
          </a:r>
          <a:endParaRPr lang="en-US" dirty="0"/>
        </a:p>
      </dgm:t>
    </dgm:pt>
    <dgm:pt modelId="{57F7E22D-DE1C-49C5-86AD-10140D813B65}" type="parTrans" cxnId="{44E0B6BB-86A7-4B08-8199-276FEDD36741}">
      <dgm:prSet/>
      <dgm:spPr/>
      <dgm:t>
        <a:bodyPr/>
        <a:lstStyle/>
        <a:p>
          <a:endParaRPr lang="en-US"/>
        </a:p>
      </dgm:t>
    </dgm:pt>
    <dgm:pt modelId="{071526D7-0B28-4821-8A72-D2A37942F6A3}" type="sibTrans" cxnId="{44E0B6BB-86A7-4B08-8199-276FEDD36741}">
      <dgm:prSet/>
      <dgm:spPr/>
      <dgm:t>
        <a:bodyPr/>
        <a:lstStyle/>
        <a:p>
          <a:endParaRPr lang="en-US"/>
        </a:p>
      </dgm:t>
    </dgm:pt>
    <dgm:pt modelId="{CD6F4418-7BBD-41E0-AFCB-53A6C6745698}">
      <dgm:prSet/>
      <dgm:spPr/>
      <dgm:t>
        <a:bodyPr/>
        <a:lstStyle/>
        <a:p>
          <a:r>
            <a:rPr lang="en-US" dirty="0" smtClean="0"/>
            <a:t>Feature Selection</a:t>
          </a:r>
          <a:endParaRPr lang="en-US" dirty="0"/>
        </a:p>
      </dgm:t>
    </dgm:pt>
    <dgm:pt modelId="{7DE117AC-203E-47A6-B55D-C1C3201516DC}" type="parTrans" cxnId="{F2D4461A-808C-4A6B-ACC7-915086A0E793}">
      <dgm:prSet/>
      <dgm:spPr/>
      <dgm:t>
        <a:bodyPr/>
        <a:lstStyle/>
        <a:p>
          <a:endParaRPr lang="en-US"/>
        </a:p>
      </dgm:t>
    </dgm:pt>
    <dgm:pt modelId="{D9CE37F3-77AA-43A4-8FE4-727BA9BDC709}" type="sibTrans" cxnId="{F2D4461A-808C-4A6B-ACC7-915086A0E793}">
      <dgm:prSet/>
      <dgm:spPr/>
      <dgm:t>
        <a:bodyPr/>
        <a:lstStyle/>
        <a:p>
          <a:endParaRPr lang="en-US"/>
        </a:p>
      </dgm:t>
    </dgm:pt>
    <dgm:pt modelId="{31DBF2FA-C6AA-4204-8BBB-93AB709F6852}">
      <dgm:prSet/>
      <dgm:spPr/>
      <dgm:t>
        <a:bodyPr/>
        <a:lstStyle/>
        <a:p>
          <a:r>
            <a:rPr lang="en-US" dirty="0" smtClean="0"/>
            <a:t>Build Models</a:t>
          </a:r>
          <a:endParaRPr lang="en-US" dirty="0"/>
        </a:p>
      </dgm:t>
    </dgm:pt>
    <dgm:pt modelId="{3124FA6A-A8C3-45D3-A366-A3DF0B40959B}" type="parTrans" cxnId="{1A3CC4E8-4B2B-4BDC-B3B1-E48F2AF79966}">
      <dgm:prSet/>
      <dgm:spPr/>
      <dgm:t>
        <a:bodyPr/>
        <a:lstStyle/>
        <a:p>
          <a:endParaRPr lang="en-US"/>
        </a:p>
      </dgm:t>
    </dgm:pt>
    <dgm:pt modelId="{37807A94-7DC6-43B8-AC24-CECB438A4787}" type="sibTrans" cxnId="{1A3CC4E8-4B2B-4BDC-B3B1-E48F2AF79966}">
      <dgm:prSet/>
      <dgm:spPr/>
      <dgm:t>
        <a:bodyPr/>
        <a:lstStyle/>
        <a:p>
          <a:endParaRPr lang="en-US"/>
        </a:p>
      </dgm:t>
    </dgm:pt>
    <dgm:pt modelId="{BFA444AB-E867-4BE7-90F7-174BAF6FBB95}">
      <dgm:prSet/>
      <dgm:spPr/>
      <dgm:t>
        <a:bodyPr/>
        <a:lstStyle/>
        <a:p>
          <a:r>
            <a:rPr lang="en-US" dirty="0" smtClean="0"/>
            <a:t>Validate &amp; Measure Models Performance</a:t>
          </a:r>
          <a:endParaRPr lang="en-US" dirty="0"/>
        </a:p>
      </dgm:t>
    </dgm:pt>
    <dgm:pt modelId="{17E78B8D-9A82-4816-97FF-40D1195F47D2}" type="parTrans" cxnId="{B47EEE60-7957-4374-A68B-EDCE1EDC31EA}">
      <dgm:prSet/>
      <dgm:spPr/>
      <dgm:t>
        <a:bodyPr/>
        <a:lstStyle/>
        <a:p>
          <a:endParaRPr lang="en-US"/>
        </a:p>
      </dgm:t>
    </dgm:pt>
    <dgm:pt modelId="{0EACC71C-FF59-43A2-8EE2-AEC551A30AB2}" type="sibTrans" cxnId="{B47EEE60-7957-4374-A68B-EDCE1EDC31EA}">
      <dgm:prSet/>
      <dgm:spPr/>
      <dgm:t>
        <a:bodyPr/>
        <a:lstStyle/>
        <a:p>
          <a:endParaRPr lang="en-US"/>
        </a:p>
      </dgm:t>
    </dgm:pt>
    <dgm:pt modelId="{CD87BC3C-E94B-4482-A69B-1AFE116F915B}">
      <dgm:prSet/>
      <dgm:spPr/>
      <dgm:t>
        <a:bodyPr/>
        <a:lstStyle/>
        <a:p>
          <a:r>
            <a:rPr lang="en-US" dirty="0" smtClean="0"/>
            <a:t>Improve Models Performances</a:t>
          </a:r>
          <a:endParaRPr lang="en-US" dirty="0"/>
        </a:p>
      </dgm:t>
    </dgm:pt>
    <dgm:pt modelId="{9193F8EB-D900-44BF-90DD-DD5D58C85D65}" type="parTrans" cxnId="{EA5C346E-9B9A-4B5D-BF36-E75B350586B3}">
      <dgm:prSet/>
      <dgm:spPr/>
      <dgm:t>
        <a:bodyPr/>
        <a:lstStyle/>
        <a:p>
          <a:endParaRPr lang="en-US"/>
        </a:p>
      </dgm:t>
    </dgm:pt>
    <dgm:pt modelId="{FBC5EC5F-6198-4F92-9EE2-3A9C29EE3622}" type="sibTrans" cxnId="{EA5C346E-9B9A-4B5D-BF36-E75B350586B3}">
      <dgm:prSet/>
      <dgm:spPr/>
      <dgm:t>
        <a:bodyPr/>
        <a:lstStyle/>
        <a:p>
          <a:endParaRPr lang="en-US"/>
        </a:p>
      </dgm:t>
    </dgm:pt>
    <dgm:pt modelId="{B5DE5632-D9E8-4487-A161-FFAE5D6276DF}">
      <dgm:prSet/>
      <dgm:spPr/>
      <dgm:t>
        <a:bodyPr/>
        <a:lstStyle/>
        <a:p>
          <a:r>
            <a:rPr lang="en-US" dirty="0" smtClean="0"/>
            <a:t>Execute Models for Prediction</a:t>
          </a:r>
          <a:endParaRPr lang="en-US" dirty="0"/>
        </a:p>
      </dgm:t>
    </dgm:pt>
    <dgm:pt modelId="{B9F83380-CAA7-418E-B75B-9389876F2BDC}" type="parTrans" cxnId="{56870EE0-5866-4F01-A99B-2925B9738BFA}">
      <dgm:prSet/>
      <dgm:spPr/>
      <dgm:t>
        <a:bodyPr/>
        <a:lstStyle/>
        <a:p>
          <a:endParaRPr lang="en-US"/>
        </a:p>
      </dgm:t>
    </dgm:pt>
    <dgm:pt modelId="{C679B199-596B-46B0-823C-E365008A0B6A}" type="sibTrans" cxnId="{56870EE0-5866-4F01-A99B-2925B9738BFA}">
      <dgm:prSet/>
      <dgm:spPr/>
      <dgm:t>
        <a:bodyPr/>
        <a:lstStyle/>
        <a:p>
          <a:endParaRPr lang="en-US"/>
        </a:p>
      </dgm:t>
    </dgm:pt>
    <dgm:pt modelId="{442F8E05-BF90-4518-A498-217845CCACC1}">
      <dgm:prSet/>
      <dgm:spPr/>
      <dgm:t>
        <a:bodyPr/>
        <a:lstStyle/>
        <a:p>
          <a:r>
            <a:rPr lang="en-US" dirty="0" smtClean="0"/>
            <a:t>Select the Best Fit Model  for our Business Case</a:t>
          </a:r>
          <a:endParaRPr lang="en-US" dirty="0"/>
        </a:p>
      </dgm:t>
    </dgm:pt>
    <dgm:pt modelId="{DD4D10BE-1E27-48ED-8009-4FDB3512CD7C}" type="parTrans" cxnId="{A1F08EDB-F506-475F-A10C-B368A1B0C925}">
      <dgm:prSet/>
      <dgm:spPr/>
      <dgm:t>
        <a:bodyPr/>
        <a:lstStyle/>
        <a:p>
          <a:endParaRPr lang="en-US"/>
        </a:p>
      </dgm:t>
    </dgm:pt>
    <dgm:pt modelId="{1962EC78-F812-4459-BB10-93910552D715}" type="sibTrans" cxnId="{A1F08EDB-F506-475F-A10C-B368A1B0C925}">
      <dgm:prSet/>
      <dgm:spPr/>
      <dgm:t>
        <a:bodyPr/>
        <a:lstStyle/>
        <a:p>
          <a:endParaRPr lang="en-US"/>
        </a:p>
      </dgm:t>
    </dgm:pt>
    <dgm:pt modelId="{6DB27DF8-C163-435F-9774-F532BCBDC8DC}">
      <dgm:prSet/>
      <dgm:spPr/>
      <dgm:t>
        <a:bodyPr/>
        <a:lstStyle/>
        <a:p>
          <a:r>
            <a:rPr lang="en-US" dirty="0" smtClean="0"/>
            <a:t>Perform EDA</a:t>
          </a:r>
          <a:endParaRPr lang="en-US" dirty="0"/>
        </a:p>
      </dgm:t>
    </dgm:pt>
    <dgm:pt modelId="{925FA834-B90D-40EB-9D0A-CA1C7B1639EA}" type="sibTrans" cxnId="{56C0C9A8-D986-46E3-84DA-893CDFEA233D}">
      <dgm:prSet/>
      <dgm:spPr/>
      <dgm:t>
        <a:bodyPr/>
        <a:lstStyle/>
        <a:p>
          <a:endParaRPr lang="en-US"/>
        </a:p>
      </dgm:t>
    </dgm:pt>
    <dgm:pt modelId="{233CAD07-7AFD-4E0E-8109-15064908460E}" type="parTrans" cxnId="{56C0C9A8-D986-46E3-84DA-893CDFEA233D}">
      <dgm:prSet/>
      <dgm:spPr/>
      <dgm:t>
        <a:bodyPr/>
        <a:lstStyle/>
        <a:p>
          <a:endParaRPr lang="en-US"/>
        </a:p>
      </dgm:t>
    </dgm:pt>
    <dgm:pt modelId="{244DD333-A0E2-437D-88C8-B4418B74070A}" type="pres">
      <dgm:prSet presAssocID="{771E75A0-EFA1-46CB-84AA-E7F5DE593D8F}" presName="Name0" presStyleCnt="0">
        <dgm:presLayoutVars>
          <dgm:dir/>
          <dgm:resizeHandles val="exact"/>
        </dgm:presLayoutVars>
      </dgm:prSet>
      <dgm:spPr/>
      <dgm:t>
        <a:bodyPr/>
        <a:lstStyle/>
        <a:p>
          <a:endParaRPr lang="en-US"/>
        </a:p>
      </dgm:t>
    </dgm:pt>
    <dgm:pt modelId="{1920735B-77FB-4F32-BC7B-BFE505076BD5}" type="pres">
      <dgm:prSet presAssocID="{AB76179A-C989-4C69-AFD5-6DFE777666C9}" presName="node" presStyleLbl="node1" presStyleIdx="0" presStyleCnt="10">
        <dgm:presLayoutVars>
          <dgm:bulletEnabled val="1"/>
        </dgm:presLayoutVars>
      </dgm:prSet>
      <dgm:spPr/>
      <dgm:t>
        <a:bodyPr/>
        <a:lstStyle/>
        <a:p>
          <a:endParaRPr lang="en-US"/>
        </a:p>
      </dgm:t>
    </dgm:pt>
    <dgm:pt modelId="{0222CB37-994D-4D4E-BAD6-65216085724D}" type="pres">
      <dgm:prSet presAssocID="{EEB0712F-3DF1-4211-84A2-B0551CB5712C}" presName="sibTrans" presStyleLbl="sibTrans1D1" presStyleIdx="0" presStyleCnt="9"/>
      <dgm:spPr/>
      <dgm:t>
        <a:bodyPr/>
        <a:lstStyle/>
        <a:p>
          <a:endParaRPr lang="en-US"/>
        </a:p>
      </dgm:t>
    </dgm:pt>
    <dgm:pt modelId="{85C1D773-C41C-4543-BB2E-FA4D68A1939F}" type="pres">
      <dgm:prSet presAssocID="{EEB0712F-3DF1-4211-84A2-B0551CB5712C}" presName="connectorText" presStyleLbl="sibTrans1D1" presStyleIdx="0" presStyleCnt="9"/>
      <dgm:spPr/>
      <dgm:t>
        <a:bodyPr/>
        <a:lstStyle/>
        <a:p>
          <a:endParaRPr lang="en-US"/>
        </a:p>
      </dgm:t>
    </dgm:pt>
    <dgm:pt modelId="{EFD53C74-7842-4AA9-A407-5B04FD5EA592}" type="pres">
      <dgm:prSet presAssocID="{4130D010-440F-4375-BFB5-455FDCADD32D}" presName="node" presStyleLbl="node1" presStyleIdx="1" presStyleCnt="10">
        <dgm:presLayoutVars>
          <dgm:bulletEnabled val="1"/>
        </dgm:presLayoutVars>
      </dgm:prSet>
      <dgm:spPr/>
      <dgm:t>
        <a:bodyPr/>
        <a:lstStyle/>
        <a:p>
          <a:endParaRPr lang="en-US"/>
        </a:p>
      </dgm:t>
    </dgm:pt>
    <dgm:pt modelId="{D7BE134D-A35D-4D3E-954D-B0BC46545358}" type="pres">
      <dgm:prSet presAssocID="{2F59672C-DB62-44F0-97F9-481140CB7B23}" presName="sibTrans" presStyleLbl="sibTrans1D1" presStyleIdx="1" presStyleCnt="9"/>
      <dgm:spPr/>
      <dgm:t>
        <a:bodyPr/>
        <a:lstStyle/>
        <a:p>
          <a:endParaRPr lang="en-US"/>
        </a:p>
      </dgm:t>
    </dgm:pt>
    <dgm:pt modelId="{EF7F3C8B-28A4-4785-AB45-D16E111309C8}" type="pres">
      <dgm:prSet presAssocID="{2F59672C-DB62-44F0-97F9-481140CB7B23}" presName="connectorText" presStyleLbl="sibTrans1D1" presStyleIdx="1" presStyleCnt="9"/>
      <dgm:spPr/>
      <dgm:t>
        <a:bodyPr/>
        <a:lstStyle/>
        <a:p>
          <a:endParaRPr lang="en-US"/>
        </a:p>
      </dgm:t>
    </dgm:pt>
    <dgm:pt modelId="{D8AAC712-DA7E-4048-B743-1F5B6400DBB4}" type="pres">
      <dgm:prSet presAssocID="{DEA28B07-1EF6-40A2-B56A-F280EC3B0A06}" presName="node" presStyleLbl="node1" presStyleIdx="2" presStyleCnt="10">
        <dgm:presLayoutVars>
          <dgm:bulletEnabled val="1"/>
        </dgm:presLayoutVars>
      </dgm:prSet>
      <dgm:spPr/>
      <dgm:t>
        <a:bodyPr/>
        <a:lstStyle/>
        <a:p>
          <a:endParaRPr lang="en-US"/>
        </a:p>
      </dgm:t>
    </dgm:pt>
    <dgm:pt modelId="{83F2D73A-DF7A-4916-A0D7-083BEF11F3FC}" type="pres">
      <dgm:prSet presAssocID="{071526D7-0B28-4821-8A72-D2A37942F6A3}" presName="sibTrans" presStyleLbl="sibTrans1D1" presStyleIdx="2" presStyleCnt="9"/>
      <dgm:spPr/>
      <dgm:t>
        <a:bodyPr/>
        <a:lstStyle/>
        <a:p>
          <a:endParaRPr lang="en-US"/>
        </a:p>
      </dgm:t>
    </dgm:pt>
    <dgm:pt modelId="{A823AE2A-663C-432B-8ACE-714C13E33F73}" type="pres">
      <dgm:prSet presAssocID="{071526D7-0B28-4821-8A72-D2A37942F6A3}" presName="connectorText" presStyleLbl="sibTrans1D1" presStyleIdx="2" presStyleCnt="9"/>
      <dgm:spPr/>
      <dgm:t>
        <a:bodyPr/>
        <a:lstStyle/>
        <a:p>
          <a:endParaRPr lang="en-US"/>
        </a:p>
      </dgm:t>
    </dgm:pt>
    <dgm:pt modelId="{468E1BD8-4F19-4F3F-B195-71CF6908808D}" type="pres">
      <dgm:prSet presAssocID="{6DB27DF8-C163-435F-9774-F532BCBDC8DC}" presName="node" presStyleLbl="node1" presStyleIdx="3" presStyleCnt="10">
        <dgm:presLayoutVars>
          <dgm:bulletEnabled val="1"/>
        </dgm:presLayoutVars>
      </dgm:prSet>
      <dgm:spPr/>
      <dgm:t>
        <a:bodyPr/>
        <a:lstStyle/>
        <a:p>
          <a:endParaRPr lang="en-US"/>
        </a:p>
      </dgm:t>
    </dgm:pt>
    <dgm:pt modelId="{D4955F71-DE23-4AE5-B3BD-942F5B41DAFE}" type="pres">
      <dgm:prSet presAssocID="{925FA834-B90D-40EB-9D0A-CA1C7B1639EA}" presName="sibTrans" presStyleLbl="sibTrans1D1" presStyleIdx="3" presStyleCnt="9"/>
      <dgm:spPr/>
      <dgm:t>
        <a:bodyPr/>
        <a:lstStyle/>
        <a:p>
          <a:endParaRPr lang="en-US"/>
        </a:p>
      </dgm:t>
    </dgm:pt>
    <dgm:pt modelId="{54BAEA4D-1F87-4BA0-AA09-4AFACB50EA84}" type="pres">
      <dgm:prSet presAssocID="{925FA834-B90D-40EB-9D0A-CA1C7B1639EA}" presName="connectorText" presStyleLbl="sibTrans1D1" presStyleIdx="3" presStyleCnt="9"/>
      <dgm:spPr/>
      <dgm:t>
        <a:bodyPr/>
        <a:lstStyle/>
        <a:p>
          <a:endParaRPr lang="en-US"/>
        </a:p>
      </dgm:t>
    </dgm:pt>
    <dgm:pt modelId="{3BBFEAF0-5F36-48B5-A10A-285168AA4B12}" type="pres">
      <dgm:prSet presAssocID="{CD6F4418-7BBD-41E0-AFCB-53A6C6745698}" presName="node" presStyleLbl="node1" presStyleIdx="4" presStyleCnt="10">
        <dgm:presLayoutVars>
          <dgm:bulletEnabled val="1"/>
        </dgm:presLayoutVars>
      </dgm:prSet>
      <dgm:spPr/>
      <dgm:t>
        <a:bodyPr/>
        <a:lstStyle/>
        <a:p>
          <a:endParaRPr lang="en-US"/>
        </a:p>
      </dgm:t>
    </dgm:pt>
    <dgm:pt modelId="{3208060F-2CD4-43FF-8DC8-9326A47D1045}" type="pres">
      <dgm:prSet presAssocID="{D9CE37F3-77AA-43A4-8FE4-727BA9BDC709}" presName="sibTrans" presStyleLbl="sibTrans1D1" presStyleIdx="4" presStyleCnt="9"/>
      <dgm:spPr/>
      <dgm:t>
        <a:bodyPr/>
        <a:lstStyle/>
        <a:p>
          <a:endParaRPr lang="en-US"/>
        </a:p>
      </dgm:t>
    </dgm:pt>
    <dgm:pt modelId="{1A509682-0000-4975-B114-9AA45715AAB5}" type="pres">
      <dgm:prSet presAssocID="{D9CE37F3-77AA-43A4-8FE4-727BA9BDC709}" presName="connectorText" presStyleLbl="sibTrans1D1" presStyleIdx="4" presStyleCnt="9"/>
      <dgm:spPr/>
      <dgm:t>
        <a:bodyPr/>
        <a:lstStyle/>
        <a:p>
          <a:endParaRPr lang="en-US"/>
        </a:p>
      </dgm:t>
    </dgm:pt>
    <dgm:pt modelId="{89659AFA-3A53-4330-89E2-4ECDF8987E2A}" type="pres">
      <dgm:prSet presAssocID="{31DBF2FA-C6AA-4204-8BBB-93AB709F6852}" presName="node" presStyleLbl="node1" presStyleIdx="5" presStyleCnt="10">
        <dgm:presLayoutVars>
          <dgm:bulletEnabled val="1"/>
        </dgm:presLayoutVars>
      </dgm:prSet>
      <dgm:spPr/>
      <dgm:t>
        <a:bodyPr/>
        <a:lstStyle/>
        <a:p>
          <a:endParaRPr lang="en-US"/>
        </a:p>
      </dgm:t>
    </dgm:pt>
    <dgm:pt modelId="{93E8474F-CD80-4331-A9DD-66779C01DACE}" type="pres">
      <dgm:prSet presAssocID="{37807A94-7DC6-43B8-AC24-CECB438A4787}" presName="sibTrans" presStyleLbl="sibTrans1D1" presStyleIdx="5" presStyleCnt="9"/>
      <dgm:spPr/>
      <dgm:t>
        <a:bodyPr/>
        <a:lstStyle/>
        <a:p>
          <a:endParaRPr lang="en-US"/>
        </a:p>
      </dgm:t>
    </dgm:pt>
    <dgm:pt modelId="{8A980EBF-FF99-4ACC-8518-CFFF281BC3C3}" type="pres">
      <dgm:prSet presAssocID="{37807A94-7DC6-43B8-AC24-CECB438A4787}" presName="connectorText" presStyleLbl="sibTrans1D1" presStyleIdx="5" presStyleCnt="9"/>
      <dgm:spPr/>
      <dgm:t>
        <a:bodyPr/>
        <a:lstStyle/>
        <a:p>
          <a:endParaRPr lang="en-US"/>
        </a:p>
      </dgm:t>
    </dgm:pt>
    <dgm:pt modelId="{0A89C903-C8A1-4A5B-88D9-DA9BC16C4842}" type="pres">
      <dgm:prSet presAssocID="{BFA444AB-E867-4BE7-90F7-174BAF6FBB95}" presName="node" presStyleLbl="node1" presStyleIdx="6" presStyleCnt="10">
        <dgm:presLayoutVars>
          <dgm:bulletEnabled val="1"/>
        </dgm:presLayoutVars>
      </dgm:prSet>
      <dgm:spPr/>
      <dgm:t>
        <a:bodyPr/>
        <a:lstStyle/>
        <a:p>
          <a:endParaRPr lang="en-US"/>
        </a:p>
      </dgm:t>
    </dgm:pt>
    <dgm:pt modelId="{947356AD-2427-4584-A9F1-BD4807B875BF}" type="pres">
      <dgm:prSet presAssocID="{0EACC71C-FF59-43A2-8EE2-AEC551A30AB2}" presName="sibTrans" presStyleLbl="sibTrans1D1" presStyleIdx="6" presStyleCnt="9"/>
      <dgm:spPr/>
      <dgm:t>
        <a:bodyPr/>
        <a:lstStyle/>
        <a:p>
          <a:endParaRPr lang="en-US"/>
        </a:p>
      </dgm:t>
    </dgm:pt>
    <dgm:pt modelId="{C05BC1EE-2DB5-4B0F-BC34-4E82B71A9083}" type="pres">
      <dgm:prSet presAssocID="{0EACC71C-FF59-43A2-8EE2-AEC551A30AB2}" presName="connectorText" presStyleLbl="sibTrans1D1" presStyleIdx="6" presStyleCnt="9"/>
      <dgm:spPr/>
      <dgm:t>
        <a:bodyPr/>
        <a:lstStyle/>
        <a:p>
          <a:endParaRPr lang="en-US"/>
        </a:p>
      </dgm:t>
    </dgm:pt>
    <dgm:pt modelId="{471C57CE-7084-404F-BD3D-3137E9F5328C}" type="pres">
      <dgm:prSet presAssocID="{CD87BC3C-E94B-4482-A69B-1AFE116F915B}" presName="node" presStyleLbl="node1" presStyleIdx="7" presStyleCnt="10">
        <dgm:presLayoutVars>
          <dgm:bulletEnabled val="1"/>
        </dgm:presLayoutVars>
      </dgm:prSet>
      <dgm:spPr/>
      <dgm:t>
        <a:bodyPr/>
        <a:lstStyle/>
        <a:p>
          <a:endParaRPr lang="en-US"/>
        </a:p>
      </dgm:t>
    </dgm:pt>
    <dgm:pt modelId="{C7848D53-6B71-4085-BE24-94DAE5FD4E75}" type="pres">
      <dgm:prSet presAssocID="{FBC5EC5F-6198-4F92-9EE2-3A9C29EE3622}" presName="sibTrans" presStyleLbl="sibTrans1D1" presStyleIdx="7" presStyleCnt="9"/>
      <dgm:spPr/>
      <dgm:t>
        <a:bodyPr/>
        <a:lstStyle/>
        <a:p>
          <a:endParaRPr lang="en-US"/>
        </a:p>
      </dgm:t>
    </dgm:pt>
    <dgm:pt modelId="{D1400FE9-F157-4530-8A66-947751FA865C}" type="pres">
      <dgm:prSet presAssocID="{FBC5EC5F-6198-4F92-9EE2-3A9C29EE3622}" presName="connectorText" presStyleLbl="sibTrans1D1" presStyleIdx="7" presStyleCnt="9"/>
      <dgm:spPr/>
      <dgm:t>
        <a:bodyPr/>
        <a:lstStyle/>
        <a:p>
          <a:endParaRPr lang="en-US"/>
        </a:p>
      </dgm:t>
    </dgm:pt>
    <dgm:pt modelId="{7F535A53-EB71-437C-BA12-B29A42191277}" type="pres">
      <dgm:prSet presAssocID="{B5DE5632-D9E8-4487-A161-FFAE5D6276DF}" presName="node" presStyleLbl="node1" presStyleIdx="8" presStyleCnt="10">
        <dgm:presLayoutVars>
          <dgm:bulletEnabled val="1"/>
        </dgm:presLayoutVars>
      </dgm:prSet>
      <dgm:spPr/>
      <dgm:t>
        <a:bodyPr/>
        <a:lstStyle/>
        <a:p>
          <a:endParaRPr lang="en-US"/>
        </a:p>
      </dgm:t>
    </dgm:pt>
    <dgm:pt modelId="{2BAA0481-70B6-46AB-B237-BE2FB13963A8}" type="pres">
      <dgm:prSet presAssocID="{C679B199-596B-46B0-823C-E365008A0B6A}" presName="sibTrans" presStyleLbl="sibTrans1D1" presStyleIdx="8" presStyleCnt="9"/>
      <dgm:spPr/>
      <dgm:t>
        <a:bodyPr/>
        <a:lstStyle/>
        <a:p>
          <a:endParaRPr lang="en-US"/>
        </a:p>
      </dgm:t>
    </dgm:pt>
    <dgm:pt modelId="{99557E39-E377-439F-A0D2-28E70ED0F74C}" type="pres">
      <dgm:prSet presAssocID="{C679B199-596B-46B0-823C-E365008A0B6A}" presName="connectorText" presStyleLbl="sibTrans1D1" presStyleIdx="8" presStyleCnt="9"/>
      <dgm:spPr/>
      <dgm:t>
        <a:bodyPr/>
        <a:lstStyle/>
        <a:p>
          <a:endParaRPr lang="en-US"/>
        </a:p>
      </dgm:t>
    </dgm:pt>
    <dgm:pt modelId="{67745F58-A437-4465-AD2E-E46FFB3A3528}" type="pres">
      <dgm:prSet presAssocID="{442F8E05-BF90-4518-A498-217845CCACC1}" presName="node" presStyleLbl="node1" presStyleIdx="9" presStyleCnt="10">
        <dgm:presLayoutVars>
          <dgm:bulletEnabled val="1"/>
        </dgm:presLayoutVars>
      </dgm:prSet>
      <dgm:spPr/>
      <dgm:t>
        <a:bodyPr/>
        <a:lstStyle/>
        <a:p>
          <a:endParaRPr lang="en-US"/>
        </a:p>
      </dgm:t>
    </dgm:pt>
  </dgm:ptLst>
  <dgm:cxnLst>
    <dgm:cxn modelId="{F1F4FAB4-A4BC-4E39-9B42-0036CE074E33}" srcId="{771E75A0-EFA1-46CB-84AA-E7F5DE593D8F}" destId="{4130D010-440F-4375-BFB5-455FDCADD32D}" srcOrd="1" destOrd="0" parTransId="{60EA1CE4-DF8E-4E48-A3BC-6E67374AEE71}" sibTransId="{2F59672C-DB62-44F0-97F9-481140CB7B23}"/>
    <dgm:cxn modelId="{272724C0-62F8-411B-8E34-95C67C74CD2B}" type="presOf" srcId="{6DB27DF8-C163-435F-9774-F532BCBDC8DC}" destId="{468E1BD8-4F19-4F3F-B195-71CF6908808D}" srcOrd="0" destOrd="0" presId="urn:microsoft.com/office/officeart/2005/8/layout/bProcess3"/>
    <dgm:cxn modelId="{F2D4461A-808C-4A6B-ACC7-915086A0E793}" srcId="{771E75A0-EFA1-46CB-84AA-E7F5DE593D8F}" destId="{CD6F4418-7BBD-41E0-AFCB-53A6C6745698}" srcOrd="4" destOrd="0" parTransId="{7DE117AC-203E-47A6-B55D-C1C3201516DC}" sibTransId="{D9CE37F3-77AA-43A4-8FE4-727BA9BDC709}"/>
    <dgm:cxn modelId="{EA5C346E-9B9A-4B5D-BF36-E75B350586B3}" srcId="{771E75A0-EFA1-46CB-84AA-E7F5DE593D8F}" destId="{CD87BC3C-E94B-4482-A69B-1AFE116F915B}" srcOrd="7" destOrd="0" parTransId="{9193F8EB-D900-44BF-90DD-DD5D58C85D65}" sibTransId="{FBC5EC5F-6198-4F92-9EE2-3A9C29EE3622}"/>
    <dgm:cxn modelId="{7616DF4D-C8A3-4F8F-B480-E58C7D173491}" type="presOf" srcId="{FBC5EC5F-6198-4F92-9EE2-3A9C29EE3622}" destId="{C7848D53-6B71-4085-BE24-94DAE5FD4E75}" srcOrd="0" destOrd="0" presId="urn:microsoft.com/office/officeart/2005/8/layout/bProcess3"/>
    <dgm:cxn modelId="{67EBE496-ACD9-4C71-9297-52A9BB6B1D37}" type="presOf" srcId="{37807A94-7DC6-43B8-AC24-CECB438A4787}" destId="{93E8474F-CD80-4331-A9DD-66779C01DACE}" srcOrd="0" destOrd="0" presId="urn:microsoft.com/office/officeart/2005/8/layout/bProcess3"/>
    <dgm:cxn modelId="{4C1A68A0-400F-486A-ABD9-729F04FFB133}" type="presOf" srcId="{BFA444AB-E867-4BE7-90F7-174BAF6FBB95}" destId="{0A89C903-C8A1-4A5B-88D9-DA9BC16C4842}" srcOrd="0" destOrd="0" presId="urn:microsoft.com/office/officeart/2005/8/layout/bProcess3"/>
    <dgm:cxn modelId="{B47EEE60-7957-4374-A68B-EDCE1EDC31EA}" srcId="{771E75A0-EFA1-46CB-84AA-E7F5DE593D8F}" destId="{BFA444AB-E867-4BE7-90F7-174BAF6FBB95}" srcOrd="6" destOrd="0" parTransId="{17E78B8D-9A82-4816-97FF-40D1195F47D2}" sibTransId="{0EACC71C-FF59-43A2-8EE2-AEC551A30AB2}"/>
    <dgm:cxn modelId="{4F165380-F156-41F3-9FD9-6B4916DEA7C8}" type="presOf" srcId="{925FA834-B90D-40EB-9D0A-CA1C7B1639EA}" destId="{D4955F71-DE23-4AE5-B3BD-942F5B41DAFE}" srcOrd="0" destOrd="0" presId="urn:microsoft.com/office/officeart/2005/8/layout/bProcess3"/>
    <dgm:cxn modelId="{36C02204-0126-4062-AD67-1D82D8D9342F}" type="presOf" srcId="{071526D7-0B28-4821-8A72-D2A37942F6A3}" destId="{A823AE2A-663C-432B-8ACE-714C13E33F73}" srcOrd="1" destOrd="0" presId="urn:microsoft.com/office/officeart/2005/8/layout/bProcess3"/>
    <dgm:cxn modelId="{EB3B5157-AE42-4092-9691-2066666C4180}" type="presOf" srcId="{AB76179A-C989-4C69-AFD5-6DFE777666C9}" destId="{1920735B-77FB-4F32-BC7B-BFE505076BD5}" srcOrd="0" destOrd="0" presId="urn:microsoft.com/office/officeart/2005/8/layout/bProcess3"/>
    <dgm:cxn modelId="{42C05BD8-E673-489D-B262-1C6EA874C6ED}" type="presOf" srcId="{C679B199-596B-46B0-823C-E365008A0B6A}" destId="{2BAA0481-70B6-46AB-B237-BE2FB13963A8}" srcOrd="0" destOrd="0" presId="urn:microsoft.com/office/officeart/2005/8/layout/bProcess3"/>
    <dgm:cxn modelId="{CB16E20C-319C-4A71-A339-CA1EE80B7182}" type="presOf" srcId="{31DBF2FA-C6AA-4204-8BBB-93AB709F6852}" destId="{89659AFA-3A53-4330-89E2-4ECDF8987E2A}" srcOrd="0" destOrd="0" presId="urn:microsoft.com/office/officeart/2005/8/layout/bProcess3"/>
    <dgm:cxn modelId="{3D9201B4-FFCB-4D92-B1CD-0DBB3A273A73}" type="presOf" srcId="{4130D010-440F-4375-BFB5-455FDCADD32D}" destId="{EFD53C74-7842-4AA9-A407-5B04FD5EA592}" srcOrd="0" destOrd="0" presId="urn:microsoft.com/office/officeart/2005/8/layout/bProcess3"/>
    <dgm:cxn modelId="{4E407F81-B5C8-4B70-8FE6-9F07C7EB4839}" type="presOf" srcId="{CD6F4418-7BBD-41E0-AFCB-53A6C6745698}" destId="{3BBFEAF0-5F36-48B5-A10A-285168AA4B12}" srcOrd="0" destOrd="0" presId="urn:microsoft.com/office/officeart/2005/8/layout/bProcess3"/>
    <dgm:cxn modelId="{77076458-E3F6-40E1-9AB0-6869630D5F22}" type="presOf" srcId="{EEB0712F-3DF1-4211-84A2-B0551CB5712C}" destId="{0222CB37-994D-4D4E-BAD6-65216085724D}" srcOrd="0" destOrd="0" presId="urn:microsoft.com/office/officeart/2005/8/layout/bProcess3"/>
    <dgm:cxn modelId="{D0370B56-AAB4-468C-96E5-7D09E083E00B}" type="presOf" srcId="{37807A94-7DC6-43B8-AC24-CECB438A4787}" destId="{8A980EBF-FF99-4ACC-8518-CFFF281BC3C3}" srcOrd="1" destOrd="0" presId="urn:microsoft.com/office/officeart/2005/8/layout/bProcess3"/>
    <dgm:cxn modelId="{A1F08EDB-F506-475F-A10C-B368A1B0C925}" srcId="{771E75A0-EFA1-46CB-84AA-E7F5DE593D8F}" destId="{442F8E05-BF90-4518-A498-217845CCACC1}" srcOrd="9" destOrd="0" parTransId="{DD4D10BE-1E27-48ED-8009-4FDB3512CD7C}" sibTransId="{1962EC78-F812-4459-BB10-93910552D715}"/>
    <dgm:cxn modelId="{A1D18EAA-2522-4FE2-9CFF-5DEB03929669}" type="presOf" srcId="{EEB0712F-3DF1-4211-84A2-B0551CB5712C}" destId="{85C1D773-C41C-4543-BB2E-FA4D68A1939F}" srcOrd="1" destOrd="0" presId="urn:microsoft.com/office/officeart/2005/8/layout/bProcess3"/>
    <dgm:cxn modelId="{39C92F7D-5BC8-4EF7-926E-32CC86869120}" type="presOf" srcId="{D9CE37F3-77AA-43A4-8FE4-727BA9BDC709}" destId="{3208060F-2CD4-43FF-8DC8-9326A47D1045}" srcOrd="0" destOrd="0" presId="urn:microsoft.com/office/officeart/2005/8/layout/bProcess3"/>
    <dgm:cxn modelId="{1A3CC4E8-4B2B-4BDC-B3B1-E48F2AF79966}" srcId="{771E75A0-EFA1-46CB-84AA-E7F5DE593D8F}" destId="{31DBF2FA-C6AA-4204-8BBB-93AB709F6852}" srcOrd="5" destOrd="0" parTransId="{3124FA6A-A8C3-45D3-A366-A3DF0B40959B}" sibTransId="{37807A94-7DC6-43B8-AC24-CECB438A4787}"/>
    <dgm:cxn modelId="{13424C7C-7D6C-495D-8709-534373E86A1C}" type="presOf" srcId="{0EACC71C-FF59-43A2-8EE2-AEC551A30AB2}" destId="{C05BC1EE-2DB5-4B0F-BC34-4E82B71A9083}" srcOrd="1" destOrd="0" presId="urn:microsoft.com/office/officeart/2005/8/layout/bProcess3"/>
    <dgm:cxn modelId="{B6F936BE-31BC-4BCE-ABE3-86E192EC5E86}" type="presOf" srcId="{CD87BC3C-E94B-4482-A69B-1AFE116F915B}" destId="{471C57CE-7084-404F-BD3D-3137E9F5328C}" srcOrd="0" destOrd="0" presId="urn:microsoft.com/office/officeart/2005/8/layout/bProcess3"/>
    <dgm:cxn modelId="{1040055B-43B0-4937-A2DA-FAFDEE04CD8A}" type="presOf" srcId="{442F8E05-BF90-4518-A498-217845CCACC1}" destId="{67745F58-A437-4465-AD2E-E46FFB3A3528}" srcOrd="0" destOrd="0" presId="urn:microsoft.com/office/officeart/2005/8/layout/bProcess3"/>
    <dgm:cxn modelId="{96C31FF2-4621-4A52-BC16-B19023DCBB9E}" type="presOf" srcId="{925FA834-B90D-40EB-9D0A-CA1C7B1639EA}" destId="{54BAEA4D-1F87-4BA0-AA09-4AFACB50EA84}" srcOrd="1" destOrd="0" presId="urn:microsoft.com/office/officeart/2005/8/layout/bProcess3"/>
    <dgm:cxn modelId="{C906B03E-134A-4A3E-BEE0-56B82B0BF4EF}" type="presOf" srcId="{D9CE37F3-77AA-43A4-8FE4-727BA9BDC709}" destId="{1A509682-0000-4975-B114-9AA45715AAB5}" srcOrd="1" destOrd="0" presId="urn:microsoft.com/office/officeart/2005/8/layout/bProcess3"/>
    <dgm:cxn modelId="{4E1047E1-3720-4CA8-9FAA-FB6857F8D745}" srcId="{771E75A0-EFA1-46CB-84AA-E7F5DE593D8F}" destId="{AB76179A-C989-4C69-AFD5-6DFE777666C9}" srcOrd="0" destOrd="0" parTransId="{392B0389-E6BC-426D-8D91-1FA9C9739821}" sibTransId="{EEB0712F-3DF1-4211-84A2-B0551CB5712C}"/>
    <dgm:cxn modelId="{73AB5F36-8A98-41DE-9D7A-27D16AC4EF80}" type="presOf" srcId="{2F59672C-DB62-44F0-97F9-481140CB7B23}" destId="{EF7F3C8B-28A4-4785-AB45-D16E111309C8}" srcOrd="1" destOrd="0" presId="urn:microsoft.com/office/officeart/2005/8/layout/bProcess3"/>
    <dgm:cxn modelId="{2068F9F9-D1D3-42BC-9D85-27517D8A399F}" type="presOf" srcId="{071526D7-0B28-4821-8A72-D2A37942F6A3}" destId="{83F2D73A-DF7A-4916-A0D7-083BEF11F3FC}" srcOrd="0" destOrd="0" presId="urn:microsoft.com/office/officeart/2005/8/layout/bProcess3"/>
    <dgm:cxn modelId="{56C0C9A8-D986-46E3-84DA-893CDFEA233D}" srcId="{771E75A0-EFA1-46CB-84AA-E7F5DE593D8F}" destId="{6DB27DF8-C163-435F-9774-F532BCBDC8DC}" srcOrd="3" destOrd="0" parTransId="{233CAD07-7AFD-4E0E-8109-15064908460E}" sibTransId="{925FA834-B90D-40EB-9D0A-CA1C7B1639EA}"/>
    <dgm:cxn modelId="{BD0B50E9-DEA8-4D5E-95E6-EDBADB56406D}" type="presOf" srcId="{2F59672C-DB62-44F0-97F9-481140CB7B23}" destId="{D7BE134D-A35D-4D3E-954D-B0BC46545358}" srcOrd="0" destOrd="0" presId="urn:microsoft.com/office/officeart/2005/8/layout/bProcess3"/>
    <dgm:cxn modelId="{6137D41E-D162-47A8-9E34-8B47D39671B8}" type="presOf" srcId="{C679B199-596B-46B0-823C-E365008A0B6A}" destId="{99557E39-E377-439F-A0D2-28E70ED0F74C}" srcOrd="1" destOrd="0" presId="urn:microsoft.com/office/officeart/2005/8/layout/bProcess3"/>
    <dgm:cxn modelId="{56870EE0-5866-4F01-A99B-2925B9738BFA}" srcId="{771E75A0-EFA1-46CB-84AA-E7F5DE593D8F}" destId="{B5DE5632-D9E8-4487-A161-FFAE5D6276DF}" srcOrd="8" destOrd="0" parTransId="{B9F83380-CAA7-418E-B75B-9389876F2BDC}" sibTransId="{C679B199-596B-46B0-823C-E365008A0B6A}"/>
    <dgm:cxn modelId="{60E1FC3D-AA7A-4037-A556-FC710420962C}" type="presOf" srcId="{771E75A0-EFA1-46CB-84AA-E7F5DE593D8F}" destId="{244DD333-A0E2-437D-88C8-B4418B74070A}" srcOrd="0" destOrd="0" presId="urn:microsoft.com/office/officeart/2005/8/layout/bProcess3"/>
    <dgm:cxn modelId="{44E0B6BB-86A7-4B08-8199-276FEDD36741}" srcId="{771E75A0-EFA1-46CB-84AA-E7F5DE593D8F}" destId="{DEA28B07-1EF6-40A2-B56A-F280EC3B0A06}" srcOrd="2" destOrd="0" parTransId="{57F7E22D-DE1C-49C5-86AD-10140D813B65}" sibTransId="{071526D7-0B28-4821-8A72-D2A37942F6A3}"/>
    <dgm:cxn modelId="{805E825F-8759-462C-B3C4-D8CF5A4BAFC0}" type="presOf" srcId="{FBC5EC5F-6198-4F92-9EE2-3A9C29EE3622}" destId="{D1400FE9-F157-4530-8A66-947751FA865C}" srcOrd="1" destOrd="0" presId="urn:microsoft.com/office/officeart/2005/8/layout/bProcess3"/>
    <dgm:cxn modelId="{E5E21090-38B5-4D82-9C9F-65E0AAD9E15A}" type="presOf" srcId="{0EACC71C-FF59-43A2-8EE2-AEC551A30AB2}" destId="{947356AD-2427-4584-A9F1-BD4807B875BF}" srcOrd="0" destOrd="0" presId="urn:microsoft.com/office/officeart/2005/8/layout/bProcess3"/>
    <dgm:cxn modelId="{0AFD3D40-BED7-4CA7-A50D-7B8D0A892C03}" type="presOf" srcId="{B5DE5632-D9E8-4487-A161-FFAE5D6276DF}" destId="{7F535A53-EB71-437C-BA12-B29A42191277}" srcOrd="0" destOrd="0" presId="urn:microsoft.com/office/officeart/2005/8/layout/bProcess3"/>
    <dgm:cxn modelId="{AEACD642-1001-41CB-BCA3-E778C5F3114F}" type="presOf" srcId="{DEA28B07-1EF6-40A2-B56A-F280EC3B0A06}" destId="{D8AAC712-DA7E-4048-B743-1F5B6400DBB4}" srcOrd="0" destOrd="0" presId="urn:microsoft.com/office/officeart/2005/8/layout/bProcess3"/>
    <dgm:cxn modelId="{3A0D0E3C-EB92-423E-AE7D-CDB3D4288D50}" type="presParOf" srcId="{244DD333-A0E2-437D-88C8-B4418B74070A}" destId="{1920735B-77FB-4F32-BC7B-BFE505076BD5}" srcOrd="0" destOrd="0" presId="urn:microsoft.com/office/officeart/2005/8/layout/bProcess3"/>
    <dgm:cxn modelId="{8164C5A6-2D1A-4233-A66C-FF274250F2A0}" type="presParOf" srcId="{244DD333-A0E2-437D-88C8-B4418B74070A}" destId="{0222CB37-994D-4D4E-BAD6-65216085724D}" srcOrd="1" destOrd="0" presId="urn:microsoft.com/office/officeart/2005/8/layout/bProcess3"/>
    <dgm:cxn modelId="{E7F2C611-C1C7-4104-8201-0A16B70BB065}" type="presParOf" srcId="{0222CB37-994D-4D4E-BAD6-65216085724D}" destId="{85C1D773-C41C-4543-BB2E-FA4D68A1939F}" srcOrd="0" destOrd="0" presId="urn:microsoft.com/office/officeart/2005/8/layout/bProcess3"/>
    <dgm:cxn modelId="{24695369-443D-4F73-8456-8F6C10CB10E4}" type="presParOf" srcId="{244DD333-A0E2-437D-88C8-B4418B74070A}" destId="{EFD53C74-7842-4AA9-A407-5B04FD5EA592}" srcOrd="2" destOrd="0" presId="urn:microsoft.com/office/officeart/2005/8/layout/bProcess3"/>
    <dgm:cxn modelId="{6FE1296A-76C9-477E-BEBA-3D102F838E1B}" type="presParOf" srcId="{244DD333-A0E2-437D-88C8-B4418B74070A}" destId="{D7BE134D-A35D-4D3E-954D-B0BC46545358}" srcOrd="3" destOrd="0" presId="urn:microsoft.com/office/officeart/2005/8/layout/bProcess3"/>
    <dgm:cxn modelId="{C79AC9A9-94A7-468B-AE94-13474A50E9ED}" type="presParOf" srcId="{D7BE134D-A35D-4D3E-954D-B0BC46545358}" destId="{EF7F3C8B-28A4-4785-AB45-D16E111309C8}" srcOrd="0" destOrd="0" presId="urn:microsoft.com/office/officeart/2005/8/layout/bProcess3"/>
    <dgm:cxn modelId="{EA89B7FE-903B-4B96-AEB4-C744717B9F2A}" type="presParOf" srcId="{244DD333-A0E2-437D-88C8-B4418B74070A}" destId="{D8AAC712-DA7E-4048-B743-1F5B6400DBB4}" srcOrd="4" destOrd="0" presId="urn:microsoft.com/office/officeart/2005/8/layout/bProcess3"/>
    <dgm:cxn modelId="{B651366C-3374-4E45-AD7B-DB4DB29899F4}" type="presParOf" srcId="{244DD333-A0E2-437D-88C8-B4418B74070A}" destId="{83F2D73A-DF7A-4916-A0D7-083BEF11F3FC}" srcOrd="5" destOrd="0" presId="urn:microsoft.com/office/officeart/2005/8/layout/bProcess3"/>
    <dgm:cxn modelId="{0498E896-C359-46F2-90BC-21AB4FFEE374}" type="presParOf" srcId="{83F2D73A-DF7A-4916-A0D7-083BEF11F3FC}" destId="{A823AE2A-663C-432B-8ACE-714C13E33F73}" srcOrd="0" destOrd="0" presId="urn:microsoft.com/office/officeart/2005/8/layout/bProcess3"/>
    <dgm:cxn modelId="{D5E419DB-9849-4048-8A02-EDFC7EBD2A72}" type="presParOf" srcId="{244DD333-A0E2-437D-88C8-B4418B74070A}" destId="{468E1BD8-4F19-4F3F-B195-71CF6908808D}" srcOrd="6" destOrd="0" presId="urn:microsoft.com/office/officeart/2005/8/layout/bProcess3"/>
    <dgm:cxn modelId="{B107A6A7-C4B0-4E25-A15D-FCFA621FDEDA}" type="presParOf" srcId="{244DD333-A0E2-437D-88C8-B4418B74070A}" destId="{D4955F71-DE23-4AE5-B3BD-942F5B41DAFE}" srcOrd="7" destOrd="0" presId="urn:microsoft.com/office/officeart/2005/8/layout/bProcess3"/>
    <dgm:cxn modelId="{41687479-FF13-4E61-82EE-6447572A4813}" type="presParOf" srcId="{D4955F71-DE23-4AE5-B3BD-942F5B41DAFE}" destId="{54BAEA4D-1F87-4BA0-AA09-4AFACB50EA84}" srcOrd="0" destOrd="0" presId="urn:microsoft.com/office/officeart/2005/8/layout/bProcess3"/>
    <dgm:cxn modelId="{31583E3C-72DC-4E2B-A0D9-3094E042FEB8}" type="presParOf" srcId="{244DD333-A0E2-437D-88C8-B4418B74070A}" destId="{3BBFEAF0-5F36-48B5-A10A-285168AA4B12}" srcOrd="8" destOrd="0" presId="urn:microsoft.com/office/officeart/2005/8/layout/bProcess3"/>
    <dgm:cxn modelId="{FE6F8629-0453-45B6-A3FB-B96AB6DBF441}" type="presParOf" srcId="{244DD333-A0E2-437D-88C8-B4418B74070A}" destId="{3208060F-2CD4-43FF-8DC8-9326A47D1045}" srcOrd="9" destOrd="0" presId="urn:microsoft.com/office/officeart/2005/8/layout/bProcess3"/>
    <dgm:cxn modelId="{C6897CCD-DC01-4A02-98DE-57E9B1AFADB6}" type="presParOf" srcId="{3208060F-2CD4-43FF-8DC8-9326A47D1045}" destId="{1A509682-0000-4975-B114-9AA45715AAB5}" srcOrd="0" destOrd="0" presId="urn:microsoft.com/office/officeart/2005/8/layout/bProcess3"/>
    <dgm:cxn modelId="{2F13E397-D645-40B2-B670-DC9771786549}" type="presParOf" srcId="{244DD333-A0E2-437D-88C8-B4418B74070A}" destId="{89659AFA-3A53-4330-89E2-4ECDF8987E2A}" srcOrd="10" destOrd="0" presId="urn:microsoft.com/office/officeart/2005/8/layout/bProcess3"/>
    <dgm:cxn modelId="{984AA364-5CAE-4413-9C9A-D62A71FF3582}" type="presParOf" srcId="{244DD333-A0E2-437D-88C8-B4418B74070A}" destId="{93E8474F-CD80-4331-A9DD-66779C01DACE}" srcOrd="11" destOrd="0" presId="urn:microsoft.com/office/officeart/2005/8/layout/bProcess3"/>
    <dgm:cxn modelId="{13412DC2-01C1-45B2-8D05-1A11CCA60ADE}" type="presParOf" srcId="{93E8474F-CD80-4331-A9DD-66779C01DACE}" destId="{8A980EBF-FF99-4ACC-8518-CFFF281BC3C3}" srcOrd="0" destOrd="0" presId="urn:microsoft.com/office/officeart/2005/8/layout/bProcess3"/>
    <dgm:cxn modelId="{EEDA009B-31C9-487A-A140-EECB162B9181}" type="presParOf" srcId="{244DD333-A0E2-437D-88C8-B4418B74070A}" destId="{0A89C903-C8A1-4A5B-88D9-DA9BC16C4842}" srcOrd="12" destOrd="0" presId="urn:microsoft.com/office/officeart/2005/8/layout/bProcess3"/>
    <dgm:cxn modelId="{CDC31CDD-D7BA-49C1-A9CC-6983F24745C1}" type="presParOf" srcId="{244DD333-A0E2-437D-88C8-B4418B74070A}" destId="{947356AD-2427-4584-A9F1-BD4807B875BF}" srcOrd="13" destOrd="0" presId="urn:microsoft.com/office/officeart/2005/8/layout/bProcess3"/>
    <dgm:cxn modelId="{F099CF7C-6920-411D-AA72-6A82E666FFCF}" type="presParOf" srcId="{947356AD-2427-4584-A9F1-BD4807B875BF}" destId="{C05BC1EE-2DB5-4B0F-BC34-4E82B71A9083}" srcOrd="0" destOrd="0" presId="urn:microsoft.com/office/officeart/2005/8/layout/bProcess3"/>
    <dgm:cxn modelId="{4BD8B4C7-9ED8-4C00-B366-30C51A62A4DF}" type="presParOf" srcId="{244DD333-A0E2-437D-88C8-B4418B74070A}" destId="{471C57CE-7084-404F-BD3D-3137E9F5328C}" srcOrd="14" destOrd="0" presId="urn:microsoft.com/office/officeart/2005/8/layout/bProcess3"/>
    <dgm:cxn modelId="{FEF6E32A-09FB-45C2-B426-0ECB60A0580C}" type="presParOf" srcId="{244DD333-A0E2-437D-88C8-B4418B74070A}" destId="{C7848D53-6B71-4085-BE24-94DAE5FD4E75}" srcOrd="15" destOrd="0" presId="urn:microsoft.com/office/officeart/2005/8/layout/bProcess3"/>
    <dgm:cxn modelId="{4FE60259-F996-498A-948D-CF8886D1BF12}" type="presParOf" srcId="{C7848D53-6B71-4085-BE24-94DAE5FD4E75}" destId="{D1400FE9-F157-4530-8A66-947751FA865C}" srcOrd="0" destOrd="0" presId="urn:microsoft.com/office/officeart/2005/8/layout/bProcess3"/>
    <dgm:cxn modelId="{24100C7B-47B5-4AAD-A1E6-54F4D8E64C0F}" type="presParOf" srcId="{244DD333-A0E2-437D-88C8-B4418B74070A}" destId="{7F535A53-EB71-437C-BA12-B29A42191277}" srcOrd="16" destOrd="0" presId="urn:microsoft.com/office/officeart/2005/8/layout/bProcess3"/>
    <dgm:cxn modelId="{5289C1FC-0E0D-48DE-BFE2-5FE0DCADFE92}" type="presParOf" srcId="{244DD333-A0E2-437D-88C8-B4418B74070A}" destId="{2BAA0481-70B6-46AB-B237-BE2FB13963A8}" srcOrd="17" destOrd="0" presId="urn:microsoft.com/office/officeart/2005/8/layout/bProcess3"/>
    <dgm:cxn modelId="{EC4A5704-E331-4F56-AE81-C9570D5EDF1A}" type="presParOf" srcId="{2BAA0481-70B6-46AB-B237-BE2FB13963A8}" destId="{99557E39-E377-439F-A0D2-28E70ED0F74C}" srcOrd="0" destOrd="0" presId="urn:microsoft.com/office/officeart/2005/8/layout/bProcess3"/>
    <dgm:cxn modelId="{243F4EB7-1A38-4765-9D4C-1E7F939BE6C3}" type="presParOf" srcId="{244DD333-A0E2-437D-88C8-B4418B74070A}" destId="{67745F58-A437-4465-AD2E-E46FFB3A3528}" srcOrd="18" destOrd="0" presId="urn:microsoft.com/office/officeart/2005/8/layout/bProcess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FD8B4A01-B2F8-415C-AD59-8319237C026C}" type="presOf" srcId="{A56A58AD-763E-4763-9616-A8B9BBC89CB2}" destId="{2E9F47FD-96F5-4822-BD10-AD6BCB2950C1}" srcOrd="0" destOrd="0" presId="urn:microsoft.com/office/officeart/2005/8/layout/hProcess6"/>
    <dgm:cxn modelId="{0F759AE1-1E79-43C5-8798-822790853493}"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B8527EBC-5127-4B40-8E3C-A4201210F910}" type="presParOf" srcId="{C4480EAE-1071-4481-92BA-52621C7F0F6A}" destId="{5F458B0E-D59A-43B8-B3DF-A012D00D8451}" srcOrd="0" destOrd="0" presId="urn:microsoft.com/office/officeart/2005/8/layout/hProcess6"/>
    <dgm:cxn modelId="{16A515B5-3507-483D-91F0-012915D3AF31}" type="presParOf" srcId="{5F458B0E-D59A-43B8-B3DF-A012D00D8451}" destId="{3034B961-3E60-41E8-9A60-22DEED0D8010}" srcOrd="0" destOrd="0" presId="urn:microsoft.com/office/officeart/2005/8/layout/hProcess6"/>
    <dgm:cxn modelId="{314891FA-4949-4A6F-9906-D25A1E793EEA}" type="presParOf" srcId="{5F458B0E-D59A-43B8-B3DF-A012D00D8451}" destId="{BC94FC00-6106-4FA7-BA0A-E836CBA929DC}" srcOrd="1" destOrd="0" presId="urn:microsoft.com/office/officeart/2005/8/layout/hProcess6"/>
    <dgm:cxn modelId="{2231C5EF-D7EC-471A-A20C-AE3A9D201C70}" type="presParOf" srcId="{5F458B0E-D59A-43B8-B3DF-A012D00D8451}" destId="{7536A57C-3A31-4911-90BB-A41FE612BFAD}" srcOrd="2" destOrd="0" presId="urn:microsoft.com/office/officeart/2005/8/layout/hProcess6"/>
    <dgm:cxn modelId="{47B5424E-BEFF-45DF-8D59-7FA4E05925E9}" type="presParOf" srcId="{5F458B0E-D59A-43B8-B3DF-A012D00D8451}" destId="{2E9F47FD-96F5-4822-BD10-AD6BCB2950C1}" srcOrd="3" destOrd="0" presId="urn:microsoft.com/office/officeart/2005/8/layout/hProcess6"/>
  </dgm:cxnLst>
  <dgm:bg/>
  <dgm:whole/>
</dgm:dataModel>
</file>

<file path=ppt/diagrams/data21.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1DD76937-A129-43BA-A204-E9B2EB0C9AC4}"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EAC4F428-8DD9-4AA7-ABBC-8787608A220B}" type="presOf" srcId="{6E7FB992-C08A-4938-A6D1-E26E9D207C4B}" destId="{C4480EAE-1071-4481-92BA-52621C7F0F6A}" srcOrd="0" destOrd="0" presId="urn:microsoft.com/office/officeart/2005/8/layout/hProcess6"/>
    <dgm:cxn modelId="{D32B9694-45BC-475D-8420-096C1FCE538C}" type="presParOf" srcId="{C4480EAE-1071-4481-92BA-52621C7F0F6A}" destId="{5F458B0E-D59A-43B8-B3DF-A012D00D8451}" srcOrd="0" destOrd="0" presId="urn:microsoft.com/office/officeart/2005/8/layout/hProcess6"/>
    <dgm:cxn modelId="{4C7F06CE-37B9-4EE1-9354-2AF204115C93}" type="presParOf" srcId="{5F458B0E-D59A-43B8-B3DF-A012D00D8451}" destId="{3034B961-3E60-41E8-9A60-22DEED0D8010}" srcOrd="0" destOrd="0" presId="urn:microsoft.com/office/officeart/2005/8/layout/hProcess6"/>
    <dgm:cxn modelId="{01C8DDEC-4B37-4CE3-81B0-FDEDA30C139E}" type="presParOf" srcId="{5F458B0E-D59A-43B8-B3DF-A012D00D8451}" destId="{BC94FC00-6106-4FA7-BA0A-E836CBA929DC}" srcOrd="1" destOrd="0" presId="urn:microsoft.com/office/officeart/2005/8/layout/hProcess6"/>
    <dgm:cxn modelId="{B6B8D24B-80A8-4EF7-B397-ACBB18023821}" type="presParOf" srcId="{5F458B0E-D59A-43B8-B3DF-A012D00D8451}" destId="{7536A57C-3A31-4911-90BB-A41FE612BFAD}" srcOrd="2" destOrd="0" presId="urn:microsoft.com/office/officeart/2005/8/layout/hProcess6"/>
    <dgm:cxn modelId="{CB475AEA-B9A2-447C-8AA4-9321336C83AB}" type="presParOf" srcId="{5F458B0E-D59A-43B8-B3DF-A012D00D8451}" destId="{2E9F47FD-96F5-4822-BD10-AD6BCB2950C1}" srcOrd="3" destOrd="0" presId="urn:microsoft.com/office/officeart/2005/8/layout/hProcess6"/>
  </dgm:cxnLst>
  <dgm:bg/>
  <dgm:whole/>
</dgm:dataModel>
</file>

<file path=ppt/diagrams/data22.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4BF6463-31B5-46D4-813B-F1E86D8B4A6F}"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CD65B6F3-A50A-4598-AEDD-D9DEEE2883B3}" type="presOf" srcId="{6E7FB992-C08A-4938-A6D1-E26E9D207C4B}" destId="{C4480EAE-1071-4481-92BA-52621C7F0F6A}" srcOrd="0" destOrd="0" presId="urn:microsoft.com/office/officeart/2005/8/layout/hProcess6"/>
    <dgm:cxn modelId="{242E0D11-7B7C-4269-877B-81F94B6BDBFD}" type="presParOf" srcId="{C4480EAE-1071-4481-92BA-52621C7F0F6A}" destId="{5F458B0E-D59A-43B8-B3DF-A012D00D8451}" srcOrd="0" destOrd="0" presId="urn:microsoft.com/office/officeart/2005/8/layout/hProcess6"/>
    <dgm:cxn modelId="{761E9696-80F6-4262-96B8-EA831DF76B17}" type="presParOf" srcId="{5F458B0E-D59A-43B8-B3DF-A012D00D8451}" destId="{3034B961-3E60-41E8-9A60-22DEED0D8010}" srcOrd="0" destOrd="0" presId="urn:microsoft.com/office/officeart/2005/8/layout/hProcess6"/>
    <dgm:cxn modelId="{3434980D-CE26-40B2-96D5-7BEB5DA59FEF}" type="presParOf" srcId="{5F458B0E-D59A-43B8-B3DF-A012D00D8451}" destId="{BC94FC00-6106-4FA7-BA0A-E836CBA929DC}" srcOrd="1" destOrd="0" presId="urn:microsoft.com/office/officeart/2005/8/layout/hProcess6"/>
    <dgm:cxn modelId="{68E1FD68-6EA7-496D-BBEC-5F5499FC11A1}" type="presParOf" srcId="{5F458B0E-D59A-43B8-B3DF-A012D00D8451}" destId="{7536A57C-3A31-4911-90BB-A41FE612BFAD}" srcOrd="2" destOrd="0" presId="urn:microsoft.com/office/officeart/2005/8/layout/hProcess6"/>
    <dgm:cxn modelId="{E610D4A2-1F98-4635-924F-751F8A4651AB}" type="presParOf" srcId="{5F458B0E-D59A-43B8-B3DF-A012D00D8451}" destId="{2E9F47FD-96F5-4822-BD10-AD6BCB2950C1}" srcOrd="3" destOrd="0" presId="urn:microsoft.com/office/officeart/2005/8/layout/hProcess6"/>
  </dgm:cxnLst>
  <dgm:bg/>
  <dgm:whole/>
</dgm:dataModel>
</file>

<file path=ppt/diagrams/data23.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B355515-E5DE-4FAD-9F4A-9C7FCA0AB140}" type="presOf" srcId="{A56A58AD-763E-4763-9616-A8B9BBC89CB2}" destId="{2E9F47FD-96F5-4822-BD10-AD6BCB2950C1}" srcOrd="0" destOrd="0" presId="urn:microsoft.com/office/officeart/2005/8/layout/hProcess6"/>
    <dgm:cxn modelId="{1F945569-053B-42AC-B665-3FFA101942F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62EC84A9-7820-4A57-9568-69E05CFF95E3}" type="presParOf" srcId="{C4480EAE-1071-4481-92BA-52621C7F0F6A}" destId="{5F458B0E-D59A-43B8-B3DF-A012D00D8451}" srcOrd="0" destOrd="0" presId="urn:microsoft.com/office/officeart/2005/8/layout/hProcess6"/>
    <dgm:cxn modelId="{EFDD511B-F56D-4FCE-9F25-7AFC2CA0405F}" type="presParOf" srcId="{5F458B0E-D59A-43B8-B3DF-A012D00D8451}" destId="{3034B961-3E60-41E8-9A60-22DEED0D8010}" srcOrd="0" destOrd="0" presId="urn:microsoft.com/office/officeart/2005/8/layout/hProcess6"/>
    <dgm:cxn modelId="{1DD3333D-1B2C-482B-8E3B-E8AAF3684910}" type="presParOf" srcId="{5F458B0E-D59A-43B8-B3DF-A012D00D8451}" destId="{BC94FC00-6106-4FA7-BA0A-E836CBA929DC}" srcOrd="1" destOrd="0" presId="urn:microsoft.com/office/officeart/2005/8/layout/hProcess6"/>
    <dgm:cxn modelId="{07F4DDC4-F48D-4F66-BDE1-BD8B732051BB}" type="presParOf" srcId="{5F458B0E-D59A-43B8-B3DF-A012D00D8451}" destId="{7536A57C-3A31-4911-90BB-A41FE612BFAD}" srcOrd="2" destOrd="0" presId="urn:microsoft.com/office/officeart/2005/8/layout/hProcess6"/>
    <dgm:cxn modelId="{AEF2B182-2F10-47DC-87DA-A1ACE73A3A27}" type="presParOf" srcId="{5F458B0E-D59A-43B8-B3DF-A012D00D8451}" destId="{2E9F47FD-96F5-4822-BD10-AD6BCB2950C1}" srcOrd="3" destOrd="0" presId="urn:microsoft.com/office/officeart/2005/8/layout/hProcess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36DFAC99-121A-4A20-92C8-4CE1888AADA0}" type="presOf" srcId="{6E7FB992-C08A-4938-A6D1-E26E9D207C4B}" destId="{C4480EAE-1071-4481-92BA-52621C7F0F6A}" srcOrd="0" destOrd="0" presId="urn:microsoft.com/office/officeart/2005/8/layout/hProcess6"/>
    <dgm:cxn modelId="{482E9325-C844-40D0-9555-0FE41340345C}" type="presOf" srcId="{A56A58AD-763E-4763-9616-A8B9BBC89CB2}" destId="{2E9F47FD-96F5-4822-BD10-AD6BCB2950C1}" srcOrd="0" destOrd="0" presId="urn:microsoft.com/office/officeart/2005/8/layout/hProcess6"/>
    <dgm:cxn modelId="{8B468A3D-6BB1-49F9-89E7-D5FD8F6FE13B}" type="presParOf" srcId="{C4480EAE-1071-4481-92BA-52621C7F0F6A}" destId="{5F458B0E-D59A-43B8-B3DF-A012D00D8451}" srcOrd="0" destOrd="0" presId="urn:microsoft.com/office/officeart/2005/8/layout/hProcess6"/>
    <dgm:cxn modelId="{5D812257-5A13-4C30-BAAB-68EA12BAD76A}" type="presParOf" srcId="{5F458B0E-D59A-43B8-B3DF-A012D00D8451}" destId="{3034B961-3E60-41E8-9A60-22DEED0D8010}" srcOrd="0" destOrd="0" presId="urn:microsoft.com/office/officeart/2005/8/layout/hProcess6"/>
    <dgm:cxn modelId="{053492EF-E8FC-4AEB-90BF-572AF30E0955}" type="presParOf" srcId="{5F458B0E-D59A-43B8-B3DF-A012D00D8451}" destId="{BC94FC00-6106-4FA7-BA0A-E836CBA929DC}" srcOrd="1" destOrd="0" presId="urn:microsoft.com/office/officeart/2005/8/layout/hProcess6"/>
    <dgm:cxn modelId="{A0236AA3-6647-4352-B15D-AA322D4B0108}" type="presParOf" srcId="{5F458B0E-D59A-43B8-B3DF-A012D00D8451}" destId="{7536A57C-3A31-4911-90BB-A41FE612BFAD}" srcOrd="2" destOrd="0" presId="urn:microsoft.com/office/officeart/2005/8/layout/hProcess6"/>
    <dgm:cxn modelId="{BE7E604F-CF58-47F8-A338-752D906D0F66}" type="presParOf" srcId="{5F458B0E-D59A-43B8-B3DF-A012D00D8451}" destId="{2E9F47FD-96F5-4822-BD10-AD6BCB2950C1}" srcOrd="3" destOrd="0" presId="urn:microsoft.com/office/officeart/2005/8/layout/hProcess6"/>
  </dgm:cxnLst>
  <dgm:bg/>
  <dgm:whole/>
</dgm:dataModel>
</file>

<file path=ppt/diagrams/data25.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5286F221-615C-4B23-B4E2-4046810BA42C}" type="presOf" srcId="{6E7FB992-C08A-4938-A6D1-E26E9D207C4B}" destId="{C4480EAE-1071-4481-92BA-52621C7F0F6A}" srcOrd="0" destOrd="0" presId="urn:microsoft.com/office/officeart/2005/8/layout/hProcess6"/>
    <dgm:cxn modelId="{4F599907-C9DD-446E-8B88-745F2C39B5B7}"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9605FBCF-B138-44A2-91BB-6BD534124596}" type="presParOf" srcId="{C4480EAE-1071-4481-92BA-52621C7F0F6A}" destId="{5F458B0E-D59A-43B8-B3DF-A012D00D8451}" srcOrd="0" destOrd="0" presId="urn:microsoft.com/office/officeart/2005/8/layout/hProcess6"/>
    <dgm:cxn modelId="{8178A2A2-CE5D-4308-8C24-3EAF15E184FF}" type="presParOf" srcId="{5F458B0E-D59A-43B8-B3DF-A012D00D8451}" destId="{3034B961-3E60-41E8-9A60-22DEED0D8010}" srcOrd="0" destOrd="0" presId="urn:microsoft.com/office/officeart/2005/8/layout/hProcess6"/>
    <dgm:cxn modelId="{E1F53990-B492-4DAB-95F1-C431B1782770}" type="presParOf" srcId="{5F458B0E-D59A-43B8-B3DF-A012D00D8451}" destId="{BC94FC00-6106-4FA7-BA0A-E836CBA929DC}" srcOrd="1" destOrd="0" presId="urn:microsoft.com/office/officeart/2005/8/layout/hProcess6"/>
    <dgm:cxn modelId="{FBA57C0E-4B44-4CF0-A401-E459CFD91353}" type="presParOf" srcId="{5F458B0E-D59A-43B8-B3DF-A012D00D8451}" destId="{7536A57C-3A31-4911-90BB-A41FE612BFAD}" srcOrd="2" destOrd="0" presId="urn:microsoft.com/office/officeart/2005/8/layout/hProcess6"/>
    <dgm:cxn modelId="{A244DF42-4A5C-4AF0-8ADE-9FD39A61393D}" type="presParOf" srcId="{5F458B0E-D59A-43B8-B3DF-A012D00D8451}" destId="{2E9F47FD-96F5-4822-BD10-AD6BCB2950C1}" srcOrd="3" destOrd="0" presId="urn:microsoft.com/office/officeart/2005/8/layout/hProcess6"/>
  </dgm:cxnLst>
  <dgm:bg/>
  <dgm:whole/>
</dgm:dataModel>
</file>

<file path=ppt/diagrams/data3.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010E8D20-B156-4EA9-B29B-7B1C21CD94A9}"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321344C7-8A22-4C14-BC4A-170BA71068B3}" type="presOf" srcId="{A56A58AD-763E-4763-9616-A8B9BBC89CB2}" destId="{2E9F47FD-96F5-4822-BD10-AD6BCB2950C1}" srcOrd="0" destOrd="0" presId="urn:microsoft.com/office/officeart/2005/8/layout/hProcess6"/>
    <dgm:cxn modelId="{882B2073-74DB-4164-82FD-EEF780433A9A}" type="presParOf" srcId="{C4480EAE-1071-4481-92BA-52621C7F0F6A}" destId="{5F458B0E-D59A-43B8-B3DF-A012D00D8451}" srcOrd="0" destOrd="0" presId="urn:microsoft.com/office/officeart/2005/8/layout/hProcess6"/>
    <dgm:cxn modelId="{8E517779-7B75-4568-91A2-EF4068F4AC21}" type="presParOf" srcId="{5F458B0E-D59A-43B8-B3DF-A012D00D8451}" destId="{3034B961-3E60-41E8-9A60-22DEED0D8010}" srcOrd="0" destOrd="0" presId="urn:microsoft.com/office/officeart/2005/8/layout/hProcess6"/>
    <dgm:cxn modelId="{B8A23F16-E981-4086-B2C3-7679609F0FEC}" type="presParOf" srcId="{5F458B0E-D59A-43B8-B3DF-A012D00D8451}" destId="{BC94FC00-6106-4FA7-BA0A-E836CBA929DC}" srcOrd="1" destOrd="0" presId="urn:microsoft.com/office/officeart/2005/8/layout/hProcess6"/>
    <dgm:cxn modelId="{18E4E02B-17CE-495D-B758-871EEEDC96A4}" type="presParOf" srcId="{5F458B0E-D59A-43B8-B3DF-A012D00D8451}" destId="{7536A57C-3A31-4911-90BB-A41FE612BFAD}" srcOrd="2" destOrd="0" presId="urn:microsoft.com/office/officeart/2005/8/layout/hProcess6"/>
    <dgm:cxn modelId="{0FEA1E50-7009-4FA5-8F92-108F3BB13D43}" type="presParOf" srcId="{5F458B0E-D59A-43B8-B3DF-A012D00D8451}" destId="{2E9F47FD-96F5-4822-BD10-AD6BCB2950C1}" srcOrd="3" destOrd="0" presId="urn:microsoft.com/office/officeart/2005/8/layout/hProcess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EB2FBDC-3A29-4143-8BB1-A0C1E7F93C5B}"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C4047C2C-22B1-4934-8BE0-04F0CC4297EC}" type="presOf" srcId="{A56A58AD-763E-4763-9616-A8B9BBC89CB2}" destId="{2E9F47FD-96F5-4822-BD10-AD6BCB2950C1}" srcOrd="0" destOrd="0" presId="urn:microsoft.com/office/officeart/2005/8/layout/hProcess6"/>
    <dgm:cxn modelId="{EC7FF2BC-6BA6-4A65-96C2-60C8C8DDF174}" type="presParOf" srcId="{C4480EAE-1071-4481-92BA-52621C7F0F6A}" destId="{5F458B0E-D59A-43B8-B3DF-A012D00D8451}" srcOrd="0" destOrd="0" presId="urn:microsoft.com/office/officeart/2005/8/layout/hProcess6"/>
    <dgm:cxn modelId="{1D117042-9068-43AB-8CD5-E512527F2A5A}" type="presParOf" srcId="{5F458B0E-D59A-43B8-B3DF-A012D00D8451}" destId="{3034B961-3E60-41E8-9A60-22DEED0D8010}" srcOrd="0" destOrd="0" presId="urn:microsoft.com/office/officeart/2005/8/layout/hProcess6"/>
    <dgm:cxn modelId="{8B7DA717-034F-46DD-9894-F9D87531061D}" type="presParOf" srcId="{5F458B0E-D59A-43B8-B3DF-A012D00D8451}" destId="{BC94FC00-6106-4FA7-BA0A-E836CBA929DC}" srcOrd="1" destOrd="0" presId="urn:microsoft.com/office/officeart/2005/8/layout/hProcess6"/>
    <dgm:cxn modelId="{9D275A4A-BFF3-40CF-AB6C-3E55C7EB58B6}" type="presParOf" srcId="{5F458B0E-D59A-43B8-B3DF-A012D00D8451}" destId="{7536A57C-3A31-4911-90BB-A41FE612BFAD}" srcOrd="2" destOrd="0" presId="urn:microsoft.com/office/officeart/2005/8/layout/hProcess6"/>
    <dgm:cxn modelId="{F276D41A-D058-4347-B30B-334355B10BC1}" type="presParOf" srcId="{5F458B0E-D59A-43B8-B3DF-A012D00D8451}" destId="{2E9F47FD-96F5-4822-BD10-AD6BCB2950C1}" srcOrd="3" destOrd="0" presId="urn:microsoft.com/office/officeart/2005/8/layout/hProcess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D589AF47-414B-4DF4-8C19-85B93765378A}" type="presOf" srcId="{6E7FB992-C08A-4938-A6D1-E26E9D207C4B}" destId="{C4480EAE-1071-4481-92BA-52621C7F0F6A}" srcOrd="0" destOrd="0" presId="urn:microsoft.com/office/officeart/2005/8/layout/hProcess6"/>
    <dgm:cxn modelId="{10351B5A-7981-497B-B27E-4590D9FEB45D}" type="presOf" srcId="{A56A58AD-763E-4763-9616-A8B9BBC89CB2}" destId="{2E9F47FD-96F5-4822-BD10-AD6BCB2950C1}" srcOrd="0" destOrd="0" presId="urn:microsoft.com/office/officeart/2005/8/layout/hProcess6"/>
    <dgm:cxn modelId="{D2C175F6-BE32-48FB-8F08-1FA258AFE37C}" type="presParOf" srcId="{C4480EAE-1071-4481-92BA-52621C7F0F6A}" destId="{5F458B0E-D59A-43B8-B3DF-A012D00D8451}" srcOrd="0" destOrd="0" presId="urn:microsoft.com/office/officeart/2005/8/layout/hProcess6"/>
    <dgm:cxn modelId="{2B689815-3FD4-4B49-9F80-FA79BA4B3A85}" type="presParOf" srcId="{5F458B0E-D59A-43B8-B3DF-A012D00D8451}" destId="{3034B961-3E60-41E8-9A60-22DEED0D8010}" srcOrd="0" destOrd="0" presId="urn:microsoft.com/office/officeart/2005/8/layout/hProcess6"/>
    <dgm:cxn modelId="{94E0C9C3-D124-433F-9D83-856D6761A8A4}" type="presParOf" srcId="{5F458B0E-D59A-43B8-B3DF-A012D00D8451}" destId="{BC94FC00-6106-4FA7-BA0A-E836CBA929DC}" srcOrd="1" destOrd="0" presId="urn:microsoft.com/office/officeart/2005/8/layout/hProcess6"/>
    <dgm:cxn modelId="{74C95059-5B8E-49F8-AC02-02B1186DCFFE}" type="presParOf" srcId="{5F458B0E-D59A-43B8-B3DF-A012D00D8451}" destId="{7536A57C-3A31-4911-90BB-A41FE612BFAD}" srcOrd="2" destOrd="0" presId="urn:microsoft.com/office/officeart/2005/8/layout/hProcess6"/>
    <dgm:cxn modelId="{C77D311A-BC80-4224-A0BB-FD45E1E08D46}" type="presParOf" srcId="{5F458B0E-D59A-43B8-B3DF-A012D00D8451}" destId="{2E9F47FD-96F5-4822-BD10-AD6BCB2950C1}" srcOrd="3" destOrd="0" presId="urn:microsoft.com/office/officeart/2005/8/layout/hProcess6"/>
  </dgm:cxnLst>
  <dgm:bg/>
  <dgm:whole/>
</dgm:dataModel>
</file>

<file path=ppt/diagrams/data6.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0F02E153-6351-4C82-9D1D-2A70121F993B}"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EC93A836-ED09-41DD-B774-CBCF9F681B2E}" type="presOf" srcId="{6E7FB992-C08A-4938-A6D1-E26E9D207C4B}" destId="{C4480EAE-1071-4481-92BA-52621C7F0F6A}" srcOrd="0" destOrd="0" presId="urn:microsoft.com/office/officeart/2005/8/layout/hProcess6"/>
    <dgm:cxn modelId="{C157E48B-0BFC-4ECB-A39C-2F77A4DE8D19}" type="presParOf" srcId="{C4480EAE-1071-4481-92BA-52621C7F0F6A}" destId="{5F458B0E-D59A-43B8-B3DF-A012D00D8451}" srcOrd="0" destOrd="0" presId="urn:microsoft.com/office/officeart/2005/8/layout/hProcess6"/>
    <dgm:cxn modelId="{9902EBBF-60D6-4DA2-8B27-7C2A92599116}" type="presParOf" srcId="{5F458B0E-D59A-43B8-B3DF-A012D00D8451}" destId="{3034B961-3E60-41E8-9A60-22DEED0D8010}" srcOrd="0" destOrd="0" presId="urn:microsoft.com/office/officeart/2005/8/layout/hProcess6"/>
    <dgm:cxn modelId="{CDFED133-0742-4B8D-8AB3-220A63091177}" type="presParOf" srcId="{5F458B0E-D59A-43B8-B3DF-A012D00D8451}" destId="{BC94FC00-6106-4FA7-BA0A-E836CBA929DC}" srcOrd="1" destOrd="0" presId="urn:microsoft.com/office/officeart/2005/8/layout/hProcess6"/>
    <dgm:cxn modelId="{2F9EE1E7-D82B-41B2-BD99-8A9E5074DEDD}" type="presParOf" srcId="{5F458B0E-D59A-43B8-B3DF-A012D00D8451}" destId="{7536A57C-3A31-4911-90BB-A41FE612BFAD}" srcOrd="2" destOrd="0" presId="urn:microsoft.com/office/officeart/2005/8/layout/hProcess6"/>
    <dgm:cxn modelId="{300DF1C6-233A-4EC6-8B2D-1F55D5CFECB6}" type="presParOf" srcId="{5F458B0E-D59A-43B8-B3DF-A012D00D8451}" destId="{2E9F47FD-96F5-4822-BD10-AD6BCB2950C1}" srcOrd="3" destOrd="0" presId="urn:microsoft.com/office/officeart/2005/8/layout/hProcess6"/>
  </dgm:cxnLst>
  <dgm:bg/>
  <dgm:whole/>
</dgm:dataModel>
</file>

<file path=ppt/diagrams/data7.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D39A7E38-5B42-4DF2-B911-44B0BB5668A3}" type="presOf" srcId="{A56A58AD-763E-4763-9616-A8B9BBC89CB2}" destId="{2E9F47FD-96F5-4822-BD10-AD6BCB2950C1}" srcOrd="0" destOrd="0" presId="urn:microsoft.com/office/officeart/2005/8/layout/hProcess6"/>
    <dgm:cxn modelId="{598CEE74-1A7E-4466-B034-CCE0EF300713}"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CE0883D4-41F4-43AC-A786-BD51EA5231E2}" type="presParOf" srcId="{C4480EAE-1071-4481-92BA-52621C7F0F6A}" destId="{5F458B0E-D59A-43B8-B3DF-A012D00D8451}" srcOrd="0" destOrd="0" presId="urn:microsoft.com/office/officeart/2005/8/layout/hProcess6"/>
    <dgm:cxn modelId="{38970C49-3ACA-407C-B358-461C4C208440}" type="presParOf" srcId="{5F458B0E-D59A-43B8-B3DF-A012D00D8451}" destId="{3034B961-3E60-41E8-9A60-22DEED0D8010}" srcOrd="0" destOrd="0" presId="urn:microsoft.com/office/officeart/2005/8/layout/hProcess6"/>
    <dgm:cxn modelId="{28692DCB-803A-46BD-8A11-77F68E481A05}" type="presParOf" srcId="{5F458B0E-D59A-43B8-B3DF-A012D00D8451}" destId="{BC94FC00-6106-4FA7-BA0A-E836CBA929DC}" srcOrd="1" destOrd="0" presId="urn:microsoft.com/office/officeart/2005/8/layout/hProcess6"/>
    <dgm:cxn modelId="{E280949E-6FD5-4834-8D80-730DC360EB83}" type="presParOf" srcId="{5F458B0E-D59A-43B8-B3DF-A012D00D8451}" destId="{7536A57C-3A31-4911-90BB-A41FE612BFAD}" srcOrd="2" destOrd="0" presId="urn:microsoft.com/office/officeart/2005/8/layout/hProcess6"/>
    <dgm:cxn modelId="{552CC2D8-BF59-45FB-882A-1A1D963CC48A}" type="presParOf" srcId="{5F458B0E-D59A-43B8-B3DF-A012D00D8451}" destId="{2E9F47FD-96F5-4822-BD10-AD6BCB2950C1}" srcOrd="3" destOrd="0" presId="urn:microsoft.com/office/officeart/2005/8/layout/hProcess6"/>
  </dgm:cxnLst>
  <dgm:bg/>
  <dgm:whole/>
</dgm:dataModel>
</file>

<file path=ppt/diagrams/data8.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D1BE72BF-4EF4-4488-B942-97EBEB3DF33F}" type="presOf" srcId="{A56A58AD-763E-4763-9616-A8B9BBC89CB2}" destId="{2E9F47FD-96F5-4822-BD10-AD6BCB2950C1}" srcOrd="0" destOrd="0" presId="urn:microsoft.com/office/officeart/2005/8/layout/hProcess6"/>
    <dgm:cxn modelId="{99FA0926-D935-4D65-8133-53E2FEF1185B}" type="presOf" srcId="{6E7FB992-C08A-4938-A6D1-E26E9D207C4B}" destId="{C4480EAE-1071-4481-92BA-52621C7F0F6A}" srcOrd="0" destOrd="0" presId="urn:microsoft.com/office/officeart/2005/8/layout/hProcess6"/>
    <dgm:cxn modelId="{251EA69A-E453-4284-ACAC-6A98E5AA1152}" type="presParOf" srcId="{C4480EAE-1071-4481-92BA-52621C7F0F6A}" destId="{5F458B0E-D59A-43B8-B3DF-A012D00D8451}" srcOrd="0" destOrd="0" presId="urn:microsoft.com/office/officeart/2005/8/layout/hProcess6"/>
    <dgm:cxn modelId="{341F65E8-A495-412F-8525-4EA17AA4EA73}" type="presParOf" srcId="{5F458B0E-D59A-43B8-B3DF-A012D00D8451}" destId="{3034B961-3E60-41E8-9A60-22DEED0D8010}" srcOrd="0" destOrd="0" presId="urn:microsoft.com/office/officeart/2005/8/layout/hProcess6"/>
    <dgm:cxn modelId="{AE66CE19-B6DC-4A03-BDF1-9664AC15D3C8}" type="presParOf" srcId="{5F458B0E-D59A-43B8-B3DF-A012D00D8451}" destId="{BC94FC00-6106-4FA7-BA0A-E836CBA929DC}" srcOrd="1" destOrd="0" presId="urn:microsoft.com/office/officeart/2005/8/layout/hProcess6"/>
    <dgm:cxn modelId="{8A9B75BF-9C0E-4D76-A260-8B25AF80157F}" type="presParOf" srcId="{5F458B0E-D59A-43B8-B3DF-A012D00D8451}" destId="{7536A57C-3A31-4911-90BB-A41FE612BFAD}" srcOrd="2" destOrd="0" presId="urn:microsoft.com/office/officeart/2005/8/layout/hProcess6"/>
    <dgm:cxn modelId="{2D4123FC-4AB0-4584-970F-8A3B034BA944}" type="presParOf" srcId="{5F458B0E-D59A-43B8-B3DF-A012D00D8451}" destId="{2E9F47FD-96F5-4822-BD10-AD6BCB2950C1}" srcOrd="3" destOrd="0" presId="urn:microsoft.com/office/officeart/2005/8/layout/hProcess6"/>
  </dgm:cxnLst>
  <dgm:bg/>
  <dgm:whole/>
</dgm:dataModel>
</file>

<file path=ppt/diagrams/data9.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E7BE59CA-F7EC-41B9-A921-B8B5EFE0C3F3}"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733BD79F-1F04-4875-9AF2-5B5E0CA35509}" type="presOf" srcId="{A56A58AD-763E-4763-9616-A8B9BBC89CB2}" destId="{2E9F47FD-96F5-4822-BD10-AD6BCB2950C1}" srcOrd="0" destOrd="0" presId="urn:microsoft.com/office/officeart/2005/8/layout/hProcess6"/>
    <dgm:cxn modelId="{69784CF8-C074-4A6E-9153-048F23A6ED2F}" type="presParOf" srcId="{C4480EAE-1071-4481-92BA-52621C7F0F6A}" destId="{5F458B0E-D59A-43B8-B3DF-A012D00D8451}" srcOrd="0" destOrd="0" presId="urn:microsoft.com/office/officeart/2005/8/layout/hProcess6"/>
    <dgm:cxn modelId="{DC2FEC4D-503D-4DC9-B82D-DADE7B32F7F2}" type="presParOf" srcId="{5F458B0E-D59A-43B8-B3DF-A012D00D8451}" destId="{3034B961-3E60-41E8-9A60-22DEED0D8010}" srcOrd="0" destOrd="0" presId="urn:microsoft.com/office/officeart/2005/8/layout/hProcess6"/>
    <dgm:cxn modelId="{D3B61E58-756C-4AE5-81C7-5F6DA7321921}" type="presParOf" srcId="{5F458B0E-D59A-43B8-B3DF-A012D00D8451}" destId="{BC94FC00-6106-4FA7-BA0A-E836CBA929DC}" srcOrd="1" destOrd="0" presId="urn:microsoft.com/office/officeart/2005/8/layout/hProcess6"/>
    <dgm:cxn modelId="{33A49E56-9B01-4025-AD1B-107AC7A81C98}" type="presParOf" srcId="{5F458B0E-D59A-43B8-B3DF-A012D00D8451}" destId="{7536A57C-3A31-4911-90BB-A41FE612BFAD}" srcOrd="2" destOrd="0" presId="urn:microsoft.com/office/officeart/2005/8/layout/hProcess6"/>
    <dgm:cxn modelId="{8FC4BF59-7E04-4011-9337-7CE70BE13854}" type="presParOf" srcId="{5F458B0E-D59A-43B8-B3DF-A012D00D8451}" destId="{2E9F47FD-96F5-4822-BD10-AD6BCB2950C1}" srcOrd="3" destOrd="0" presId="urn:microsoft.com/office/officeart/2005/8/layout/hProcess6"/>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FA731-72D6-483F-A27C-72869D04E5B7}">
      <dsp:nvSpPr>
        <dsp:cNvPr id="0" name=""/>
        <dsp:cNvSpPr/>
      </dsp:nvSpPr>
      <dsp:spPr>
        <a:xfrm>
          <a:off x="2114673" y="1199040"/>
          <a:ext cx="1465493" cy="1465493"/>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banks+financial institutions</a:t>
          </a:r>
          <a:endParaRPr lang="en-US" sz="1000" kern="1200" dirty="0"/>
        </a:p>
      </dsp:txBody>
      <dsp:txXfrm>
        <a:off x="2409302" y="1542325"/>
        <a:ext cx="876235" cy="753293"/>
      </dsp:txXfrm>
    </dsp:sp>
    <dsp:sp modelId="{B5D8F8AF-8B86-4EAD-9894-C9A07A33D67E}">
      <dsp:nvSpPr>
        <dsp:cNvPr id="0" name=""/>
        <dsp:cNvSpPr/>
      </dsp:nvSpPr>
      <dsp:spPr>
        <a:xfrm>
          <a:off x="1262022" y="852650"/>
          <a:ext cx="1065813" cy="106581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customers</a:t>
          </a:r>
          <a:endParaRPr lang="en-US" sz="1000" kern="1200" dirty="0"/>
        </a:p>
      </dsp:txBody>
      <dsp:txXfrm>
        <a:off x="1530344" y="1122593"/>
        <a:ext cx="529169" cy="525927"/>
      </dsp:txXfrm>
    </dsp:sp>
    <dsp:sp modelId="{97F7C075-B074-4BF7-8BFC-AB7B9C77581B}">
      <dsp:nvSpPr>
        <dsp:cNvPr id="0" name=""/>
        <dsp:cNvSpPr/>
      </dsp:nvSpPr>
      <dsp:spPr>
        <a:xfrm rot="20700000">
          <a:off x="1858986" y="117348"/>
          <a:ext cx="1044279" cy="1044279"/>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loans</a:t>
          </a:r>
          <a:endParaRPr lang="en-US" sz="1000" kern="1200" dirty="0"/>
        </a:p>
      </dsp:txBody>
      <dsp:txXfrm rot="-20700000">
        <a:off x="2088027" y="346389"/>
        <a:ext cx="586197" cy="586197"/>
      </dsp:txXfrm>
    </dsp:sp>
    <dsp:sp modelId="{9C1E36FD-3B0D-42A4-8385-8F86DA8FB3F1}">
      <dsp:nvSpPr>
        <dsp:cNvPr id="0" name=""/>
        <dsp:cNvSpPr/>
      </dsp:nvSpPr>
      <dsp:spPr>
        <a:xfrm>
          <a:off x="1986012" y="986835"/>
          <a:ext cx="1875831" cy="1875831"/>
        </a:xfrm>
        <a:prstGeom prst="circularArrow">
          <a:avLst>
            <a:gd name="adj1" fmla="val 4688"/>
            <a:gd name="adj2" fmla="val 299029"/>
            <a:gd name="adj3" fmla="val 2463309"/>
            <a:gd name="adj4" fmla="val 1598023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FF9A3-125C-47B9-AD89-2ED4CE40EFBF}">
      <dsp:nvSpPr>
        <dsp:cNvPr id="0" name=""/>
        <dsp:cNvSpPr/>
      </dsp:nvSpPr>
      <dsp:spPr>
        <a:xfrm>
          <a:off x="1073268" y="623391"/>
          <a:ext cx="1362909" cy="136290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AD4F9B-C8D2-433D-BDE6-5B09AB7ED0F2}">
      <dsp:nvSpPr>
        <dsp:cNvPr id="0" name=""/>
        <dsp:cNvSpPr/>
      </dsp:nvSpPr>
      <dsp:spPr>
        <a:xfrm>
          <a:off x="1617434" y="-104823"/>
          <a:ext cx="1469490" cy="146949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2CB37-994D-4D4E-BAD6-65216085724D}">
      <dsp:nvSpPr>
        <dsp:cNvPr id="0" name=""/>
        <dsp:cNvSpPr/>
      </dsp:nvSpPr>
      <dsp:spPr>
        <a:xfrm>
          <a:off x="1461242"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550426"/>
        <a:ext cx="16809" cy="3361"/>
      </dsp:txXfrm>
    </dsp:sp>
    <dsp:sp modelId="{1920735B-77FB-4F32-BC7B-BFE505076BD5}">
      <dsp:nvSpPr>
        <dsp:cNvPr id="0" name=""/>
        <dsp:cNvSpPr/>
      </dsp:nvSpPr>
      <dsp:spPr>
        <a:xfrm>
          <a:off x="1364" y="113603"/>
          <a:ext cx="1461678" cy="87700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dsp:txBody>
      <dsp:txXfrm>
        <a:off x="1364" y="113603"/>
        <a:ext cx="1461678" cy="877006"/>
      </dsp:txXfrm>
    </dsp:sp>
    <dsp:sp modelId="{8387C89F-731C-43FD-99C7-22F6D893DEE8}">
      <dsp:nvSpPr>
        <dsp:cNvPr id="0" name=""/>
        <dsp:cNvSpPr/>
      </dsp:nvSpPr>
      <dsp:spPr>
        <a:xfrm>
          <a:off x="3259107"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1162461"/>
              <a:satOff val="-3714"/>
              <a:lumOff val="-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550426"/>
        <a:ext cx="16809" cy="3361"/>
      </dsp:txXfrm>
    </dsp:sp>
    <dsp:sp modelId="{B4DE3D4A-3851-4908-80A2-F0678E81F397}">
      <dsp:nvSpPr>
        <dsp:cNvPr id="0" name=""/>
        <dsp:cNvSpPr/>
      </dsp:nvSpPr>
      <dsp:spPr>
        <a:xfrm>
          <a:off x="1799228" y="113603"/>
          <a:ext cx="1461678" cy="877006"/>
        </a:xfrm>
        <a:prstGeom prst="rect">
          <a:avLst/>
        </a:prstGeom>
        <a:solidFill>
          <a:schemeClr val="accent3">
            <a:hueOff val="1056782"/>
            <a:satOff val="-3377"/>
            <a:lumOff val="-8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Required Packages</a:t>
          </a:r>
          <a:endParaRPr lang="en-US" sz="1400" kern="1200" dirty="0"/>
        </a:p>
      </dsp:txBody>
      <dsp:txXfrm>
        <a:off x="1799228" y="113603"/>
        <a:ext cx="1461678" cy="877006"/>
      </dsp:txXfrm>
    </dsp:sp>
    <dsp:sp modelId="{D7BE134D-A35D-4D3E-954D-B0BC46545358}">
      <dsp:nvSpPr>
        <dsp:cNvPr id="0" name=""/>
        <dsp:cNvSpPr/>
      </dsp:nvSpPr>
      <dsp:spPr>
        <a:xfrm>
          <a:off x="5056971"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2324921"/>
              <a:satOff val="-7429"/>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550426"/>
        <a:ext cx="16809" cy="3361"/>
      </dsp:txXfrm>
    </dsp:sp>
    <dsp:sp modelId="{EFD53C74-7842-4AA9-A407-5B04FD5EA592}">
      <dsp:nvSpPr>
        <dsp:cNvPr id="0" name=""/>
        <dsp:cNvSpPr/>
      </dsp:nvSpPr>
      <dsp:spPr>
        <a:xfrm>
          <a:off x="3597092" y="113603"/>
          <a:ext cx="1461678" cy="877006"/>
        </a:xfrm>
        <a:prstGeom prst="rect">
          <a:avLst/>
        </a:prstGeom>
        <a:solidFill>
          <a:schemeClr val="accent3">
            <a:hueOff val="2113565"/>
            <a:satOff val="-6754"/>
            <a:lumOff val="-17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dsp:txBody>
      <dsp:txXfrm>
        <a:off x="3597092" y="113603"/>
        <a:ext cx="1461678" cy="877006"/>
      </dsp:txXfrm>
    </dsp:sp>
    <dsp:sp modelId="{83F2D73A-DF7A-4916-A0D7-083BEF11F3FC}">
      <dsp:nvSpPr>
        <dsp:cNvPr id="0" name=""/>
        <dsp:cNvSpPr/>
      </dsp:nvSpPr>
      <dsp:spPr>
        <a:xfrm>
          <a:off x="732203" y="988810"/>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3487382"/>
              <a:satOff val="-11144"/>
              <a:lumOff val="-28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1139922"/>
        <a:ext cx="270202" cy="3361"/>
      </dsp:txXfrm>
    </dsp:sp>
    <dsp:sp modelId="{D8AAC712-DA7E-4048-B743-1F5B6400DBB4}">
      <dsp:nvSpPr>
        <dsp:cNvPr id="0" name=""/>
        <dsp:cNvSpPr/>
      </dsp:nvSpPr>
      <dsp:spPr>
        <a:xfrm>
          <a:off x="5394957" y="113603"/>
          <a:ext cx="1461678" cy="877006"/>
        </a:xfrm>
        <a:prstGeom prst="rect">
          <a:avLst/>
        </a:prstGeom>
        <a:solidFill>
          <a:schemeClr val="accent3">
            <a:hueOff val="3170348"/>
            <a:satOff val="-10130"/>
            <a:lumOff val="-25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Preliminary Housekeeping / Data Preparation</a:t>
          </a:r>
          <a:endParaRPr lang="en-US" sz="1400" kern="1200" dirty="0"/>
        </a:p>
      </dsp:txBody>
      <dsp:txXfrm>
        <a:off x="5394957" y="113603"/>
        <a:ext cx="1461678" cy="877006"/>
      </dsp:txXfrm>
    </dsp:sp>
    <dsp:sp modelId="{D4955F71-DE23-4AE5-B3BD-942F5B41DAFE}">
      <dsp:nvSpPr>
        <dsp:cNvPr id="0" name=""/>
        <dsp:cNvSpPr/>
      </dsp:nvSpPr>
      <dsp:spPr>
        <a:xfrm>
          <a:off x="1461242"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4649843"/>
              <a:satOff val="-14858"/>
              <a:lumOff val="-3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1763619"/>
        <a:ext cx="16809" cy="3361"/>
      </dsp:txXfrm>
    </dsp:sp>
    <dsp:sp modelId="{468E1BD8-4F19-4F3F-B195-71CF6908808D}">
      <dsp:nvSpPr>
        <dsp:cNvPr id="0" name=""/>
        <dsp:cNvSpPr/>
      </dsp:nvSpPr>
      <dsp:spPr>
        <a:xfrm>
          <a:off x="1364" y="1326796"/>
          <a:ext cx="1461678" cy="877006"/>
        </a:xfrm>
        <a:prstGeom prst="rect">
          <a:avLst/>
        </a:prstGeom>
        <a:solidFill>
          <a:schemeClr val="accent3">
            <a:hueOff val="4227130"/>
            <a:satOff val="-13507"/>
            <a:lumOff val="-34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dsp:txBody>
      <dsp:txXfrm>
        <a:off x="1364" y="1326796"/>
        <a:ext cx="1461678" cy="877006"/>
      </dsp:txXfrm>
    </dsp:sp>
    <dsp:sp modelId="{3208060F-2CD4-43FF-8DC8-9326A47D1045}">
      <dsp:nvSpPr>
        <dsp:cNvPr id="0" name=""/>
        <dsp:cNvSpPr/>
      </dsp:nvSpPr>
      <dsp:spPr>
        <a:xfrm>
          <a:off x="3259107"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5812304"/>
              <a:satOff val="-18573"/>
              <a:lumOff val="-470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1763619"/>
        <a:ext cx="16809" cy="3361"/>
      </dsp:txXfrm>
    </dsp:sp>
    <dsp:sp modelId="{3BBFEAF0-5F36-48B5-A10A-285168AA4B12}">
      <dsp:nvSpPr>
        <dsp:cNvPr id="0" name=""/>
        <dsp:cNvSpPr/>
      </dsp:nvSpPr>
      <dsp:spPr>
        <a:xfrm>
          <a:off x="1799228" y="1326796"/>
          <a:ext cx="1461678" cy="877006"/>
        </a:xfrm>
        <a:prstGeom prst="rect">
          <a:avLst/>
        </a:prstGeom>
        <a:solidFill>
          <a:schemeClr val="accent3">
            <a:hueOff val="5283913"/>
            <a:satOff val="-16884"/>
            <a:lumOff val="-42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dsp:txBody>
      <dsp:txXfrm>
        <a:off x="1799228" y="1326796"/>
        <a:ext cx="1461678" cy="877006"/>
      </dsp:txXfrm>
    </dsp:sp>
    <dsp:sp modelId="{93E8474F-CD80-4331-A9DD-66779C01DACE}">
      <dsp:nvSpPr>
        <dsp:cNvPr id="0" name=""/>
        <dsp:cNvSpPr/>
      </dsp:nvSpPr>
      <dsp:spPr>
        <a:xfrm>
          <a:off x="5056971"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6974765"/>
              <a:satOff val="-22287"/>
              <a:lumOff val="-5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1763619"/>
        <a:ext cx="16809" cy="3361"/>
      </dsp:txXfrm>
    </dsp:sp>
    <dsp:sp modelId="{89659AFA-3A53-4330-89E2-4ECDF8987E2A}">
      <dsp:nvSpPr>
        <dsp:cNvPr id="0" name=""/>
        <dsp:cNvSpPr/>
      </dsp:nvSpPr>
      <dsp:spPr>
        <a:xfrm>
          <a:off x="3597092" y="1326796"/>
          <a:ext cx="1461678" cy="877006"/>
        </a:xfrm>
        <a:prstGeom prst="rect">
          <a:avLst/>
        </a:prstGeom>
        <a:solidFill>
          <a:schemeClr val="accent3">
            <a:hueOff val="6340695"/>
            <a:satOff val="-20261"/>
            <a:lumOff val="-51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dsp:txBody>
      <dsp:txXfrm>
        <a:off x="3597092" y="1326796"/>
        <a:ext cx="1461678" cy="877006"/>
      </dsp:txXfrm>
    </dsp:sp>
    <dsp:sp modelId="{947356AD-2427-4584-A9F1-BD4807B875BF}">
      <dsp:nvSpPr>
        <dsp:cNvPr id="0" name=""/>
        <dsp:cNvSpPr/>
      </dsp:nvSpPr>
      <dsp:spPr>
        <a:xfrm>
          <a:off x="732203" y="2202003"/>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8137225"/>
              <a:satOff val="-26002"/>
              <a:lumOff val="-65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2353115"/>
        <a:ext cx="270202" cy="3361"/>
      </dsp:txXfrm>
    </dsp:sp>
    <dsp:sp modelId="{0A89C903-C8A1-4A5B-88D9-DA9BC16C4842}">
      <dsp:nvSpPr>
        <dsp:cNvPr id="0" name=""/>
        <dsp:cNvSpPr/>
      </dsp:nvSpPr>
      <dsp:spPr>
        <a:xfrm>
          <a:off x="5394957" y="1326796"/>
          <a:ext cx="1461678" cy="877006"/>
        </a:xfrm>
        <a:prstGeom prst="rect">
          <a:avLst/>
        </a:prstGeom>
        <a:solidFill>
          <a:schemeClr val="accent3">
            <a:hueOff val="7397477"/>
            <a:satOff val="-23638"/>
            <a:lumOff val="-59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dsp:txBody>
      <dsp:txXfrm>
        <a:off x="5394957" y="1326796"/>
        <a:ext cx="1461678" cy="877006"/>
      </dsp:txXfrm>
    </dsp:sp>
    <dsp:sp modelId="{B5DEF0FE-9A18-468F-B7EE-843050189CA0}">
      <dsp:nvSpPr>
        <dsp:cNvPr id="0" name=""/>
        <dsp:cNvSpPr/>
      </dsp:nvSpPr>
      <dsp:spPr>
        <a:xfrm>
          <a:off x="1461242"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9299686"/>
              <a:satOff val="-29716"/>
              <a:lumOff val="-7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2976811"/>
        <a:ext cx="16809" cy="3361"/>
      </dsp:txXfrm>
    </dsp:sp>
    <dsp:sp modelId="{5831CDE3-AEF7-45E3-8CE4-0C0FAFE220BD}">
      <dsp:nvSpPr>
        <dsp:cNvPr id="0" name=""/>
        <dsp:cNvSpPr/>
      </dsp:nvSpPr>
      <dsp:spPr>
        <a:xfrm>
          <a:off x="1364" y="2539989"/>
          <a:ext cx="1461678" cy="877006"/>
        </a:xfrm>
        <a:prstGeom prst="rect">
          <a:avLst/>
        </a:prstGeom>
        <a:solidFill>
          <a:schemeClr val="accent3">
            <a:hueOff val="8454260"/>
            <a:satOff val="-27015"/>
            <a:lumOff val="-68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dsp:txBody>
      <dsp:txXfrm>
        <a:off x="1364" y="2539989"/>
        <a:ext cx="1461678" cy="877006"/>
      </dsp:txXfrm>
    </dsp:sp>
    <dsp:sp modelId="{C7848D53-6B71-4085-BE24-94DAE5FD4E75}">
      <dsp:nvSpPr>
        <dsp:cNvPr id="0" name=""/>
        <dsp:cNvSpPr/>
      </dsp:nvSpPr>
      <dsp:spPr>
        <a:xfrm>
          <a:off x="3259107"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0462147"/>
              <a:satOff val="-33430"/>
              <a:lumOff val="-8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2976811"/>
        <a:ext cx="16809" cy="3361"/>
      </dsp:txXfrm>
    </dsp:sp>
    <dsp:sp modelId="{471C57CE-7084-404F-BD3D-3137E9F5328C}">
      <dsp:nvSpPr>
        <dsp:cNvPr id="0" name=""/>
        <dsp:cNvSpPr/>
      </dsp:nvSpPr>
      <dsp:spPr>
        <a:xfrm>
          <a:off x="1799228" y="2539989"/>
          <a:ext cx="1461678" cy="877006"/>
        </a:xfrm>
        <a:prstGeom prst="rect">
          <a:avLst/>
        </a:prstGeom>
        <a:solidFill>
          <a:schemeClr val="accent3">
            <a:hueOff val="9511042"/>
            <a:satOff val="-30391"/>
            <a:lumOff val="-77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dsp:txBody>
      <dsp:txXfrm>
        <a:off x="1799228" y="2539989"/>
        <a:ext cx="1461678" cy="877006"/>
      </dsp:txXfrm>
    </dsp:sp>
    <dsp:sp modelId="{2BAA0481-70B6-46AB-B237-BE2FB13963A8}">
      <dsp:nvSpPr>
        <dsp:cNvPr id="0" name=""/>
        <dsp:cNvSpPr/>
      </dsp:nvSpPr>
      <dsp:spPr>
        <a:xfrm>
          <a:off x="5056971"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1624607"/>
              <a:satOff val="-37145"/>
              <a:lumOff val="-9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2976811"/>
        <a:ext cx="16809" cy="3361"/>
      </dsp:txXfrm>
    </dsp:sp>
    <dsp:sp modelId="{7F535A53-EB71-437C-BA12-B29A42191277}">
      <dsp:nvSpPr>
        <dsp:cNvPr id="0" name=""/>
        <dsp:cNvSpPr/>
      </dsp:nvSpPr>
      <dsp:spPr>
        <a:xfrm>
          <a:off x="3597092" y="2539989"/>
          <a:ext cx="1461678" cy="877006"/>
        </a:xfrm>
        <a:prstGeom prst="rect">
          <a:avLst/>
        </a:prstGeom>
        <a:solidFill>
          <a:schemeClr val="accent3">
            <a:hueOff val="10567825"/>
            <a:satOff val="-33768"/>
            <a:lumOff val="-8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 for Prediction</a:t>
          </a:r>
          <a:endParaRPr lang="en-US" sz="1400" kern="1200" dirty="0"/>
        </a:p>
      </dsp:txBody>
      <dsp:txXfrm>
        <a:off x="3597092" y="2539989"/>
        <a:ext cx="1461678" cy="877006"/>
      </dsp:txXfrm>
    </dsp:sp>
    <dsp:sp modelId="{67745F58-A437-4465-AD2E-E46FFB3A3528}">
      <dsp:nvSpPr>
        <dsp:cNvPr id="0" name=""/>
        <dsp:cNvSpPr/>
      </dsp:nvSpPr>
      <dsp:spPr>
        <a:xfrm>
          <a:off x="5394957" y="2539989"/>
          <a:ext cx="1461678" cy="877006"/>
        </a:xfrm>
        <a:prstGeom prst="rect">
          <a:avLst/>
        </a:prstGeom>
        <a:solidFill>
          <a:schemeClr val="accent3">
            <a:hueOff val="11624607"/>
            <a:satOff val="-3714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dsp:txBody>
      <dsp:txXfrm>
        <a:off x="5394957" y="2539989"/>
        <a:ext cx="1461678" cy="877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5/31/2017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21</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25</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26</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27</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28</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29</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 xmlns:p14="http://schemas.microsoft.com/office/powerpoint/2010/main" val="190853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 xmlns:p14="http://schemas.microsoft.com/office/powerpoint/2010/main" val="190853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047E157E-8DCB-4F70-A0AF-5EB586A91DD4}" type="datetime1">
              <a:rPr kumimoji="0" lang="en-US" smtClean="0">
                <a:solidFill>
                  <a:srgbClr val="FFFFFF"/>
                </a:solidFill>
              </a:rPr>
              <a:pPr algn="ctr"/>
              <a:t>5/31/2017</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Rectangle 2"/>
          <p:cNvSpPr>
            <a:spLocks noGrp="1"/>
          </p:cNvSpPr>
          <p:nvPr>
            <p:ph type="dt" sz="half" idx="10"/>
          </p:nvPr>
        </p:nvSpPr>
        <p:spPr/>
        <p:txBody>
          <a:bodyPr/>
          <a:lstStyle>
            <a:extLst/>
          </a:lstStyle>
          <a:p>
            <a:fld id="{E4606EA6-EFEA-4C30-9264-4F9291A5780D}" type="datetime1">
              <a:rPr kumimoji="0" lang="en-US" smtClean="0"/>
              <a:pPr/>
              <a:t>5/31/2017</a:t>
            </a:fld>
            <a:endParaRPr kumimoji="0" lang="en-US"/>
          </a:p>
        </p:txBody>
      </p:sp>
      <p:sp>
        <p:nvSpPr>
          <p:cNvPr id="4" name="Rectangle 3"/>
          <p:cNvSpPr>
            <a:spLocks noGrp="1"/>
          </p:cNvSpPr>
          <p:nvPr>
            <p:ph type="ftr" sz="quarter" idx="11"/>
          </p:nvPr>
        </p:nvSpPr>
        <p:spPr/>
        <p:txBody>
          <a:bodyPr/>
          <a:lstStyle>
            <a:extLst/>
          </a:lstStyle>
          <a:p>
            <a:endParaRPr kumimoji="0" lang="en-U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extLst/>
          </a:lstStyle>
          <a:p>
            <a:fld id="{6FCF9F07-3BC7-4570-B054-79111B0A380C}" type="datetime1">
              <a:rPr kumimoji="0" lang="en-US" smtClean="0"/>
              <a:pPr/>
              <a:t>5/31/2017</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kumimoji="0" lang="en-US" smtClean="0"/>
              <a:pPr/>
              <a:t>5/31/2017</a:t>
            </a:fld>
            <a:endParaRPr kumimoji="0"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extLst/>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smtClean="0"/>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kumimoji="0" lang="en-US" smtClean="0"/>
              <a:pPr/>
              <a:t>5/31/2017</a:t>
            </a:fld>
            <a:endParaRPr kumimoji="0"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extLst/>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extLst/>
          </a:lstStyle>
          <a:p>
            <a:fld id="{6DFADB5D-B7A0-47E3-AD2D-B1A6F8614213}" type="datetime1">
              <a:rPr kumimoji="0" lang="en-US" smtClean="0"/>
              <a:pPr/>
              <a:t>5/31/2017</a:t>
            </a:fld>
            <a:endParaRPr kumimoji="0"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kumimoji="0" lang="en-US" smtClean="0"/>
              <a:pPr/>
              <a:t>5/31/2017</a:t>
            </a:fld>
            <a:endParaRPr kumimoji="0" lang="en-US"/>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smtClean="0"/>
              <a:t>Click to edit Master title style</a:t>
            </a:r>
            <a:endParaRPr/>
          </a:p>
        </p:txBody>
      </p:sp>
      <p:sp>
        <p:nvSpPr>
          <p:cNvPr id="5" name="Date Placeholder 4"/>
          <p:cNvSpPr>
            <a:spLocks noGrp="1"/>
          </p:cNvSpPr>
          <p:nvPr>
            <p:ph type="dt" sz="half" idx="10"/>
          </p:nvPr>
        </p:nvSpPr>
        <p:spPr/>
        <p:txBody>
          <a:bodyPr/>
          <a:lstStyle>
            <a:extLst/>
          </a:lstStyle>
          <a:p>
            <a:fld id="{F49A8198-4617-485E-9585-4840B69DBBA6}" type="datetime1">
              <a:rPr kumimoji="0" lang="en-US" smtClean="0"/>
              <a:pPr/>
              <a:t>5/31/2017</a:t>
            </a:fld>
            <a:endParaRPr kumimoji="0"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smtClean="0"/>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kumimoji="0" lang="en-US" smtClean="0"/>
              <a:pPr/>
              <a:t>5/31/2017</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E4606EA6-EFEA-4C30-9264-4F9291A5780D}" type="datetime1">
              <a:rPr kumimoji="0" lang="en-US" smtClean="0"/>
              <a:pPr/>
              <a:t>5/31/2017</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1" hangingPunct="1"/>
            <a:r>
              <a:rPr kumimoji="0"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Data" Target="../diagrams/data1.xml"/><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image" Target="../media/image4.jpeg"/><Relationship Id="rId4" Type="http://schemas.openxmlformats.org/officeDocument/2006/relationships/image" Target="../media/image2.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6.xml"/><Relationship Id="rId7"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12.jpeg"/><Relationship Id="rId4" Type="http://schemas.openxmlformats.org/officeDocument/2006/relationships/diagramLayout" Target="../diagrams/layout6.xml"/><Relationship Id="rId9" Type="http://schemas.openxmlformats.org/officeDocument/2006/relationships/image" Target="../media/image9.jpeg"/></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7.xml"/><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6.png"/><Relationship Id="rId4" Type="http://schemas.openxmlformats.org/officeDocument/2006/relationships/diagramLayout" Target="../diagrams/layout7.xml"/><Relationship Id="rId9"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4.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5.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6.xml"/><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7.xml"/><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8.xml"/><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9.xml"/><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0.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1.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2.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7.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diagramData" Target="../diagrams/data23.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4.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5.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23.jpeg"/><Relationship Id="rId5" Type="http://schemas.microsoft.com/office/2007/relationships/hdphoto" Target="../media/hdphoto1.wdp"/><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9.jpeg"/><Relationship Id="rId4" Type="http://schemas.openxmlformats.org/officeDocument/2006/relationships/diagramLayout" Target="../diagrams/layout5.xml"/><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pPr algn="r"/>
            <a:r>
              <a:rPr lang="en-US" dirty="0" smtClean="0"/>
              <a:t>Machine Learning</a:t>
            </a:r>
            <a:endParaRPr lang="en-US" dirty="0"/>
          </a:p>
        </p:txBody>
      </p:sp>
      <p:sp>
        <p:nvSpPr>
          <p:cNvPr id="5" name="Rectangle 4"/>
          <p:cNvSpPr>
            <a:spLocks noGrp="1"/>
          </p:cNvSpPr>
          <p:nvPr>
            <p:ph type="subTitle" idx="1"/>
          </p:nvPr>
        </p:nvSpPr>
        <p:spPr/>
        <p:txBody>
          <a:bodyPr>
            <a:normAutofit lnSpcReduction="10000"/>
          </a:bodyPr>
          <a:lstStyle>
            <a:extLst/>
          </a:lstStyle>
          <a:p>
            <a:pPr algn="r"/>
            <a:r>
              <a:rPr lang="en-US" dirty="0" smtClean="0">
                <a:solidFill>
                  <a:srgbClr val="FFFF00"/>
                </a:solidFill>
              </a:rPr>
              <a:t>Telecom Churn Analysis</a:t>
            </a:r>
            <a:endParaRPr lang="en-US" dirty="0">
              <a:solidFill>
                <a:srgbClr val="FFFF00"/>
              </a:solidFill>
            </a:endParaRPr>
          </a:p>
        </p:txBody>
      </p:sp>
      <p:sp>
        <p:nvSpPr>
          <p:cNvPr id="6" name="Title 1"/>
          <p:cNvSpPr txBox="1">
            <a:spLocks/>
          </p:cNvSpPr>
          <p:nvPr>
            <p:custDataLst>
              <p:tags r:id="rId1"/>
            </p:custDataLst>
          </p:nvPr>
        </p:nvSpPr>
        <p:spPr>
          <a:xfrm>
            <a:off x="7374" y="393292"/>
            <a:ext cx="4343400" cy="590549"/>
          </a:xfrm>
          <a:prstGeom prst="rect">
            <a:avLst/>
          </a:prstGeom>
        </p:spPr>
        <p:txBody>
          <a:bodyPr vert="horz" rtlCol="0" anchor="ctr">
            <a:noAutofit/>
          </a:bodyPr>
          <a:lstStyle>
            <a:lvl1pPr algn="l" rtl="0" eaLnBrk="1" latinLnBrk="0" hangingPunct="1">
              <a:spcBef>
                <a:spcPct val="0"/>
              </a:spcBef>
              <a:buNone/>
              <a:defRPr kumimoji="0" sz="4200" kern="1200" cap="all" baseline="0">
                <a:solidFill>
                  <a:schemeClr val="tx2"/>
                </a:solidFill>
                <a:latin typeface="+mj-lt"/>
                <a:ea typeface="+mj-ea"/>
                <a:cs typeface="+mj-cs"/>
              </a:defRPr>
            </a:lvl1pPr>
            <a:extLst/>
          </a:lstStyle>
          <a:p>
            <a:pPr algn="ctr">
              <a:lnSpc>
                <a:spcPct val="120000"/>
              </a:lnSpc>
            </a:pPr>
            <a:r>
              <a:rPr lang="en-US" sz="3200" dirty="0" smtClean="0"/>
              <a:t>Data Science Project</a:t>
            </a:r>
            <a:endParaRPr lang="en-US" sz="3200" dirty="0"/>
          </a:p>
        </p:txBody>
      </p:sp>
      <p:pic>
        <p:nvPicPr>
          <p:cNvPr id="7" name="Picture 6"/>
          <p:cNvPicPr>
            <a:picLocks noChangeAspect="1"/>
          </p:cNvPicPr>
          <p:nvPr/>
        </p:nvPicPr>
        <p:blipFill>
          <a:blip r:embed="rId4" cstate="email">
            <a:extLst>
              <a:ext uri="{28A0092B-C50C-407E-A947-70E740481C1C}">
                <a14:useLocalDpi xmlns="" xmlns:a14="http://schemas.microsoft.com/office/drawing/2010/main" val="0"/>
              </a:ext>
            </a:extLst>
          </a:blip>
          <a:stretch>
            <a:fillRect/>
          </a:stretch>
        </p:blipFill>
        <p:spPr>
          <a:xfrm>
            <a:off x="7391400" y="10446"/>
            <a:ext cx="1745226" cy="1745226"/>
          </a:xfrm>
          <a:prstGeom prst="rect">
            <a:avLst/>
          </a:prstGeom>
        </p:spPr>
      </p:pic>
      <p:pic>
        <p:nvPicPr>
          <p:cNvPr id="8" name="Picture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0" y="2950284"/>
            <a:ext cx="2239296" cy="1524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AutoShape 4" descr="RDSCointegrationPost"/>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Diagram 2"/>
          <p:cNvGraphicFramePr/>
          <p:nvPr>
            <p:extLst>
              <p:ext uri="{D42A27DB-BD31-4B8C-83A1-F6EECF244321}">
                <p14:modId xmlns="" xmlns:p14="http://schemas.microsoft.com/office/powerpoint/2010/main" val="3546956002"/>
              </p:ext>
            </p:extLst>
          </p:nvPr>
        </p:nvGraphicFramePr>
        <p:xfrm>
          <a:off x="1981200" y="971550"/>
          <a:ext cx="4495800" cy="2664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6866" name="Picture 2" descr="Image result for telecom churn analysis"/>
          <p:cNvPicPr>
            <a:picLocks noChangeAspect="1" noChangeArrowheads="1"/>
          </p:cNvPicPr>
          <p:nvPr/>
        </p:nvPicPr>
        <p:blipFill>
          <a:blip r:embed="rId10"/>
          <a:srcRect/>
          <a:stretch>
            <a:fillRect/>
          </a:stretch>
        </p:blipFill>
        <p:spPr bwMode="auto">
          <a:xfrm>
            <a:off x="3500430" y="1357304"/>
            <a:ext cx="4143404" cy="22920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anim calcmode="lin" valueType="num">
                                      <p:cBhvr>
                                        <p:cTn id="14" dur="2000" fill="hold"/>
                                        <p:tgtEl>
                                          <p:spTgt spid="8"/>
                                        </p:tgtEl>
                                        <p:attrNameLst>
                                          <p:attrName>style.rotation</p:attrName>
                                        </p:attrNameLst>
                                      </p:cBhvr>
                                      <p:tavLst>
                                        <p:tav tm="0">
                                          <p:val>
                                            <p:fltVal val="720"/>
                                          </p:val>
                                        </p:tav>
                                        <p:tav tm="100000">
                                          <p:val>
                                            <p:fltVal val="0"/>
                                          </p:val>
                                        </p:tav>
                                      </p:tavLst>
                                    </p:anim>
                                    <p:anim calcmode="lin" valueType="num">
                                      <p:cBhvr>
                                        <p:cTn id="15" dur="2000" fill="hold"/>
                                        <p:tgtEl>
                                          <p:spTgt spid="8"/>
                                        </p:tgtEl>
                                        <p:attrNameLst>
                                          <p:attrName>ppt_h</p:attrName>
                                        </p:attrNameLst>
                                      </p:cBhvr>
                                      <p:tavLst>
                                        <p:tav tm="0">
                                          <p:val>
                                            <p:fltVal val="0"/>
                                          </p:val>
                                        </p:tav>
                                        <p:tav tm="100000">
                                          <p:val>
                                            <p:strVal val="#ppt_h"/>
                                          </p:val>
                                        </p:tav>
                                      </p:tavLst>
                                    </p:anim>
                                    <p:anim calcmode="lin" valueType="num">
                                      <p:cBhvr>
                                        <p:cTn id="16" dur="2000" fill="hold"/>
                                        <p:tgtEl>
                                          <p:spTgt spid="8"/>
                                        </p:tgtEl>
                                        <p:attrNameLst>
                                          <p:attrName>ppt_w</p:attrName>
                                        </p:attrNameLst>
                                      </p:cBhvr>
                                      <p:tavLst>
                                        <p:tav tm="0">
                                          <p:val>
                                            <p:fltVal val="0"/>
                                          </p:val>
                                        </p:tav>
                                        <p:tav tm="100000">
                                          <p:val>
                                            <p:strVal val="#ppt_w"/>
                                          </p:val>
                                        </p:tav>
                                      </p:tavLst>
                                    </p:anim>
                                  </p:childTnLst>
                                </p:cTn>
                              </p:par>
                              <p:par>
                                <p:cTn id="17" presetID="42" presetClass="entr" presetSubtype="0" fill="hold" grpId="1" nodeType="withEffect">
                                  <p:stCondLst>
                                    <p:cond delay="0"/>
                                  </p:stCondLst>
                                  <p:iterate type="lt">
                                    <p:tmPct val="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1" nodeType="withEffect">
                                  <p:stCondLst>
                                    <p:cond delay="0"/>
                                  </p:stCondLst>
                                  <p:iterate type="lt">
                                    <p:tmPct val="0"/>
                                  </p:iterate>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1" nodeType="withEffect">
                                  <p:stCondLst>
                                    <p:cond delay="0"/>
                                  </p:stCondLst>
                                  <p:iterate type="lt">
                                    <p:tmPct val="0"/>
                                  </p:iterate>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34" presetClass="emph" presetSubtype="0" fill="hold" grpId="0" nodeType="after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6"/>
                                        </p:tgtEl>
                                        <p:attrNameLst>
                                          <p:attrName>ppt_x</p:attrName>
                                          <p:attrName>ppt_y</p:attrName>
                                        </p:attrNameLst>
                                      </p:cBhvr>
                                    </p:animMotion>
                                    <p:animRot by="1500000">
                                      <p:cBhvr>
                                        <p:cTn id="35" dur="125" fill="hold">
                                          <p:stCondLst>
                                            <p:cond delay="0"/>
                                          </p:stCondLst>
                                        </p:cTn>
                                        <p:tgtEl>
                                          <p:spTgt spid="6"/>
                                        </p:tgtEl>
                                        <p:attrNameLst>
                                          <p:attrName>r</p:attrName>
                                        </p:attrNameLst>
                                      </p:cBhvr>
                                    </p:animRot>
                                    <p:animRot by="-1500000">
                                      <p:cBhvr>
                                        <p:cTn id="36" dur="125" fill="hold">
                                          <p:stCondLst>
                                            <p:cond delay="125"/>
                                          </p:stCondLst>
                                        </p:cTn>
                                        <p:tgtEl>
                                          <p:spTgt spid="6"/>
                                        </p:tgtEl>
                                        <p:attrNameLst>
                                          <p:attrName>r</p:attrName>
                                        </p:attrNameLst>
                                      </p:cBhvr>
                                    </p:animRot>
                                    <p:animRot by="-1500000">
                                      <p:cBhvr>
                                        <p:cTn id="37" dur="125" fill="hold">
                                          <p:stCondLst>
                                            <p:cond delay="250"/>
                                          </p:stCondLst>
                                        </p:cTn>
                                        <p:tgtEl>
                                          <p:spTgt spid="6"/>
                                        </p:tgtEl>
                                        <p:attrNameLst>
                                          <p:attrName>r</p:attrName>
                                        </p:attrNameLst>
                                      </p:cBhvr>
                                    </p:animRot>
                                    <p:animRot by="1500000">
                                      <p:cBhvr>
                                        <p:cTn id="38" dur="125" fill="hold">
                                          <p:stCondLst>
                                            <p:cond delay="375"/>
                                          </p:stCondLst>
                                        </p:cTn>
                                        <p:tgtEl>
                                          <p:spTgt spid="6"/>
                                        </p:tgtEl>
                                        <p:attrNameLst>
                                          <p:attrName>r</p:attrName>
                                        </p:attrNameLst>
                                      </p:cBhvr>
                                    </p:animRot>
                                  </p:childTnLst>
                                </p:cTn>
                              </p:par>
                              <p:par>
                                <p:cTn id="39" presetID="34" presetClass="emph" presetSubtype="0" fill="hold" grpId="0" nodeType="with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4"/>
                                        </p:tgtEl>
                                        <p:attrNameLst>
                                          <p:attrName>ppt_x</p:attrName>
                                          <p:attrName>ppt_y</p:attrName>
                                        </p:attrNameLst>
                                      </p:cBhvr>
                                    </p:animMotion>
                                    <p:animRot by="1500000">
                                      <p:cBhvr>
                                        <p:cTn id="41" dur="125" fill="hold">
                                          <p:stCondLst>
                                            <p:cond delay="0"/>
                                          </p:stCondLst>
                                        </p:cTn>
                                        <p:tgtEl>
                                          <p:spTgt spid="4"/>
                                        </p:tgtEl>
                                        <p:attrNameLst>
                                          <p:attrName>r</p:attrName>
                                        </p:attrNameLst>
                                      </p:cBhvr>
                                    </p:animRot>
                                    <p:animRot by="-1500000">
                                      <p:cBhvr>
                                        <p:cTn id="42" dur="125" fill="hold">
                                          <p:stCondLst>
                                            <p:cond delay="125"/>
                                          </p:stCondLst>
                                        </p:cTn>
                                        <p:tgtEl>
                                          <p:spTgt spid="4"/>
                                        </p:tgtEl>
                                        <p:attrNameLst>
                                          <p:attrName>r</p:attrName>
                                        </p:attrNameLst>
                                      </p:cBhvr>
                                    </p:animRot>
                                    <p:animRot by="-1500000">
                                      <p:cBhvr>
                                        <p:cTn id="43" dur="125" fill="hold">
                                          <p:stCondLst>
                                            <p:cond delay="250"/>
                                          </p:stCondLst>
                                        </p:cTn>
                                        <p:tgtEl>
                                          <p:spTgt spid="4"/>
                                        </p:tgtEl>
                                        <p:attrNameLst>
                                          <p:attrName>r</p:attrName>
                                        </p:attrNameLst>
                                      </p:cBhvr>
                                    </p:animRot>
                                    <p:animRot by="1500000">
                                      <p:cBhvr>
                                        <p:cTn id="44" dur="125" fill="hold">
                                          <p:stCondLst>
                                            <p:cond delay="375"/>
                                          </p:stCondLst>
                                        </p:cTn>
                                        <p:tgtEl>
                                          <p:spTgt spid="4"/>
                                        </p:tgtEl>
                                        <p:attrNameLst>
                                          <p:attrName>r</p:attrName>
                                        </p:attrNameLst>
                                      </p:cBhvr>
                                    </p:animRot>
                                  </p:childTnLst>
                                </p:cTn>
                              </p:par>
                              <p:par>
                                <p:cTn id="45" presetID="34" presetClass="emph" presetSubtype="0" fill="hold" grpId="0" nodeType="with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5">
                                            <p:txEl>
                                              <p:pRg st="0" end="0"/>
                                            </p:txEl>
                                          </p:spTgt>
                                        </p:tgtEl>
                                        <p:attrNameLst>
                                          <p:attrName>ppt_x</p:attrName>
                                          <p:attrName>ppt_y</p:attrName>
                                        </p:attrNameLst>
                                      </p:cBhvr>
                                    </p:animMotion>
                                    <p:animRot by="1500000">
                                      <p:cBhvr>
                                        <p:cTn id="47" dur="125" fill="hold">
                                          <p:stCondLst>
                                            <p:cond delay="0"/>
                                          </p:stCondLst>
                                        </p:cTn>
                                        <p:tgtEl>
                                          <p:spTgt spid="5">
                                            <p:txEl>
                                              <p:pRg st="0" end="0"/>
                                            </p:txEl>
                                          </p:spTgt>
                                        </p:tgtEl>
                                        <p:attrNameLst>
                                          <p:attrName>r</p:attrName>
                                        </p:attrNameLst>
                                      </p:cBhvr>
                                    </p:animRot>
                                    <p:animRot by="-1500000">
                                      <p:cBhvr>
                                        <p:cTn id="48" dur="125" fill="hold">
                                          <p:stCondLst>
                                            <p:cond delay="125"/>
                                          </p:stCondLst>
                                        </p:cTn>
                                        <p:tgtEl>
                                          <p:spTgt spid="5">
                                            <p:txEl>
                                              <p:pRg st="0" end="0"/>
                                            </p:txEl>
                                          </p:spTgt>
                                        </p:tgtEl>
                                        <p:attrNameLst>
                                          <p:attrName>r</p:attrName>
                                        </p:attrNameLst>
                                      </p:cBhvr>
                                    </p:animRot>
                                    <p:animRot by="-1500000">
                                      <p:cBhvr>
                                        <p:cTn id="49" dur="125" fill="hold">
                                          <p:stCondLst>
                                            <p:cond delay="250"/>
                                          </p:stCondLst>
                                        </p:cTn>
                                        <p:tgtEl>
                                          <p:spTgt spid="5">
                                            <p:txEl>
                                              <p:pRg st="0" end="0"/>
                                            </p:txEl>
                                          </p:spTgt>
                                        </p:tgtEl>
                                        <p:attrNameLst>
                                          <p:attrName>r</p:attrName>
                                        </p:attrNameLst>
                                      </p:cBhvr>
                                    </p:animRot>
                                    <p:animRot by="1500000">
                                      <p:cBhvr>
                                        <p:cTn id="50" dur="125" fill="hold">
                                          <p:stCondLst>
                                            <p:cond delay="375"/>
                                          </p:stCondLst>
                                        </p:cTn>
                                        <p:tgtEl>
                                          <p:spTgt spid="5">
                                            <p:txEl>
                                              <p:pRg st="0" end="0"/>
                                            </p:txEl>
                                          </p:spTgt>
                                        </p:tgtEl>
                                        <p:attrNameLst>
                                          <p:attrName>r</p:attrName>
                                        </p:attrNameLst>
                                      </p:cBhvr>
                                    </p:animRot>
                                  </p:childTnLst>
                                </p:cTn>
                              </p:par>
                            </p:childTnLst>
                          </p:cTn>
                        </p:par>
                        <p:par>
                          <p:cTn id="51" fill="hold">
                            <p:stCondLst>
                              <p:cond delay="3450"/>
                            </p:stCondLst>
                            <p:childTnLst>
                              <p:par>
                                <p:cTn id="52" presetID="53" presetClass="entr" presetSubtype="16"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 fill="hold"/>
                                        <p:tgtEl>
                                          <p:spTgt spid="3"/>
                                        </p:tgtEl>
                                        <p:attrNameLst>
                                          <p:attrName>ppt_w</p:attrName>
                                        </p:attrNameLst>
                                      </p:cBhvr>
                                      <p:tavLst>
                                        <p:tav tm="0">
                                          <p:val>
                                            <p:fltVal val="0"/>
                                          </p:val>
                                        </p:tav>
                                        <p:tav tm="100000">
                                          <p:val>
                                            <p:strVal val="#ppt_w"/>
                                          </p:val>
                                        </p:tav>
                                      </p:tavLst>
                                    </p:anim>
                                    <p:anim calcmode="lin" valueType="num">
                                      <p:cBhvr>
                                        <p:cTn id="55" dur="500" fill="hold"/>
                                        <p:tgtEl>
                                          <p:spTgt spid="3"/>
                                        </p:tgtEl>
                                        <p:attrNameLst>
                                          <p:attrName>ppt_h</p:attrName>
                                        </p:attrNameLst>
                                      </p:cBhvr>
                                      <p:tavLst>
                                        <p:tav tm="0">
                                          <p:val>
                                            <p:fltVal val="0"/>
                                          </p:val>
                                        </p:tav>
                                        <p:tav tm="100000">
                                          <p:val>
                                            <p:strVal val="#ppt_h"/>
                                          </p:val>
                                        </p:tav>
                                      </p:tavLst>
                                    </p:anim>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p"/>
      <p:bldP spid="5" grpId="1" build="p"/>
      <p:bldP spid="6" grpId="0"/>
      <p:bldP spid="6" grpId="1"/>
      <p:bldGraphic spid="3"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14"/>
          <p:cNvGrpSpPr/>
          <p:nvPr/>
        </p:nvGrpSpPr>
        <p:grpSpPr>
          <a:xfrm rot="16200000">
            <a:off x="-1530956" y="2964476"/>
            <a:ext cx="3652850"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Perform EDA </a:t>
              </a:r>
              <a:endParaRPr lang="en-US" sz="1400" kern="1200" dirty="0"/>
            </a:p>
          </p:txBody>
        </p:sp>
      </p:grpSp>
      <p:pic>
        <p:nvPicPr>
          <p:cNvPr id="2050" name="Picture 2" descr="C:\Users\Vasu\Desktop\Vasu\LEARNING\data Analytics\UPX\Data Science Specialisation\Projects\Telecom_churn\Submit\Box Plots\Total Day Charges.jpg"/>
          <p:cNvPicPr>
            <a:picLocks noChangeAspect="1" noChangeArrowheads="1"/>
          </p:cNvPicPr>
          <p:nvPr/>
        </p:nvPicPr>
        <p:blipFill>
          <a:blip r:embed="rId7"/>
          <a:srcRect/>
          <a:stretch>
            <a:fillRect/>
          </a:stretch>
        </p:blipFill>
        <p:spPr bwMode="auto">
          <a:xfrm>
            <a:off x="642910" y="1357305"/>
            <a:ext cx="2928958" cy="2071701"/>
          </a:xfrm>
          <a:prstGeom prst="rect">
            <a:avLst/>
          </a:prstGeom>
          <a:noFill/>
        </p:spPr>
      </p:pic>
      <p:pic>
        <p:nvPicPr>
          <p:cNvPr id="2052" name="Picture 4" descr="C:\Users\Vasu\Desktop\Vasu\LEARNING\data Analytics\UPX\Data Science Specialisation\Projects\Telecom_churn\Submit\Box Plots\Total Evening Charges.jpg"/>
          <p:cNvPicPr>
            <a:picLocks noChangeAspect="1" noChangeArrowheads="1"/>
          </p:cNvPicPr>
          <p:nvPr/>
        </p:nvPicPr>
        <p:blipFill>
          <a:blip r:embed="rId8"/>
          <a:srcRect/>
          <a:stretch>
            <a:fillRect/>
          </a:stretch>
        </p:blipFill>
        <p:spPr bwMode="auto">
          <a:xfrm>
            <a:off x="4857752" y="1357304"/>
            <a:ext cx="2786083" cy="2071702"/>
          </a:xfrm>
          <a:prstGeom prst="rect">
            <a:avLst/>
          </a:prstGeom>
          <a:noFill/>
        </p:spPr>
      </p:pic>
      <p:pic>
        <p:nvPicPr>
          <p:cNvPr id="2053" name="Picture 5" descr="C:\Users\Vasu\Desktop\Vasu\LEARNING\data Analytics\UPX\Data Science Specialisation\Projects\Telecom_churn\Submit\Box Plots\Total Int Mins.jpg"/>
          <p:cNvPicPr>
            <a:picLocks noChangeAspect="1" noChangeArrowheads="1"/>
          </p:cNvPicPr>
          <p:nvPr/>
        </p:nvPicPr>
        <p:blipFill>
          <a:blip r:embed="rId9"/>
          <a:srcRect/>
          <a:stretch>
            <a:fillRect/>
          </a:stretch>
        </p:blipFill>
        <p:spPr bwMode="auto">
          <a:xfrm>
            <a:off x="642911" y="3357568"/>
            <a:ext cx="2928957" cy="1785932"/>
          </a:xfrm>
          <a:prstGeom prst="rect">
            <a:avLst/>
          </a:prstGeom>
          <a:noFill/>
        </p:spPr>
      </p:pic>
      <p:pic>
        <p:nvPicPr>
          <p:cNvPr id="2054" name="Picture 6" descr="C:\Users\Vasu\Desktop\Vasu\LEARNING\data Analytics\UPX\Data Science Specialisation\Projects\Telecom_churn\Submit\Box Plots\Customer Calls Made.jpg"/>
          <p:cNvPicPr>
            <a:picLocks noChangeAspect="1" noChangeArrowheads="1"/>
          </p:cNvPicPr>
          <p:nvPr/>
        </p:nvPicPr>
        <p:blipFill>
          <a:blip r:embed="rId10"/>
          <a:srcRect/>
          <a:stretch>
            <a:fillRect/>
          </a:stretch>
        </p:blipFill>
        <p:spPr bwMode="auto">
          <a:xfrm>
            <a:off x="4857752" y="3347914"/>
            <a:ext cx="2786082" cy="1795586"/>
          </a:xfrm>
          <a:prstGeom prst="rect">
            <a:avLst/>
          </a:prstGeom>
          <a:noFill/>
        </p:spPr>
      </p:pic>
    </p:spTree>
    <p:extLst>
      <p:ext uri="{BB962C8B-B14F-4D97-AF65-F5344CB8AC3E}">
        <p14:creationId xmlns="" xmlns:p14="http://schemas.microsoft.com/office/powerpoint/2010/main" val="390462636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14"/>
          <p:cNvGrpSpPr/>
          <p:nvPr/>
        </p:nvGrpSpPr>
        <p:grpSpPr>
          <a:xfrm rot="16200000">
            <a:off x="-1530956" y="2964476"/>
            <a:ext cx="3652850"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Perform EDA </a:t>
              </a:r>
              <a:endParaRPr lang="en-US" sz="1400" kern="1200" dirty="0"/>
            </a:p>
          </p:txBody>
        </p:sp>
      </p:grpSp>
      <p:pic>
        <p:nvPicPr>
          <p:cNvPr id="3075" name="Picture 3" descr="C:\Users\Vasu\Desktop\Vasu\LEARNING\data Analytics\UPX\Data Science Specialisation\Projects\Telecom_churn\Submit\Bar Plots\Avg Total Mins.jpg"/>
          <p:cNvPicPr>
            <a:picLocks noChangeAspect="1" noChangeArrowheads="1"/>
          </p:cNvPicPr>
          <p:nvPr/>
        </p:nvPicPr>
        <p:blipFill>
          <a:blip r:embed="rId7"/>
          <a:srcRect/>
          <a:stretch>
            <a:fillRect/>
          </a:stretch>
        </p:blipFill>
        <p:spPr bwMode="auto">
          <a:xfrm>
            <a:off x="785786" y="1357304"/>
            <a:ext cx="2714643" cy="2205647"/>
          </a:xfrm>
          <a:prstGeom prst="rect">
            <a:avLst/>
          </a:prstGeom>
          <a:noFill/>
        </p:spPr>
      </p:pic>
      <p:pic>
        <p:nvPicPr>
          <p:cNvPr id="3076" name="Picture 4" descr="C:\Users\Vasu\Desktop\Vasu\LEARNING\data Analytics\UPX\Data Science Specialisation\Projects\Telecom_churn\Submit\Bar Plots\Avg Total Calls.jpg"/>
          <p:cNvPicPr>
            <a:picLocks noChangeAspect="1" noChangeArrowheads="1"/>
          </p:cNvPicPr>
          <p:nvPr/>
        </p:nvPicPr>
        <p:blipFill>
          <a:blip r:embed="rId8"/>
          <a:srcRect/>
          <a:stretch>
            <a:fillRect/>
          </a:stretch>
        </p:blipFill>
        <p:spPr bwMode="auto">
          <a:xfrm>
            <a:off x="4857752" y="1357304"/>
            <a:ext cx="3000396" cy="2214578"/>
          </a:xfrm>
          <a:prstGeom prst="rect">
            <a:avLst/>
          </a:prstGeom>
          <a:noFill/>
        </p:spPr>
      </p:pic>
      <p:pic>
        <p:nvPicPr>
          <p:cNvPr id="3077" name="Picture 5" descr="C:\Users\Vasu\Desktop\Vasu\LEARNING\data Analytics\UPX\Data Science Specialisation\Projects\Telecom_churn\Submit\Bar Plots\Avg Total Charges.jpg"/>
          <p:cNvPicPr>
            <a:picLocks noChangeAspect="1" noChangeArrowheads="1"/>
          </p:cNvPicPr>
          <p:nvPr/>
        </p:nvPicPr>
        <p:blipFill>
          <a:blip r:embed="rId9"/>
          <a:srcRect/>
          <a:stretch>
            <a:fillRect/>
          </a:stretch>
        </p:blipFill>
        <p:spPr bwMode="auto">
          <a:xfrm>
            <a:off x="642911" y="3357568"/>
            <a:ext cx="3643337" cy="1785932"/>
          </a:xfrm>
          <a:prstGeom prst="rect">
            <a:avLst/>
          </a:prstGeom>
          <a:noFill/>
        </p:spPr>
      </p:pic>
      <p:pic>
        <p:nvPicPr>
          <p:cNvPr id="3078" name="Picture 6" descr="C:\Users\Vasu\Desktop\Vasu\LEARNING\data Analytics\UPX\Data Science Specialisation\Projects\Telecom_churn\Submit\Missing Values.png"/>
          <p:cNvPicPr>
            <a:picLocks noChangeAspect="1" noChangeArrowheads="1"/>
          </p:cNvPicPr>
          <p:nvPr/>
        </p:nvPicPr>
        <p:blipFill>
          <a:blip r:embed="rId10"/>
          <a:srcRect/>
          <a:stretch>
            <a:fillRect/>
          </a:stretch>
        </p:blipFill>
        <p:spPr bwMode="auto">
          <a:xfrm>
            <a:off x="5214942" y="3481390"/>
            <a:ext cx="2214578" cy="1519252"/>
          </a:xfrm>
          <a:prstGeom prst="rect">
            <a:avLst/>
          </a:prstGeom>
          <a:noFill/>
        </p:spPr>
      </p:pic>
    </p:spTree>
    <p:extLst>
      <p:ext uri="{BB962C8B-B14F-4D97-AF65-F5344CB8AC3E}">
        <p14:creationId xmlns="" xmlns:p14="http://schemas.microsoft.com/office/powerpoint/2010/main" val="390462636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14"/>
          <p:cNvGrpSpPr/>
          <p:nvPr/>
        </p:nvGrpSpPr>
        <p:grpSpPr>
          <a:xfrm rot="16200000">
            <a:off x="-1530956" y="2964476"/>
            <a:ext cx="3652850"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Perform EDA </a:t>
              </a:r>
              <a:endParaRPr lang="en-US" sz="1400" kern="1200" dirty="0"/>
            </a:p>
          </p:txBody>
        </p:sp>
      </p:grpSp>
      <p:sp>
        <p:nvSpPr>
          <p:cNvPr id="13" name="Rectangle 2"/>
          <p:cNvSpPr>
            <a:spLocks noGrp="1"/>
          </p:cNvSpPr>
          <p:nvPr>
            <p:ph sz="quarter" idx="13"/>
          </p:nvPr>
        </p:nvSpPr>
        <p:spPr>
          <a:xfrm>
            <a:off x="609600" y="1352551"/>
            <a:ext cx="8177242" cy="3733799"/>
          </a:xfrm>
        </p:spPr>
        <p:txBody>
          <a:bodyPr>
            <a:normAutofit/>
          </a:bodyPr>
          <a:lstStyle>
            <a:extLst/>
          </a:lstStyle>
          <a:p>
            <a:pPr algn="just">
              <a:buNone/>
            </a:pPr>
            <a:r>
              <a:rPr lang="en-US" sz="1800" dirty="0" smtClean="0"/>
              <a:t>Survival Analysis (Cox Hazard Method)</a:t>
            </a:r>
          </a:p>
          <a:p>
            <a:pPr marL="0" algn="just">
              <a:buNone/>
            </a:pPr>
            <a:r>
              <a:rPr lang="en-US" sz="1800" dirty="0" smtClean="0"/>
              <a:t> </a:t>
            </a:r>
            <a:r>
              <a:rPr lang="en-US" sz="1700" dirty="0" smtClean="0"/>
              <a:t>There are several Survival analysis methods which are applied to examine the time it takes for particular event to occur. For our business problem, we can make a case like, the time it takes for a existing customer to churn. As we have one of the input variable as </a:t>
            </a:r>
            <a:r>
              <a:rPr lang="en-US" sz="1700" dirty="0" err="1" smtClean="0"/>
              <a:t>Account_Length</a:t>
            </a:r>
            <a:r>
              <a:rPr lang="en-US" sz="1700" dirty="0" smtClean="0"/>
              <a:t> (in number of days) which denotes period of stay for a particular customer before he/she churned, our input data fits right for applying Survival Analysis.</a:t>
            </a:r>
          </a:p>
          <a:p>
            <a:pPr marL="0" algn="just">
              <a:buNone/>
            </a:pPr>
            <a:r>
              <a:rPr lang="en-US" sz="1800" dirty="0" smtClean="0"/>
              <a:t>Create a Survival Object &amp; Cox Model:-</a:t>
            </a:r>
          </a:p>
          <a:p>
            <a:pPr marL="0" algn="just">
              <a:buNone/>
            </a:pPr>
            <a:r>
              <a:rPr lang="en-US" sz="1400" dirty="0" err="1" smtClean="0"/>
              <a:t>train_survival$survival</a:t>
            </a:r>
            <a:r>
              <a:rPr lang="en-US" sz="1400" dirty="0" smtClean="0"/>
              <a:t> &lt;- </a:t>
            </a:r>
            <a:r>
              <a:rPr lang="en-US" sz="1400" dirty="0" err="1" smtClean="0"/>
              <a:t>Surv</a:t>
            </a:r>
            <a:r>
              <a:rPr lang="en-US" sz="1400" dirty="0" smtClean="0"/>
              <a:t>(</a:t>
            </a:r>
            <a:r>
              <a:rPr lang="en-US" sz="1400" dirty="0" err="1" smtClean="0"/>
              <a:t>train_survival$Account_Len</a:t>
            </a:r>
            <a:r>
              <a:rPr lang="en-US" sz="1400" dirty="0" smtClean="0"/>
              <a:t>, </a:t>
            </a:r>
            <a:r>
              <a:rPr lang="en-US" sz="1400" dirty="0" err="1" smtClean="0"/>
              <a:t>train_survival$churn_status</a:t>
            </a:r>
            <a:r>
              <a:rPr lang="en-US" sz="1400" dirty="0" smtClean="0"/>
              <a:t> == 2)</a:t>
            </a:r>
          </a:p>
          <a:p>
            <a:pPr marL="0" algn="just">
              <a:buNone/>
            </a:pPr>
            <a:r>
              <a:rPr lang="en-US" sz="1400" dirty="0" smtClean="0"/>
              <a:t>results &lt;- </a:t>
            </a:r>
            <a:r>
              <a:rPr lang="en-US" sz="1400" dirty="0" err="1" smtClean="0"/>
              <a:t>coxph</a:t>
            </a:r>
            <a:r>
              <a:rPr lang="en-US" sz="1400" dirty="0" smtClean="0"/>
              <a:t>(survival ~ Int_Plan + Vmail_Plan + messgs + tot_day_calls + tot_day_chrgs  + tot_day_mins +  </a:t>
            </a:r>
          </a:p>
          <a:p>
            <a:pPr marL="0" algn="just">
              <a:buNone/>
            </a:pPr>
            <a:r>
              <a:rPr lang="en-US" sz="1400" dirty="0" smtClean="0"/>
              <a:t>                 + tot_int_calls + tot_int_chrgs + tot_ngt_chrgs  </a:t>
            </a:r>
          </a:p>
          <a:p>
            <a:pPr marL="0" algn="just">
              <a:buNone/>
            </a:pPr>
            <a:r>
              <a:rPr lang="en-US" sz="1400" dirty="0" smtClean="0"/>
              <a:t>                 + tot_int_mins + cust_calls_made, data = </a:t>
            </a:r>
            <a:r>
              <a:rPr lang="en-US" sz="1400" dirty="0" err="1" smtClean="0"/>
              <a:t>train_survival</a:t>
            </a:r>
            <a:r>
              <a:rPr lang="en-US" sz="1400" dirty="0" smtClean="0"/>
              <a:t>)</a:t>
            </a:r>
          </a:p>
          <a:p>
            <a:pPr marL="0" algn="just">
              <a:buNone/>
            </a:pPr>
            <a:endParaRPr lang="en-US" sz="1800" dirty="0" smtClean="0"/>
          </a:p>
          <a:p>
            <a:pPr marL="0" algn="just">
              <a:buNone/>
            </a:pPr>
            <a:endParaRPr lang="en-US" sz="1800" dirty="0" smtClean="0"/>
          </a:p>
          <a:p>
            <a:pPr marL="0" algn="just">
              <a:buNone/>
            </a:pPr>
            <a:endParaRPr lang="en-US" sz="1800" dirty="0" smtClean="0"/>
          </a:p>
          <a:p>
            <a:pPr marL="0" algn="just">
              <a:buNone/>
            </a:pPr>
            <a:endParaRPr lang="en-US" sz="1800" dirty="0" smtClean="0"/>
          </a:p>
          <a:p>
            <a:pPr marL="0" algn="just">
              <a:buNone/>
            </a:pPr>
            <a:endParaRPr lang="en-US" sz="1800" dirty="0" smtClean="0"/>
          </a:p>
          <a:p>
            <a:pPr marL="0" algn="just">
              <a:buNone/>
            </a:pPr>
            <a:endParaRPr lang="en-US" sz="1800" dirty="0" smtClean="0"/>
          </a:p>
        </p:txBody>
      </p:sp>
    </p:spTree>
    <p:extLst>
      <p:ext uri="{BB962C8B-B14F-4D97-AF65-F5344CB8AC3E}">
        <p14:creationId xmlns="" xmlns:p14="http://schemas.microsoft.com/office/powerpoint/2010/main" val="390462636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14"/>
          <p:cNvGrpSpPr/>
          <p:nvPr/>
        </p:nvGrpSpPr>
        <p:grpSpPr>
          <a:xfrm rot="16200000">
            <a:off x="-1530956" y="2964476"/>
            <a:ext cx="3652850"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Perform EDA </a:t>
              </a:r>
              <a:endParaRPr lang="en-US" sz="1400" kern="1200" dirty="0"/>
            </a:p>
          </p:txBody>
        </p:sp>
      </p:grpSp>
      <p:sp>
        <p:nvSpPr>
          <p:cNvPr id="13" name="Rectangle 2"/>
          <p:cNvSpPr>
            <a:spLocks noGrp="1"/>
          </p:cNvSpPr>
          <p:nvPr>
            <p:ph sz="quarter" idx="13"/>
          </p:nvPr>
        </p:nvSpPr>
        <p:spPr>
          <a:xfrm>
            <a:off x="609600" y="1352551"/>
            <a:ext cx="8177242" cy="3733799"/>
          </a:xfrm>
        </p:spPr>
        <p:txBody>
          <a:bodyPr>
            <a:normAutofit fontScale="92500" lnSpcReduction="20000"/>
          </a:bodyPr>
          <a:lstStyle>
            <a:extLst/>
          </a:lstStyle>
          <a:p>
            <a:pPr algn="just">
              <a:buNone/>
            </a:pPr>
            <a:r>
              <a:rPr lang="en-US" sz="1800" dirty="0" smtClean="0"/>
              <a:t>Survival Analysis (Cox Hazard Method)</a:t>
            </a:r>
          </a:p>
          <a:p>
            <a:pPr marL="0" algn="just">
              <a:buNone/>
            </a:pPr>
            <a:r>
              <a:rPr lang="en-US" sz="1800" dirty="0" smtClean="0"/>
              <a:t> </a:t>
            </a:r>
            <a:r>
              <a:rPr lang="en-US" sz="1600" dirty="0" smtClean="0"/>
              <a:t>Now lets see what does the summary stats from Cox Model convey us :-</a:t>
            </a:r>
          </a:p>
          <a:p>
            <a:pPr marL="0" algn="just">
              <a:buNone/>
            </a:pPr>
            <a:r>
              <a:rPr lang="en-US" sz="1600" dirty="0" smtClean="0"/>
              <a:t>                                 </a:t>
            </a:r>
            <a:r>
              <a:rPr lang="en-US" sz="1300" dirty="0" err="1" smtClean="0">
                <a:latin typeface="Courier New" pitchFamily="49" charset="0"/>
                <a:cs typeface="Courier New" pitchFamily="49" charset="0"/>
              </a:rPr>
              <a:t>coef</a:t>
            </a:r>
            <a:r>
              <a:rPr lang="en-US" sz="1300" dirty="0" smtClean="0">
                <a:latin typeface="Courier New" pitchFamily="49" charset="0"/>
                <a:cs typeface="Courier New" pitchFamily="49" charset="0"/>
              </a:rPr>
              <a:t>    exp(</a:t>
            </a:r>
            <a:r>
              <a:rPr lang="en-US" sz="1300" dirty="0" err="1" smtClean="0">
                <a:latin typeface="Courier New" pitchFamily="49" charset="0"/>
                <a:cs typeface="Courier New" pitchFamily="49" charset="0"/>
              </a:rPr>
              <a:t>coef</a:t>
            </a:r>
            <a:r>
              <a:rPr lang="en-US" sz="1300" dirty="0" smtClean="0">
                <a:latin typeface="Courier New" pitchFamily="49" charset="0"/>
                <a:cs typeface="Courier New" pitchFamily="49" charset="0"/>
              </a:rPr>
              <a:t>)  se(</a:t>
            </a:r>
            <a:r>
              <a:rPr lang="en-US" sz="1300" dirty="0" err="1" smtClean="0">
                <a:latin typeface="Courier New" pitchFamily="49" charset="0"/>
                <a:cs typeface="Courier New" pitchFamily="49" charset="0"/>
              </a:rPr>
              <a:t>coef</a:t>
            </a:r>
            <a:r>
              <a:rPr lang="en-US" sz="1300" dirty="0" smtClean="0">
                <a:latin typeface="Courier New" pitchFamily="49" charset="0"/>
                <a:cs typeface="Courier New" pitchFamily="49" charset="0"/>
              </a:rPr>
              <a:t>)  z      p               </a:t>
            </a:r>
          </a:p>
          <a:p>
            <a:pPr marL="0" algn="just">
              <a:buNone/>
            </a:pPr>
            <a:r>
              <a:rPr lang="en-US" sz="1200" b="1" dirty="0" smtClean="0">
                <a:latin typeface="Courier New" pitchFamily="49" charset="0"/>
                <a:cs typeface="Courier New" pitchFamily="49" charset="0"/>
              </a:rPr>
              <a:t>Int_Plan yes     </a:t>
            </a:r>
            <a:r>
              <a:rPr lang="en-US" sz="1300" dirty="0" smtClean="0">
                <a:latin typeface="Courier New" pitchFamily="49" charset="0"/>
                <a:cs typeface="Courier New" pitchFamily="49" charset="0"/>
              </a:rPr>
              <a:t>1.29e+00  </a:t>
            </a:r>
            <a:r>
              <a:rPr lang="en-US" sz="1500" b="1" dirty="0" smtClean="0">
                <a:latin typeface="Courier New" pitchFamily="49" charset="0"/>
                <a:cs typeface="Courier New" pitchFamily="49" charset="0"/>
              </a:rPr>
              <a:t>3.64e+00</a:t>
            </a:r>
            <a:r>
              <a:rPr lang="en-US" sz="1300" dirty="0" smtClean="0">
                <a:latin typeface="Courier New" pitchFamily="49" charset="0"/>
                <a:cs typeface="Courier New" pitchFamily="49" charset="0"/>
              </a:rPr>
              <a:t> 1.12e-01 </a:t>
            </a:r>
            <a:r>
              <a:rPr lang="en-US" sz="1500" b="1" dirty="0" smtClean="0">
                <a:latin typeface="Courier New" pitchFamily="49" charset="0"/>
                <a:cs typeface="Courier New" pitchFamily="49" charset="0"/>
              </a:rPr>
              <a:t>11.53</a:t>
            </a:r>
            <a:r>
              <a:rPr lang="en-US" sz="1300" dirty="0" smtClean="0">
                <a:latin typeface="Courier New" pitchFamily="49" charset="0"/>
                <a:cs typeface="Courier New" pitchFamily="49" charset="0"/>
              </a:rPr>
              <a:t> &lt;2e-16      Note:- From the summary</a:t>
            </a:r>
          </a:p>
          <a:p>
            <a:pPr marL="0" algn="just">
              <a:buNone/>
            </a:pPr>
            <a:r>
              <a:rPr lang="en-US" sz="1300" dirty="0" smtClean="0">
                <a:latin typeface="Courier New" pitchFamily="49" charset="0"/>
                <a:cs typeface="Courier New" pitchFamily="49" charset="0"/>
              </a:rPr>
              <a:t>Vmail_Plan yes  -1.74e+00  1.75e-01  5.54e-01 -3.14 0.0017     we can see that the </a:t>
            </a:r>
          </a:p>
          <a:p>
            <a:pPr marL="0" algn="just">
              <a:buNone/>
            </a:pPr>
            <a:r>
              <a:rPr lang="en-US" sz="1300" dirty="0" smtClean="0">
                <a:latin typeface="Courier New" pitchFamily="49" charset="0"/>
                <a:cs typeface="Courier New" pitchFamily="49" charset="0"/>
              </a:rPr>
              <a:t>messgs           3.38e-02  1.03e+00  1.68e-02  2.02 0.0438     most statistically </a:t>
            </a:r>
          </a:p>
          <a:p>
            <a:pPr marL="0" algn="just">
              <a:buNone/>
            </a:pPr>
            <a:r>
              <a:rPr lang="en-US" sz="1300" dirty="0" smtClean="0">
                <a:latin typeface="Courier New" pitchFamily="49" charset="0"/>
                <a:cs typeface="Courier New" pitchFamily="49" charset="0"/>
              </a:rPr>
              <a:t>tot_day_calls    1.14e-03  1.00e+00  2.50e-03  0.46 0.6480     significant </a:t>
            </a:r>
            <a:r>
              <a:rPr lang="en-US" sz="1300" dirty="0" err="1" smtClean="0">
                <a:latin typeface="Courier New" pitchFamily="49" charset="0"/>
                <a:cs typeface="Courier New" pitchFamily="49" charset="0"/>
              </a:rPr>
              <a:t>coef</a:t>
            </a:r>
            <a:r>
              <a:rPr lang="en-US" sz="1300" dirty="0" smtClean="0">
                <a:latin typeface="Courier New" pitchFamily="49" charset="0"/>
                <a:cs typeface="Courier New" pitchFamily="49" charset="0"/>
              </a:rPr>
              <a:t> are</a:t>
            </a:r>
          </a:p>
          <a:p>
            <a:pPr marL="0" algn="just">
              <a:buNone/>
            </a:pPr>
            <a:r>
              <a:rPr lang="en-US" sz="1300" dirty="0" smtClean="0">
                <a:latin typeface="Courier New" pitchFamily="49" charset="0"/>
                <a:cs typeface="Courier New" pitchFamily="49" charset="0"/>
              </a:rPr>
              <a:t>tot_day_chrgs    8.29e+00  3.97e+03  1.73e+01  0.48 0.6314     </a:t>
            </a:r>
            <a:r>
              <a:rPr lang="en-US" sz="1300" dirty="0" err="1" smtClean="0">
                <a:latin typeface="Courier New" pitchFamily="49" charset="0"/>
                <a:cs typeface="Courier New" pitchFamily="49" charset="0"/>
              </a:rPr>
              <a:t>Int_Plan_yes</a:t>
            </a:r>
            <a:r>
              <a:rPr lang="en-US" sz="1300" dirty="0" smtClean="0">
                <a:latin typeface="Courier New" pitchFamily="49" charset="0"/>
                <a:cs typeface="Courier New" pitchFamily="49" charset="0"/>
              </a:rPr>
              <a:t> &amp;  </a:t>
            </a:r>
          </a:p>
          <a:p>
            <a:pPr marL="0" algn="just">
              <a:buNone/>
            </a:pPr>
            <a:r>
              <a:rPr lang="en-US" sz="1300" dirty="0" smtClean="0">
                <a:latin typeface="Courier New" pitchFamily="49" charset="0"/>
                <a:cs typeface="Courier New" pitchFamily="49" charset="0"/>
              </a:rPr>
              <a:t>tot_day_mins    -1.40e+00  2.47e-01  2.94e+00 -0.48 0.6336     cust_calls_made. Have</a:t>
            </a:r>
          </a:p>
          <a:p>
            <a:pPr marL="0" algn="just">
              <a:buNone/>
            </a:pPr>
            <a:r>
              <a:rPr lang="en-US" sz="1300" dirty="0" smtClean="0">
                <a:latin typeface="Courier New" pitchFamily="49" charset="0"/>
                <a:cs typeface="Courier New" pitchFamily="49" charset="0"/>
              </a:rPr>
              <a:t>tot_int_calls   -6.52e-02  9.37e-01  2.26e-02 -2.89 0.0039     also checked the</a:t>
            </a:r>
          </a:p>
          <a:p>
            <a:pPr marL="0" algn="just">
              <a:buNone/>
            </a:pPr>
            <a:r>
              <a:rPr lang="en-US" sz="1300" dirty="0" smtClean="0">
                <a:latin typeface="Courier New" pitchFamily="49" charset="0"/>
                <a:cs typeface="Courier New" pitchFamily="49" charset="0"/>
              </a:rPr>
              <a:t>tot_int_chrgs   -1.46e+01  4.47e-07  1.79e+01 -0.82 0.4131     Proportional Hazards </a:t>
            </a:r>
          </a:p>
          <a:p>
            <a:pPr marL="0" algn="just">
              <a:buNone/>
            </a:pPr>
            <a:r>
              <a:rPr lang="en-US" sz="1300" dirty="0" smtClean="0">
                <a:latin typeface="Courier New" pitchFamily="49" charset="0"/>
                <a:cs typeface="Courier New" pitchFamily="49" charset="0"/>
              </a:rPr>
              <a:t>tot_ngt_chrgs    6.75e-02  1.07e+00  2.17e-02  3.11 0.0019     for these.(check R</a:t>
            </a:r>
          </a:p>
          <a:p>
            <a:pPr marL="0" algn="just">
              <a:buNone/>
            </a:pPr>
            <a:r>
              <a:rPr lang="en-US" sz="1300" dirty="0" smtClean="0">
                <a:latin typeface="Courier New" pitchFamily="49" charset="0"/>
                <a:cs typeface="Courier New" pitchFamily="49" charset="0"/>
              </a:rPr>
              <a:t>tot_int_mins     4.03e+00  5.64e+01  4.82e+00  0.84 0.4032     code). </a:t>
            </a:r>
          </a:p>
          <a:p>
            <a:pPr marL="0" algn="just">
              <a:buNone/>
            </a:pPr>
            <a:r>
              <a:rPr lang="en-US" sz="1300" b="1" dirty="0" smtClean="0">
                <a:latin typeface="Courier New" pitchFamily="49" charset="0"/>
                <a:cs typeface="Courier New" pitchFamily="49" charset="0"/>
              </a:rPr>
              <a:t>cust_calls_made</a:t>
            </a:r>
            <a:r>
              <a:rPr lang="en-US" sz="1300" dirty="0" smtClean="0">
                <a:latin typeface="Courier New" pitchFamily="49" charset="0"/>
                <a:cs typeface="Courier New" pitchFamily="49" charset="0"/>
              </a:rPr>
              <a:t>  3.07e-01  </a:t>
            </a:r>
            <a:r>
              <a:rPr lang="en-US" sz="1500" b="1" dirty="0" smtClean="0">
                <a:latin typeface="Courier New" pitchFamily="49" charset="0"/>
                <a:cs typeface="Courier New" pitchFamily="49" charset="0"/>
              </a:rPr>
              <a:t>1.36e+00</a:t>
            </a:r>
            <a:r>
              <a:rPr lang="en-US" sz="1300" dirty="0" smtClean="0">
                <a:latin typeface="Courier New" pitchFamily="49" charset="0"/>
                <a:cs typeface="Courier New" pitchFamily="49" charset="0"/>
              </a:rPr>
              <a:t>  3.16e-02  </a:t>
            </a:r>
            <a:r>
              <a:rPr lang="en-US" sz="1500" b="1" dirty="0" smtClean="0">
                <a:latin typeface="Courier New" pitchFamily="49" charset="0"/>
                <a:cs typeface="Courier New" pitchFamily="49" charset="0"/>
              </a:rPr>
              <a:t>9.72</a:t>
            </a:r>
            <a:r>
              <a:rPr lang="en-US" sz="1300" dirty="0" smtClean="0">
                <a:latin typeface="Courier New" pitchFamily="49" charset="0"/>
                <a:cs typeface="Courier New" pitchFamily="49" charset="0"/>
              </a:rPr>
              <a:t> &lt;2e-16</a:t>
            </a:r>
          </a:p>
          <a:p>
            <a:pPr marL="0" algn="r">
              <a:buNone/>
            </a:pPr>
            <a:endParaRPr lang="en-US" sz="1600" dirty="0" smtClean="0"/>
          </a:p>
          <a:p>
            <a:pPr marL="0" algn="just">
              <a:buNone/>
            </a:pPr>
            <a:endParaRPr lang="en-US" sz="1400" dirty="0" smtClean="0"/>
          </a:p>
          <a:p>
            <a:pPr marL="0" algn="just">
              <a:buNone/>
            </a:pPr>
            <a:endParaRPr lang="en-US" sz="1800" dirty="0" smtClean="0"/>
          </a:p>
          <a:p>
            <a:pPr marL="0" algn="just">
              <a:buNone/>
            </a:pPr>
            <a:endParaRPr lang="en-US" sz="1800" dirty="0" smtClean="0"/>
          </a:p>
          <a:p>
            <a:pPr marL="0" algn="just">
              <a:buNone/>
            </a:pPr>
            <a:endParaRPr lang="en-US" sz="1800" dirty="0" smtClean="0"/>
          </a:p>
          <a:p>
            <a:pPr marL="0" algn="just">
              <a:buNone/>
            </a:pPr>
            <a:endParaRPr lang="en-US" sz="1800" dirty="0" smtClean="0"/>
          </a:p>
          <a:p>
            <a:pPr marL="0" algn="just">
              <a:buNone/>
            </a:pPr>
            <a:endParaRPr lang="en-US" sz="1800" dirty="0" smtClean="0"/>
          </a:p>
          <a:p>
            <a:pPr marL="0" algn="just">
              <a:buNone/>
            </a:pPr>
            <a:endParaRPr lang="en-US" sz="1800" dirty="0" smtClean="0"/>
          </a:p>
        </p:txBody>
      </p:sp>
    </p:spTree>
    <p:extLst>
      <p:ext uri="{BB962C8B-B14F-4D97-AF65-F5344CB8AC3E}">
        <p14:creationId xmlns="" xmlns:p14="http://schemas.microsoft.com/office/powerpoint/2010/main" val="390462636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14"/>
          <p:cNvGrpSpPr/>
          <p:nvPr/>
        </p:nvGrpSpPr>
        <p:grpSpPr>
          <a:xfrm rot="16200000">
            <a:off x="-1530956" y="2964476"/>
            <a:ext cx="3652850"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Perform EDA </a:t>
              </a:r>
              <a:endParaRPr lang="en-US" sz="1400" kern="1200" dirty="0"/>
            </a:p>
          </p:txBody>
        </p:sp>
      </p:grpSp>
      <p:sp>
        <p:nvSpPr>
          <p:cNvPr id="13" name="Rectangle 2"/>
          <p:cNvSpPr>
            <a:spLocks noGrp="1"/>
          </p:cNvSpPr>
          <p:nvPr>
            <p:ph sz="quarter" idx="13"/>
          </p:nvPr>
        </p:nvSpPr>
        <p:spPr>
          <a:xfrm>
            <a:off x="609600" y="1352551"/>
            <a:ext cx="4962532" cy="3733799"/>
          </a:xfrm>
        </p:spPr>
        <p:txBody>
          <a:bodyPr>
            <a:normAutofit/>
          </a:bodyPr>
          <a:lstStyle>
            <a:extLst/>
          </a:lstStyle>
          <a:p>
            <a:pPr algn="just">
              <a:buNone/>
            </a:pPr>
            <a:r>
              <a:rPr lang="en-US" sz="1800" dirty="0" smtClean="0"/>
              <a:t>Survival Analysis (Cox Hazard Method)</a:t>
            </a:r>
          </a:p>
          <a:p>
            <a:pPr marL="0" algn="just">
              <a:buNone/>
            </a:pPr>
            <a:r>
              <a:rPr lang="en-US" sz="1800" dirty="0" smtClean="0"/>
              <a:t> </a:t>
            </a:r>
            <a:r>
              <a:rPr lang="en-US" sz="1700" dirty="0" smtClean="0"/>
              <a:t>Lets plot now the survival plot for our Customers.</a:t>
            </a:r>
          </a:p>
          <a:p>
            <a:pPr marL="0" algn="just">
              <a:buNone/>
            </a:pPr>
            <a:r>
              <a:rPr lang="en-US" sz="1700" dirty="0" smtClean="0"/>
              <a:t>So, from the figure we can see that for the first 50-70 days we have no customer churn, that means we are able to retain all of our customers in the first 50-70 days. For next 50-70 days the percentage of not churned reduces almost from 100% to 80% approx. And decreases considerably in such a way that, after 200 days of tenure the percentage of not churned comes down almost  to 40 %. That means by the end of completing 200 days tenure, 60% of our customers are churned who joined us on day 1.</a:t>
            </a:r>
          </a:p>
          <a:p>
            <a:pPr marL="0" algn="r">
              <a:buNone/>
            </a:pPr>
            <a:endParaRPr lang="en-US" sz="1600" dirty="0" smtClean="0"/>
          </a:p>
          <a:p>
            <a:pPr marL="0" algn="just">
              <a:buNone/>
            </a:pPr>
            <a:endParaRPr lang="en-US" sz="1400" dirty="0" smtClean="0"/>
          </a:p>
          <a:p>
            <a:pPr marL="0" algn="just">
              <a:buNone/>
            </a:pPr>
            <a:endParaRPr lang="en-US" sz="1800" dirty="0" smtClean="0"/>
          </a:p>
          <a:p>
            <a:pPr marL="0" algn="just">
              <a:buNone/>
            </a:pPr>
            <a:endParaRPr lang="en-US" sz="1800" dirty="0" smtClean="0"/>
          </a:p>
          <a:p>
            <a:pPr marL="0" algn="just">
              <a:buNone/>
            </a:pPr>
            <a:endParaRPr lang="en-US" sz="1800" dirty="0" smtClean="0"/>
          </a:p>
          <a:p>
            <a:pPr marL="0" algn="just">
              <a:buNone/>
            </a:pPr>
            <a:endParaRPr lang="en-US" sz="1800" dirty="0" smtClean="0"/>
          </a:p>
          <a:p>
            <a:pPr marL="0" algn="just">
              <a:buNone/>
            </a:pPr>
            <a:endParaRPr lang="en-US" sz="1800" dirty="0" smtClean="0"/>
          </a:p>
          <a:p>
            <a:pPr marL="0" algn="just">
              <a:buNone/>
            </a:pPr>
            <a:endParaRPr lang="en-US" sz="1800" dirty="0" smtClean="0"/>
          </a:p>
        </p:txBody>
      </p:sp>
      <p:pic>
        <p:nvPicPr>
          <p:cNvPr id="70659" name="Picture 3" descr="C:\Users\Vasu\Desktop\Vasu\LEARNING\data Analytics\UPX\Data Science Specialisation\Projects\Telecom_churn\Submit\Survival Plot.png"/>
          <p:cNvPicPr>
            <a:picLocks noChangeAspect="1" noChangeArrowheads="1"/>
          </p:cNvPicPr>
          <p:nvPr/>
        </p:nvPicPr>
        <p:blipFill>
          <a:blip r:embed="rId7"/>
          <a:srcRect/>
          <a:stretch>
            <a:fillRect/>
          </a:stretch>
        </p:blipFill>
        <p:spPr bwMode="auto">
          <a:xfrm>
            <a:off x="5572128" y="1428742"/>
            <a:ext cx="3571872" cy="3571872"/>
          </a:xfrm>
          <a:prstGeom prst="rect">
            <a:avLst/>
          </a:prstGeom>
          <a:noFill/>
        </p:spPr>
      </p:pic>
    </p:spTree>
    <p:extLst>
      <p:ext uri="{BB962C8B-B14F-4D97-AF65-F5344CB8AC3E}">
        <p14:creationId xmlns="" xmlns:p14="http://schemas.microsoft.com/office/powerpoint/2010/main" val="390462636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14"/>
          <p:cNvGrpSpPr/>
          <p:nvPr/>
        </p:nvGrpSpPr>
        <p:grpSpPr>
          <a:xfrm rot="16200000">
            <a:off x="-1530956" y="2964476"/>
            <a:ext cx="3652850"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Perform EDA </a:t>
              </a:r>
              <a:endParaRPr lang="en-US" sz="1400" kern="1200" dirty="0"/>
            </a:p>
          </p:txBody>
        </p:sp>
      </p:grpSp>
      <p:sp>
        <p:nvSpPr>
          <p:cNvPr id="13" name="Rectangle 2"/>
          <p:cNvSpPr>
            <a:spLocks noGrp="1"/>
          </p:cNvSpPr>
          <p:nvPr>
            <p:ph sz="quarter" idx="13"/>
          </p:nvPr>
        </p:nvSpPr>
        <p:spPr>
          <a:xfrm>
            <a:off x="609600" y="1352551"/>
            <a:ext cx="8177242" cy="3733799"/>
          </a:xfrm>
        </p:spPr>
        <p:txBody>
          <a:bodyPr>
            <a:normAutofit/>
          </a:bodyPr>
          <a:lstStyle>
            <a:extLst/>
          </a:lstStyle>
          <a:p>
            <a:pPr algn="just">
              <a:buNone/>
            </a:pPr>
            <a:r>
              <a:rPr lang="en-US" sz="1800" dirty="0" smtClean="0"/>
              <a:t>Main Observations from our EDA</a:t>
            </a:r>
          </a:p>
          <a:p>
            <a:pPr algn="just">
              <a:buFont typeface="Wingdings" pitchFamily="2" charset="2"/>
              <a:buChar char="v"/>
            </a:pPr>
            <a:r>
              <a:rPr lang="en-IN" sz="1700" dirty="0" smtClean="0"/>
              <a:t>Usage pattern for Churned Customers which mainly includes minutes (Day/Evening/Night/</a:t>
            </a:r>
            <a:r>
              <a:rPr lang="en-IN" sz="1700" dirty="0" err="1" smtClean="0"/>
              <a:t>Int</a:t>
            </a:r>
            <a:r>
              <a:rPr lang="en-IN" sz="1700" dirty="0" smtClean="0"/>
              <a:t>) and their charges incurred is higher than the Not Churned Customers. So, Churned Customers seems to be relatively high value customers &amp; more business relevant.</a:t>
            </a:r>
          </a:p>
          <a:p>
            <a:pPr algn="just">
              <a:buFont typeface="Wingdings" pitchFamily="2" charset="2"/>
              <a:buChar char="v"/>
            </a:pPr>
            <a:r>
              <a:rPr lang="en-IN" sz="1700" dirty="0" smtClean="0"/>
              <a:t>Both Box and Bar plots are complementing each other with their findings.</a:t>
            </a:r>
          </a:p>
          <a:p>
            <a:pPr algn="just">
              <a:buFont typeface="Wingdings" pitchFamily="2" charset="2"/>
              <a:buChar char="v"/>
            </a:pPr>
            <a:r>
              <a:rPr lang="en-IN" sz="1700" dirty="0" smtClean="0"/>
              <a:t>Box plot for Customer Calls made gives us enough proofs that customers going to be Churned Call Customer Care many times before getting churned.</a:t>
            </a:r>
          </a:p>
          <a:p>
            <a:pPr algn="just">
              <a:buFont typeface="Wingdings" pitchFamily="2" charset="2"/>
              <a:buChar char="v"/>
            </a:pPr>
            <a:r>
              <a:rPr lang="en-IN" sz="1700" dirty="0" smtClean="0"/>
              <a:t>Lucky enough to have no missing values in our input dataset.</a:t>
            </a:r>
          </a:p>
          <a:p>
            <a:pPr algn="just">
              <a:buFont typeface="Wingdings" pitchFamily="2" charset="2"/>
              <a:buChar char="v"/>
            </a:pPr>
            <a:r>
              <a:rPr lang="en-IN" sz="1700" dirty="0" smtClean="0"/>
              <a:t>From Survival Analysis it is confirmed that Customer Calls Made &amp; International Plan are </a:t>
            </a:r>
            <a:r>
              <a:rPr lang="en-IN" sz="1700" dirty="0" smtClean="0"/>
              <a:t>most </a:t>
            </a:r>
            <a:r>
              <a:rPr lang="en-IN" sz="1700" dirty="0" smtClean="0"/>
              <a:t>influential features. Total Day </a:t>
            </a:r>
            <a:r>
              <a:rPr lang="en-IN" sz="1700" dirty="0" err="1" smtClean="0"/>
              <a:t>Mins</a:t>
            </a:r>
            <a:r>
              <a:rPr lang="en-IN" sz="1700" dirty="0" smtClean="0"/>
              <a:t> Used is the also one suggested by our traditional EDA methods.</a:t>
            </a:r>
            <a:endParaRPr lang="en-US" sz="1700" dirty="0" smtClean="0"/>
          </a:p>
        </p:txBody>
      </p:sp>
    </p:spTree>
    <p:extLst>
      <p:ext uri="{BB962C8B-B14F-4D97-AF65-F5344CB8AC3E}">
        <p14:creationId xmlns="" xmlns:p14="http://schemas.microsoft.com/office/powerpoint/2010/main" val="390462636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240674" y="1745634"/>
            <a:ext cx="1072283"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sp>
        <p:sp>
          <p:nvSpPr>
            <p:cNvPr id="10" name="Rectangle 9"/>
            <p:cNvSpPr/>
            <p:nvPr/>
          </p:nvSpPr>
          <p:spPr>
            <a:xfrm>
              <a:off x="1364" y="113603"/>
              <a:ext cx="1461678" cy="877006"/>
            </a:xfrm>
            <a:prstGeom prst="rect">
              <a:avLst/>
            </a:prstGeom>
            <a:solidFill>
              <a:srgbClr val="2BC13C"/>
            </a:solidFill>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p:txBody>
        </p:sp>
      </p:grpSp>
      <p:sp>
        <p:nvSpPr>
          <p:cNvPr id="3" name="Rectangle 2"/>
          <p:cNvSpPr/>
          <p:nvPr/>
        </p:nvSpPr>
        <p:spPr>
          <a:xfrm>
            <a:off x="609600" y="1368363"/>
            <a:ext cx="8229600" cy="877163"/>
          </a:xfrm>
          <a:prstGeom prst="rect">
            <a:avLst/>
          </a:prstGeom>
        </p:spPr>
        <p:txBody>
          <a:bodyPr wrap="square">
            <a:spAutoFit/>
          </a:bodyPr>
          <a:lstStyle/>
          <a:p>
            <a:pPr algn="just"/>
            <a:r>
              <a:rPr lang="en-US" sz="1700" dirty="0" smtClean="0"/>
              <a:t>After EDA, its now possible for us to identify the major features/variables which influence significantly Customer Churn, we will now use these features for our model preparation. Further we can Drop the features that do/may not influence our outcome variable.</a:t>
            </a:r>
          </a:p>
        </p:txBody>
      </p:sp>
      <p:graphicFrame>
        <p:nvGraphicFramePr>
          <p:cNvPr id="17" name="Diagram 16"/>
          <p:cNvGraphicFramePr/>
          <p:nvPr>
            <p:extLst>
              <p:ext uri="{D42A27DB-BD31-4B8C-83A1-F6EECF244321}">
                <p14:modId xmlns="" xmlns:p14="http://schemas.microsoft.com/office/powerpoint/2010/main" val="3286226234"/>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8" y="361102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Models</a:t>
              </a:r>
              <a:endParaRPr lang="en-US" sz="1400" kern="1200" dirty="0"/>
            </a:p>
          </p:txBody>
        </p:sp>
      </p:grpSp>
      <p:sp>
        <p:nvSpPr>
          <p:cNvPr id="19" name="Rectangle 18"/>
          <p:cNvSpPr/>
          <p:nvPr/>
        </p:nvSpPr>
        <p:spPr>
          <a:xfrm>
            <a:off x="609600" y="2714626"/>
            <a:ext cx="8175523" cy="1923604"/>
          </a:xfrm>
          <a:prstGeom prst="rect">
            <a:avLst/>
          </a:prstGeom>
        </p:spPr>
        <p:txBody>
          <a:bodyPr wrap="square">
            <a:spAutoFit/>
          </a:bodyPr>
          <a:lstStyle/>
          <a:p>
            <a:pPr algn="just"/>
            <a:r>
              <a:rPr lang="en-US" sz="1700" dirty="0" smtClean="0"/>
              <a:t>Before starting with Building Model, we will segregate our input data in 3 datasets with proportions 60(train):20(test):20(</a:t>
            </a:r>
            <a:r>
              <a:rPr lang="en-US" sz="1700" dirty="0" err="1" smtClean="0"/>
              <a:t>pred</a:t>
            </a:r>
            <a:r>
              <a:rPr lang="en-US" sz="1700" dirty="0" smtClean="0"/>
              <a:t> for final prediction). </a:t>
            </a:r>
          </a:p>
          <a:p>
            <a:pPr algn="just"/>
            <a:endParaRPr lang="en-US" sz="1700" dirty="0" smtClean="0"/>
          </a:p>
          <a:p>
            <a:pPr algn="just"/>
            <a:r>
              <a:rPr lang="en-US" sz="1700" dirty="0" smtClean="0"/>
              <a:t>As our business case is for classification model, we will be building models for all possible ML algorithms which can be applied for Classification problem. Our approach will be to proceed with ML algorithm one by one and at the same time will be validating/improving the each ML algorithm outcomes. </a:t>
            </a:r>
            <a:endParaRPr lang="en-US" sz="1700" dirty="0"/>
          </a:p>
        </p:txBody>
      </p:sp>
    </p:spTree>
    <p:extLst>
      <p:ext uri="{BB962C8B-B14F-4D97-AF65-F5344CB8AC3E}">
        <p14:creationId xmlns="" xmlns:p14="http://schemas.microsoft.com/office/powerpoint/2010/main" val="408617991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518924" y="1966733"/>
            <a:ext cx="1628788" cy="438505"/>
            <a:chOff x="1364" y="113603"/>
            <a:chExt cx="1461678" cy="877006"/>
          </a:xfrm>
          <a:solidFill>
            <a:srgbClr val="0EBE44"/>
          </a:solidFill>
        </p:grpSpPr>
        <p:sp>
          <p:nvSpPr>
            <p:cNvPr id="9" name="Rectangle 8"/>
            <p:cNvSpPr/>
            <p:nvPr/>
          </p:nvSpPr>
          <p:spPr>
            <a:xfrm>
              <a:off x="1364" y="113603"/>
              <a:ext cx="1461678"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a:t>
              </a:r>
              <a:r>
                <a:rPr lang="en-US" sz="1400" dirty="0" smtClean="0"/>
                <a:t>Models</a:t>
              </a:r>
              <a:endParaRPr lang="en-US" sz="1400" dirty="0"/>
            </a:p>
          </p:txBody>
        </p:sp>
      </p:grpSp>
      <p:sp>
        <p:nvSpPr>
          <p:cNvPr id="3" name="Rectangle 2"/>
          <p:cNvSpPr/>
          <p:nvPr/>
        </p:nvSpPr>
        <p:spPr>
          <a:xfrm>
            <a:off x="609600" y="1368363"/>
            <a:ext cx="8229600" cy="1877437"/>
          </a:xfrm>
          <a:prstGeom prst="rect">
            <a:avLst/>
          </a:prstGeom>
        </p:spPr>
        <p:txBody>
          <a:bodyPr wrap="square">
            <a:spAutoFit/>
          </a:bodyPr>
          <a:lstStyle/>
          <a:p>
            <a:pPr algn="just"/>
            <a:r>
              <a:rPr lang="en-US" sz="2000" dirty="0" smtClean="0"/>
              <a:t>Logistic Regression</a:t>
            </a:r>
          </a:p>
          <a:p>
            <a:pPr algn="just"/>
            <a:endParaRPr lang="en-US" dirty="0" smtClean="0"/>
          </a:p>
          <a:p>
            <a:pPr algn="just"/>
            <a:r>
              <a:rPr lang="en-US" sz="1400" dirty="0" err="1" smtClean="0"/>
              <a:t>logit.model</a:t>
            </a:r>
            <a:r>
              <a:rPr lang="en-US" sz="1400" dirty="0" smtClean="0"/>
              <a:t> = </a:t>
            </a:r>
            <a:r>
              <a:rPr lang="en-US" sz="1400" dirty="0" err="1" smtClean="0"/>
              <a:t>glm</a:t>
            </a:r>
            <a:r>
              <a:rPr lang="en-US" sz="1400" dirty="0" smtClean="0"/>
              <a:t>(churn_status ~ Account_Len + tot_day_chrgs + </a:t>
            </a:r>
          </a:p>
          <a:p>
            <a:pPr algn="just"/>
            <a:r>
              <a:rPr lang="en-US" sz="1400" dirty="0" smtClean="0"/>
              <a:t>                    tot_evening_chrgs + tot_ngt_chrgs + </a:t>
            </a:r>
          </a:p>
          <a:p>
            <a:pPr algn="just"/>
            <a:r>
              <a:rPr lang="en-US" sz="1400" dirty="0" smtClean="0"/>
              <a:t>                    tot_int_chrgs + cust_calls_made, family = "binomial", data = train)</a:t>
            </a:r>
          </a:p>
          <a:p>
            <a:pPr algn="just"/>
            <a:endParaRPr lang="en-US" dirty="0" smtClean="0"/>
          </a:p>
          <a:p>
            <a:pPr algn="just"/>
            <a:endParaRPr lang="en-US" dirty="0" smtClean="0"/>
          </a:p>
        </p:txBody>
      </p:sp>
      <p:graphicFrame>
        <p:nvGraphicFramePr>
          <p:cNvPr id="17" name="Diagram 16"/>
          <p:cNvGraphicFramePr/>
          <p:nvPr>
            <p:extLst>
              <p:ext uri="{D42A27DB-BD31-4B8C-83A1-F6EECF244321}">
                <p14:modId xmlns="" xmlns:p14="http://schemas.microsoft.com/office/powerpoint/2010/main"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668933" y="3816977"/>
            <a:ext cx="1928828" cy="438505"/>
            <a:chOff x="1363" y="113603"/>
            <a:chExt cx="1461680" cy="877007"/>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3" y="113605"/>
              <a:ext cx="1461680" cy="877005"/>
            </a:xfrm>
            <a:prstGeom prst="rect">
              <a:avLst/>
            </a:prstGeom>
            <a:solidFill>
              <a:srgbClr val="3FA527"/>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Validate &amp; Measure</a:t>
              </a:r>
              <a:endParaRPr lang="en-US" sz="1400" kern="1200" dirty="0"/>
            </a:p>
          </p:txBody>
        </p:sp>
      </p:grpSp>
      <p:sp>
        <p:nvSpPr>
          <p:cNvPr id="19" name="Rectangle 18"/>
          <p:cNvSpPr/>
          <p:nvPr/>
        </p:nvSpPr>
        <p:spPr>
          <a:xfrm>
            <a:off x="642910" y="2928940"/>
            <a:ext cx="8142213" cy="1138773"/>
          </a:xfrm>
          <a:prstGeom prst="rect">
            <a:avLst/>
          </a:prstGeom>
        </p:spPr>
        <p:txBody>
          <a:bodyPr wrap="square">
            <a:spAutoFit/>
          </a:bodyPr>
          <a:lstStyle/>
          <a:p>
            <a:pPr algn="just"/>
            <a:r>
              <a:rPr lang="en-US" sz="1700" dirty="0" smtClean="0"/>
              <a:t>Now lets Test the above build model on test dataset,  as the model is a logistic regression we assume for any observation if the probability of customer to be churned is &gt; 0.5 we will assume that customer is churned and similarly if &lt; 0.5 , we will assume its not churned. Lets validate and measure our assumption . </a:t>
            </a:r>
            <a:endParaRPr lang="en-US" sz="1700" dirty="0"/>
          </a:p>
        </p:txBody>
      </p:sp>
      <p:graphicFrame>
        <p:nvGraphicFramePr>
          <p:cNvPr id="20" name="Table 19"/>
          <p:cNvGraphicFramePr>
            <a:graphicFrameLocks noGrp="1"/>
          </p:cNvGraphicFramePr>
          <p:nvPr/>
        </p:nvGraphicFramePr>
        <p:xfrm>
          <a:off x="1285852"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err="1" smtClean="0"/>
                        <a:t>Logit</a:t>
                      </a:r>
                      <a:r>
                        <a:rPr lang="en-IN" sz="1400" dirty="0" smtClean="0"/>
                        <a:t> </a:t>
                      </a:r>
                      <a:r>
                        <a:rPr lang="en-IN" sz="1400" dirty="0" err="1" smtClean="0"/>
                        <a:t>Pred</a:t>
                      </a:r>
                      <a:endParaRPr lang="en-IN" sz="1400" dirty="0"/>
                    </a:p>
                  </a:txBody>
                  <a:tcPr/>
                </a:tc>
              </a:tr>
            </a:tbl>
          </a:graphicData>
        </a:graphic>
      </p:graphicFrame>
      <p:graphicFrame>
        <p:nvGraphicFramePr>
          <p:cNvPr id="24" name="Table 23"/>
          <p:cNvGraphicFramePr>
            <a:graphicFrameLocks noGrp="1"/>
          </p:cNvGraphicFramePr>
          <p:nvPr/>
        </p:nvGraphicFramePr>
        <p:xfrm>
          <a:off x="2214546"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25" name="Table 24"/>
          <p:cNvGraphicFramePr>
            <a:graphicFrameLocks noGrp="1"/>
          </p:cNvGraphicFramePr>
          <p:nvPr/>
        </p:nvGraphicFramePr>
        <p:xfrm>
          <a:off x="314324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26" name="Table 25"/>
          <p:cNvGraphicFramePr>
            <a:graphicFrameLocks noGrp="1"/>
          </p:cNvGraphicFramePr>
          <p:nvPr/>
        </p:nvGraphicFramePr>
        <p:xfrm>
          <a:off x="1285852"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27" name="Table 26"/>
          <p:cNvGraphicFramePr>
            <a:graphicFrameLocks noGrp="1"/>
          </p:cNvGraphicFramePr>
          <p:nvPr/>
        </p:nvGraphicFramePr>
        <p:xfrm>
          <a:off x="314324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115</a:t>
                      </a:r>
                      <a:endParaRPr lang="en-IN" sz="1400" dirty="0"/>
                    </a:p>
                  </a:txBody>
                  <a:tcPr>
                    <a:solidFill>
                      <a:schemeClr val="bg1"/>
                    </a:solidFill>
                  </a:tcPr>
                </a:tc>
              </a:tr>
            </a:tbl>
          </a:graphicData>
        </a:graphic>
      </p:graphicFrame>
      <p:graphicFrame>
        <p:nvGraphicFramePr>
          <p:cNvPr id="28" name="Table 27"/>
          <p:cNvGraphicFramePr>
            <a:graphicFrameLocks noGrp="1"/>
          </p:cNvGraphicFramePr>
          <p:nvPr/>
        </p:nvGraphicFramePr>
        <p:xfrm>
          <a:off x="2214546"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741</a:t>
                      </a:r>
                      <a:endParaRPr lang="en-IN" sz="1400" dirty="0"/>
                    </a:p>
                  </a:txBody>
                  <a:tcPr>
                    <a:solidFill>
                      <a:schemeClr val="bg1"/>
                    </a:solidFill>
                  </a:tcPr>
                </a:tc>
              </a:tr>
            </a:tbl>
          </a:graphicData>
        </a:graphic>
      </p:graphicFrame>
      <p:graphicFrame>
        <p:nvGraphicFramePr>
          <p:cNvPr id="29" name="Table 28"/>
          <p:cNvGraphicFramePr>
            <a:graphicFrameLocks noGrp="1"/>
          </p:cNvGraphicFramePr>
          <p:nvPr/>
        </p:nvGraphicFramePr>
        <p:xfrm>
          <a:off x="5643570"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98.27</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4714876"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31" name="Table 30"/>
          <p:cNvGraphicFramePr>
            <a:graphicFrameLocks noGrp="1"/>
          </p:cNvGraphicFramePr>
          <p:nvPr/>
        </p:nvGraphicFramePr>
        <p:xfrm>
          <a:off x="6572264"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32" name="Table 31"/>
          <p:cNvGraphicFramePr>
            <a:graphicFrameLocks noGrp="1"/>
          </p:cNvGraphicFramePr>
          <p:nvPr/>
        </p:nvGraphicFramePr>
        <p:xfrm>
          <a:off x="5643570"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33" name="Table 32"/>
          <p:cNvGraphicFramePr>
            <a:graphicFrameLocks noGrp="1"/>
          </p:cNvGraphicFramePr>
          <p:nvPr/>
        </p:nvGraphicFramePr>
        <p:xfrm>
          <a:off x="4714876"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85.48</a:t>
                      </a:r>
                      <a:endParaRPr lang="en-IN" sz="1400" dirty="0"/>
                    </a:p>
                  </a:txBody>
                  <a:tcPr>
                    <a:solidFill>
                      <a:schemeClr val="bg1"/>
                    </a:solidFill>
                  </a:tcPr>
                </a:tc>
              </a:tr>
            </a:tbl>
          </a:graphicData>
        </a:graphic>
      </p:graphicFrame>
      <p:graphicFrame>
        <p:nvGraphicFramePr>
          <p:cNvPr id="34" name="Table 33"/>
          <p:cNvGraphicFramePr>
            <a:graphicFrameLocks noGrp="1"/>
          </p:cNvGraphicFramePr>
          <p:nvPr/>
        </p:nvGraphicFramePr>
        <p:xfrm>
          <a:off x="6572264"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10.15</a:t>
                      </a:r>
                      <a:endParaRPr lang="en-IN" sz="1400" dirty="0"/>
                    </a:p>
                  </a:txBody>
                  <a:tcPr>
                    <a:solidFill>
                      <a:schemeClr val="bg1"/>
                    </a:solidFill>
                  </a:tcPr>
                </a:tc>
              </a:tr>
            </a:tbl>
          </a:graphicData>
        </a:graphic>
      </p:graphicFrame>
      <p:graphicFrame>
        <p:nvGraphicFramePr>
          <p:cNvPr id="35" name="Table 34"/>
          <p:cNvGraphicFramePr>
            <a:graphicFrameLocks noGrp="1"/>
          </p:cNvGraphicFramePr>
          <p:nvPr/>
        </p:nvGraphicFramePr>
        <p:xfrm>
          <a:off x="314324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13</a:t>
                      </a:r>
                      <a:endParaRPr lang="en-IN" sz="1400" dirty="0"/>
                    </a:p>
                  </a:txBody>
                  <a:tcPr>
                    <a:solidFill>
                      <a:schemeClr val="bg1"/>
                    </a:solidFill>
                  </a:tcPr>
                </a:tc>
              </a:tr>
            </a:tbl>
          </a:graphicData>
        </a:graphic>
      </p:graphicFrame>
      <p:graphicFrame>
        <p:nvGraphicFramePr>
          <p:cNvPr id="36" name="Table 35"/>
          <p:cNvGraphicFramePr>
            <a:graphicFrameLocks noGrp="1"/>
          </p:cNvGraphicFramePr>
          <p:nvPr/>
        </p:nvGraphicFramePr>
        <p:xfrm>
          <a:off x="2214546"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13</a:t>
                      </a:r>
                      <a:endParaRPr lang="en-IN" sz="1400" dirty="0"/>
                    </a:p>
                  </a:txBody>
                  <a:tcPr>
                    <a:solidFill>
                      <a:schemeClr val="bg1"/>
                    </a:solidFill>
                  </a:tcPr>
                </a:tc>
              </a:tr>
            </a:tbl>
          </a:graphicData>
        </a:graphic>
      </p:graphicFrame>
      <p:graphicFrame>
        <p:nvGraphicFramePr>
          <p:cNvPr id="37" name="Table 36"/>
          <p:cNvGraphicFramePr>
            <a:graphicFrameLocks noGrp="1"/>
          </p:cNvGraphicFramePr>
          <p:nvPr/>
        </p:nvGraphicFramePr>
        <p:xfrm>
          <a:off x="1285852"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spTree>
    <p:extLst>
      <p:ext uri="{BB962C8B-B14F-4D97-AF65-F5344CB8AC3E}">
        <p14:creationId xmlns="" xmlns:p14="http://schemas.microsoft.com/office/powerpoint/2010/main" val="99745899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824638716"/>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p:cNvSpPr/>
          <p:nvPr/>
        </p:nvSpPr>
        <p:spPr>
          <a:xfrm rot="16200000">
            <a:off x="-530876" y="3888413"/>
            <a:ext cx="1785950" cy="438505"/>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Final Prediction</a:t>
            </a:r>
            <a:endParaRPr lang="en-US" sz="1400" kern="1200" dirty="0"/>
          </a:p>
        </p:txBody>
      </p:sp>
      <p:sp>
        <p:nvSpPr>
          <p:cNvPr id="9" name="Rectangle 8"/>
          <p:cNvSpPr/>
          <p:nvPr/>
        </p:nvSpPr>
        <p:spPr>
          <a:xfrm rot="16200000">
            <a:off x="-533251" y="2033401"/>
            <a:ext cx="1790699" cy="438505"/>
          </a:xfrm>
          <a:prstGeom prst="rect">
            <a:avLst/>
          </a:prstGeom>
          <a:solidFill>
            <a:srgbClr val="00CC66"/>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Improve Model Performance</a:t>
            </a:r>
            <a:endParaRPr lang="en-US" sz="1400" kern="1200" dirty="0"/>
          </a:p>
        </p:txBody>
      </p:sp>
      <p:sp>
        <p:nvSpPr>
          <p:cNvPr id="10" name="Rectangle 9"/>
          <p:cNvSpPr/>
          <p:nvPr/>
        </p:nvSpPr>
        <p:spPr>
          <a:xfrm>
            <a:off x="642910" y="1357304"/>
            <a:ext cx="8142213" cy="1938992"/>
          </a:xfrm>
          <a:prstGeom prst="rect">
            <a:avLst/>
          </a:prstGeom>
        </p:spPr>
        <p:txBody>
          <a:bodyPr wrap="square">
            <a:spAutoFit/>
          </a:bodyPr>
          <a:lstStyle/>
          <a:p>
            <a:pPr algn="just"/>
            <a:r>
              <a:rPr lang="en-US" dirty="0" smtClean="0"/>
              <a:t>Variating the Threshold Value</a:t>
            </a:r>
          </a:p>
          <a:p>
            <a:pPr algn="just"/>
            <a:r>
              <a:rPr lang="en-US" sz="1700" dirty="0" smtClean="0"/>
              <a:t>In previous step we used our threshold value as 0.5 to decide whether customer is churned or not depending upon whether the value is above 0.5 or not. Lets </a:t>
            </a:r>
            <a:r>
              <a:rPr lang="en-US" sz="1700" dirty="0" err="1" smtClean="0"/>
              <a:t>variate</a:t>
            </a:r>
            <a:r>
              <a:rPr lang="en-US" sz="1700" dirty="0" smtClean="0"/>
              <a:t> the threshold value a bit and check if the performance of the model is increasing or not. Upon testing for various values (0.4  &amp; 0.3), it was found that the performance of the overall model increases when threshold value is selected as 0.3 . We request you please refer to the attached R code for more details on this.  </a:t>
            </a:r>
            <a:endParaRPr lang="en-US" sz="1700" dirty="0"/>
          </a:p>
        </p:txBody>
      </p:sp>
      <p:sp>
        <p:nvSpPr>
          <p:cNvPr id="11" name="Rectangle 10"/>
          <p:cNvSpPr/>
          <p:nvPr/>
        </p:nvSpPr>
        <p:spPr>
          <a:xfrm>
            <a:off x="642910" y="3286130"/>
            <a:ext cx="8285089" cy="615553"/>
          </a:xfrm>
          <a:prstGeom prst="rect">
            <a:avLst/>
          </a:prstGeom>
        </p:spPr>
        <p:txBody>
          <a:bodyPr wrap="square">
            <a:spAutoFit/>
          </a:bodyPr>
          <a:lstStyle/>
          <a:p>
            <a:pPr algn="just"/>
            <a:r>
              <a:rPr lang="en-US" sz="1700" dirty="0" smtClean="0"/>
              <a:t>Final Prediction with threshold value as 0.3 on </a:t>
            </a:r>
            <a:r>
              <a:rPr lang="en-US" sz="1700" dirty="0" err="1" smtClean="0"/>
              <a:t>pred</a:t>
            </a:r>
            <a:r>
              <a:rPr lang="en-US" sz="1700" dirty="0" smtClean="0"/>
              <a:t> dataset, and calculate the model </a:t>
            </a:r>
            <a:r>
              <a:rPr lang="en-US" sz="1700" dirty="0" smtClean="0"/>
              <a:t>performance </a:t>
            </a:r>
            <a:r>
              <a:rPr lang="en-US" sz="1700" dirty="0" smtClean="0"/>
              <a:t>for one last time for </a:t>
            </a:r>
            <a:r>
              <a:rPr lang="en-US" sz="1700" dirty="0" err="1" smtClean="0"/>
              <a:t>logit</a:t>
            </a:r>
            <a:r>
              <a:rPr lang="en-US" sz="1700" dirty="0" smtClean="0"/>
              <a:t> model. </a:t>
            </a:r>
            <a:endParaRPr lang="en-US" sz="1700" dirty="0"/>
          </a:p>
        </p:txBody>
      </p:sp>
      <p:graphicFrame>
        <p:nvGraphicFramePr>
          <p:cNvPr id="12" name="Table 11"/>
          <p:cNvGraphicFramePr>
            <a:graphicFrameLocks noGrp="1"/>
          </p:cNvGraphicFramePr>
          <p:nvPr/>
        </p:nvGraphicFramePr>
        <p:xfrm>
          <a:off x="1285852"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err="1" smtClean="0"/>
                        <a:t>Logit</a:t>
                      </a:r>
                      <a:r>
                        <a:rPr lang="en-IN" sz="1400" dirty="0" smtClean="0"/>
                        <a:t> </a:t>
                      </a:r>
                      <a:r>
                        <a:rPr lang="en-IN" sz="1400" dirty="0" err="1" smtClean="0"/>
                        <a:t>Pred</a:t>
                      </a:r>
                      <a:endParaRPr lang="en-IN" sz="1400" dirty="0"/>
                    </a:p>
                  </a:txBody>
                  <a:tcPr/>
                </a:tc>
              </a:tr>
            </a:tbl>
          </a:graphicData>
        </a:graphic>
      </p:graphicFrame>
      <p:graphicFrame>
        <p:nvGraphicFramePr>
          <p:cNvPr id="13" name="Table 12"/>
          <p:cNvGraphicFramePr>
            <a:graphicFrameLocks noGrp="1"/>
          </p:cNvGraphicFramePr>
          <p:nvPr/>
        </p:nvGraphicFramePr>
        <p:xfrm>
          <a:off x="2214546"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14" name="Table 13"/>
          <p:cNvGraphicFramePr>
            <a:graphicFrameLocks noGrp="1"/>
          </p:cNvGraphicFramePr>
          <p:nvPr/>
        </p:nvGraphicFramePr>
        <p:xfrm>
          <a:off x="314324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19" name="Table 18"/>
          <p:cNvGraphicFramePr>
            <a:graphicFrameLocks noGrp="1"/>
          </p:cNvGraphicFramePr>
          <p:nvPr/>
        </p:nvGraphicFramePr>
        <p:xfrm>
          <a:off x="1285852"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20" name="Table 19"/>
          <p:cNvGraphicFramePr>
            <a:graphicFrameLocks noGrp="1"/>
          </p:cNvGraphicFramePr>
          <p:nvPr/>
        </p:nvGraphicFramePr>
        <p:xfrm>
          <a:off x="314324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86</a:t>
                      </a:r>
                      <a:endParaRPr lang="en-IN" sz="1400" dirty="0"/>
                    </a:p>
                  </a:txBody>
                  <a:tcPr>
                    <a:solidFill>
                      <a:schemeClr val="bg1"/>
                    </a:solidFill>
                  </a:tcPr>
                </a:tc>
              </a:tr>
            </a:tbl>
          </a:graphicData>
        </a:graphic>
      </p:graphicFrame>
      <p:graphicFrame>
        <p:nvGraphicFramePr>
          <p:cNvPr id="21" name="Table 20"/>
          <p:cNvGraphicFramePr>
            <a:graphicFrameLocks noGrp="1"/>
          </p:cNvGraphicFramePr>
          <p:nvPr/>
        </p:nvGraphicFramePr>
        <p:xfrm>
          <a:off x="2214546"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756</a:t>
                      </a:r>
                      <a:endParaRPr lang="en-IN" sz="1400" dirty="0"/>
                    </a:p>
                  </a:txBody>
                  <a:tcPr>
                    <a:solidFill>
                      <a:schemeClr val="bg1"/>
                    </a:solidFill>
                  </a:tcPr>
                </a:tc>
              </a:tr>
            </a:tbl>
          </a:graphicData>
        </a:graphic>
      </p:graphicFrame>
      <p:graphicFrame>
        <p:nvGraphicFramePr>
          <p:cNvPr id="22" name="Table 21"/>
          <p:cNvGraphicFramePr>
            <a:graphicFrameLocks noGrp="1"/>
          </p:cNvGraphicFramePr>
          <p:nvPr/>
        </p:nvGraphicFramePr>
        <p:xfrm>
          <a:off x="5643570"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91.85</a:t>
                      </a:r>
                      <a:endParaRPr lang="en-IN" sz="1400" dirty="0"/>
                    </a:p>
                  </a:txBody>
                  <a:tcPr>
                    <a:solidFill>
                      <a:schemeClr val="bg1"/>
                    </a:solidFill>
                  </a:tcPr>
                </a:tc>
              </a:tr>
            </a:tbl>
          </a:graphicData>
        </a:graphic>
      </p:graphicFrame>
      <p:graphicFrame>
        <p:nvGraphicFramePr>
          <p:cNvPr id="23" name="Table 22"/>
          <p:cNvGraphicFramePr>
            <a:graphicFrameLocks noGrp="1"/>
          </p:cNvGraphicFramePr>
          <p:nvPr/>
        </p:nvGraphicFramePr>
        <p:xfrm>
          <a:off x="4714876"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24" name="Table 23"/>
          <p:cNvGraphicFramePr>
            <a:graphicFrameLocks noGrp="1"/>
          </p:cNvGraphicFramePr>
          <p:nvPr/>
        </p:nvGraphicFramePr>
        <p:xfrm>
          <a:off x="6572264"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25" name="Table 24"/>
          <p:cNvGraphicFramePr>
            <a:graphicFrameLocks noGrp="1"/>
          </p:cNvGraphicFramePr>
          <p:nvPr/>
        </p:nvGraphicFramePr>
        <p:xfrm>
          <a:off x="5643570"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26" name="Table 25"/>
          <p:cNvGraphicFramePr>
            <a:graphicFrameLocks noGrp="1"/>
          </p:cNvGraphicFramePr>
          <p:nvPr/>
        </p:nvGraphicFramePr>
        <p:xfrm>
          <a:off x="4714876"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84.21</a:t>
                      </a:r>
                      <a:endParaRPr lang="en-IN" sz="1400" dirty="0"/>
                    </a:p>
                  </a:txBody>
                  <a:tcPr>
                    <a:solidFill>
                      <a:schemeClr val="bg1"/>
                    </a:solidFill>
                  </a:tcPr>
                </a:tc>
              </a:tr>
            </a:tbl>
          </a:graphicData>
        </a:graphic>
      </p:graphicFrame>
      <p:graphicFrame>
        <p:nvGraphicFramePr>
          <p:cNvPr id="27" name="Table 26"/>
          <p:cNvGraphicFramePr>
            <a:graphicFrameLocks noGrp="1"/>
          </p:cNvGraphicFramePr>
          <p:nvPr/>
        </p:nvGraphicFramePr>
        <p:xfrm>
          <a:off x="6572264"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32.28</a:t>
                      </a:r>
                      <a:endParaRPr lang="en-IN" sz="1400" dirty="0"/>
                    </a:p>
                  </a:txBody>
                  <a:tcPr>
                    <a:solidFill>
                      <a:schemeClr val="bg1"/>
                    </a:solidFill>
                  </a:tcPr>
                </a:tc>
              </a:tr>
            </a:tbl>
          </a:graphicData>
        </a:graphic>
      </p:graphicFrame>
      <p:graphicFrame>
        <p:nvGraphicFramePr>
          <p:cNvPr id="28" name="Table 27"/>
          <p:cNvGraphicFramePr>
            <a:graphicFrameLocks noGrp="1"/>
          </p:cNvGraphicFramePr>
          <p:nvPr/>
        </p:nvGraphicFramePr>
        <p:xfrm>
          <a:off x="314324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41</a:t>
                      </a:r>
                      <a:endParaRPr lang="en-IN" sz="1400" dirty="0"/>
                    </a:p>
                  </a:txBody>
                  <a:tcPr>
                    <a:solidFill>
                      <a:schemeClr val="bg1"/>
                    </a:solidFill>
                  </a:tcPr>
                </a:tc>
              </a:tr>
            </a:tbl>
          </a:graphicData>
        </a:graphic>
      </p:graphicFrame>
      <p:graphicFrame>
        <p:nvGraphicFramePr>
          <p:cNvPr id="29" name="Table 28"/>
          <p:cNvGraphicFramePr>
            <a:graphicFrameLocks noGrp="1"/>
          </p:cNvGraphicFramePr>
          <p:nvPr/>
        </p:nvGraphicFramePr>
        <p:xfrm>
          <a:off x="2214546"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67</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1285852"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spTree>
    <p:extLst>
      <p:ext uri="{BB962C8B-B14F-4D97-AF65-F5344CB8AC3E}">
        <p14:creationId xmlns="" xmlns:p14="http://schemas.microsoft.com/office/powerpoint/2010/main" val="47209200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4" name="Group 7"/>
          <p:cNvGrpSpPr/>
          <p:nvPr/>
        </p:nvGrpSpPr>
        <p:grpSpPr>
          <a:xfrm rot="16200000">
            <a:off x="-518924" y="1966733"/>
            <a:ext cx="1628788" cy="438505"/>
            <a:chOff x="1364" y="113603"/>
            <a:chExt cx="1461678" cy="877006"/>
          </a:xfrm>
          <a:solidFill>
            <a:srgbClr val="0EBE44"/>
          </a:solidFill>
        </p:grpSpPr>
        <p:sp>
          <p:nvSpPr>
            <p:cNvPr id="9" name="Rectangle 8"/>
            <p:cNvSpPr/>
            <p:nvPr/>
          </p:nvSpPr>
          <p:spPr>
            <a:xfrm>
              <a:off x="1364" y="113603"/>
              <a:ext cx="1461678"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a:t>
              </a:r>
              <a:r>
                <a:rPr lang="en-US" sz="1400" dirty="0" smtClean="0"/>
                <a:t>Models</a:t>
              </a:r>
              <a:endParaRPr lang="en-US" sz="1400" dirty="0"/>
            </a:p>
          </p:txBody>
        </p:sp>
      </p:grpSp>
      <p:sp>
        <p:nvSpPr>
          <p:cNvPr id="3" name="Rectangle 2"/>
          <p:cNvSpPr/>
          <p:nvPr/>
        </p:nvSpPr>
        <p:spPr>
          <a:xfrm>
            <a:off x="609600" y="1368363"/>
            <a:ext cx="8229600" cy="1384995"/>
          </a:xfrm>
          <a:prstGeom prst="rect">
            <a:avLst/>
          </a:prstGeom>
        </p:spPr>
        <p:txBody>
          <a:bodyPr wrap="square">
            <a:spAutoFit/>
          </a:bodyPr>
          <a:lstStyle/>
          <a:p>
            <a:pPr algn="just"/>
            <a:r>
              <a:rPr lang="en-US" sz="2000" dirty="0" smtClean="0"/>
              <a:t>K-nearest </a:t>
            </a:r>
            <a:r>
              <a:rPr lang="en-US" sz="2000" dirty="0" err="1" smtClean="0"/>
              <a:t>neighbour</a:t>
            </a:r>
            <a:endParaRPr lang="en-US" sz="2000" dirty="0" smtClean="0"/>
          </a:p>
          <a:p>
            <a:pPr algn="just"/>
            <a:endParaRPr lang="en-US" dirty="0" smtClean="0"/>
          </a:p>
          <a:p>
            <a:pPr algn="just"/>
            <a:r>
              <a:rPr lang="en-US" sz="1400" dirty="0" err="1" smtClean="0"/>
              <a:t>knn_model</a:t>
            </a:r>
            <a:r>
              <a:rPr lang="en-US" sz="1400" dirty="0" smtClean="0"/>
              <a:t> &lt;- </a:t>
            </a:r>
            <a:r>
              <a:rPr lang="en-US" sz="1400" dirty="0" err="1" smtClean="0"/>
              <a:t>knn</a:t>
            </a:r>
            <a:r>
              <a:rPr lang="en-US" sz="1400" dirty="0" smtClean="0"/>
              <a:t>(train = </a:t>
            </a:r>
            <a:r>
              <a:rPr lang="en-US" sz="1400" dirty="0" err="1" smtClean="0"/>
              <a:t>knn_train</a:t>
            </a:r>
            <a:r>
              <a:rPr lang="en-US" sz="1400" dirty="0" smtClean="0"/>
              <a:t>, test = </a:t>
            </a:r>
            <a:r>
              <a:rPr lang="en-US" sz="1400" dirty="0" err="1" smtClean="0"/>
              <a:t>knn_test,cl</a:t>
            </a:r>
            <a:r>
              <a:rPr lang="en-US" sz="1400" dirty="0" smtClean="0"/>
              <a:t> = </a:t>
            </a:r>
            <a:r>
              <a:rPr lang="en-US" sz="1400" dirty="0" err="1" smtClean="0"/>
              <a:t>train$churn_status</a:t>
            </a:r>
            <a:r>
              <a:rPr lang="en-US" sz="1400" dirty="0" smtClean="0"/>
              <a:t>, k=53 )</a:t>
            </a:r>
          </a:p>
          <a:p>
            <a:pPr algn="just"/>
            <a:r>
              <a:rPr lang="en-US" sz="1400" dirty="0" smtClean="0"/>
              <a:t>k= 53 has been calculated as the </a:t>
            </a:r>
            <a:r>
              <a:rPr lang="en-US" sz="1400" dirty="0" err="1" smtClean="0"/>
              <a:t>sqrt</a:t>
            </a:r>
            <a:r>
              <a:rPr lang="en-US" sz="1400" dirty="0" smtClean="0"/>
              <a:t> of number of observations  2785</a:t>
            </a:r>
          </a:p>
          <a:p>
            <a:pPr algn="just"/>
            <a:endParaRPr lang="en-US" dirty="0" smtClean="0"/>
          </a:p>
        </p:txBody>
      </p:sp>
      <p:graphicFrame>
        <p:nvGraphicFramePr>
          <p:cNvPr id="17" name="Diagram 16"/>
          <p:cNvGraphicFramePr/>
          <p:nvPr>
            <p:extLst>
              <p:ext uri="{D42A27DB-BD31-4B8C-83A1-F6EECF244321}">
                <p14:modId xmlns="" xmlns:p14="http://schemas.microsoft.com/office/powerpoint/2010/main"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14"/>
          <p:cNvGrpSpPr/>
          <p:nvPr/>
        </p:nvGrpSpPr>
        <p:grpSpPr>
          <a:xfrm rot="16200000">
            <a:off x="-668933" y="3816977"/>
            <a:ext cx="1928828" cy="438505"/>
            <a:chOff x="1363" y="113603"/>
            <a:chExt cx="1461680" cy="877007"/>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3" y="113605"/>
              <a:ext cx="1461680" cy="877005"/>
            </a:xfrm>
            <a:prstGeom prst="rect">
              <a:avLst/>
            </a:prstGeom>
            <a:solidFill>
              <a:srgbClr val="3FA527"/>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Validate &amp; Measure</a:t>
              </a:r>
              <a:endParaRPr lang="en-US" sz="1400" kern="1200" dirty="0"/>
            </a:p>
          </p:txBody>
        </p:sp>
      </p:grpSp>
      <p:sp>
        <p:nvSpPr>
          <p:cNvPr id="19" name="Rectangle 18"/>
          <p:cNvSpPr/>
          <p:nvPr/>
        </p:nvSpPr>
        <p:spPr>
          <a:xfrm>
            <a:off x="642910" y="2928940"/>
            <a:ext cx="8142213" cy="615553"/>
          </a:xfrm>
          <a:prstGeom prst="rect">
            <a:avLst/>
          </a:prstGeom>
        </p:spPr>
        <p:txBody>
          <a:bodyPr wrap="square">
            <a:spAutoFit/>
          </a:bodyPr>
          <a:lstStyle/>
          <a:p>
            <a:pPr algn="just"/>
            <a:r>
              <a:rPr lang="en-US" sz="1700" dirty="0" smtClean="0"/>
              <a:t>Validating the above model against our test data set, lets see what our confusion </a:t>
            </a:r>
            <a:r>
              <a:rPr lang="en-US" sz="1700" dirty="0" err="1" smtClean="0"/>
              <a:t>metrix</a:t>
            </a:r>
            <a:r>
              <a:rPr lang="en-US" sz="1700" dirty="0" smtClean="0"/>
              <a:t> and other performance parameters convey :-</a:t>
            </a:r>
            <a:endParaRPr lang="en-US" sz="1700" dirty="0"/>
          </a:p>
        </p:txBody>
      </p:sp>
      <p:graphicFrame>
        <p:nvGraphicFramePr>
          <p:cNvPr id="29" name="Table 28"/>
          <p:cNvGraphicFramePr>
            <a:graphicFrameLocks noGrp="1"/>
          </p:cNvGraphicFramePr>
          <p:nvPr/>
        </p:nvGraphicFramePr>
        <p:xfrm>
          <a:off x="5643570"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99.73</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4714876"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31" name="Table 30"/>
          <p:cNvGraphicFramePr>
            <a:graphicFrameLocks noGrp="1"/>
          </p:cNvGraphicFramePr>
          <p:nvPr/>
        </p:nvGraphicFramePr>
        <p:xfrm>
          <a:off x="6572264"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32" name="Table 31"/>
          <p:cNvGraphicFramePr>
            <a:graphicFrameLocks noGrp="1"/>
          </p:cNvGraphicFramePr>
          <p:nvPr/>
        </p:nvGraphicFramePr>
        <p:xfrm>
          <a:off x="5643570"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33" name="Table 32"/>
          <p:cNvGraphicFramePr>
            <a:graphicFrameLocks noGrp="1"/>
          </p:cNvGraphicFramePr>
          <p:nvPr/>
        </p:nvGraphicFramePr>
        <p:xfrm>
          <a:off x="4714876"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87.55</a:t>
                      </a:r>
                      <a:endParaRPr lang="en-IN" sz="1400" dirty="0"/>
                    </a:p>
                  </a:txBody>
                  <a:tcPr>
                    <a:solidFill>
                      <a:schemeClr val="bg1"/>
                    </a:solidFill>
                  </a:tcPr>
                </a:tc>
              </a:tr>
            </a:tbl>
          </a:graphicData>
        </a:graphic>
      </p:graphicFrame>
      <p:graphicFrame>
        <p:nvGraphicFramePr>
          <p:cNvPr id="34" name="Table 33"/>
          <p:cNvGraphicFramePr>
            <a:graphicFrameLocks noGrp="1"/>
          </p:cNvGraphicFramePr>
          <p:nvPr/>
        </p:nvGraphicFramePr>
        <p:xfrm>
          <a:off x="6572264"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13.28</a:t>
                      </a:r>
                      <a:endParaRPr lang="en-IN" sz="1400" dirty="0"/>
                    </a:p>
                  </a:txBody>
                  <a:tcPr>
                    <a:solidFill>
                      <a:schemeClr val="bg1"/>
                    </a:solidFill>
                  </a:tcPr>
                </a:tc>
              </a:tr>
            </a:tbl>
          </a:graphicData>
        </a:graphic>
      </p:graphicFrame>
      <p:graphicFrame>
        <p:nvGraphicFramePr>
          <p:cNvPr id="38" name="Table 37"/>
          <p:cNvGraphicFramePr>
            <a:graphicFrameLocks noGrp="1"/>
          </p:cNvGraphicFramePr>
          <p:nvPr/>
        </p:nvGraphicFramePr>
        <p:xfrm>
          <a:off x="1285852"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err="1" smtClean="0"/>
                        <a:t>Knn.Pred</a:t>
                      </a:r>
                      <a:endParaRPr lang="en-IN" sz="1400" dirty="0"/>
                    </a:p>
                  </a:txBody>
                  <a:tcPr/>
                </a:tc>
              </a:tr>
            </a:tbl>
          </a:graphicData>
        </a:graphic>
      </p:graphicFrame>
      <p:graphicFrame>
        <p:nvGraphicFramePr>
          <p:cNvPr id="39" name="Table 38"/>
          <p:cNvGraphicFramePr>
            <a:graphicFrameLocks noGrp="1"/>
          </p:cNvGraphicFramePr>
          <p:nvPr/>
        </p:nvGraphicFramePr>
        <p:xfrm>
          <a:off x="2214546"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40" name="Table 39"/>
          <p:cNvGraphicFramePr>
            <a:graphicFrameLocks noGrp="1"/>
          </p:cNvGraphicFramePr>
          <p:nvPr/>
        </p:nvGraphicFramePr>
        <p:xfrm>
          <a:off x="314324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41" name="Table 40"/>
          <p:cNvGraphicFramePr>
            <a:graphicFrameLocks noGrp="1"/>
          </p:cNvGraphicFramePr>
          <p:nvPr/>
        </p:nvGraphicFramePr>
        <p:xfrm>
          <a:off x="1285852"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42" name="Table 41"/>
          <p:cNvGraphicFramePr>
            <a:graphicFrameLocks noGrp="1"/>
          </p:cNvGraphicFramePr>
          <p:nvPr/>
        </p:nvGraphicFramePr>
        <p:xfrm>
          <a:off x="314324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111</a:t>
                      </a:r>
                      <a:endParaRPr lang="en-IN" sz="1400" dirty="0"/>
                    </a:p>
                  </a:txBody>
                  <a:tcPr>
                    <a:solidFill>
                      <a:schemeClr val="bg1"/>
                    </a:solidFill>
                  </a:tcPr>
                </a:tc>
              </a:tr>
            </a:tbl>
          </a:graphicData>
        </a:graphic>
      </p:graphicFrame>
      <p:graphicFrame>
        <p:nvGraphicFramePr>
          <p:cNvPr id="43" name="Table 42"/>
          <p:cNvGraphicFramePr>
            <a:graphicFrameLocks noGrp="1"/>
          </p:cNvGraphicFramePr>
          <p:nvPr/>
        </p:nvGraphicFramePr>
        <p:xfrm>
          <a:off x="2214546"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752</a:t>
                      </a:r>
                      <a:endParaRPr lang="en-IN" sz="1400" dirty="0"/>
                    </a:p>
                  </a:txBody>
                  <a:tcPr>
                    <a:solidFill>
                      <a:schemeClr val="bg1"/>
                    </a:solidFill>
                  </a:tcPr>
                </a:tc>
              </a:tr>
            </a:tbl>
          </a:graphicData>
        </a:graphic>
      </p:graphicFrame>
      <p:graphicFrame>
        <p:nvGraphicFramePr>
          <p:cNvPr id="44" name="Table 43"/>
          <p:cNvGraphicFramePr>
            <a:graphicFrameLocks noGrp="1"/>
          </p:cNvGraphicFramePr>
          <p:nvPr/>
        </p:nvGraphicFramePr>
        <p:xfrm>
          <a:off x="314324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17</a:t>
                      </a:r>
                      <a:endParaRPr lang="en-IN" sz="1400" dirty="0"/>
                    </a:p>
                  </a:txBody>
                  <a:tcPr>
                    <a:solidFill>
                      <a:schemeClr val="bg1"/>
                    </a:solidFill>
                  </a:tcPr>
                </a:tc>
              </a:tr>
            </a:tbl>
          </a:graphicData>
        </a:graphic>
      </p:graphicFrame>
      <p:graphicFrame>
        <p:nvGraphicFramePr>
          <p:cNvPr id="45" name="Table 44"/>
          <p:cNvGraphicFramePr>
            <a:graphicFrameLocks noGrp="1"/>
          </p:cNvGraphicFramePr>
          <p:nvPr/>
        </p:nvGraphicFramePr>
        <p:xfrm>
          <a:off x="2214546"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2</a:t>
                      </a:r>
                      <a:endParaRPr lang="en-IN" sz="1400" dirty="0"/>
                    </a:p>
                  </a:txBody>
                  <a:tcPr>
                    <a:solidFill>
                      <a:schemeClr val="bg1"/>
                    </a:solidFill>
                  </a:tcPr>
                </a:tc>
              </a:tr>
            </a:tbl>
          </a:graphicData>
        </a:graphic>
      </p:graphicFrame>
      <p:graphicFrame>
        <p:nvGraphicFramePr>
          <p:cNvPr id="46" name="Table 45"/>
          <p:cNvGraphicFramePr>
            <a:graphicFrameLocks noGrp="1"/>
          </p:cNvGraphicFramePr>
          <p:nvPr/>
        </p:nvGraphicFramePr>
        <p:xfrm>
          <a:off x="1285852"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spTree>
    <p:extLst>
      <p:ext uri="{BB962C8B-B14F-4D97-AF65-F5344CB8AC3E}">
        <p14:creationId xmlns="" xmlns:p14="http://schemas.microsoft.com/office/powerpoint/2010/main" val="99745899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Team Info</a:t>
            </a:r>
            <a:endParaRPr lang="en-US" dirty="0"/>
          </a:p>
        </p:txBody>
      </p:sp>
      <p:sp>
        <p:nvSpPr>
          <p:cNvPr id="3" name="Rectangle 2"/>
          <p:cNvSpPr>
            <a:spLocks noGrp="1"/>
          </p:cNvSpPr>
          <p:nvPr>
            <p:ph sz="quarter" idx="13"/>
          </p:nvPr>
        </p:nvSpPr>
        <p:spPr>
          <a:xfrm>
            <a:off x="609600" y="1428750"/>
            <a:ext cx="3048000" cy="3200400"/>
          </a:xfrm>
        </p:spPr>
        <p:txBody>
          <a:bodyPr anchor="ctr">
            <a:noAutofit/>
          </a:bodyPr>
          <a:lstStyle>
            <a:extLst/>
          </a:lstStyle>
          <a:p>
            <a:pPr>
              <a:spcBef>
                <a:spcPts val="0"/>
              </a:spcBef>
              <a:buFont typeface="Wingdings" panose="05000000000000000000" pitchFamily="2" charset="2"/>
              <a:buChar char="v"/>
            </a:pPr>
            <a:r>
              <a:rPr lang="en-US" sz="2000" dirty="0">
                <a:latin typeface="Monotype Corsiva" panose="03010101010201010101" pitchFamily="66" charset="0"/>
              </a:rPr>
              <a:t>Ali </a:t>
            </a:r>
            <a:r>
              <a:rPr lang="en-US" sz="2000" dirty="0" err="1">
                <a:latin typeface="Monotype Corsiva" panose="03010101010201010101" pitchFamily="66" charset="0"/>
              </a:rPr>
              <a:t>Qaiser</a:t>
            </a:r>
            <a:r>
              <a:rPr lang="en-US" sz="2000" dirty="0">
                <a:latin typeface="Monotype Corsiva" panose="03010101010201010101" pitchFamily="66" charset="0"/>
              </a:rPr>
              <a:t> Syed </a:t>
            </a:r>
          </a:p>
          <a:p>
            <a:pPr>
              <a:spcBef>
                <a:spcPts val="0"/>
              </a:spcBef>
              <a:buFont typeface="Wingdings" panose="05000000000000000000" pitchFamily="2" charset="2"/>
              <a:buChar char="v"/>
            </a:pPr>
            <a:r>
              <a:rPr lang="en-US" sz="2000" dirty="0" err="1">
                <a:latin typeface="Monotype Corsiva" panose="03010101010201010101" pitchFamily="66" charset="0"/>
              </a:rPr>
              <a:t>Annada</a:t>
            </a:r>
            <a:r>
              <a:rPr lang="en-US" sz="2000" dirty="0">
                <a:latin typeface="Monotype Corsiva" panose="03010101010201010101" pitchFamily="66" charset="0"/>
              </a:rPr>
              <a:t> Prasad</a:t>
            </a:r>
          </a:p>
          <a:p>
            <a:pPr>
              <a:spcBef>
                <a:spcPts val="0"/>
              </a:spcBef>
              <a:buFont typeface="Wingdings" panose="05000000000000000000" pitchFamily="2" charset="2"/>
              <a:buChar char="v"/>
            </a:pPr>
            <a:r>
              <a:rPr lang="en-US" sz="2000" dirty="0">
                <a:latin typeface="Monotype Corsiva" panose="03010101010201010101" pitchFamily="66" charset="0"/>
              </a:rPr>
              <a:t>Chia </a:t>
            </a:r>
            <a:r>
              <a:rPr lang="en-US" sz="2000" dirty="0" err="1">
                <a:latin typeface="Monotype Corsiva" panose="03010101010201010101" pitchFamily="66" charset="0"/>
              </a:rPr>
              <a:t>Aik</a:t>
            </a:r>
            <a:r>
              <a:rPr lang="en-US" sz="2000" dirty="0">
                <a:latin typeface="Monotype Corsiva" panose="03010101010201010101" pitchFamily="66" charset="0"/>
              </a:rPr>
              <a:t> Lee</a:t>
            </a:r>
          </a:p>
          <a:p>
            <a:pPr>
              <a:spcBef>
                <a:spcPts val="0"/>
              </a:spcBef>
              <a:buFont typeface="Wingdings" panose="05000000000000000000" pitchFamily="2" charset="2"/>
              <a:buChar char="v"/>
            </a:pPr>
            <a:r>
              <a:rPr lang="en-US" sz="2000" dirty="0">
                <a:latin typeface="Monotype Corsiva" panose="03010101010201010101" pitchFamily="66" charset="0"/>
              </a:rPr>
              <a:t>Diego Jaramillo</a:t>
            </a:r>
          </a:p>
          <a:p>
            <a:pPr>
              <a:spcBef>
                <a:spcPts val="0"/>
              </a:spcBef>
              <a:buFont typeface="Wingdings" panose="05000000000000000000" pitchFamily="2" charset="2"/>
              <a:buChar char="v"/>
            </a:pPr>
            <a:r>
              <a:rPr lang="en-US" sz="2000" dirty="0">
                <a:latin typeface="Monotype Corsiva" panose="03010101010201010101" pitchFamily="66" charset="0"/>
              </a:rPr>
              <a:t>Kiran </a:t>
            </a:r>
            <a:r>
              <a:rPr lang="en-US" sz="2000" dirty="0" err="1">
                <a:latin typeface="Monotype Corsiva" panose="03010101010201010101" pitchFamily="66" charset="0"/>
              </a:rPr>
              <a:t>Devathi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Manoj </a:t>
            </a:r>
            <a:r>
              <a:rPr lang="en-US" sz="2000" dirty="0" err="1">
                <a:latin typeface="Monotype Corsiva" panose="03010101010201010101" pitchFamily="66" charset="0"/>
              </a:rPr>
              <a:t>Kalamkar</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Praveen </a:t>
            </a:r>
            <a:r>
              <a:rPr lang="en-US" sz="2000" dirty="0" err="1">
                <a:latin typeface="Monotype Corsiva" panose="03010101010201010101" pitchFamily="66" charset="0"/>
              </a:rPr>
              <a:t>Parvataneni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Subrata</a:t>
            </a:r>
            <a:r>
              <a:rPr lang="en-US" sz="2000" dirty="0">
                <a:latin typeface="Monotype Corsiva" panose="03010101010201010101" pitchFamily="66" charset="0"/>
              </a:rPr>
              <a:t> Roy</a:t>
            </a:r>
          </a:p>
          <a:p>
            <a:pPr>
              <a:spcBef>
                <a:spcPts val="0"/>
              </a:spcBef>
              <a:buFont typeface="Wingdings" panose="05000000000000000000" pitchFamily="2" charset="2"/>
              <a:buChar char="v"/>
            </a:pPr>
            <a:r>
              <a:rPr lang="en-US" sz="2000" dirty="0">
                <a:latin typeface="Monotype Corsiva" panose="03010101010201010101" pitchFamily="66" charset="0"/>
              </a:rPr>
              <a:t>Ravi </a:t>
            </a:r>
            <a:r>
              <a:rPr lang="en-US" sz="2000" dirty="0" smtClean="0">
                <a:latin typeface="Monotype Corsiva" panose="03010101010201010101" pitchFamily="66" charset="0"/>
              </a:rPr>
              <a:t>Bodkai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Vasudev</a:t>
            </a:r>
            <a:r>
              <a:rPr lang="en-US" sz="2000" dirty="0">
                <a:latin typeface="Monotype Corsiva" panose="03010101010201010101" pitchFamily="66" charset="0"/>
              </a:rPr>
              <a:t> </a:t>
            </a:r>
            <a:r>
              <a:rPr lang="en-US" sz="2000" dirty="0" err="1">
                <a:latin typeface="Monotype Corsiva" panose="03010101010201010101" pitchFamily="66" charset="0"/>
              </a:rPr>
              <a:t>Pendyala</a:t>
            </a:r>
            <a:endParaRPr lang="en-US" sz="2000" dirty="0">
              <a:latin typeface="Monotype Corsiva" panose="03010101010201010101" pitchFamily="66" charset="0"/>
            </a:endParaRPr>
          </a:p>
        </p:txBody>
      </p:sp>
      <p:pic>
        <p:nvPicPr>
          <p:cNvPr id="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62400" y="1314450"/>
            <a:ext cx="4829175" cy="3276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824638716"/>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p:cNvSpPr/>
          <p:nvPr/>
        </p:nvSpPr>
        <p:spPr>
          <a:xfrm rot="16200000">
            <a:off x="-530876" y="3888413"/>
            <a:ext cx="1785950" cy="438505"/>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Final Prediction</a:t>
            </a:r>
            <a:endParaRPr lang="en-US" sz="1400" kern="1200" dirty="0"/>
          </a:p>
        </p:txBody>
      </p:sp>
      <p:sp>
        <p:nvSpPr>
          <p:cNvPr id="9" name="Rectangle 8"/>
          <p:cNvSpPr/>
          <p:nvPr/>
        </p:nvSpPr>
        <p:spPr>
          <a:xfrm rot="16200000">
            <a:off x="-533251" y="2033401"/>
            <a:ext cx="1790699" cy="438505"/>
          </a:xfrm>
          <a:prstGeom prst="rect">
            <a:avLst/>
          </a:prstGeom>
          <a:solidFill>
            <a:srgbClr val="00CC66"/>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Improve Model Performance</a:t>
            </a:r>
            <a:endParaRPr lang="en-US" sz="1400" kern="1200" dirty="0"/>
          </a:p>
        </p:txBody>
      </p:sp>
      <p:sp>
        <p:nvSpPr>
          <p:cNvPr id="10" name="Rectangle 9"/>
          <p:cNvSpPr/>
          <p:nvPr/>
        </p:nvSpPr>
        <p:spPr>
          <a:xfrm>
            <a:off x="642911" y="1357304"/>
            <a:ext cx="4071966" cy="1400383"/>
          </a:xfrm>
          <a:prstGeom prst="rect">
            <a:avLst/>
          </a:prstGeom>
        </p:spPr>
        <p:txBody>
          <a:bodyPr wrap="square">
            <a:spAutoFit/>
          </a:bodyPr>
          <a:lstStyle/>
          <a:p>
            <a:pPr algn="just"/>
            <a:r>
              <a:rPr lang="en-US" sz="1600" dirty="0" smtClean="0"/>
              <a:t>-&gt; </a:t>
            </a:r>
            <a:r>
              <a:rPr lang="en-US" sz="1700" dirty="0" smtClean="0"/>
              <a:t>Using Elbow Method to identify</a:t>
            </a:r>
          </a:p>
          <a:p>
            <a:pPr algn="just"/>
            <a:r>
              <a:rPr lang="en-US" sz="1700" dirty="0" smtClean="0"/>
              <a:t>     Optimum value of k.</a:t>
            </a:r>
          </a:p>
          <a:p>
            <a:pPr algn="just"/>
            <a:r>
              <a:rPr lang="en-US" sz="1700" dirty="0" smtClean="0"/>
              <a:t>-&gt;  Normalize the data to supress the </a:t>
            </a:r>
          </a:p>
          <a:p>
            <a:pPr algn="just"/>
            <a:r>
              <a:rPr lang="en-US" sz="1700" dirty="0" smtClean="0"/>
              <a:t>     scale irregularities as </a:t>
            </a:r>
            <a:r>
              <a:rPr lang="en-US" sz="1700" dirty="0" err="1" smtClean="0"/>
              <a:t>knn</a:t>
            </a:r>
            <a:r>
              <a:rPr lang="en-US" sz="1700" dirty="0" smtClean="0"/>
              <a:t> works on  </a:t>
            </a:r>
          </a:p>
          <a:p>
            <a:pPr algn="just"/>
            <a:r>
              <a:rPr lang="en-US" sz="1700" dirty="0" smtClean="0"/>
              <a:t>     distance between the nearest neighbors. </a:t>
            </a:r>
            <a:endParaRPr lang="en-US" sz="1700" dirty="0"/>
          </a:p>
        </p:txBody>
      </p:sp>
      <p:sp>
        <p:nvSpPr>
          <p:cNvPr id="11" name="Rectangle 10"/>
          <p:cNvSpPr/>
          <p:nvPr/>
        </p:nvSpPr>
        <p:spPr>
          <a:xfrm>
            <a:off x="785786" y="3286131"/>
            <a:ext cx="8142213" cy="861774"/>
          </a:xfrm>
          <a:prstGeom prst="rect">
            <a:avLst/>
          </a:prstGeom>
        </p:spPr>
        <p:txBody>
          <a:bodyPr wrap="square">
            <a:spAutoFit/>
          </a:bodyPr>
          <a:lstStyle/>
          <a:p>
            <a:pPr algn="just"/>
            <a:r>
              <a:rPr lang="en-US" sz="1700" dirty="0" smtClean="0"/>
              <a:t>Final Prediction after applying above improvement </a:t>
            </a:r>
            <a:r>
              <a:rPr lang="en-US" sz="1700" dirty="0" smtClean="0"/>
              <a:t>techniques </a:t>
            </a:r>
            <a:r>
              <a:rPr lang="en-US" sz="1700" dirty="0" smtClean="0"/>
              <a:t>on </a:t>
            </a:r>
            <a:r>
              <a:rPr lang="en-US" sz="1700" dirty="0" err="1" smtClean="0"/>
              <a:t>pred</a:t>
            </a:r>
            <a:r>
              <a:rPr lang="en-US" sz="1700" dirty="0" smtClean="0"/>
              <a:t> dataset, lets calculate the Final model performance for </a:t>
            </a:r>
            <a:r>
              <a:rPr lang="en-US" sz="1700" dirty="0" err="1" smtClean="0"/>
              <a:t>knn</a:t>
            </a:r>
            <a:r>
              <a:rPr lang="en-US" sz="1700" dirty="0" smtClean="0"/>
              <a:t> algorithm </a:t>
            </a:r>
          </a:p>
          <a:p>
            <a:pPr algn="just"/>
            <a:endParaRPr lang="en-US" sz="1600" dirty="0"/>
          </a:p>
        </p:txBody>
      </p:sp>
      <p:graphicFrame>
        <p:nvGraphicFramePr>
          <p:cNvPr id="12" name="Table 11"/>
          <p:cNvGraphicFramePr>
            <a:graphicFrameLocks noGrp="1"/>
          </p:cNvGraphicFramePr>
          <p:nvPr/>
        </p:nvGraphicFramePr>
        <p:xfrm>
          <a:off x="1285852"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err="1" smtClean="0"/>
                        <a:t>Knn.Pred</a:t>
                      </a:r>
                      <a:endParaRPr lang="en-IN" sz="1400" dirty="0"/>
                    </a:p>
                  </a:txBody>
                  <a:tcPr/>
                </a:tc>
              </a:tr>
            </a:tbl>
          </a:graphicData>
        </a:graphic>
      </p:graphicFrame>
      <p:graphicFrame>
        <p:nvGraphicFramePr>
          <p:cNvPr id="13" name="Table 12"/>
          <p:cNvGraphicFramePr>
            <a:graphicFrameLocks noGrp="1"/>
          </p:cNvGraphicFramePr>
          <p:nvPr/>
        </p:nvGraphicFramePr>
        <p:xfrm>
          <a:off x="2214546"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14" name="Table 13"/>
          <p:cNvGraphicFramePr>
            <a:graphicFrameLocks noGrp="1"/>
          </p:cNvGraphicFramePr>
          <p:nvPr/>
        </p:nvGraphicFramePr>
        <p:xfrm>
          <a:off x="314324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19" name="Table 18"/>
          <p:cNvGraphicFramePr>
            <a:graphicFrameLocks noGrp="1"/>
          </p:cNvGraphicFramePr>
          <p:nvPr/>
        </p:nvGraphicFramePr>
        <p:xfrm>
          <a:off x="1285852"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20" name="Table 19"/>
          <p:cNvGraphicFramePr>
            <a:graphicFrameLocks noGrp="1"/>
          </p:cNvGraphicFramePr>
          <p:nvPr/>
        </p:nvGraphicFramePr>
        <p:xfrm>
          <a:off x="314324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84</a:t>
                      </a:r>
                      <a:endParaRPr lang="en-IN" sz="1400" dirty="0"/>
                    </a:p>
                  </a:txBody>
                  <a:tcPr>
                    <a:solidFill>
                      <a:schemeClr val="bg1"/>
                    </a:solidFill>
                  </a:tcPr>
                </a:tc>
              </a:tr>
            </a:tbl>
          </a:graphicData>
        </a:graphic>
      </p:graphicFrame>
      <p:graphicFrame>
        <p:nvGraphicFramePr>
          <p:cNvPr id="21" name="Table 20"/>
          <p:cNvGraphicFramePr>
            <a:graphicFrameLocks noGrp="1"/>
          </p:cNvGraphicFramePr>
          <p:nvPr/>
        </p:nvGraphicFramePr>
        <p:xfrm>
          <a:off x="2214546"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805</a:t>
                      </a:r>
                      <a:endParaRPr lang="en-IN" sz="1400" dirty="0"/>
                    </a:p>
                  </a:txBody>
                  <a:tcPr>
                    <a:solidFill>
                      <a:schemeClr val="bg1"/>
                    </a:solidFill>
                  </a:tcPr>
                </a:tc>
              </a:tr>
            </a:tbl>
          </a:graphicData>
        </a:graphic>
      </p:graphicFrame>
      <p:graphicFrame>
        <p:nvGraphicFramePr>
          <p:cNvPr id="22" name="Table 21"/>
          <p:cNvGraphicFramePr>
            <a:graphicFrameLocks noGrp="1"/>
          </p:cNvGraphicFramePr>
          <p:nvPr/>
        </p:nvGraphicFramePr>
        <p:xfrm>
          <a:off x="5643570"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92.04</a:t>
                      </a:r>
                      <a:endParaRPr lang="en-IN" sz="1400" dirty="0"/>
                    </a:p>
                  </a:txBody>
                  <a:tcPr>
                    <a:solidFill>
                      <a:schemeClr val="bg1"/>
                    </a:solidFill>
                  </a:tcPr>
                </a:tc>
              </a:tr>
            </a:tbl>
          </a:graphicData>
        </a:graphic>
      </p:graphicFrame>
      <p:graphicFrame>
        <p:nvGraphicFramePr>
          <p:cNvPr id="23" name="Table 22"/>
          <p:cNvGraphicFramePr>
            <a:graphicFrameLocks noGrp="1"/>
          </p:cNvGraphicFramePr>
          <p:nvPr/>
        </p:nvGraphicFramePr>
        <p:xfrm>
          <a:off x="4714876"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24" name="Table 23"/>
          <p:cNvGraphicFramePr>
            <a:graphicFrameLocks noGrp="1"/>
          </p:cNvGraphicFramePr>
          <p:nvPr/>
        </p:nvGraphicFramePr>
        <p:xfrm>
          <a:off x="6572264"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25" name="Table 24"/>
          <p:cNvGraphicFramePr>
            <a:graphicFrameLocks noGrp="1"/>
          </p:cNvGraphicFramePr>
          <p:nvPr/>
        </p:nvGraphicFramePr>
        <p:xfrm>
          <a:off x="5643570"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26" name="Table 25"/>
          <p:cNvGraphicFramePr>
            <a:graphicFrameLocks noGrp="1"/>
          </p:cNvGraphicFramePr>
          <p:nvPr/>
        </p:nvGraphicFramePr>
        <p:xfrm>
          <a:off x="4714876"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89.26</a:t>
                      </a:r>
                      <a:endParaRPr lang="en-IN" sz="1400" dirty="0"/>
                    </a:p>
                  </a:txBody>
                  <a:tcPr>
                    <a:solidFill>
                      <a:schemeClr val="bg1"/>
                    </a:solidFill>
                  </a:tcPr>
                </a:tc>
              </a:tr>
            </a:tbl>
          </a:graphicData>
        </a:graphic>
      </p:graphicFrame>
      <p:graphicFrame>
        <p:nvGraphicFramePr>
          <p:cNvPr id="27" name="Table 26"/>
          <p:cNvGraphicFramePr>
            <a:graphicFrameLocks noGrp="1"/>
          </p:cNvGraphicFramePr>
          <p:nvPr/>
        </p:nvGraphicFramePr>
        <p:xfrm>
          <a:off x="6572264"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33.85</a:t>
                      </a:r>
                      <a:endParaRPr lang="en-IN" sz="1400" dirty="0"/>
                    </a:p>
                  </a:txBody>
                  <a:tcPr>
                    <a:solidFill>
                      <a:schemeClr val="bg1"/>
                    </a:solidFill>
                  </a:tcPr>
                </a:tc>
              </a:tr>
            </a:tbl>
          </a:graphicData>
        </a:graphic>
      </p:graphicFrame>
      <p:graphicFrame>
        <p:nvGraphicFramePr>
          <p:cNvPr id="28" name="Table 27"/>
          <p:cNvGraphicFramePr>
            <a:graphicFrameLocks noGrp="1"/>
          </p:cNvGraphicFramePr>
          <p:nvPr/>
        </p:nvGraphicFramePr>
        <p:xfrm>
          <a:off x="314324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43</a:t>
                      </a:r>
                      <a:endParaRPr lang="en-IN" sz="1400" dirty="0"/>
                    </a:p>
                  </a:txBody>
                  <a:tcPr>
                    <a:solidFill>
                      <a:schemeClr val="bg1"/>
                    </a:solidFill>
                  </a:tcPr>
                </a:tc>
              </a:tr>
            </a:tbl>
          </a:graphicData>
        </a:graphic>
      </p:graphicFrame>
      <p:graphicFrame>
        <p:nvGraphicFramePr>
          <p:cNvPr id="29" name="Table 28"/>
          <p:cNvGraphicFramePr>
            <a:graphicFrameLocks noGrp="1"/>
          </p:cNvGraphicFramePr>
          <p:nvPr/>
        </p:nvGraphicFramePr>
        <p:xfrm>
          <a:off x="2214546"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18</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1285852"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pic>
        <p:nvPicPr>
          <p:cNvPr id="2050" name="Picture 2" descr="C:\Users\Vasu\Desktop\Vasu\LEARNING\data Analytics\UPX\Data Science Specialisation\Projects\Telecom_churn\Submit\Elbow Graph.png"/>
          <p:cNvPicPr>
            <a:picLocks noChangeAspect="1" noChangeArrowheads="1"/>
          </p:cNvPicPr>
          <p:nvPr/>
        </p:nvPicPr>
        <p:blipFill>
          <a:blip r:embed="rId7"/>
          <a:srcRect/>
          <a:stretch>
            <a:fillRect/>
          </a:stretch>
        </p:blipFill>
        <p:spPr bwMode="auto">
          <a:xfrm>
            <a:off x="6215074" y="1357304"/>
            <a:ext cx="1928812" cy="1928812"/>
          </a:xfrm>
          <a:prstGeom prst="rect">
            <a:avLst/>
          </a:prstGeom>
          <a:noFill/>
        </p:spPr>
      </p:pic>
    </p:spTree>
    <p:extLst>
      <p:ext uri="{BB962C8B-B14F-4D97-AF65-F5344CB8AC3E}">
        <p14:creationId xmlns="" xmlns:p14="http://schemas.microsoft.com/office/powerpoint/2010/main" val="47209200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4" name="Group 7"/>
          <p:cNvGrpSpPr/>
          <p:nvPr/>
        </p:nvGrpSpPr>
        <p:grpSpPr>
          <a:xfrm rot="16200000">
            <a:off x="-590362" y="2038170"/>
            <a:ext cx="1771664" cy="438506"/>
            <a:chOff x="-126853" y="113603"/>
            <a:chExt cx="1589895" cy="877008"/>
          </a:xfrm>
          <a:solidFill>
            <a:srgbClr val="0EBE44"/>
          </a:solidFill>
        </p:grpSpPr>
        <p:sp>
          <p:nvSpPr>
            <p:cNvPr id="9" name="Rectangle 8"/>
            <p:cNvSpPr/>
            <p:nvPr/>
          </p:nvSpPr>
          <p:spPr>
            <a:xfrm>
              <a:off x="1364" y="113603"/>
              <a:ext cx="1461678"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26853" y="113605"/>
              <a:ext cx="1589895"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a:t>
              </a:r>
              <a:r>
                <a:rPr lang="en-US" sz="1400" dirty="0" smtClean="0"/>
                <a:t>Models</a:t>
              </a:r>
              <a:endParaRPr lang="en-US" sz="1400" dirty="0"/>
            </a:p>
          </p:txBody>
        </p:sp>
      </p:grpSp>
      <p:sp>
        <p:nvSpPr>
          <p:cNvPr id="3" name="Rectangle 2"/>
          <p:cNvSpPr/>
          <p:nvPr/>
        </p:nvSpPr>
        <p:spPr>
          <a:xfrm>
            <a:off x="609600" y="1368362"/>
            <a:ext cx="5819788" cy="1477328"/>
          </a:xfrm>
          <a:prstGeom prst="rect">
            <a:avLst/>
          </a:prstGeom>
        </p:spPr>
        <p:txBody>
          <a:bodyPr wrap="square">
            <a:spAutoFit/>
          </a:bodyPr>
          <a:lstStyle/>
          <a:p>
            <a:pPr algn="just"/>
            <a:r>
              <a:rPr lang="en-US" sz="2000" dirty="0" smtClean="0"/>
              <a:t>Decision Trees </a:t>
            </a:r>
          </a:p>
          <a:p>
            <a:pPr algn="just"/>
            <a:r>
              <a:rPr lang="en-IN" sz="1400" dirty="0" err="1" smtClean="0"/>
              <a:t>tree_model</a:t>
            </a:r>
            <a:r>
              <a:rPr lang="en-IN" sz="1400" dirty="0" smtClean="0"/>
              <a:t> &lt;- tree(churn_status ~.-State-Area-Ph_No., data = train)</a:t>
            </a:r>
          </a:p>
          <a:p>
            <a:pPr algn="just"/>
            <a:r>
              <a:rPr lang="en-IN" sz="1400" dirty="0" smtClean="0"/>
              <a:t>Classification tree: tree</a:t>
            </a:r>
          </a:p>
          <a:p>
            <a:pPr algn="just"/>
            <a:r>
              <a:rPr lang="en-IN" sz="1400" dirty="0" smtClean="0"/>
              <a:t>Variables actually used in tree construction: </a:t>
            </a:r>
          </a:p>
          <a:p>
            <a:pPr algn="just"/>
            <a:r>
              <a:rPr lang="en-IN" sz="1400" dirty="0" smtClean="0"/>
              <a:t> "tot_day_mins" "cust_calls_made" "Int_Plan" "tot_evening_mins" "Vmail_Plan“</a:t>
            </a:r>
          </a:p>
          <a:p>
            <a:pPr algn="just"/>
            <a:r>
              <a:rPr lang="en-IN" sz="1400" dirty="0" smtClean="0"/>
              <a:t> "tot_int_calls" "tot_int_mins" "tot_ngt_mins" ,  Number of terminal nodes: 15 </a:t>
            </a:r>
            <a:endParaRPr lang="en-US" dirty="0" smtClean="0"/>
          </a:p>
        </p:txBody>
      </p:sp>
      <p:graphicFrame>
        <p:nvGraphicFramePr>
          <p:cNvPr id="17" name="Diagram 16"/>
          <p:cNvGraphicFramePr/>
          <p:nvPr>
            <p:extLst>
              <p:ext uri="{D42A27DB-BD31-4B8C-83A1-F6EECF244321}">
                <p14:modId xmlns="" xmlns:p14="http://schemas.microsoft.com/office/powerpoint/2010/main"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14"/>
          <p:cNvGrpSpPr/>
          <p:nvPr/>
        </p:nvGrpSpPr>
        <p:grpSpPr>
          <a:xfrm rot="16200000">
            <a:off x="-597494" y="3888415"/>
            <a:ext cx="1785952" cy="438505"/>
            <a:chOff x="1363" y="113603"/>
            <a:chExt cx="1461680" cy="877007"/>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3" y="113606"/>
              <a:ext cx="1461680" cy="877004"/>
            </a:xfrm>
            <a:prstGeom prst="rect">
              <a:avLst/>
            </a:prstGeom>
            <a:solidFill>
              <a:srgbClr val="3FA527"/>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Validate &amp; Measure</a:t>
              </a:r>
              <a:endParaRPr lang="en-US" sz="1400" kern="1200" dirty="0"/>
            </a:p>
          </p:txBody>
        </p:sp>
      </p:grpSp>
      <p:sp>
        <p:nvSpPr>
          <p:cNvPr id="19" name="Rectangle 18"/>
          <p:cNvSpPr/>
          <p:nvPr/>
        </p:nvSpPr>
        <p:spPr>
          <a:xfrm>
            <a:off x="642910" y="3286130"/>
            <a:ext cx="8142213" cy="615553"/>
          </a:xfrm>
          <a:prstGeom prst="rect">
            <a:avLst/>
          </a:prstGeom>
        </p:spPr>
        <p:txBody>
          <a:bodyPr wrap="square">
            <a:spAutoFit/>
          </a:bodyPr>
          <a:lstStyle/>
          <a:p>
            <a:pPr algn="just"/>
            <a:r>
              <a:rPr lang="en-US" sz="1700" dirty="0" smtClean="0"/>
              <a:t>Validating the above model against our test data set, lets see what our confusion </a:t>
            </a:r>
            <a:r>
              <a:rPr lang="en-US" sz="1700" dirty="0" smtClean="0"/>
              <a:t>matrix </a:t>
            </a:r>
            <a:r>
              <a:rPr lang="en-US" sz="1700" dirty="0" smtClean="0"/>
              <a:t>and other performance parameters convey :-</a:t>
            </a:r>
            <a:endParaRPr lang="en-US" sz="1700" dirty="0"/>
          </a:p>
        </p:txBody>
      </p:sp>
      <p:graphicFrame>
        <p:nvGraphicFramePr>
          <p:cNvPr id="29" name="Table 28"/>
          <p:cNvGraphicFramePr>
            <a:graphicFrameLocks noGrp="1"/>
          </p:cNvGraphicFramePr>
          <p:nvPr/>
        </p:nvGraphicFramePr>
        <p:xfrm>
          <a:off x="5643570"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98.01</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4714876"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31" name="Table 30"/>
          <p:cNvGraphicFramePr>
            <a:graphicFrameLocks noGrp="1"/>
          </p:cNvGraphicFramePr>
          <p:nvPr/>
        </p:nvGraphicFramePr>
        <p:xfrm>
          <a:off x="6572264"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32" name="Table 31"/>
          <p:cNvGraphicFramePr>
            <a:graphicFrameLocks noGrp="1"/>
          </p:cNvGraphicFramePr>
          <p:nvPr/>
        </p:nvGraphicFramePr>
        <p:xfrm>
          <a:off x="5643570"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33" name="Table 32"/>
          <p:cNvGraphicFramePr>
            <a:graphicFrameLocks noGrp="1"/>
          </p:cNvGraphicFramePr>
          <p:nvPr/>
        </p:nvGraphicFramePr>
        <p:xfrm>
          <a:off x="4714876"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93.99</a:t>
                      </a:r>
                      <a:endParaRPr lang="en-IN" sz="1400" dirty="0"/>
                    </a:p>
                  </a:txBody>
                  <a:tcPr>
                    <a:solidFill>
                      <a:schemeClr val="bg1"/>
                    </a:solidFill>
                  </a:tcPr>
                </a:tc>
              </a:tr>
            </a:tbl>
          </a:graphicData>
        </a:graphic>
      </p:graphicFrame>
      <p:graphicFrame>
        <p:nvGraphicFramePr>
          <p:cNvPr id="34" name="Table 33"/>
          <p:cNvGraphicFramePr>
            <a:graphicFrameLocks noGrp="1"/>
          </p:cNvGraphicFramePr>
          <p:nvPr/>
        </p:nvGraphicFramePr>
        <p:xfrm>
          <a:off x="6572264"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70.31</a:t>
                      </a:r>
                      <a:endParaRPr lang="en-IN" sz="1400" dirty="0"/>
                    </a:p>
                  </a:txBody>
                  <a:tcPr>
                    <a:solidFill>
                      <a:schemeClr val="bg1"/>
                    </a:solidFill>
                  </a:tcPr>
                </a:tc>
              </a:tr>
            </a:tbl>
          </a:graphicData>
        </a:graphic>
      </p:graphicFrame>
      <p:graphicFrame>
        <p:nvGraphicFramePr>
          <p:cNvPr id="38" name="Table 37"/>
          <p:cNvGraphicFramePr>
            <a:graphicFrameLocks noGrp="1"/>
          </p:cNvGraphicFramePr>
          <p:nvPr/>
        </p:nvGraphicFramePr>
        <p:xfrm>
          <a:off x="1285852"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err="1" smtClean="0"/>
                        <a:t>Tree.Pred</a:t>
                      </a:r>
                      <a:endParaRPr lang="en-IN" sz="1400" dirty="0"/>
                    </a:p>
                  </a:txBody>
                  <a:tcPr/>
                </a:tc>
              </a:tr>
            </a:tbl>
          </a:graphicData>
        </a:graphic>
      </p:graphicFrame>
      <p:graphicFrame>
        <p:nvGraphicFramePr>
          <p:cNvPr id="39" name="Table 38"/>
          <p:cNvGraphicFramePr>
            <a:graphicFrameLocks noGrp="1"/>
          </p:cNvGraphicFramePr>
          <p:nvPr/>
        </p:nvGraphicFramePr>
        <p:xfrm>
          <a:off x="2214546"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40" name="Table 39"/>
          <p:cNvGraphicFramePr>
            <a:graphicFrameLocks noGrp="1"/>
          </p:cNvGraphicFramePr>
          <p:nvPr/>
        </p:nvGraphicFramePr>
        <p:xfrm>
          <a:off x="314324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41" name="Table 40"/>
          <p:cNvGraphicFramePr>
            <a:graphicFrameLocks noGrp="1"/>
          </p:cNvGraphicFramePr>
          <p:nvPr/>
        </p:nvGraphicFramePr>
        <p:xfrm>
          <a:off x="1285852"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42" name="Table 41"/>
          <p:cNvGraphicFramePr>
            <a:graphicFrameLocks noGrp="1"/>
          </p:cNvGraphicFramePr>
          <p:nvPr/>
        </p:nvGraphicFramePr>
        <p:xfrm>
          <a:off x="314324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38</a:t>
                      </a:r>
                      <a:endParaRPr lang="en-IN" sz="1400" dirty="0"/>
                    </a:p>
                  </a:txBody>
                  <a:tcPr>
                    <a:solidFill>
                      <a:schemeClr val="bg1"/>
                    </a:solidFill>
                  </a:tcPr>
                </a:tc>
              </a:tr>
            </a:tbl>
          </a:graphicData>
        </a:graphic>
      </p:graphicFrame>
      <p:graphicFrame>
        <p:nvGraphicFramePr>
          <p:cNvPr id="43" name="Table 42"/>
          <p:cNvGraphicFramePr>
            <a:graphicFrameLocks noGrp="1"/>
          </p:cNvGraphicFramePr>
          <p:nvPr/>
        </p:nvGraphicFramePr>
        <p:xfrm>
          <a:off x="2214546"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739</a:t>
                      </a:r>
                      <a:endParaRPr lang="en-IN" sz="1400" dirty="0"/>
                    </a:p>
                  </a:txBody>
                  <a:tcPr>
                    <a:solidFill>
                      <a:schemeClr val="bg1"/>
                    </a:solidFill>
                  </a:tcPr>
                </a:tc>
              </a:tr>
            </a:tbl>
          </a:graphicData>
        </a:graphic>
      </p:graphicFrame>
      <p:graphicFrame>
        <p:nvGraphicFramePr>
          <p:cNvPr id="44" name="Table 43"/>
          <p:cNvGraphicFramePr>
            <a:graphicFrameLocks noGrp="1"/>
          </p:cNvGraphicFramePr>
          <p:nvPr/>
        </p:nvGraphicFramePr>
        <p:xfrm>
          <a:off x="314324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90</a:t>
                      </a:r>
                      <a:endParaRPr lang="en-IN" sz="1400" dirty="0"/>
                    </a:p>
                  </a:txBody>
                  <a:tcPr>
                    <a:solidFill>
                      <a:schemeClr val="bg1"/>
                    </a:solidFill>
                  </a:tcPr>
                </a:tc>
              </a:tr>
            </a:tbl>
          </a:graphicData>
        </a:graphic>
      </p:graphicFrame>
      <p:graphicFrame>
        <p:nvGraphicFramePr>
          <p:cNvPr id="45" name="Table 44"/>
          <p:cNvGraphicFramePr>
            <a:graphicFrameLocks noGrp="1"/>
          </p:cNvGraphicFramePr>
          <p:nvPr/>
        </p:nvGraphicFramePr>
        <p:xfrm>
          <a:off x="2214546"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15</a:t>
                      </a:r>
                      <a:endParaRPr lang="en-IN" sz="1400" dirty="0"/>
                    </a:p>
                  </a:txBody>
                  <a:tcPr>
                    <a:solidFill>
                      <a:schemeClr val="bg1"/>
                    </a:solidFill>
                  </a:tcPr>
                </a:tc>
              </a:tr>
            </a:tbl>
          </a:graphicData>
        </a:graphic>
      </p:graphicFrame>
      <p:graphicFrame>
        <p:nvGraphicFramePr>
          <p:cNvPr id="46" name="Table 45"/>
          <p:cNvGraphicFramePr>
            <a:graphicFrameLocks noGrp="1"/>
          </p:cNvGraphicFramePr>
          <p:nvPr/>
        </p:nvGraphicFramePr>
        <p:xfrm>
          <a:off x="1285852"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pic>
        <p:nvPicPr>
          <p:cNvPr id="5122" name="Picture 2" descr="C:\Users\Vasu\Desktop\Vasu\LEARNING\data Analytics\UPX\Data Science Specialisation\Projects\Telecom_churn\Submit\tree.png"/>
          <p:cNvPicPr>
            <a:picLocks noChangeAspect="1" noChangeArrowheads="1"/>
          </p:cNvPicPr>
          <p:nvPr/>
        </p:nvPicPr>
        <p:blipFill>
          <a:blip r:embed="rId7"/>
          <a:srcRect/>
          <a:stretch>
            <a:fillRect/>
          </a:stretch>
        </p:blipFill>
        <p:spPr bwMode="auto">
          <a:xfrm>
            <a:off x="6643702" y="1428742"/>
            <a:ext cx="1857388" cy="1857382"/>
          </a:xfrm>
          <a:prstGeom prst="rect">
            <a:avLst/>
          </a:prstGeom>
          <a:noFill/>
        </p:spPr>
      </p:pic>
    </p:spTree>
    <p:extLst>
      <p:ext uri="{BB962C8B-B14F-4D97-AF65-F5344CB8AC3E}">
        <p14:creationId xmlns="" xmlns:p14="http://schemas.microsoft.com/office/powerpoint/2010/main" val="99745899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824638716"/>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p:cNvSpPr/>
          <p:nvPr/>
        </p:nvSpPr>
        <p:spPr>
          <a:xfrm rot="16200000">
            <a:off x="-530876" y="3888413"/>
            <a:ext cx="1785950" cy="438505"/>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Final Prediction</a:t>
            </a:r>
            <a:endParaRPr lang="en-US" sz="1400" kern="1200" dirty="0"/>
          </a:p>
        </p:txBody>
      </p:sp>
      <p:sp>
        <p:nvSpPr>
          <p:cNvPr id="9" name="Rectangle 8"/>
          <p:cNvSpPr/>
          <p:nvPr/>
        </p:nvSpPr>
        <p:spPr>
          <a:xfrm rot="16200000">
            <a:off x="-533251" y="2033401"/>
            <a:ext cx="1790699" cy="438505"/>
          </a:xfrm>
          <a:prstGeom prst="rect">
            <a:avLst/>
          </a:prstGeom>
          <a:solidFill>
            <a:srgbClr val="00CC66"/>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Improve Model Performance</a:t>
            </a:r>
            <a:endParaRPr lang="en-US" sz="1400" kern="1200" dirty="0"/>
          </a:p>
        </p:txBody>
      </p:sp>
      <p:sp>
        <p:nvSpPr>
          <p:cNvPr id="10" name="Rectangle 9"/>
          <p:cNvSpPr/>
          <p:nvPr/>
        </p:nvSpPr>
        <p:spPr>
          <a:xfrm>
            <a:off x="642910" y="1357305"/>
            <a:ext cx="5000660" cy="2062103"/>
          </a:xfrm>
          <a:prstGeom prst="rect">
            <a:avLst/>
          </a:prstGeom>
        </p:spPr>
        <p:txBody>
          <a:bodyPr wrap="square">
            <a:spAutoFit/>
          </a:bodyPr>
          <a:lstStyle/>
          <a:p>
            <a:pPr algn="just"/>
            <a:r>
              <a:rPr lang="en-US" sz="1600" dirty="0" smtClean="0"/>
              <a:t>-&gt; Pruning, so that the model doesn’t </a:t>
            </a:r>
            <a:r>
              <a:rPr lang="en-US" sz="1600" dirty="0" err="1" smtClean="0"/>
              <a:t>overfit</a:t>
            </a:r>
            <a:r>
              <a:rPr lang="en-US" sz="1600" dirty="0" smtClean="0"/>
              <a:t> the dataset.</a:t>
            </a:r>
          </a:p>
          <a:p>
            <a:pPr algn="just"/>
            <a:r>
              <a:rPr lang="en-US" sz="1400" dirty="0" err="1" smtClean="0"/>
              <a:t>tree_validate</a:t>
            </a:r>
            <a:r>
              <a:rPr lang="en-US" sz="1400" dirty="0" smtClean="0"/>
              <a:t> &lt;- </a:t>
            </a:r>
            <a:r>
              <a:rPr lang="en-US" sz="1400" dirty="0" err="1" smtClean="0"/>
              <a:t>cv.tree</a:t>
            </a:r>
            <a:r>
              <a:rPr lang="en-US" sz="1400" dirty="0" smtClean="0"/>
              <a:t>(object = </a:t>
            </a:r>
            <a:r>
              <a:rPr lang="en-US" sz="1400" dirty="0" err="1" smtClean="0"/>
              <a:t>tree_model,FUN</a:t>
            </a:r>
            <a:r>
              <a:rPr lang="en-US" sz="1400" dirty="0" smtClean="0"/>
              <a:t> = </a:t>
            </a:r>
            <a:r>
              <a:rPr lang="en-US" sz="1400" dirty="0" err="1" smtClean="0"/>
              <a:t>prune.misclass</a:t>
            </a:r>
            <a:r>
              <a:rPr lang="en-US" sz="1400" dirty="0" smtClean="0"/>
              <a:t> )</a:t>
            </a:r>
          </a:p>
          <a:p>
            <a:pPr algn="just"/>
            <a:r>
              <a:rPr lang="en-US" sz="1400" dirty="0" smtClean="0"/>
              <a:t>plot(x=</a:t>
            </a:r>
            <a:r>
              <a:rPr lang="en-US" sz="1400" dirty="0" err="1" smtClean="0"/>
              <a:t>tree_validate$size,y</a:t>
            </a:r>
            <a:r>
              <a:rPr lang="en-US" sz="1400" dirty="0" smtClean="0"/>
              <a:t>=</a:t>
            </a:r>
            <a:r>
              <a:rPr lang="en-US" sz="1400" dirty="0" err="1" smtClean="0"/>
              <a:t>tree_validate$dev</a:t>
            </a:r>
            <a:r>
              <a:rPr lang="en-US" sz="1400" dirty="0" smtClean="0"/>
              <a:t>, type="b")</a:t>
            </a:r>
          </a:p>
          <a:p>
            <a:pPr algn="just"/>
            <a:endParaRPr lang="en-IN" sz="1400" dirty="0" smtClean="0"/>
          </a:p>
          <a:p>
            <a:pPr algn="just"/>
            <a:r>
              <a:rPr lang="en-IN" sz="1400" dirty="0" smtClean="0"/>
              <a:t>From the plot one can see that </a:t>
            </a:r>
            <a:r>
              <a:rPr lang="en-IN" sz="1400" dirty="0" err="1" smtClean="0"/>
              <a:t>tree_validate$dev</a:t>
            </a:r>
            <a:r>
              <a:rPr lang="en-IN" sz="1400" dirty="0" smtClean="0"/>
              <a:t> diff is same from for tree levels 11-14, so can we assume the best tree level size to be 12 (rather than original number 15) at the cost of some bias.</a:t>
            </a:r>
            <a:endParaRPr lang="en-US" sz="1400" dirty="0" smtClean="0"/>
          </a:p>
          <a:p>
            <a:pPr algn="just"/>
            <a:endParaRPr lang="en-US" sz="1400" dirty="0" smtClean="0"/>
          </a:p>
        </p:txBody>
      </p:sp>
      <p:sp>
        <p:nvSpPr>
          <p:cNvPr id="11" name="Rectangle 10"/>
          <p:cNvSpPr/>
          <p:nvPr/>
        </p:nvSpPr>
        <p:spPr>
          <a:xfrm>
            <a:off x="785786" y="3286131"/>
            <a:ext cx="8142213" cy="830997"/>
          </a:xfrm>
          <a:prstGeom prst="rect">
            <a:avLst/>
          </a:prstGeom>
        </p:spPr>
        <p:txBody>
          <a:bodyPr wrap="square">
            <a:spAutoFit/>
          </a:bodyPr>
          <a:lstStyle/>
          <a:p>
            <a:pPr algn="just"/>
            <a:r>
              <a:rPr lang="en-US" sz="1600" dirty="0" smtClean="0"/>
              <a:t>Final Prediction after applying above improvement techniques on </a:t>
            </a:r>
            <a:r>
              <a:rPr lang="en-US" sz="1600" dirty="0" err="1" smtClean="0"/>
              <a:t>pred</a:t>
            </a:r>
            <a:r>
              <a:rPr lang="en-US" sz="1600" dirty="0" smtClean="0"/>
              <a:t> dataset, lets calculate the </a:t>
            </a:r>
          </a:p>
          <a:p>
            <a:pPr algn="just"/>
            <a:r>
              <a:rPr lang="en-US" sz="1600" dirty="0" smtClean="0"/>
              <a:t>Final model performance for decision trees algorithm </a:t>
            </a:r>
          </a:p>
          <a:p>
            <a:pPr algn="just"/>
            <a:endParaRPr lang="en-US" sz="1600" dirty="0"/>
          </a:p>
        </p:txBody>
      </p:sp>
      <p:graphicFrame>
        <p:nvGraphicFramePr>
          <p:cNvPr id="12" name="Table 11"/>
          <p:cNvGraphicFramePr>
            <a:graphicFrameLocks noGrp="1"/>
          </p:cNvGraphicFramePr>
          <p:nvPr/>
        </p:nvGraphicFramePr>
        <p:xfrm>
          <a:off x="1285852"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Tree </a:t>
                      </a:r>
                      <a:r>
                        <a:rPr lang="en-IN" sz="1400" dirty="0" err="1" smtClean="0"/>
                        <a:t>Pred</a:t>
                      </a:r>
                      <a:endParaRPr lang="en-IN" sz="1400" dirty="0"/>
                    </a:p>
                  </a:txBody>
                  <a:tcPr/>
                </a:tc>
              </a:tr>
            </a:tbl>
          </a:graphicData>
        </a:graphic>
      </p:graphicFrame>
      <p:graphicFrame>
        <p:nvGraphicFramePr>
          <p:cNvPr id="13" name="Table 12"/>
          <p:cNvGraphicFramePr>
            <a:graphicFrameLocks noGrp="1"/>
          </p:cNvGraphicFramePr>
          <p:nvPr/>
        </p:nvGraphicFramePr>
        <p:xfrm>
          <a:off x="2214546"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14" name="Table 13"/>
          <p:cNvGraphicFramePr>
            <a:graphicFrameLocks noGrp="1"/>
          </p:cNvGraphicFramePr>
          <p:nvPr/>
        </p:nvGraphicFramePr>
        <p:xfrm>
          <a:off x="314324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19" name="Table 18"/>
          <p:cNvGraphicFramePr>
            <a:graphicFrameLocks noGrp="1"/>
          </p:cNvGraphicFramePr>
          <p:nvPr/>
        </p:nvGraphicFramePr>
        <p:xfrm>
          <a:off x="1285852"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20" name="Table 19"/>
          <p:cNvGraphicFramePr>
            <a:graphicFrameLocks noGrp="1"/>
          </p:cNvGraphicFramePr>
          <p:nvPr/>
        </p:nvGraphicFramePr>
        <p:xfrm>
          <a:off x="314324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44</a:t>
                      </a:r>
                      <a:endParaRPr lang="en-IN" sz="1400" dirty="0"/>
                    </a:p>
                  </a:txBody>
                  <a:tcPr>
                    <a:solidFill>
                      <a:schemeClr val="bg1"/>
                    </a:solidFill>
                  </a:tcPr>
                </a:tc>
              </a:tr>
            </a:tbl>
          </a:graphicData>
        </a:graphic>
      </p:graphicFrame>
      <p:graphicFrame>
        <p:nvGraphicFramePr>
          <p:cNvPr id="21" name="Table 20"/>
          <p:cNvGraphicFramePr>
            <a:graphicFrameLocks noGrp="1"/>
          </p:cNvGraphicFramePr>
          <p:nvPr/>
        </p:nvGraphicFramePr>
        <p:xfrm>
          <a:off x="2214546"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801</a:t>
                      </a:r>
                      <a:endParaRPr lang="en-IN" sz="1400" dirty="0"/>
                    </a:p>
                  </a:txBody>
                  <a:tcPr>
                    <a:solidFill>
                      <a:schemeClr val="bg1"/>
                    </a:solidFill>
                  </a:tcPr>
                </a:tc>
              </a:tr>
            </a:tbl>
          </a:graphicData>
        </a:graphic>
      </p:graphicFrame>
      <p:graphicFrame>
        <p:nvGraphicFramePr>
          <p:cNvPr id="22" name="Table 21"/>
          <p:cNvGraphicFramePr>
            <a:graphicFrameLocks noGrp="1"/>
          </p:cNvGraphicFramePr>
          <p:nvPr/>
        </p:nvGraphicFramePr>
        <p:xfrm>
          <a:off x="5643570"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97.32</a:t>
                      </a:r>
                      <a:endParaRPr lang="en-IN" sz="1400" dirty="0"/>
                    </a:p>
                  </a:txBody>
                  <a:tcPr>
                    <a:solidFill>
                      <a:schemeClr val="bg1"/>
                    </a:solidFill>
                  </a:tcPr>
                </a:tc>
              </a:tr>
            </a:tbl>
          </a:graphicData>
        </a:graphic>
      </p:graphicFrame>
      <p:graphicFrame>
        <p:nvGraphicFramePr>
          <p:cNvPr id="23" name="Table 22"/>
          <p:cNvGraphicFramePr>
            <a:graphicFrameLocks noGrp="1"/>
          </p:cNvGraphicFramePr>
          <p:nvPr/>
        </p:nvGraphicFramePr>
        <p:xfrm>
          <a:off x="4714876"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24" name="Table 23"/>
          <p:cNvGraphicFramePr>
            <a:graphicFrameLocks noGrp="1"/>
          </p:cNvGraphicFramePr>
          <p:nvPr/>
        </p:nvGraphicFramePr>
        <p:xfrm>
          <a:off x="6572264"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25" name="Table 24"/>
          <p:cNvGraphicFramePr>
            <a:graphicFrameLocks noGrp="1"/>
          </p:cNvGraphicFramePr>
          <p:nvPr/>
        </p:nvGraphicFramePr>
        <p:xfrm>
          <a:off x="5643570"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26" name="Table 25"/>
          <p:cNvGraphicFramePr>
            <a:graphicFrameLocks noGrp="1"/>
          </p:cNvGraphicFramePr>
          <p:nvPr/>
        </p:nvGraphicFramePr>
        <p:xfrm>
          <a:off x="4714876"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93.05</a:t>
                      </a:r>
                      <a:endParaRPr lang="en-IN" sz="1400" dirty="0"/>
                    </a:p>
                  </a:txBody>
                  <a:tcPr>
                    <a:solidFill>
                      <a:schemeClr val="bg1"/>
                    </a:solidFill>
                  </a:tcPr>
                </a:tc>
              </a:tr>
            </a:tbl>
          </a:graphicData>
        </a:graphic>
      </p:graphicFrame>
      <p:graphicFrame>
        <p:nvGraphicFramePr>
          <p:cNvPr id="27" name="Table 26"/>
          <p:cNvGraphicFramePr>
            <a:graphicFrameLocks noGrp="1"/>
          </p:cNvGraphicFramePr>
          <p:nvPr/>
        </p:nvGraphicFramePr>
        <p:xfrm>
          <a:off x="6572264"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65.35</a:t>
                      </a:r>
                      <a:endParaRPr lang="en-IN" sz="1400" dirty="0"/>
                    </a:p>
                  </a:txBody>
                  <a:tcPr>
                    <a:solidFill>
                      <a:schemeClr val="bg1"/>
                    </a:solidFill>
                  </a:tcPr>
                </a:tc>
              </a:tr>
            </a:tbl>
          </a:graphicData>
        </a:graphic>
      </p:graphicFrame>
      <p:graphicFrame>
        <p:nvGraphicFramePr>
          <p:cNvPr id="28" name="Table 27"/>
          <p:cNvGraphicFramePr>
            <a:graphicFrameLocks noGrp="1"/>
          </p:cNvGraphicFramePr>
          <p:nvPr/>
        </p:nvGraphicFramePr>
        <p:xfrm>
          <a:off x="314324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83</a:t>
                      </a:r>
                      <a:endParaRPr lang="en-IN" sz="1400" dirty="0"/>
                    </a:p>
                  </a:txBody>
                  <a:tcPr>
                    <a:solidFill>
                      <a:schemeClr val="bg1"/>
                    </a:solidFill>
                  </a:tcPr>
                </a:tc>
              </a:tr>
            </a:tbl>
          </a:graphicData>
        </a:graphic>
      </p:graphicFrame>
      <p:graphicFrame>
        <p:nvGraphicFramePr>
          <p:cNvPr id="29" name="Table 28"/>
          <p:cNvGraphicFramePr>
            <a:graphicFrameLocks noGrp="1"/>
          </p:cNvGraphicFramePr>
          <p:nvPr/>
        </p:nvGraphicFramePr>
        <p:xfrm>
          <a:off x="2214546"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22</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1285852"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pic>
        <p:nvPicPr>
          <p:cNvPr id="6146" name="Picture 2" descr="C:\Users\Vasu\Desktop\Vasu\LEARNING\data Analytics\UPX\Data Science Specialisation\Projects\Telecom_churn\Submit\treevalidate.png"/>
          <p:cNvPicPr>
            <a:picLocks noChangeAspect="1" noChangeArrowheads="1"/>
          </p:cNvPicPr>
          <p:nvPr/>
        </p:nvPicPr>
        <p:blipFill>
          <a:blip r:embed="rId7"/>
          <a:srcRect/>
          <a:stretch>
            <a:fillRect/>
          </a:stretch>
        </p:blipFill>
        <p:spPr bwMode="auto">
          <a:xfrm>
            <a:off x="5929322" y="1357304"/>
            <a:ext cx="2000250" cy="2000250"/>
          </a:xfrm>
          <a:prstGeom prst="rect">
            <a:avLst/>
          </a:prstGeom>
          <a:noFill/>
        </p:spPr>
      </p:pic>
    </p:spTree>
    <p:extLst>
      <p:ext uri="{BB962C8B-B14F-4D97-AF65-F5344CB8AC3E}">
        <p14:creationId xmlns="" xmlns:p14="http://schemas.microsoft.com/office/powerpoint/2010/main" val="47209200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4" name="Group 7"/>
          <p:cNvGrpSpPr/>
          <p:nvPr/>
        </p:nvGrpSpPr>
        <p:grpSpPr>
          <a:xfrm rot="16200000">
            <a:off x="-590362" y="2038170"/>
            <a:ext cx="1771664" cy="438506"/>
            <a:chOff x="-126853" y="113603"/>
            <a:chExt cx="1589895" cy="877008"/>
          </a:xfrm>
          <a:solidFill>
            <a:srgbClr val="0EBE44"/>
          </a:solidFill>
        </p:grpSpPr>
        <p:sp>
          <p:nvSpPr>
            <p:cNvPr id="9" name="Rectangle 8"/>
            <p:cNvSpPr/>
            <p:nvPr/>
          </p:nvSpPr>
          <p:spPr>
            <a:xfrm>
              <a:off x="1364" y="113603"/>
              <a:ext cx="1461678"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26853" y="113605"/>
              <a:ext cx="1589895"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a:t>
              </a:r>
              <a:r>
                <a:rPr lang="en-US" sz="1400" dirty="0" smtClean="0"/>
                <a:t>Models</a:t>
              </a:r>
              <a:endParaRPr lang="en-US" sz="1400" dirty="0"/>
            </a:p>
          </p:txBody>
        </p:sp>
      </p:grpSp>
      <p:sp>
        <p:nvSpPr>
          <p:cNvPr id="3" name="Rectangle 2"/>
          <p:cNvSpPr/>
          <p:nvPr/>
        </p:nvSpPr>
        <p:spPr>
          <a:xfrm>
            <a:off x="609600" y="1368362"/>
            <a:ext cx="5819788" cy="1969770"/>
          </a:xfrm>
          <a:prstGeom prst="rect">
            <a:avLst/>
          </a:prstGeom>
        </p:spPr>
        <p:txBody>
          <a:bodyPr wrap="square">
            <a:spAutoFit/>
          </a:bodyPr>
          <a:lstStyle/>
          <a:p>
            <a:pPr algn="just"/>
            <a:r>
              <a:rPr lang="en-US" sz="2000" dirty="0" smtClean="0"/>
              <a:t>Random Forest </a:t>
            </a:r>
          </a:p>
          <a:p>
            <a:pPr algn="just"/>
            <a:r>
              <a:rPr lang="en-IN" sz="1400" dirty="0" err="1" smtClean="0"/>
              <a:t>random_model</a:t>
            </a:r>
            <a:r>
              <a:rPr lang="en-IN" sz="1400" dirty="0" smtClean="0"/>
              <a:t> &lt;- </a:t>
            </a:r>
            <a:r>
              <a:rPr lang="en-IN" sz="1400" dirty="0" err="1" smtClean="0"/>
              <a:t>randomForest</a:t>
            </a:r>
            <a:r>
              <a:rPr lang="en-IN" sz="1400" dirty="0" smtClean="0"/>
              <a:t>(</a:t>
            </a:r>
            <a:r>
              <a:rPr lang="en-IN" sz="1400" dirty="0" err="1" smtClean="0"/>
              <a:t>as.factor</a:t>
            </a:r>
            <a:r>
              <a:rPr lang="en-IN" sz="1400" dirty="0" smtClean="0"/>
              <a:t>(churn_status)~ Account_Len + Int_Plan + Vmail_Plan + tot_day_mins + tot_evening_mins + tot_ngt_mins</a:t>
            </a:r>
          </a:p>
          <a:p>
            <a:pPr algn="just"/>
            <a:r>
              <a:rPr lang="en-IN" sz="1400" dirty="0" smtClean="0"/>
              <a:t> + tot_int_mins + </a:t>
            </a:r>
            <a:r>
              <a:rPr lang="en-IN" sz="1400" dirty="0" err="1" smtClean="0"/>
              <a:t>cust_calls_made,data</a:t>
            </a:r>
            <a:r>
              <a:rPr lang="en-IN" sz="1400" dirty="0" smtClean="0"/>
              <a:t> = </a:t>
            </a:r>
            <a:r>
              <a:rPr lang="en-IN" sz="1400" dirty="0" err="1" smtClean="0"/>
              <a:t>train,ntree</a:t>
            </a:r>
            <a:r>
              <a:rPr lang="en-IN" sz="1400" dirty="0" smtClean="0"/>
              <a:t> = 2000, </a:t>
            </a:r>
          </a:p>
          <a:p>
            <a:pPr algn="just"/>
            <a:r>
              <a:rPr lang="en-IN" sz="1400" dirty="0" smtClean="0"/>
              <a:t> importance = TRUE)</a:t>
            </a:r>
          </a:p>
          <a:p>
            <a:pPr algn="just"/>
            <a:r>
              <a:rPr lang="en-IN" sz="1400" dirty="0" smtClean="0"/>
              <a:t>Please note the variable importance plot also compliments our earlier </a:t>
            </a:r>
            <a:r>
              <a:rPr lang="en-IN" sz="1400" dirty="0" smtClean="0"/>
              <a:t>findings from </a:t>
            </a:r>
            <a:r>
              <a:rPr lang="en-IN" sz="1400" dirty="0" smtClean="0"/>
              <a:t>EDA</a:t>
            </a:r>
            <a:r>
              <a:rPr lang="en-IN" sz="1400" dirty="0" smtClean="0"/>
              <a:t>.</a:t>
            </a:r>
          </a:p>
          <a:p>
            <a:pPr algn="just"/>
            <a:endParaRPr lang="en-US" dirty="0" smtClean="0"/>
          </a:p>
        </p:txBody>
      </p:sp>
      <p:graphicFrame>
        <p:nvGraphicFramePr>
          <p:cNvPr id="17" name="Diagram 16"/>
          <p:cNvGraphicFramePr/>
          <p:nvPr>
            <p:extLst>
              <p:ext uri="{D42A27DB-BD31-4B8C-83A1-F6EECF244321}">
                <p14:modId xmlns="" xmlns:p14="http://schemas.microsoft.com/office/powerpoint/2010/main"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14"/>
          <p:cNvGrpSpPr/>
          <p:nvPr/>
        </p:nvGrpSpPr>
        <p:grpSpPr>
          <a:xfrm rot="16200000">
            <a:off x="-597494" y="3888415"/>
            <a:ext cx="1785952" cy="438505"/>
            <a:chOff x="1363" y="113603"/>
            <a:chExt cx="1461680" cy="877007"/>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3" y="113606"/>
              <a:ext cx="1461680" cy="877004"/>
            </a:xfrm>
            <a:prstGeom prst="rect">
              <a:avLst/>
            </a:prstGeom>
            <a:solidFill>
              <a:srgbClr val="3FA527"/>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Validate &amp; Measure</a:t>
              </a:r>
              <a:endParaRPr lang="en-US" sz="1400" kern="1200" dirty="0"/>
            </a:p>
          </p:txBody>
        </p:sp>
      </p:grpSp>
      <p:sp>
        <p:nvSpPr>
          <p:cNvPr id="19" name="Rectangle 18"/>
          <p:cNvSpPr/>
          <p:nvPr/>
        </p:nvSpPr>
        <p:spPr>
          <a:xfrm>
            <a:off x="642910" y="3286130"/>
            <a:ext cx="8142213" cy="584775"/>
          </a:xfrm>
          <a:prstGeom prst="rect">
            <a:avLst/>
          </a:prstGeom>
        </p:spPr>
        <p:txBody>
          <a:bodyPr wrap="square">
            <a:spAutoFit/>
          </a:bodyPr>
          <a:lstStyle/>
          <a:p>
            <a:pPr algn="just"/>
            <a:r>
              <a:rPr lang="en-US" sz="1600" dirty="0" smtClean="0"/>
              <a:t>Validating the above model against our test data set, lets see what our confusion </a:t>
            </a:r>
            <a:r>
              <a:rPr lang="en-US" sz="1600" dirty="0" smtClean="0"/>
              <a:t>matrix </a:t>
            </a:r>
            <a:r>
              <a:rPr lang="en-US" sz="1600" dirty="0" smtClean="0"/>
              <a:t>and other performance parameters convey :-</a:t>
            </a:r>
            <a:endParaRPr lang="en-US" sz="1600" dirty="0"/>
          </a:p>
        </p:txBody>
      </p:sp>
      <p:graphicFrame>
        <p:nvGraphicFramePr>
          <p:cNvPr id="29" name="Table 28"/>
          <p:cNvGraphicFramePr>
            <a:graphicFrameLocks noGrp="1"/>
          </p:cNvGraphicFramePr>
          <p:nvPr/>
        </p:nvGraphicFramePr>
        <p:xfrm>
          <a:off x="5715008"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98.93</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4786314"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31" name="Table 30"/>
          <p:cNvGraphicFramePr>
            <a:graphicFrameLocks noGrp="1"/>
          </p:cNvGraphicFramePr>
          <p:nvPr/>
        </p:nvGraphicFramePr>
        <p:xfrm>
          <a:off x="6643702"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32" name="Table 31"/>
          <p:cNvGraphicFramePr>
            <a:graphicFrameLocks noGrp="1"/>
          </p:cNvGraphicFramePr>
          <p:nvPr/>
        </p:nvGraphicFramePr>
        <p:xfrm>
          <a:off x="5715008"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33" name="Table 32"/>
          <p:cNvGraphicFramePr>
            <a:graphicFrameLocks noGrp="1"/>
          </p:cNvGraphicFramePr>
          <p:nvPr/>
        </p:nvGraphicFramePr>
        <p:xfrm>
          <a:off x="4786314"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94.10</a:t>
                      </a:r>
                      <a:endParaRPr lang="en-IN" sz="1400" dirty="0"/>
                    </a:p>
                  </a:txBody>
                  <a:tcPr>
                    <a:solidFill>
                      <a:schemeClr val="bg1"/>
                    </a:solidFill>
                  </a:tcPr>
                </a:tc>
              </a:tr>
            </a:tbl>
          </a:graphicData>
        </a:graphic>
      </p:graphicFrame>
      <p:graphicFrame>
        <p:nvGraphicFramePr>
          <p:cNvPr id="34" name="Table 33"/>
          <p:cNvGraphicFramePr>
            <a:graphicFrameLocks noGrp="1"/>
          </p:cNvGraphicFramePr>
          <p:nvPr/>
        </p:nvGraphicFramePr>
        <p:xfrm>
          <a:off x="6643702"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64.62</a:t>
                      </a:r>
                      <a:endParaRPr lang="en-IN" sz="1400" dirty="0"/>
                    </a:p>
                  </a:txBody>
                  <a:tcPr>
                    <a:solidFill>
                      <a:schemeClr val="bg1"/>
                    </a:solidFill>
                  </a:tcPr>
                </a:tc>
              </a:tr>
            </a:tbl>
          </a:graphicData>
        </a:graphic>
      </p:graphicFrame>
      <p:graphicFrame>
        <p:nvGraphicFramePr>
          <p:cNvPr id="38" name="Table 37"/>
          <p:cNvGraphicFramePr>
            <a:graphicFrameLocks noGrp="1"/>
          </p:cNvGraphicFramePr>
          <p:nvPr/>
        </p:nvGraphicFramePr>
        <p:xfrm>
          <a:off x="135729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err="1" smtClean="0"/>
                        <a:t>Ran.Pred</a:t>
                      </a:r>
                      <a:endParaRPr lang="en-IN" sz="1400" dirty="0"/>
                    </a:p>
                  </a:txBody>
                  <a:tcPr/>
                </a:tc>
              </a:tr>
            </a:tbl>
          </a:graphicData>
        </a:graphic>
      </p:graphicFrame>
      <p:graphicFrame>
        <p:nvGraphicFramePr>
          <p:cNvPr id="39" name="Table 38"/>
          <p:cNvGraphicFramePr>
            <a:graphicFrameLocks noGrp="1"/>
          </p:cNvGraphicFramePr>
          <p:nvPr/>
        </p:nvGraphicFramePr>
        <p:xfrm>
          <a:off x="2285984"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40" name="Table 39"/>
          <p:cNvGraphicFramePr>
            <a:graphicFrameLocks noGrp="1"/>
          </p:cNvGraphicFramePr>
          <p:nvPr/>
        </p:nvGraphicFramePr>
        <p:xfrm>
          <a:off x="3214678"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41" name="Table 40"/>
          <p:cNvGraphicFramePr>
            <a:graphicFrameLocks noGrp="1"/>
          </p:cNvGraphicFramePr>
          <p:nvPr/>
        </p:nvGraphicFramePr>
        <p:xfrm>
          <a:off x="135729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42" name="Table 41"/>
          <p:cNvGraphicFramePr>
            <a:graphicFrameLocks noGrp="1"/>
          </p:cNvGraphicFramePr>
          <p:nvPr/>
        </p:nvGraphicFramePr>
        <p:xfrm>
          <a:off x="3214678"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44</a:t>
                      </a:r>
                      <a:endParaRPr lang="en-IN" sz="1400" dirty="0"/>
                    </a:p>
                  </a:txBody>
                  <a:tcPr>
                    <a:solidFill>
                      <a:schemeClr val="bg1"/>
                    </a:solidFill>
                  </a:tcPr>
                </a:tc>
              </a:tr>
            </a:tbl>
          </a:graphicData>
        </a:graphic>
      </p:graphicFrame>
      <p:graphicFrame>
        <p:nvGraphicFramePr>
          <p:cNvPr id="43" name="Table 42"/>
          <p:cNvGraphicFramePr>
            <a:graphicFrameLocks noGrp="1"/>
          </p:cNvGraphicFramePr>
          <p:nvPr/>
        </p:nvGraphicFramePr>
        <p:xfrm>
          <a:off x="2285984"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746</a:t>
                      </a:r>
                      <a:endParaRPr lang="en-IN" sz="1400" dirty="0"/>
                    </a:p>
                  </a:txBody>
                  <a:tcPr>
                    <a:solidFill>
                      <a:schemeClr val="bg1"/>
                    </a:solidFill>
                  </a:tcPr>
                </a:tc>
              </a:tr>
            </a:tbl>
          </a:graphicData>
        </a:graphic>
      </p:graphicFrame>
      <p:graphicFrame>
        <p:nvGraphicFramePr>
          <p:cNvPr id="44" name="Table 43"/>
          <p:cNvGraphicFramePr>
            <a:graphicFrameLocks noGrp="1"/>
          </p:cNvGraphicFramePr>
          <p:nvPr/>
        </p:nvGraphicFramePr>
        <p:xfrm>
          <a:off x="3214678"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84</a:t>
                      </a:r>
                      <a:endParaRPr lang="en-IN" sz="1400" dirty="0"/>
                    </a:p>
                  </a:txBody>
                  <a:tcPr>
                    <a:solidFill>
                      <a:schemeClr val="bg1"/>
                    </a:solidFill>
                  </a:tcPr>
                </a:tc>
              </a:tr>
            </a:tbl>
          </a:graphicData>
        </a:graphic>
      </p:graphicFrame>
      <p:graphicFrame>
        <p:nvGraphicFramePr>
          <p:cNvPr id="45" name="Table 44"/>
          <p:cNvGraphicFramePr>
            <a:graphicFrameLocks noGrp="1"/>
          </p:cNvGraphicFramePr>
          <p:nvPr/>
        </p:nvGraphicFramePr>
        <p:xfrm>
          <a:off x="2285984"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a:t>
                      </a:r>
                      <a:endParaRPr lang="en-IN" sz="1400" dirty="0"/>
                    </a:p>
                  </a:txBody>
                  <a:tcPr>
                    <a:solidFill>
                      <a:schemeClr val="bg1"/>
                    </a:solidFill>
                  </a:tcPr>
                </a:tc>
              </a:tr>
            </a:tbl>
          </a:graphicData>
        </a:graphic>
      </p:graphicFrame>
      <p:graphicFrame>
        <p:nvGraphicFramePr>
          <p:cNvPr id="46" name="Table 45"/>
          <p:cNvGraphicFramePr>
            <a:graphicFrameLocks noGrp="1"/>
          </p:cNvGraphicFramePr>
          <p:nvPr/>
        </p:nvGraphicFramePr>
        <p:xfrm>
          <a:off x="135729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pic>
        <p:nvPicPr>
          <p:cNvPr id="7170" name="Picture 2" descr="C:\Users\Vasu\Desktop\Vasu\LEARNING\data Analytics\UPX\Data Science Specialisation\Projects\Telecom_churn\Submit\Variable Importance Plot.png"/>
          <p:cNvPicPr>
            <a:picLocks noChangeAspect="1" noChangeArrowheads="1"/>
          </p:cNvPicPr>
          <p:nvPr/>
        </p:nvPicPr>
        <p:blipFill>
          <a:blip r:embed="rId7"/>
          <a:srcRect/>
          <a:stretch>
            <a:fillRect/>
          </a:stretch>
        </p:blipFill>
        <p:spPr bwMode="auto">
          <a:xfrm>
            <a:off x="7000892" y="1571618"/>
            <a:ext cx="1643060" cy="1643060"/>
          </a:xfrm>
          <a:prstGeom prst="rect">
            <a:avLst/>
          </a:prstGeom>
          <a:noFill/>
        </p:spPr>
      </p:pic>
    </p:spTree>
    <p:extLst>
      <p:ext uri="{BB962C8B-B14F-4D97-AF65-F5344CB8AC3E}">
        <p14:creationId xmlns="" xmlns:p14="http://schemas.microsoft.com/office/powerpoint/2010/main" val="99745899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824638716"/>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p:cNvSpPr/>
          <p:nvPr/>
        </p:nvSpPr>
        <p:spPr>
          <a:xfrm rot="16200000">
            <a:off x="-530876" y="3888413"/>
            <a:ext cx="1785950" cy="438505"/>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Final Prediction</a:t>
            </a:r>
            <a:endParaRPr lang="en-US" sz="1400" kern="1200" dirty="0"/>
          </a:p>
        </p:txBody>
      </p:sp>
      <p:sp>
        <p:nvSpPr>
          <p:cNvPr id="9" name="Rectangle 8"/>
          <p:cNvSpPr/>
          <p:nvPr/>
        </p:nvSpPr>
        <p:spPr>
          <a:xfrm rot="16200000">
            <a:off x="-533251" y="2033401"/>
            <a:ext cx="1790699" cy="438505"/>
          </a:xfrm>
          <a:prstGeom prst="rect">
            <a:avLst/>
          </a:prstGeom>
          <a:solidFill>
            <a:srgbClr val="00CC66"/>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Improve Model Performance</a:t>
            </a:r>
            <a:endParaRPr lang="en-US" sz="1400" kern="1200" dirty="0"/>
          </a:p>
        </p:txBody>
      </p:sp>
      <p:sp>
        <p:nvSpPr>
          <p:cNvPr id="10" name="Rectangle 9"/>
          <p:cNvSpPr/>
          <p:nvPr/>
        </p:nvSpPr>
        <p:spPr>
          <a:xfrm>
            <a:off x="642910" y="1357305"/>
            <a:ext cx="8215370" cy="2277547"/>
          </a:xfrm>
          <a:prstGeom prst="rect">
            <a:avLst/>
          </a:prstGeom>
        </p:spPr>
        <p:txBody>
          <a:bodyPr wrap="square">
            <a:spAutoFit/>
          </a:bodyPr>
          <a:lstStyle/>
          <a:p>
            <a:pPr algn="just"/>
            <a:r>
              <a:rPr lang="en-US" sz="1600" dirty="0" smtClean="0"/>
              <a:t>-&gt; </a:t>
            </a:r>
            <a:r>
              <a:rPr lang="en-IN" sz="1600" dirty="0" smtClean="0"/>
              <a:t>Performance Boosting by Cross Validation with folds k=10.</a:t>
            </a:r>
            <a:endParaRPr lang="en-US" sz="1600" dirty="0" smtClean="0"/>
          </a:p>
          <a:p>
            <a:pPr algn="just"/>
            <a:r>
              <a:rPr lang="en-US" sz="1400" dirty="0" err="1" smtClean="0"/>
              <a:t>train_control</a:t>
            </a:r>
            <a:r>
              <a:rPr lang="en-US" sz="1400" dirty="0" smtClean="0"/>
              <a:t> &lt;- </a:t>
            </a:r>
            <a:r>
              <a:rPr lang="en-US" sz="1400" dirty="0" err="1" smtClean="0"/>
              <a:t>trainControl</a:t>
            </a:r>
            <a:r>
              <a:rPr lang="en-US" sz="1400" dirty="0" smtClean="0"/>
              <a:t>(method="</a:t>
            </a:r>
            <a:r>
              <a:rPr lang="en-US" sz="1400" dirty="0" err="1" smtClean="0"/>
              <a:t>cv</a:t>
            </a:r>
            <a:r>
              <a:rPr lang="en-US" sz="1400" dirty="0" smtClean="0"/>
              <a:t>", number=10)</a:t>
            </a:r>
          </a:p>
          <a:p>
            <a:pPr algn="just"/>
            <a:endParaRPr lang="en-US" sz="1400" dirty="0" smtClean="0"/>
          </a:p>
          <a:p>
            <a:pPr algn="just"/>
            <a:r>
              <a:rPr lang="en-IN" sz="1400" dirty="0" err="1" smtClean="0"/>
              <a:t>random_model_train</a:t>
            </a:r>
            <a:r>
              <a:rPr lang="en-IN" sz="1400" dirty="0" smtClean="0"/>
              <a:t> &lt;- train(</a:t>
            </a:r>
            <a:r>
              <a:rPr lang="en-IN" sz="1400" dirty="0" err="1" smtClean="0"/>
              <a:t>as.factor</a:t>
            </a:r>
            <a:r>
              <a:rPr lang="en-IN" sz="1400" dirty="0" smtClean="0"/>
              <a:t>(churn_status)~ Account_Len + Int_Plan + Vmail_Plan</a:t>
            </a:r>
          </a:p>
          <a:p>
            <a:pPr algn="just"/>
            <a:r>
              <a:rPr lang="en-IN" sz="1400" dirty="0" smtClean="0"/>
              <a:t>                            + tot_day_mins + tot_evening_mins + tot_ngt_mins</a:t>
            </a:r>
          </a:p>
          <a:p>
            <a:pPr algn="just"/>
            <a:r>
              <a:rPr lang="en-IN" sz="1400" dirty="0" smtClean="0"/>
              <a:t>                            + tot_int_mins + cust_calls_made, data=train, method="</a:t>
            </a:r>
            <a:r>
              <a:rPr lang="en-IN" sz="1400" dirty="0" err="1" smtClean="0"/>
              <a:t>rf</a:t>
            </a:r>
            <a:r>
              <a:rPr lang="en-IN" sz="1400" dirty="0" smtClean="0"/>
              <a:t>", </a:t>
            </a:r>
          </a:p>
          <a:p>
            <a:pPr algn="just"/>
            <a:r>
              <a:rPr lang="en-IN" sz="1400" dirty="0" smtClean="0"/>
              <a:t>                              metric="Accuracy", </a:t>
            </a:r>
            <a:r>
              <a:rPr lang="en-IN" sz="1400" dirty="0" err="1" smtClean="0"/>
              <a:t>trControl</a:t>
            </a:r>
            <a:r>
              <a:rPr lang="en-IN" sz="1400" dirty="0" smtClean="0"/>
              <a:t>=</a:t>
            </a:r>
            <a:r>
              <a:rPr lang="en-IN" sz="1400" dirty="0" err="1" smtClean="0"/>
              <a:t>train_control</a:t>
            </a:r>
            <a:r>
              <a:rPr lang="en-IN" sz="1400" dirty="0" smtClean="0"/>
              <a:t>)</a:t>
            </a:r>
          </a:p>
          <a:p>
            <a:pPr algn="just"/>
            <a:endParaRPr lang="en-IN" sz="1400" dirty="0" smtClean="0"/>
          </a:p>
          <a:p>
            <a:pPr algn="just"/>
            <a:endParaRPr lang="en-US" sz="1400" dirty="0" smtClean="0"/>
          </a:p>
          <a:p>
            <a:pPr algn="just"/>
            <a:endParaRPr lang="en-US" sz="1400" dirty="0" smtClean="0"/>
          </a:p>
        </p:txBody>
      </p:sp>
      <p:sp>
        <p:nvSpPr>
          <p:cNvPr id="11" name="Rectangle 10"/>
          <p:cNvSpPr/>
          <p:nvPr/>
        </p:nvSpPr>
        <p:spPr>
          <a:xfrm>
            <a:off x="785786" y="3286131"/>
            <a:ext cx="8142213" cy="830997"/>
          </a:xfrm>
          <a:prstGeom prst="rect">
            <a:avLst/>
          </a:prstGeom>
        </p:spPr>
        <p:txBody>
          <a:bodyPr wrap="square">
            <a:spAutoFit/>
          </a:bodyPr>
          <a:lstStyle/>
          <a:p>
            <a:pPr algn="just"/>
            <a:r>
              <a:rPr lang="en-US" sz="1600" dirty="0" smtClean="0"/>
              <a:t>Final Prediction after applying above improvement techniques on </a:t>
            </a:r>
            <a:r>
              <a:rPr lang="en-US" sz="1600" dirty="0" err="1" smtClean="0"/>
              <a:t>pred</a:t>
            </a:r>
            <a:r>
              <a:rPr lang="en-US" sz="1600" dirty="0" smtClean="0"/>
              <a:t> dataset, lets calculate the </a:t>
            </a:r>
          </a:p>
          <a:p>
            <a:pPr algn="just"/>
            <a:r>
              <a:rPr lang="en-US" sz="1600" dirty="0" smtClean="0"/>
              <a:t>Final model performance for Random Forest algorithm </a:t>
            </a:r>
          </a:p>
          <a:p>
            <a:pPr algn="just"/>
            <a:endParaRPr lang="en-US" sz="1600" dirty="0"/>
          </a:p>
        </p:txBody>
      </p:sp>
      <p:graphicFrame>
        <p:nvGraphicFramePr>
          <p:cNvPr id="12" name="Table 11"/>
          <p:cNvGraphicFramePr>
            <a:graphicFrameLocks noGrp="1"/>
          </p:cNvGraphicFramePr>
          <p:nvPr/>
        </p:nvGraphicFramePr>
        <p:xfrm>
          <a:off x="1285852"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Ran </a:t>
                      </a:r>
                      <a:r>
                        <a:rPr lang="en-IN" sz="1400" dirty="0" err="1" smtClean="0"/>
                        <a:t>Pred</a:t>
                      </a:r>
                      <a:endParaRPr lang="en-IN" sz="1400" dirty="0"/>
                    </a:p>
                  </a:txBody>
                  <a:tcPr/>
                </a:tc>
              </a:tr>
            </a:tbl>
          </a:graphicData>
        </a:graphic>
      </p:graphicFrame>
      <p:graphicFrame>
        <p:nvGraphicFramePr>
          <p:cNvPr id="13" name="Table 12"/>
          <p:cNvGraphicFramePr>
            <a:graphicFrameLocks noGrp="1"/>
          </p:cNvGraphicFramePr>
          <p:nvPr/>
        </p:nvGraphicFramePr>
        <p:xfrm>
          <a:off x="2214546"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14" name="Table 13"/>
          <p:cNvGraphicFramePr>
            <a:graphicFrameLocks noGrp="1"/>
          </p:cNvGraphicFramePr>
          <p:nvPr/>
        </p:nvGraphicFramePr>
        <p:xfrm>
          <a:off x="314324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19" name="Table 18"/>
          <p:cNvGraphicFramePr>
            <a:graphicFrameLocks noGrp="1"/>
          </p:cNvGraphicFramePr>
          <p:nvPr/>
        </p:nvGraphicFramePr>
        <p:xfrm>
          <a:off x="1285852"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20" name="Table 19"/>
          <p:cNvGraphicFramePr>
            <a:graphicFrameLocks noGrp="1"/>
          </p:cNvGraphicFramePr>
          <p:nvPr/>
        </p:nvGraphicFramePr>
        <p:xfrm>
          <a:off x="314324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47</a:t>
                      </a:r>
                      <a:endParaRPr lang="en-IN" sz="1400" dirty="0"/>
                    </a:p>
                  </a:txBody>
                  <a:tcPr>
                    <a:solidFill>
                      <a:schemeClr val="bg1"/>
                    </a:solidFill>
                  </a:tcPr>
                </a:tc>
              </a:tr>
            </a:tbl>
          </a:graphicData>
        </a:graphic>
      </p:graphicFrame>
      <p:graphicFrame>
        <p:nvGraphicFramePr>
          <p:cNvPr id="21" name="Table 20"/>
          <p:cNvGraphicFramePr>
            <a:graphicFrameLocks noGrp="1"/>
          </p:cNvGraphicFramePr>
          <p:nvPr/>
        </p:nvGraphicFramePr>
        <p:xfrm>
          <a:off x="2214546"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808</a:t>
                      </a:r>
                      <a:endParaRPr lang="en-IN" sz="1400" dirty="0"/>
                    </a:p>
                  </a:txBody>
                  <a:tcPr>
                    <a:solidFill>
                      <a:schemeClr val="bg1"/>
                    </a:solidFill>
                  </a:tcPr>
                </a:tc>
              </a:tr>
            </a:tbl>
          </a:graphicData>
        </a:graphic>
      </p:graphicFrame>
      <p:graphicFrame>
        <p:nvGraphicFramePr>
          <p:cNvPr id="22" name="Table 21"/>
          <p:cNvGraphicFramePr>
            <a:graphicFrameLocks noGrp="1"/>
          </p:cNvGraphicFramePr>
          <p:nvPr/>
        </p:nvGraphicFramePr>
        <p:xfrm>
          <a:off x="5643570"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98.17</a:t>
                      </a:r>
                      <a:endParaRPr lang="en-IN" sz="1400" dirty="0"/>
                    </a:p>
                  </a:txBody>
                  <a:tcPr>
                    <a:solidFill>
                      <a:schemeClr val="bg1"/>
                    </a:solidFill>
                  </a:tcPr>
                </a:tc>
              </a:tr>
            </a:tbl>
          </a:graphicData>
        </a:graphic>
      </p:graphicFrame>
      <p:graphicFrame>
        <p:nvGraphicFramePr>
          <p:cNvPr id="23" name="Table 22"/>
          <p:cNvGraphicFramePr>
            <a:graphicFrameLocks noGrp="1"/>
          </p:cNvGraphicFramePr>
          <p:nvPr/>
        </p:nvGraphicFramePr>
        <p:xfrm>
          <a:off x="4714876"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24" name="Table 23"/>
          <p:cNvGraphicFramePr>
            <a:graphicFrameLocks noGrp="1"/>
          </p:cNvGraphicFramePr>
          <p:nvPr/>
        </p:nvGraphicFramePr>
        <p:xfrm>
          <a:off x="6572264"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25" name="Table 24"/>
          <p:cNvGraphicFramePr>
            <a:graphicFrameLocks noGrp="1"/>
          </p:cNvGraphicFramePr>
          <p:nvPr/>
        </p:nvGraphicFramePr>
        <p:xfrm>
          <a:off x="5643570"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26" name="Table 25"/>
          <p:cNvGraphicFramePr>
            <a:graphicFrameLocks noGrp="1"/>
          </p:cNvGraphicFramePr>
          <p:nvPr/>
        </p:nvGraphicFramePr>
        <p:xfrm>
          <a:off x="4714876"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93.05</a:t>
                      </a:r>
                      <a:endParaRPr lang="en-IN" sz="1400" dirty="0"/>
                    </a:p>
                  </a:txBody>
                  <a:tcPr>
                    <a:solidFill>
                      <a:schemeClr val="bg1"/>
                    </a:solidFill>
                  </a:tcPr>
                </a:tc>
              </a:tr>
            </a:tbl>
          </a:graphicData>
        </a:graphic>
      </p:graphicFrame>
      <p:graphicFrame>
        <p:nvGraphicFramePr>
          <p:cNvPr id="27" name="Table 26"/>
          <p:cNvGraphicFramePr>
            <a:graphicFrameLocks noGrp="1"/>
          </p:cNvGraphicFramePr>
          <p:nvPr/>
        </p:nvGraphicFramePr>
        <p:xfrm>
          <a:off x="6572264"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62.99</a:t>
                      </a:r>
                      <a:endParaRPr lang="en-IN" sz="1400" dirty="0"/>
                    </a:p>
                  </a:txBody>
                  <a:tcPr>
                    <a:solidFill>
                      <a:schemeClr val="bg1"/>
                    </a:solidFill>
                  </a:tcPr>
                </a:tc>
              </a:tr>
            </a:tbl>
          </a:graphicData>
        </a:graphic>
      </p:graphicFrame>
      <p:graphicFrame>
        <p:nvGraphicFramePr>
          <p:cNvPr id="28" name="Table 27"/>
          <p:cNvGraphicFramePr>
            <a:graphicFrameLocks noGrp="1"/>
          </p:cNvGraphicFramePr>
          <p:nvPr/>
        </p:nvGraphicFramePr>
        <p:xfrm>
          <a:off x="314324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80</a:t>
                      </a:r>
                      <a:endParaRPr lang="en-IN" sz="1400" dirty="0"/>
                    </a:p>
                  </a:txBody>
                  <a:tcPr>
                    <a:solidFill>
                      <a:schemeClr val="bg1"/>
                    </a:solidFill>
                  </a:tcPr>
                </a:tc>
              </a:tr>
            </a:tbl>
          </a:graphicData>
        </a:graphic>
      </p:graphicFrame>
      <p:graphicFrame>
        <p:nvGraphicFramePr>
          <p:cNvPr id="29" name="Table 28"/>
          <p:cNvGraphicFramePr>
            <a:graphicFrameLocks noGrp="1"/>
          </p:cNvGraphicFramePr>
          <p:nvPr/>
        </p:nvGraphicFramePr>
        <p:xfrm>
          <a:off x="2214546"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15</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1285852"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spTree>
    <p:extLst>
      <p:ext uri="{BB962C8B-B14F-4D97-AF65-F5344CB8AC3E}">
        <p14:creationId xmlns="" xmlns:p14="http://schemas.microsoft.com/office/powerpoint/2010/main" val="47209200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4" name="Group 7"/>
          <p:cNvGrpSpPr/>
          <p:nvPr/>
        </p:nvGrpSpPr>
        <p:grpSpPr>
          <a:xfrm rot="16200000">
            <a:off x="-590362" y="2038170"/>
            <a:ext cx="1771664" cy="438506"/>
            <a:chOff x="-126853" y="113603"/>
            <a:chExt cx="1589895" cy="877008"/>
          </a:xfrm>
          <a:solidFill>
            <a:srgbClr val="0EBE44"/>
          </a:solidFill>
        </p:grpSpPr>
        <p:sp>
          <p:nvSpPr>
            <p:cNvPr id="9" name="Rectangle 8"/>
            <p:cNvSpPr/>
            <p:nvPr/>
          </p:nvSpPr>
          <p:spPr>
            <a:xfrm>
              <a:off x="1364" y="113603"/>
              <a:ext cx="1461678"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26853" y="113605"/>
              <a:ext cx="1589895" cy="877006"/>
            </a:xfrm>
            <a:prstGeom prst="rect">
              <a:avLst/>
            </a:prstGeom>
            <a:grpFill/>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a:t>
              </a:r>
              <a:r>
                <a:rPr lang="en-US" sz="1400" dirty="0" smtClean="0"/>
                <a:t>Models</a:t>
              </a:r>
              <a:endParaRPr lang="en-US" sz="1400" dirty="0"/>
            </a:p>
          </p:txBody>
        </p:sp>
      </p:grpSp>
      <p:sp>
        <p:nvSpPr>
          <p:cNvPr id="3" name="Rectangle 2"/>
          <p:cNvSpPr/>
          <p:nvPr/>
        </p:nvSpPr>
        <p:spPr>
          <a:xfrm>
            <a:off x="609600" y="1368362"/>
            <a:ext cx="8248680" cy="2246769"/>
          </a:xfrm>
          <a:prstGeom prst="rect">
            <a:avLst/>
          </a:prstGeom>
        </p:spPr>
        <p:txBody>
          <a:bodyPr wrap="square">
            <a:spAutoFit/>
          </a:bodyPr>
          <a:lstStyle/>
          <a:p>
            <a:pPr algn="just"/>
            <a:r>
              <a:rPr lang="en-US" sz="2000" dirty="0" smtClean="0"/>
              <a:t>Support Vector Machine</a:t>
            </a:r>
          </a:p>
          <a:p>
            <a:pPr algn="just"/>
            <a:endParaRPr lang="en-US" dirty="0" smtClean="0"/>
          </a:p>
          <a:p>
            <a:pPr algn="just"/>
            <a:r>
              <a:rPr lang="en-IN" sz="1400" dirty="0" err="1" smtClean="0"/>
              <a:t>svm_model</a:t>
            </a:r>
            <a:r>
              <a:rPr lang="en-IN" sz="1400" dirty="0" smtClean="0"/>
              <a:t>&lt;-</a:t>
            </a:r>
            <a:r>
              <a:rPr lang="en-IN" sz="1400" dirty="0" err="1" smtClean="0"/>
              <a:t>svm</a:t>
            </a:r>
            <a:r>
              <a:rPr lang="en-IN" sz="1400" dirty="0" smtClean="0"/>
              <a:t>(churn_status ,data=</a:t>
            </a:r>
            <a:r>
              <a:rPr lang="en-IN" sz="1400" dirty="0" err="1" smtClean="0"/>
              <a:t>train,kernel</a:t>
            </a:r>
            <a:r>
              <a:rPr lang="en-IN" sz="1400" dirty="0" smtClean="0"/>
              <a:t>='</a:t>
            </a:r>
            <a:r>
              <a:rPr lang="en-IN" sz="1400" dirty="0" err="1" smtClean="0"/>
              <a:t>radial',gamma</a:t>
            </a:r>
            <a:r>
              <a:rPr lang="en-IN" sz="1400" dirty="0" smtClean="0"/>
              <a:t>=1,cost=100)</a:t>
            </a:r>
          </a:p>
          <a:p>
            <a:pPr algn="just"/>
            <a:endParaRPr lang="en-IN" sz="1400" dirty="0" smtClean="0"/>
          </a:p>
          <a:p>
            <a:pPr algn="just"/>
            <a:r>
              <a:rPr lang="en-IN" sz="1400" dirty="0" smtClean="0"/>
              <a:t>SVM-Type: C-classification  SVM-Kernel: radial </a:t>
            </a:r>
          </a:p>
          <a:p>
            <a:pPr algn="just"/>
            <a:r>
              <a:rPr lang="en-IN" sz="1400" dirty="0" smtClean="0"/>
              <a:t>cost: 100 </a:t>
            </a:r>
          </a:p>
          <a:p>
            <a:pPr algn="just"/>
            <a:r>
              <a:rPr lang="en-IN" sz="1400" dirty="0" smtClean="0"/>
              <a:t>gamma: 1                           Number of Support Vectors: 2785</a:t>
            </a:r>
          </a:p>
          <a:p>
            <a:pPr algn="just"/>
            <a:endParaRPr lang="en-IN" sz="1400" dirty="0" smtClean="0"/>
          </a:p>
          <a:p>
            <a:pPr algn="just"/>
            <a:endParaRPr lang="en-US" dirty="0" smtClean="0"/>
          </a:p>
        </p:txBody>
      </p:sp>
      <p:graphicFrame>
        <p:nvGraphicFramePr>
          <p:cNvPr id="17" name="Diagram 16"/>
          <p:cNvGraphicFramePr/>
          <p:nvPr>
            <p:extLst>
              <p:ext uri="{D42A27DB-BD31-4B8C-83A1-F6EECF244321}">
                <p14:modId xmlns="" xmlns:p14="http://schemas.microsoft.com/office/powerpoint/2010/main"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14"/>
          <p:cNvGrpSpPr/>
          <p:nvPr/>
        </p:nvGrpSpPr>
        <p:grpSpPr>
          <a:xfrm rot="16200000">
            <a:off x="-597494" y="3888415"/>
            <a:ext cx="1785952" cy="438505"/>
            <a:chOff x="1363" y="113603"/>
            <a:chExt cx="1461680" cy="877007"/>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3" y="113606"/>
              <a:ext cx="1461680" cy="877004"/>
            </a:xfrm>
            <a:prstGeom prst="rect">
              <a:avLst/>
            </a:prstGeom>
            <a:solidFill>
              <a:srgbClr val="3FA527"/>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Validate &amp; Measure</a:t>
              </a:r>
              <a:endParaRPr lang="en-US" sz="1400" kern="1200" dirty="0"/>
            </a:p>
          </p:txBody>
        </p:sp>
      </p:grpSp>
      <p:sp>
        <p:nvSpPr>
          <p:cNvPr id="19" name="Rectangle 18"/>
          <p:cNvSpPr/>
          <p:nvPr/>
        </p:nvSpPr>
        <p:spPr>
          <a:xfrm>
            <a:off x="642910" y="3286130"/>
            <a:ext cx="8142213" cy="584775"/>
          </a:xfrm>
          <a:prstGeom prst="rect">
            <a:avLst/>
          </a:prstGeom>
        </p:spPr>
        <p:txBody>
          <a:bodyPr wrap="square">
            <a:spAutoFit/>
          </a:bodyPr>
          <a:lstStyle/>
          <a:p>
            <a:pPr algn="just"/>
            <a:r>
              <a:rPr lang="en-US" sz="1600" dirty="0" smtClean="0"/>
              <a:t>Validating the above model against our test data set, lets see what our confusion </a:t>
            </a:r>
            <a:r>
              <a:rPr lang="en-US" sz="1600" dirty="0" smtClean="0"/>
              <a:t>matrix </a:t>
            </a:r>
            <a:r>
              <a:rPr lang="en-US" sz="1600" dirty="0" smtClean="0"/>
              <a:t>and other performance parameters convey :-</a:t>
            </a:r>
            <a:endParaRPr lang="en-US" sz="1600" dirty="0"/>
          </a:p>
        </p:txBody>
      </p:sp>
      <p:graphicFrame>
        <p:nvGraphicFramePr>
          <p:cNvPr id="29" name="Table 28"/>
          <p:cNvGraphicFramePr>
            <a:graphicFrameLocks noGrp="1"/>
          </p:cNvGraphicFramePr>
          <p:nvPr/>
        </p:nvGraphicFramePr>
        <p:xfrm>
          <a:off x="5715008"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100</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4786314"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31" name="Table 30"/>
          <p:cNvGraphicFramePr>
            <a:graphicFrameLocks noGrp="1"/>
          </p:cNvGraphicFramePr>
          <p:nvPr/>
        </p:nvGraphicFramePr>
        <p:xfrm>
          <a:off x="6643702"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32" name="Table 31"/>
          <p:cNvGraphicFramePr>
            <a:graphicFrameLocks noGrp="1"/>
          </p:cNvGraphicFramePr>
          <p:nvPr/>
        </p:nvGraphicFramePr>
        <p:xfrm>
          <a:off x="5715008"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33" name="Table 32"/>
          <p:cNvGraphicFramePr>
            <a:graphicFrameLocks noGrp="1"/>
          </p:cNvGraphicFramePr>
          <p:nvPr/>
        </p:nvGraphicFramePr>
        <p:xfrm>
          <a:off x="4786314"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85.49</a:t>
                      </a:r>
                      <a:endParaRPr lang="en-IN" sz="1400" dirty="0"/>
                    </a:p>
                  </a:txBody>
                  <a:tcPr>
                    <a:solidFill>
                      <a:schemeClr val="bg1"/>
                    </a:solidFill>
                  </a:tcPr>
                </a:tc>
              </a:tr>
            </a:tbl>
          </a:graphicData>
        </a:graphic>
      </p:graphicFrame>
      <p:graphicFrame>
        <p:nvGraphicFramePr>
          <p:cNvPr id="34" name="Table 33"/>
          <p:cNvGraphicFramePr>
            <a:graphicFrameLocks noGrp="1"/>
          </p:cNvGraphicFramePr>
          <p:nvPr/>
        </p:nvGraphicFramePr>
        <p:xfrm>
          <a:off x="6643702"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0</a:t>
                      </a:r>
                      <a:endParaRPr lang="en-IN" sz="1400" dirty="0"/>
                    </a:p>
                  </a:txBody>
                  <a:tcPr>
                    <a:solidFill>
                      <a:schemeClr val="bg1"/>
                    </a:solidFill>
                  </a:tcPr>
                </a:tc>
              </a:tr>
            </a:tbl>
          </a:graphicData>
        </a:graphic>
      </p:graphicFrame>
      <p:graphicFrame>
        <p:nvGraphicFramePr>
          <p:cNvPr id="38" name="Table 37"/>
          <p:cNvGraphicFramePr>
            <a:graphicFrameLocks noGrp="1"/>
          </p:cNvGraphicFramePr>
          <p:nvPr/>
        </p:nvGraphicFramePr>
        <p:xfrm>
          <a:off x="135729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err="1" smtClean="0"/>
                        <a:t>SVM.Pred</a:t>
                      </a:r>
                      <a:endParaRPr lang="en-IN" sz="1400" dirty="0"/>
                    </a:p>
                  </a:txBody>
                  <a:tcPr/>
                </a:tc>
              </a:tr>
            </a:tbl>
          </a:graphicData>
        </a:graphic>
      </p:graphicFrame>
      <p:graphicFrame>
        <p:nvGraphicFramePr>
          <p:cNvPr id="39" name="Table 38"/>
          <p:cNvGraphicFramePr>
            <a:graphicFrameLocks noGrp="1"/>
          </p:cNvGraphicFramePr>
          <p:nvPr/>
        </p:nvGraphicFramePr>
        <p:xfrm>
          <a:off x="2285984"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40" name="Table 39"/>
          <p:cNvGraphicFramePr>
            <a:graphicFrameLocks noGrp="1"/>
          </p:cNvGraphicFramePr>
          <p:nvPr/>
        </p:nvGraphicFramePr>
        <p:xfrm>
          <a:off x="3214678"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41" name="Table 40"/>
          <p:cNvGraphicFramePr>
            <a:graphicFrameLocks noGrp="1"/>
          </p:cNvGraphicFramePr>
          <p:nvPr/>
        </p:nvGraphicFramePr>
        <p:xfrm>
          <a:off x="135729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42" name="Table 41"/>
          <p:cNvGraphicFramePr>
            <a:graphicFrameLocks noGrp="1"/>
          </p:cNvGraphicFramePr>
          <p:nvPr/>
        </p:nvGraphicFramePr>
        <p:xfrm>
          <a:off x="3214678"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128</a:t>
                      </a:r>
                      <a:endParaRPr lang="en-IN" sz="1400" dirty="0"/>
                    </a:p>
                  </a:txBody>
                  <a:tcPr>
                    <a:solidFill>
                      <a:schemeClr val="bg1"/>
                    </a:solidFill>
                  </a:tcPr>
                </a:tc>
              </a:tr>
            </a:tbl>
          </a:graphicData>
        </a:graphic>
      </p:graphicFrame>
      <p:graphicFrame>
        <p:nvGraphicFramePr>
          <p:cNvPr id="43" name="Table 42"/>
          <p:cNvGraphicFramePr>
            <a:graphicFrameLocks noGrp="1"/>
          </p:cNvGraphicFramePr>
          <p:nvPr/>
        </p:nvGraphicFramePr>
        <p:xfrm>
          <a:off x="2285984"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754</a:t>
                      </a:r>
                      <a:endParaRPr lang="en-IN" sz="1400" dirty="0"/>
                    </a:p>
                  </a:txBody>
                  <a:tcPr>
                    <a:solidFill>
                      <a:schemeClr val="bg1"/>
                    </a:solidFill>
                  </a:tcPr>
                </a:tc>
              </a:tr>
            </a:tbl>
          </a:graphicData>
        </a:graphic>
      </p:graphicFrame>
      <p:graphicFrame>
        <p:nvGraphicFramePr>
          <p:cNvPr id="44" name="Table 43"/>
          <p:cNvGraphicFramePr>
            <a:graphicFrameLocks noGrp="1"/>
          </p:cNvGraphicFramePr>
          <p:nvPr/>
        </p:nvGraphicFramePr>
        <p:xfrm>
          <a:off x="3214678"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0</a:t>
                      </a:r>
                      <a:endParaRPr lang="en-IN" sz="1400" dirty="0"/>
                    </a:p>
                  </a:txBody>
                  <a:tcPr>
                    <a:solidFill>
                      <a:schemeClr val="bg1"/>
                    </a:solidFill>
                  </a:tcPr>
                </a:tc>
              </a:tr>
            </a:tbl>
          </a:graphicData>
        </a:graphic>
      </p:graphicFrame>
      <p:graphicFrame>
        <p:nvGraphicFramePr>
          <p:cNvPr id="45" name="Table 44"/>
          <p:cNvGraphicFramePr>
            <a:graphicFrameLocks noGrp="1"/>
          </p:cNvGraphicFramePr>
          <p:nvPr/>
        </p:nvGraphicFramePr>
        <p:xfrm>
          <a:off x="2285984"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0</a:t>
                      </a:r>
                      <a:endParaRPr lang="en-IN" sz="1400" dirty="0"/>
                    </a:p>
                  </a:txBody>
                  <a:tcPr>
                    <a:solidFill>
                      <a:schemeClr val="bg1"/>
                    </a:solidFill>
                  </a:tcPr>
                </a:tc>
              </a:tr>
            </a:tbl>
          </a:graphicData>
        </a:graphic>
      </p:graphicFrame>
      <p:graphicFrame>
        <p:nvGraphicFramePr>
          <p:cNvPr id="46" name="Table 45"/>
          <p:cNvGraphicFramePr>
            <a:graphicFrameLocks noGrp="1"/>
          </p:cNvGraphicFramePr>
          <p:nvPr/>
        </p:nvGraphicFramePr>
        <p:xfrm>
          <a:off x="135729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spTree>
    <p:extLst>
      <p:ext uri="{BB962C8B-B14F-4D97-AF65-F5344CB8AC3E}">
        <p14:creationId xmlns="" xmlns:p14="http://schemas.microsoft.com/office/powerpoint/2010/main" val="99745899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824638716"/>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p:cNvSpPr/>
          <p:nvPr/>
        </p:nvSpPr>
        <p:spPr>
          <a:xfrm rot="16200000">
            <a:off x="-530876" y="3888413"/>
            <a:ext cx="1785950" cy="438505"/>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Final Prediction</a:t>
            </a:r>
            <a:endParaRPr lang="en-US" sz="1400" kern="1200" dirty="0"/>
          </a:p>
        </p:txBody>
      </p:sp>
      <p:sp>
        <p:nvSpPr>
          <p:cNvPr id="9" name="Rectangle 8"/>
          <p:cNvSpPr/>
          <p:nvPr/>
        </p:nvSpPr>
        <p:spPr>
          <a:xfrm rot="16200000">
            <a:off x="-533251" y="2033401"/>
            <a:ext cx="1790699" cy="438505"/>
          </a:xfrm>
          <a:prstGeom prst="rect">
            <a:avLst/>
          </a:prstGeom>
          <a:solidFill>
            <a:srgbClr val="00CC66"/>
          </a:solidFill>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Improve Model Performance</a:t>
            </a:r>
            <a:endParaRPr lang="en-US" sz="1400" kern="1200" dirty="0"/>
          </a:p>
        </p:txBody>
      </p:sp>
      <p:sp>
        <p:nvSpPr>
          <p:cNvPr id="10" name="Rectangle 9"/>
          <p:cNvSpPr/>
          <p:nvPr/>
        </p:nvSpPr>
        <p:spPr>
          <a:xfrm>
            <a:off x="642910" y="1357305"/>
            <a:ext cx="8215370" cy="1631216"/>
          </a:xfrm>
          <a:prstGeom prst="rect">
            <a:avLst/>
          </a:prstGeom>
        </p:spPr>
        <p:txBody>
          <a:bodyPr wrap="square">
            <a:spAutoFit/>
          </a:bodyPr>
          <a:lstStyle/>
          <a:p>
            <a:pPr algn="just"/>
            <a:r>
              <a:rPr lang="en-US" sz="1600" dirty="0" smtClean="0"/>
              <a:t>-&gt; </a:t>
            </a:r>
            <a:r>
              <a:rPr lang="en-IN" sz="1600" dirty="0" smtClean="0"/>
              <a:t>Using Cross Validation technique to optimise the best values for gamma and cost.</a:t>
            </a:r>
            <a:endParaRPr lang="en-US" sz="1600" dirty="0" smtClean="0"/>
          </a:p>
          <a:p>
            <a:pPr algn="just"/>
            <a:r>
              <a:rPr lang="en-US" sz="1400" dirty="0" err="1" smtClean="0"/>
              <a:t>svm.tune</a:t>
            </a:r>
            <a:r>
              <a:rPr lang="en-US" sz="1400" dirty="0" smtClean="0"/>
              <a:t> &lt;- tune(</a:t>
            </a:r>
            <a:r>
              <a:rPr lang="en-US" sz="1400" dirty="0" err="1" smtClean="0"/>
              <a:t>svm,churn_status</a:t>
            </a:r>
            <a:r>
              <a:rPr lang="en-US" sz="1400" dirty="0" smtClean="0"/>
              <a:t> ~ Account_Len + Int_Plan + Vmail_Plan</a:t>
            </a:r>
          </a:p>
          <a:p>
            <a:pPr algn="just"/>
            <a:r>
              <a:rPr lang="en-US" sz="1400" dirty="0" smtClean="0"/>
              <a:t>                 + tot_day_mins + tot_evening_mins + tot_ngt_mins</a:t>
            </a:r>
          </a:p>
          <a:p>
            <a:pPr algn="just"/>
            <a:r>
              <a:rPr lang="en-US" sz="1400" dirty="0" smtClean="0"/>
              <a:t>                 + tot_int_mins + </a:t>
            </a:r>
            <a:r>
              <a:rPr lang="en-US" sz="1400" dirty="0" err="1" smtClean="0"/>
              <a:t>cust_calls_made,data</a:t>
            </a:r>
            <a:r>
              <a:rPr lang="en-US" sz="1400" dirty="0" smtClean="0"/>
              <a:t>=</a:t>
            </a:r>
            <a:r>
              <a:rPr lang="en-US" sz="1400" dirty="0" err="1" smtClean="0"/>
              <a:t>train,kernel</a:t>
            </a:r>
            <a:r>
              <a:rPr lang="en-US" sz="1400" dirty="0" smtClean="0"/>
              <a:t>='</a:t>
            </a:r>
            <a:r>
              <a:rPr lang="en-US" sz="1400" dirty="0" err="1" smtClean="0"/>
              <a:t>radial',ranges</a:t>
            </a:r>
            <a:r>
              <a:rPr lang="en-US" sz="1400" dirty="0" smtClean="0"/>
              <a:t> = list(cost = c(0.1,1,10,100,1000), gamma = c(0.5,1,2,3,4)))</a:t>
            </a:r>
            <a:endParaRPr lang="en-IN" sz="1400" dirty="0" smtClean="0"/>
          </a:p>
          <a:p>
            <a:pPr algn="just"/>
            <a:endParaRPr lang="en-US" sz="1400" dirty="0" smtClean="0"/>
          </a:p>
          <a:p>
            <a:pPr algn="just"/>
            <a:endParaRPr lang="en-US" sz="1400" dirty="0" smtClean="0"/>
          </a:p>
        </p:txBody>
      </p:sp>
      <p:sp>
        <p:nvSpPr>
          <p:cNvPr id="11" name="Rectangle 10"/>
          <p:cNvSpPr/>
          <p:nvPr/>
        </p:nvSpPr>
        <p:spPr>
          <a:xfrm>
            <a:off x="785786" y="3214692"/>
            <a:ext cx="8142213" cy="830997"/>
          </a:xfrm>
          <a:prstGeom prst="rect">
            <a:avLst/>
          </a:prstGeom>
        </p:spPr>
        <p:txBody>
          <a:bodyPr wrap="square">
            <a:spAutoFit/>
          </a:bodyPr>
          <a:lstStyle/>
          <a:p>
            <a:pPr algn="just"/>
            <a:r>
              <a:rPr lang="en-US" sz="1600" dirty="0" smtClean="0"/>
              <a:t>Final Prediction after applying above improvement techniques on </a:t>
            </a:r>
            <a:r>
              <a:rPr lang="en-US" sz="1600" dirty="0" err="1" smtClean="0"/>
              <a:t>pred</a:t>
            </a:r>
            <a:r>
              <a:rPr lang="en-US" sz="1600" dirty="0" smtClean="0"/>
              <a:t> dataset, lets calculate the </a:t>
            </a:r>
          </a:p>
          <a:p>
            <a:pPr algn="just"/>
            <a:r>
              <a:rPr lang="en-US" sz="1600" dirty="0" smtClean="0"/>
              <a:t>Final model performance for SVM algorithm </a:t>
            </a:r>
          </a:p>
          <a:p>
            <a:pPr algn="just"/>
            <a:endParaRPr lang="en-US" sz="1600" dirty="0"/>
          </a:p>
        </p:txBody>
      </p:sp>
      <p:graphicFrame>
        <p:nvGraphicFramePr>
          <p:cNvPr id="12" name="Table 11"/>
          <p:cNvGraphicFramePr>
            <a:graphicFrameLocks noGrp="1"/>
          </p:cNvGraphicFramePr>
          <p:nvPr/>
        </p:nvGraphicFramePr>
        <p:xfrm>
          <a:off x="1285852"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Ran </a:t>
                      </a:r>
                      <a:r>
                        <a:rPr lang="en-IN" sz="1400" dirty="0" err="1" smtClean="0"/>
                        <a:t>Pred</a:t>
                      </a:r>
                      <a:endParaRPr lang="en-IN" sz="1400" dirty="0"/>
                    </a:p>
                  </a:txBody>
                  <a:tcPr/>
                </a:tc>
              </a:tr>
            </a:tbl>
          </a:graphicData>
        </a:graphic>
      </p:graphicFrame>
      <p:graphicFrame>
        <p:nvGraphicFramePr>
          <p:cNvPr id="13" name="Table 12"/>
          <p:cNvGraphicFramePr>
            <a:graphicFrameLocks noGrp="1"/>
          </p:cNvGraphicFramePr>
          <p:nvPr/>
        </p:nvGraphicFramePr>
        <p:xfrm>
          <a:off x="2214546" y="4143386"/>
          <a:ext cx="928694" cy="590552"/>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endParaRPr lang="en-IN" sz="1400" dirty="0"/>
                    </a:p>
                  </a:txBody>
                  <a:tcPr/>
                </a:tc>
              </a:tr>
              <a:tr h="285752">
                <a:tc>
                  <a:txBody>
                    <a:bodyPr/>
                    <a:lstStyle/>
                    <a:p>
                      <a:endParaRPr lang="en-IN" sz="1000" dirty="0"/>
                    </a:p>
                  </a:txBody>
                  <a:tcPr/>
                </a:tc>
              </a:tr>
            </a:tbl>
          </a:graphicData>
        </a:graphic>
      </p:graphicFrame>
      <p:graphicFrame>
        <p:nvGraphicFramePr>
          <p:cNvPr id="14" name="Table 13"/>
          <p:cNvGraphicFramePr>
            <a:graphicFrameLocks noGrp="1"/>
          </p:cNvGraphicFramePr>
          <p:nvPr/>
        </p:nvGraphicFramePr>
        <p:xfrm>
          <a:off x="3143240" y="4143386"/>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graphicFrame>
        <p:nvGraphicFramePr>
          <p:cNvPr id="19" name="Table 18"/>
          <p:cNvGraphicFramePr>
            <a:graphicFrameLocks noGrp="1"/>
          </p:cNvGraphicFramePr>
          <p:nvPr/>
        </p:nvGraphicFramePr>
        <p:xfrm>
          <a:off x="1285852"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False</a:t>
                      </a:r>
                      <a:r>
                        <a:rPr lang="en-IN" sz="1000" dirty="0" smtClean="0"/>
                        <a:t>.</a:t>
                      </a:r>
                      <a:endParaRPr lang="en-IN" sz="1000" dirty="0"/>
                    </a:p>
                  </a:txBody>
                  <a:tcPr>
                    <a:solidFill>
                      <a:schemeClr val="bg2">
                        <a:lumMod val="90000"/>
                      </a:schemeClr>
                    </a:solidFill>
                  </a:tcPr>
                </a:tc>
              </a:tr>
            </a:tbl>
          </a:graphicData>
        </a:graphic>
      </p:graphicFrame>
      <p:graphicFrame>
        <p:nvGraphicFramePr>
          <p:cNvPr id="20" name="Table 19"/>
          <p:cNvGraphicFramePr>
            <a:graphicFrameLocks noGrp="1"/>
          </p:cNvGraphicFramePr>
          <p:nvPr/>
        </p:nvGraphicFramePr>
        <p:xfrm>
          <a:off x="3143240"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59</a:t>
                      </a:r>
                      <a:endParaRPr lang="en-IN" sz="1400" dirty="0"/>
                    </a:p>
                  </a:txBody>
                  <a:tcPr>
                    <a:solidFill>
                      <a:schemeClr val="bg1"/>
                    </a:solidFill>
                  </a:tcPr>
                </a:tc>
              </a:tr>
            </a:tbl>
          </a:graphicData>
        </a:graphic>
      </p:graphicFrame>
      <p:graphicFrame>
        <p:nvGraphicFramePr>
          <p:cNvPr id="21" name="Table 20"/>
          <p:cNvGraphicFramePr>
            <a:graphicFrameLocks noGrp="1"/>
          </p:cNvGraphicFramePr>
          <p:nvPr/>
        </p:nvGraphicFramePr>
        <p:xfrm>
          <a:off x="2214546" y="4429138"/>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813</a:t>
                      </a:r>
                      <a:endParaRPr lang="en-IN" sz="1400" dirty="0"/>
                    </a:p>
                  </a:txBody>
                  <a:tcPr>
                    <a:solidFill>
                      <a:schemeClr val="bg1"/>
                    </a:solidFill>
                  </a:tcPr>
                </a:tc>
              </a:tr>
            </a:tbl>
          </a:graphicData>
        </a:graphic>
      </p:graphicFrame>
      <p:graphicFrame>
        <p:nvGraphicFramePr>
          <p:cNvPr id="22" name="Table 21"/>
          <p:cNvGraphicFramePr>
            <a:graphicFrameLocks noGrp="1"/>
          </p:cNvGraphicFramePr>
          <p:nvPr/>
        </p:nvGraphicFramePr>
        <p:xfrm>
          <a:off x="5643570" y="4500576"/>
          <a:ext cx="928694" cy="500066"/>
        </p:xfrm>
        <a:graphic>
          <a:graphicData uri="http://schemas.openxmlformats.org/drawingml/2006/table">
            <a:tbl>
              <a:tblPr firstCol="1">
                <a:tableStyleId>{3C2FFA5D-87B4-456A-9821-1D502468CF0F}</a:tableStyleId>
              </a:tblPr>
              <a:tblGrid>
                <a:gridCol w="928694"/>
              </a:tblGrid>
              <a:tr h="500066">
                <a:tc>
                  <a:txBody>
                    <a:bodyPr/>
                    <a:lstStyle/>
                    <a:p>
                      <a:r>
                        <a:rPr lang="en-IN" sz="1400" dirty="0" smtClean="0"/>
                        <a:t>98.78</a:t>
                      </a:r>
                      <a:endParaRPr lang="en-IN" sz="1400" dirty="0"/>
                    </a:p>
                  </a:txBody>
                  <a:tcPr>
                    <a:solidFill>
                      <a:schemeClr val="bg1"/>
                    </a:solidFill>
                  </a:tcPr>
                </a:tc>
              </a:tr>
            </a:tbl>
          </a:graphicData>
        </a:graphic>
      </p:graphicFrame>
      <p:graphicFrame>
        <p:nvGraphicFramePr>
          <p:cNvPr id="23" name="Table 22"/>
          <p:cNvGraphicFramePr>
            <a:graphicFrameLocks noGrp="1"/>
          </p:cNvGraphicFramePr>
          <p:nvPr/>
        </p:nvGraphicFramePr>
        <p:xfrm>
          <a:off x="4714876" y="4429138"/>
          <a:ext cx="928694" cy="285752"/>
        </p:xfrm>
        <a:graphic>
          <a:graphicData uri="http://schemas.openxmlformats.org/drawingml/2006/table">
            <a:tbl>
              <a:tblPr firstCol="1">
                <a:tableStyleId>{3C2FFA5D-87B4-456A-9821-1D502468CF0F}</a:tableStyleId>
              </a:tblPr>
              <a:tblGrid>
                <a:gridCol w="928694"/>
              </a:tblGrid>
              <a:tr h="285752">
                <a:tc>
                  <a:txBody>
                    <a:bodyPr/>
                    <a:lstStyle/>
                    <a:p>
                      <a:r>
                        <a:rPr lang="en-IN" sz="1000" dirty="0" smtClean="0"/>
                        <a:t>115</a:t>
                      </a:r>
                      <a:endParaRPr lang="en-IN" sz="1000" dirty="0"/>
                    </a:p>
                  </a:txBody>
                  <a:tcPr/>
                </a:tc>
              </a:tr>
            </a:tbl>
          </a:graphicData>
        </a:graphic>
      </p:graphicFrame>
      <p:graphicFrame>
        <p:nvGraphicFramePr>
          <p:cNvPr id="24" name="Table 23"/>
          <p:cNvGraphicFramePr>
            <a:graphicFrameLocks noGrp="1"/>
          </p:cNvGraphicFramePr>
          <p:nvPr/>
        </p:nvGraphicFramePr>
        <p:xfrm>
          <a:off x="6572264" y="4143386"/>
          <a:ext cx="1000132" cy="357190"/>
        </p:xfrm>
        <a:graphic>
          <a:graphicData uri="http://schemas.openxmlformats.org/drawingml/2006/table">
            <a:tbl>
              <a:tblPr firstCol="1">
                <a:tableStyleId>{3C2FFA5D-87B4-456A-9821-1D502468CF0F}</a:tableStyleId>
              </a:tblPr>
              <a:tblGrid>
                <a:gridCol w="1000132"/>
              </a:tblGrid>
              <a:tr h="357190">
                <a:tc>
                  <a:txBody>
                    <a:bodyPr/>
                    <a:lstStyle/>
                    <a:p>
                      <a:r>
                        <a:rPr lang="en-IN" sz="1400" dirty="0" smtClean="0"/>
                        <a:t>Sensitivity</a:t>
                      </a:r>
                      <a:endParaRPr lang="en-IN" sz="1400" dirty="0"/>
                    </a:p>
                  </a:txBody>
                  <a:tcPr>
                    <a:solidFill>
                      <a:schemeClr val="bg2">
                        <a:lumMod val="90000"/>
                      </a:schemeClr>
                    </a:solidFill>
                  </a:tcPr>
                </a:tc>
              </a:tr>
            </a:tbl>
          </a:graphicData>
        </a:graphic>
      </p:graphicFrame>
      <p:graphicFrame>
        <p:nvGraphicFramePr>
          <p:cNvPr id="25" name="Table 24"/>
          <p:cNvGraphicFramePr>
            <a:graphicFrameLocks noGrp="1"/>
          </p:cNvGraphicFramePr>
          <p:nvPr/>
        </p:nvGraphicFramePr>
        <p:xfrm>
          <a:off x="5643570" y="4143386"/>
          <a:ext cx="928694" cy="357190"/>
        </p:xfrm>
        <a:graphic>
          <a:graphicData uri="http://schemas.openxmlformats.org/drawingml/2006/table">
            <a:tbl>
              <a:tblPr firstCol="1">
                <a:tableStyleId>{3C2FFA5D-87B4-456A-9821-1D502468CF0F}</a:tableStyleId>
              </a:tblPr>
              <a:tblGrid>
                <a:gridCol w="928694"/>
              </a:tblGrid>
              <a:tr h="357190">
                <a:tc>
                  <a:txBody>
                    <a:bodyPr/>
                    <a:lstStyle/>
                    <a:p>
                      <a:r>
                        <a:rPr lang="en-IN" sz="1400" dirty="0" smtClean="0"/>
                        <a:t>Specificity</a:t>
                      </a:r>
                      <a:endParaRPr lang="en-IN" sz="1400" dirty="0"/>
                    </a:p>
                  </a:txBody>
                  <a:tcPr>
                    <a:solidFill>
                      <a:schemeClr val="bg2">
                        <a:lumMod val="90000"/>
                      </a:schemeClr>
                    </a:solidFill>
                  </a:tcPr>
                </a:tc>
              </a:tr>
            </a:tbl>
          </a:graphicData>
        </a:graphic>
      </p:graphicFrame>
      <p:graphicFrame>
        <p:nvGraphicFramePr>
          <p:cNvPr id="26" name="Table 25"/>
          <p:cNvGraphicFramePr>
            <a:graphicFrameLocks noGrp="1"/>
          </p:cNvGraphicFramePr>
          <p:nvPr/>
        </p:nvGraphicFramePr>
        <p:xfrm>
          <a:off x="4714876" y="4143386"/>
          <a:ext cx="928694" cy="857256"/>
        </p:xfrm>
        <a:graphic>
          <a:graphicData uri="http://schemas.openxmlformats.org/drawingml/2006/table">
            <a:tbl>
              <a:tblPr firstCol="1">
                <a:tableStyleId>{3C2FFA5D-87B4-456A-9821-1D502468CF0F}</a:tableStyleId>
              </a:tblPr>
              <a:tblGrid>
                <a:gridCol w="928694"/>
              </a:tblGrid>
              <a:tr h="367395">
                <a:tc>
                  <a:txBody>
                    <a:bodyPr/>
                    <a:lstStyle/>
                    <a:p>
                      <a:r>
                        <a:rPr lang="en-IN" sz="1400" dirty="0" smtClean="0"/>
                        <a:t>Accuracy</a:t>
                      </a:r>
                      <a:endParaRPr lang="en-IN" sz="1400" dirty="0"/>
                    </a:p>
                  </a:txBody>
                  <a:tcPr>
                    <a:solidFill>
                      <a:schemeClr val="bg2">
                        <a:lumMod val="90000"/>
                      </a:schemeClr>
                    </a:solidFill>
                  </a:tcPr>
                </a:tc>
              </a:tr>
              <a:tr h="489861">
                <a:tc>
                  <a:txBody>
                    <a:bodyPr/>
                    <a:lstStyle/>
                    <a:p>
                      <a:r>
                        <a:rPr lang="en-IN" sz="1400" dirty="0" smtClean="0"/>
                        <a:t>92.74</a:t>
                      </a:r>
                      <a:endParaRPr lang="en-IN" sz="1400" dirty="0"/>
                    </a:p>
                  </a:txBody>
                  <a:tcPr>
                    <a:solidFill>
                      <a:schemeClr val="bg1"/>
                    </a:solidFill>
                  </a:tcPr>
                </a:tc>
              </a:tr>
            </a:tbl>
          </a:graphicData>
        </a:graphic>
      </p:graphicFrame>
      <p:graphicFrame>
        <p:nvGraphicFramePr>
          <p:cNvPr id="27" name="Table 26"/>
          <p:cNvGraphicFramePr>
            <a:graphicFrameLocks noGrp="1"/>
          </p:cNvGraphicFramePr>
          <p:nvPr/>
        </p:nvGraphicFramePr>
        <p:xfrm>
          <a:off x="6572264" y="4500575"/>
          <a:ext cx="1000132" cy="500066"/>
        </p:xfrm>
        <a:graphic>
          <a:graphicData uri="http://schemas.openxmlformats.org/drawingml/2006/table">
            <a:tbl>
              <a:tblPr firstCol="1">
                <a:tableStyleId>{3C2FFA5D-87B4-456A-9821-1D502468CF0F}</a:tableStyleId>
              </a:tblPr>
              <a:tblGrid>
                <a:gridCol w="1000132"/>
              </a:tblGrid>
              <a:tr h="500066">
                <a:tc>
                  <a:txBody>
                    <a:bodyPr/>
                    <a:lstStyle/>
                    <a:p>
                      <a:r>
                        <a:rPr lang="en-IN" sz="1400" dirty="0" smtClean="0"/>
                        <a:t>55.54</a:t>
                      </a:r>
                      <a:endParaRPr lang="en-IN" sz="1400" dirty="0"/>
                    </a:p>
                  </a:txBody>
                  <a:tcPr>
                    <a:solidFill>
                      <a:schemeClr val="bg1"/>
                    </a:solidFill>
                  </a:tcPr>
                </a:tc>
              </a:tr>
            </a:tbl>
          </a:graphicData>
        </a:graphic>
      </p:graphicFrame>
      <p:graphicFrame>
        <p:nvGraphicFramePr>
          <p:cNvPr id="28" name="Table 27"/>
          <p:cNvGraphicFramePr>
            <a:graphicFrameLocks noGrp="1"/>
          </p:cNvGraphicFramePr>
          <p:nvPr/>
        </p:nvGraphicFramePr>
        <p:xfrm>
          <a:off x="3143240"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68</a:t>
                      </a:r>
                      <a:endParaRPr lang="en-IN" sz="1400" dirty="0"/>
                    </a:p>
                  </a:txBody>
                  <a:tcPr>
                    <a:solidFill>
                      <a:schemeClr val="bg1"/>
                    </a:solidFill>
                  </a:tcPr>
                </a:tc>
              </a:tr>
            </a:tbl>
          </a:graphicData>
        </a:graphic>
      </p:graphicFrame>
      <p:graphicFrame>
        <p:nvGraphicFramePr>
          <p:cNvPr id="29" name="Table 28"/>
          <p:cNvGraphicFramePr>
            <a:graphicFrameLocks noGrp="1"/>
          </p:cNvGraphicFramePr>
          <p:nvPr/>
        </p:nvGraphicFramePr>
        <p:xfrm>
          <a:off x="2214546"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10</a:t>
                      </a:r>
                      <a:endParaRPr lang="en-IN" sz="1400" dirty="0"/>
                    </a:p>
                  </a:txBody>
                  <a:tcPr>
                    <a:solidFill>
                      <a:schemeClr val="bg1"/>
                    </a:solidFill>
                  </a:tcPr>
                </a:tc>
              </a:tr>
            </a:tbl>
          </a:graphicData>
        </a:graphic>
      </p:graphicFrame>
      <p:graphicFrame>
        <p:nvGraphicFramePr>
          <p:cNvPr id="30" name="Table 29"/>
          <p:cNvGraphicFramePr>
            <a:graphicFrameLocks noGrp="1"/>
          </p:cNvGraphicFramePr>
          <p:nvPr/>
        </p:nvGraphicFramePr>
        <p:xfrm>
          <a:off x="1285852" y="4714890"/>
          <a:ext cx="928694" cy="304800"/>
        </p:xfrm>
        <a:graphic>
          <a:graphicData uri="http://schemas.openxmlformats.org/drawingml/2006/table">
            <a:tbl>
              <a:tblPr firstCol="1">
                <a:tableStyleId>{3C2FFA5D-87B4-456A-9821-1D502468CF0F}</a:tableStyleId>
              </a:tblPr>
              <a:tblGrid>
                <a:gridCol w="928694"/>
              </a:tblGrid>
              <a:tr h="285752">
                <a:tc>
                  <a:txBody>
                    <a:bodyPr/>
                    <a:lstStyle/>
                    <a:p>
                      <a:r>
                        <a:rPr lang="en-IN" sz="1400" dirty="0" smtClean="0"/>
                        <a:t>True.</a:t>
                      </a:r>
                      <a:endParaRPr lang="en-IN" sz="1400" dirty="0"/>
                    </a:p>
                  </a:txBody>
                  <a:tcPr/>
                </a:tc>
              </a:tr>
            </a:tbl>
          </a:graphicData>
        </a:graphic>
      </p:graphicFrame>
    </p:spTree>
    <p:extLst>
      <p:ext uri="{BB962C8B-B14F-4D97-AF65-F5344CB8AC3E}">
        <p14:creationId xmlns="" xmlns:p14="http://schemas.microsoft.com/office/powerpoint/2010/main" val="47209200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sp>
        <p:nvSpPr>
          <p:cNvPr id="3" name="Rectangle 2"/>
          <p:cNvSpPr/>
          <p:nvPr/>
        </p:nvSpPr>
        <p:spPr>
          <a:xfrm>
            <a:off x="642910" y="1357304"/>
            <a:ext cx="8229600" cy="1400383"/>
          </a:xfrm>
          <a:prstGeom prst="rect">
            <a:avLst/>
          </a:prstGeom>
        </p:spPr>
        <p:txBody>
          <a:bodyPr wrap="square">
            <a:spAutoFit/>
          </a:bodyPr>
          <a:lstStyle/>
          <a:p>
            <a:pPr algn="just"/>
            <a:r>
              <a:rPr lang="en-US" sz="1700" dirty="0" smtClean="0"/>
              <a:t>In the past few slides  for our Classification Business Problem, we have created many models, measured their performances, applied various improvement techniques and at the end of each step we created best model for each corresponding ML algorithms. As we have the performance results with us for the models, lets select the best one out of them which  suits best for our business case.</a:t>
            </a:r>
          </a:p>
        </p:txBody>
      </p:sp>
      <p:graphicFrame>
        <p:nvGraphicFramePr>
          <p:cNvPr id="17" name="Diagram 16"/>
          <p:cNvGraphicFramePr/>
          <p:nvPr>
            <p:extLst>
              <p:ext uri="{D42A27DB-BD31-4B8C-83A1-F6EECF244321}">
                <p14:modId xmlns="" xmlns:p14="http://schemas.microsoft.com/office/powerpoint/2010/main" val="365479820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30954" y="2964476"/>
            <a:ext cx="3652850"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Select  the  Best Fit  Model</a:t>
              </a:r>
              <a:endParaRPr lang="en-US" sz="1400" kern="1200" dirty="0"/>
            </a:p>
          </p:txBody>
        </p:sp>
      </p:grpSp>
      <p:graphicFrame>
        <p:nvGraphicFramePr>
          <p:cNvPr id="13" name="Table 12"/>
          <p:cNvGraphicFramePr>
            <a:graphicFrameLocks noGrp="1"/>
          </p:cNvGraphicFramePr>
          <p:nvPr/>
        </p:nvGraphicFramePr>
        <p:xfrm>
          <a:off x="857224" y="2857502"/>
          <a:ext cx="7429554" cy="1483360"/>
        </p:xfrm>
        <a:graphic>
          <a:graphicData uri="http://schemas.openxmlformats.org/drawingml/2006/table">
            <a:tbl>
              <a:tblPr firstRow="1" bandRow="1">
                <a:tableStyleId>{5C22544A-7EE6-4342-B048-85BDC9FD1C3A}</a:tableStyleId>
              </a:tblPr>
              <a:tblGrid>
                <a:gridCol w="1238259"/>
                <a:gridCol w="1238259"/>
                <a:gridCol w="1095382"/>
                <a:gridCol w="1381136"/>
                <a:gridCol w="1238259"/>
                <a:gridCol w="1238259"/>
              </a:tblGrid>
              <a:tr h="370840">
                <a:tc>
                  <a:txBody>
                    <a:bodyPr/>
                    <a:lstStyle/>
                    <a:p>
                      <a:endParaRPr lang="en-IN" dirty="0"/>
                    </a:p>
                  </a:txBody>
                  <a:tcPr/>
                </a:tc>
                <a:tc>
                  <a:txBody>
                    <a:bodyPr/>
                    <a:lstStyle/>
                    <a:p>
                      <a:r>
                        <a:rPr lang="en-IN" dirty="0" err="1" smtClean="0"/>
                        <a:t>Logit</a:t>
                      </a:r>
                      <a:endParaRPr lang="en-IN" dirty="0"/>
                    </a:p>
                  </a:txBody>
                  <a:tcPr/>
                </a:tc>
                <a:tc>
                  <a:txBody>
                    <a:bodyPr/>
                    <a:lstStyle/>
                    <a:p>
                      <a:r>
                        <a:rPr lang="en-IN" dirty="0" err="1" smtClean="0"/>
                        <a:t>kNN</a:t>
                      </a:r>
                      <a:endParaRPr lang="en-IN" dirty="0"/>
                    </a:p>
                  </a:txBody>
                  <a:tcPr/>
                </a:tc>
                <a:tc>
                  <a:txBody>
                    <a:bodyPr/>
                    <a:lstStyle/>
                    <a:p>
                      <a:r>
                        <a:rPr lang="en-IN" dirty="0" smtClean="0"/>
                        <a:t>Decision T</a:t>
                      </a:r>
                      <a:endParaRPr lang="en-IN" dirty="0"/>
                    </a:p>
                  </a:txBody>
                  <a:tcPr/>
                </a:tc>
                <a:tc>
                  <a:txBody>
                    <a:bodyPr/>
                    <a:lstStyle/>
                    <a:p>
                      <a:r>
                        <a:rPr lang="en-IN" dirty="0" smtClean="0"/>
                        <a:t>Random F</a:t>
                      </a:r>
                      <a:endParaRPr lang="en-IN" dirty="0"/>
                    </a:p>
                  </a:txBody>
                  <a:tcPr/>
                </a:tc>
                <a:tc>
                  <a:txBody>
                    <a:bodyPr/>
                    <a:lstStyle/>
                    <a:p>
                      <a:r>
                        <a:rPr lang="en-IN" dirty="0" smtClean="0"/>
                        <a:t>SVM</a:t>
                      </a:r>
                      <a:endParaRPr lang="en-IN" dirty="0"/>
                    </a:p>
                  </a:txBody>
                  <a:tcPr/>
                </a:tc>
              </a:tr>
              <a:tr h="370840">
                <a:tc>
                  <a:txBody>
                    <a:bodyPr/>
                    <a:lstStyle/>
                    <a:p>
                      <a:r>
                        <a:rPr lang="en-IN" dirty="0" smtClean="0"/>
                        <a:t>Accuracy</a:t>
                      </a:r>
                      <a:endParaRPr lang="en-IN" dirty="0"/>
                    </a:p>
                  </a:txBody>
                  <a:tcPr/>
                </a:tc>
                <a:tc>
                  <a:txBody>
                    <a:bodyPr/>
                    <a:lstStyle/>
                    <a:p>
                      <a:r>
                        <a:rPr lang="en-IN" dirty="0" smtClean="0"/>
                        <a:t>84.21</a:t>
                      </a:r>
                      <a:endParaRPr lang="en-IN" dirty="0"/>
                    </a:p>
                  </a:txBody>
                  <a:tcPr/>
                </a:tc>
                <a:tc>
                  <a:txBody>
                    <a:bodyPr/>
                    <a:lstStyle/>
                    <a:p>
                      <a:r>
                        <a:rPr lang="en-IN" dirty="0" smtClean="0"/>
                        <a:t>89.26</a:t>
                      </a:r>
                      <a:endParaRPr lang="en-IN" dirty="0"/>
                    </a:p>
                  </a:txBody>
                  <a:tcPr/>
                </a:tc>
                <a:tc>
                  <a:txBody>
                    <a:bodyPr/>
                    <a:lstStyle/>
                    <a:p>
                      <a:r>
                        <a:rPr lang="en-IN" dirty="0" smtClean="0"/>
                        <a:t>93.05</a:t>
                      </a:r>
                      <a:endParaRPr lang="en-IN" dirty="0"/>
                    </a:p>
                  </a:txBody>
                  <a:tcPr/>
                </a:tc>
                <a:tc>
                  <a:txBody>
                    <a:bodyPr/>
                    <a:lstStyle/>
                    <a:p>
                      <a:r>
                        <a:rPr lang="en-IN" dirty="0" smtClean="0"/>
                        <a:t>93.05</a:t>
                      </a:r>
                      <a:endParaRPr lang="en-IN" dirty="0"/>
                    </a:p>
                  </a:txBody>
                  <a:tcPr/>
                </a:tc>
                <a:tc>
                  <a:txBody>
                    <a:bodyPr/>
                    <a:lstStyle/>
                    <a:p>
                      <a:r>
                        <a:rPr lang="en-IN" dirty="0" smtClean="0"/>
                        <a:t>92.74</a:t>
                      </a:r>
                      <a:endParaRPr lang="en-IN" dirty="0"/>
                    </a:p>
                  </a:txBody>
                  <a:tcPr/>
                </a:tc>
              </a:tr>
              <a:tr h="370840">
                <a:tc>
                  <a:txBody>
                    <a:bodyPr/>
                    <a:lstStyle/>
                    <a:p>
                      <a:r>
                        <a:rPr lang="en-IN" dirty="0" smtClean="0"/>
                        <a:t>Specificity</a:t>
                      </a:r>
                      <a:endParaRPr lang="en-IN" dirty="0"/>
                    </a:p>
                  </a:txBody>
                  <a:tcPr/>
                </a:tc>
                <a:tc>
                  <a:txBody>
                    <a:bodyPr/>
                    <a:lstStyle/>
                    <a:p>
                      <a:r>
                        <a:rPr lang="en-IN" dirty="0" smtClean="0"/>
                        <a:t>91.85</a:t>
                      </a:r>
                      <a:endParaRPr lang="en-IN" dirty="0"/>
                    </a:p>
                  </a:txBody>
                  <a:tcPr/>
                </a:tc>
                <a:tc>
                  <a:txBody>
                    <a:bodyPr/>
                    <a:lstStyle/>
                    <a:p>
                      <a:r>
                        <a:rPr lang="en-IN" dirty="0" smtClean="0"/>
                        <a:t>92.04</a:t>
                      </a:r>
                      <a:endParaRPr lang="en-IN" dirty="0"/>
                    </a:p>
                  </a:txBody>
                  <a:tcPr/>
                </a:tc>
                <a:tc>
                  <a:txBody>
                    <a:bodyPr/>
                    <a:lstStyle/>
                    <a:p>
                      <a:r>
                        <a:rPr lang="en-IN" dirty="0" smtClean="0"/>
                        <a:t>97.32</a:t>
                      </a:r>
                      <a:endParaRPr lang="en-IN" dirty="0"/>
                    </a:p>
                  </a:txBody>
                  <a:tcPr/>
                </a:tc>
                <a:tc>
                  <a:txBody>
                    <a:bodyPr/>
                    <a:lstStyle/>
                    <a:p>
                      <a:r>
                        <a:rPr lang="en-IN" dirty="0" smtClean="0"/>
                        <a:t>98.17</a:t>
                      </a:r>
                      <a:endParaRPr lang="en-IN" dirty="0"/>
                    </a:p>
                  </a:txBody>
                  <a:tcPr/>
                </a:tc>
                <a:tc>
                  <a:txBody>
                    <a:bodyPr/>
                    <a:lstStyle/>
                    <a:p>
                      <a:r>
                        <a:rPr lang="en-IN" dirty="0" smtClean="0"/>
                        <a:t>98.78</a:t>
                      </a:r>
                      <a:endParaRPr lang="en-IN" dirty="0"/>
                    </a:p>
                  </a:txBody>
                  <a:tcPr/>
                </a:tc>
              </a:tr>
              <a:tr h="370840">
                <a:tc>
                  <a:txBody>
                    <a:bodyPr/>
                    <a:lstStyle/>
                    <a:p>
                      <a:r>
                        <a:rPr lang="en-IN" dirty="0" smtClean="0"/>
                        <a:t>Sensitivity</a:t>
                      </a:r>
                      <a:endParaRPr lang="en-IN" dirty="0"/>
                    </a:p>
                  </a:txBody>
                  <a:tcPr/>
                </a:tc>
                <a:tc>
                  <a:txBody>
                    <a:bodyPr/>
                    <a:lstStyle/>
                    <a:p>
                      <a:r>
                        <a:rPr lang="en-IN" dirty="0" smtClean="0"/>
                        <a:t>32.28</a:t>
                      </a:r>
                      <a:endParaRPr lang="en-IN" dirty="0"/>
                    </a:p>
                  </a:txBody>
                  <a:tcPr/>
                </a:tc>
                <a:tc>
                  <a:txBody>
                    <a:bodyPr/>
                    <a:lstStyle/>
                    <a:p>
                      <a:r>
                        <a:rPr lang="en-IN" dirty="0" smtClean="0"/>
                        <a:t>33.85</a:t>
                      </a:r>
                      <a:endParaRPr lang="en-IN" dirty="0"/>
                    </a:p>
                  </a:txBody>
                  <a:tcPr/>
                </a:tc>
                <a:tc>
                  <a:txBody>
                    <a:bodyPr/>
                    <a:lstStyle/>
                    <a:p>
                      <a:r>
                        <a:rPr lang="en-IN" dirty="0" smtClean="0"/>
                        <a:t>65.35</a:t>
                      </a:r>
                      <a:endParaRPr lang="en-IN" dirty="0"/>
                    </a:p>
                  </a:txBody>
                  <a:tcPr/>
                </a:tc>
                <a:tc>
                  <a:txBody>
                    <a:bodyPr/>
                    <a:lstStyle/>
                    <a:p>
                      <a:r>
                        <a:rPr lang="en-IN" dirty="0" smtClean="0"/>
                        <a:t>62.99</a:t>
                      </a:r>
                      <a:endParaRPr lang="en-IN" dirty="0"/>
                    </a:p>
                  </a:txBody>
                  <a:tcPr/>
                </a:tc>
                <a:tc>
                  <a:txBody>
                    <a:bodyPr/>
                    <a:lstStyle/>
                    <a:p>
                      <a:r>
                        <a:rPr lang="en-IN" dirty="0" smtClean="0"/>
                        <a:t>55.54</a:t>
                      </a:r>
                      <a:endParaRPr lang="en-IN" dirty="0"/>
                    </a:p>
                  </a:txBody>
                  <a:tcPr/>
                </a:tc>
              </a:tr>
            </a:tbl>
          </a:graphicData>
        </a:graphic>
      </p:graphicFrame>
      <p:sp>
        <p:nvSpPr>
          <p:cNvPr id="14" name="Rectangle 13"/>
          <p:cNvSpPr/>
          <p:nvPr/>
        </p:nvSpPr>
        <p:spPr>
          <a:xfrm>
            <a:off x="714348" y="4497169"/>
            <a:ext cx="8229600" cy="353943"/>
          </a:xfrm>
          <a:prstGeom prst="rect">
            <a:avLst/>
          </a:prstGeom>
        </p:spPr>
        <p:txBody>
          <a:bodyPr wrap="square">
            <a:spAutoFit/>
          </a:bodyPr>
          <a:lstStyle/>
          <a:p>
            <a:pPr algn="just"/>
            <a:r>
              <a:rPr lang="en-US" sz="1700" dirty="0" smtClean="0"/>
              <a:t>Decision Trees (CART) model / Random Forest suits best for our business scenario.</a:t>
            </a:r>
          </a:p>
        </p:txBody>
      </p:sp>
    </p:spTree>
    <p:extLst>
      <p:ext uri="{BB962C8B-B14F-4D97-AF65-F5344CB8AC3E}">
        <p14:creationId xmlns="" xmlns:p14="http://schemas.microsoft.com/office/powerpoint/2010/main" val="1265132770"/>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Rectangle 2"/>
          <p:cNvSpPr/>
          <p:nvPr/>
        </p:nvSpPr>
        <p:spPr>
          <a:xfrm>
            <a:off x="609600" y="1368363"/>
            <a:ext cx="8229600" cy="4308872"/>
          </a:xfrm>
          <a:prstGeom prst="rect">
            <a:avLst/>
          </a:prstGeom>
        </p:spPr>
        <p:txBody>
          <a:bodyPr wrap="square">
            <a:spAutoFit/>
          </a:bodyPr>
          <a:lstStyle/>
          <a:p>
            <a:pPr algn="just">
              <a:buFont typeface="Wingdings" pitchFamily="2" charset="2"/>
              <a:buChar char="v"/>
            </a:pPr>
            <a:r>
              <a:rPr lang="en-US" sz="1700" dirty="0" smtClean="0"/>
              <a:t> Customers Churned were high business Value customers, their usage pattern was high as compared to not churned.</a:t>
            </a:r>
          </a:p>
          <a:p>
            <a:pPr algn="just">
              <a:buFont typeface="Wingdings" pitchFamily="2" charset="2"/>
              <a:buChar char="v"/>
            </a:pPr>
            <a:endParaRPr lang="en-US" sz="1700" dirty="0" smtClean="0"/>
          </a:p>
          <a:p>
            <a:pPr algn="just">
              <a:buFont typeface="Wingdings" pitchFamily="2" charset="2"/>
              <a:buChar char="v"/>
            </a:pPr>
            <a:r>
              <a:rPr lang="en-US" sz="1700" dirty="0" smtClean="0"/>
              <a:t> Analysis from Survival Model suggests that we are able to retain all our customers in our first 50-70 days, then in next 50-70 days we are able to retain 80% and further this % reduces to 40% </a:t>
            </a:r>
            <a:r>
              <a:rPr lang="en-US" sz="1700" dirty="0" smtClean="0"/>
              <a:t>by</a:t>
            </a:r>
            <a:r>
              <a:rPr lang="en-US" sz="1700" dirty="0" smtClean="0"/>
              <a:t> </a:t>
            </a:r>
            <a:r>
              <a:rPr lang="en-US" sz="1700" dirty="0" smtClean="0"/>
              <a:t>the end of 200 days.</a:t>
            </a:r>
          </a:p>
          <a:p>
            <a:pPr algn="just">
              <a:buFont typeface="Wingdings" pitchFamily="2" charset="2"/>
              <a:buChar char="v"/>
            </a:pPr>
            <a:endParaRPr lang="en-US" sz="1700" dirty="0" smtClean="0"/>
          </a:p>
          <a:p>
            <a:pPr algn="just">
              <a:buFont typeface="Wingdings" pitchFamily="2" charset="2"/>
              <a:buChar char="v"/>
            </a:pPr>
            <a:r>
              <a:rPr lang="en-US" sz="1700" dirty="0" smtClean="0"/>
              <a:t> Customers who are having International Plan OR those who call Customer Care for their service related queries churn more. These two factors are the most influential ones for a customer to be churned. So, one possible measure can be like company can always keep a check for all the customers who call Customer Care more frequently and can pool them in “Possible to be Churned Customers in future”, so that company can take their issues on priority or address them rapidly. Same measure/check can be implemented for International Plan Customers as well.</a:t>
            </a:r>
          </a:p>
          <a:p>
            <a:pPr algn="just"/>
            <a:endParaRPr lang="en-US" dirty="0" smtClean="0"/>
          </a:p>
          <a:p>
            <a:pPr algn="just"/>
            <a:r>
              <a:rPr lang="en-US" dirty="0" smtClean="0"/>
              <a:t>, </a:t>
            </a:r>
          </a:p>
        </p:txBody>
      </p:sp>
      <p:graphicFrame>
        <p:nvGraphicFramePr>
          <p:cNvPr id="17" name="Diagram 16"/>
          <p:cNvGraphicFramePr/>
          <p:nvPr>
            <p:extLst>
              <p:ext uri="{D42A27DB-BD31-4B8C-83A1-F6EECF244321}">
                <p14:modId xmlns="" xmlns:p14="http://schemas.microsoft.com/office/powerpoint/2010/main" val="365479820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265132770"/>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Rectangle 2"/>
          <p:cNvSpPr/>
          <p:nvPr/>
        </p:nvSpPr>
        <p:spPr>
          <a:xfrm>
            <a:off x="609600" y="1368363"/>
            <a:ext cx="8229600" cy="4047262"/>
          </a:xfrm>
          <a:prstGeom prst="rect">
            <a:avLst/>
          </a:prstGeom>
        </p:spPr>
        <p:txBody>
          <a:bodyPr wrap="square">
            <a:spAutoFit/>
          </a:bodyPr>
          <a:lstStyle/>
          <a:p>
            <a:pPr algn="just">
              <a:buFont typeface="Wingdings" pitchFamily="2" charset="2"/>
              <a:buChar char="v"/>
            </a:pPr>
            <a:r>
              <a:rPr lang="en-US" sz="1700" dirty="0" smtClean="0"/>
              <a:t> Out of various models developed for Prediction of Customers going to be churned, Decision Trees Model (CART) and Random Forest suits best for our business case. Both the models are almost similar </a:t>
            </a:r>
            <a:r>
              <a:rPr lang="en-US" sz="1700" dirty="0" err="1" smtClean="0"/>
              <a:t>w.r.t</a:t>
            </a:r>
            <a:r>
              <a:rPr lang="en-US" sz="1700" dirty="0" smtClean="0"/>
              <a:t> each other. The accuracy for both the models is almost same i.e. 93.05 %. The only difference between their performance is, RF is able to correctly predict 62.99% of customers to be churned as true but also with the false out ratio of 1.83%. That means apart from predicting 62.99% correctly it is also predicting incorrectly for some 1.83% customers as churned(which is not true). </a:t>
            </a:r>
          </a:p>
          <a:p>
            <a:pPr algn="just"/>
            <a:r>
              <a:rPr lang="en-US" sz="1700" dirty="0" smtClean="0"/>
              <a:t> Where as Decision Tree(CART) model is able to predict correctly 65.35% customers to be churned as true but also predicts incorrectly for some 2.68% customers as churned(which also is not true). So it depends upon Business which model it would like to use if it would like to go for higher predictive power at cost of some Fall Out ratio/error deviation Decision Tree is best. ELSE if company wants to stress more on minimizing error rate than RF can be </a:t>
            </a:r>
            <a:r>
              <a:rPr lang="en-US" sz="1700" dirty="0" smtClean="0"/>
              <a:t>the best bet.</a:t>
            </a:r>
            <a:endParaRPr lang="en-US" sz="1700" dirty="0" smtClean="0"/>
          </a:p>
          <a:p>
            <a:pPr algn="just"/>
            <a:endParaRPr lang="en-US" dirty="0" smtClean="0"/>
          </a:p>
          <a:p>
            <a:pPr algn="just"/>
            <a:r>
              <a:rPr lang="en-US" dirty="0" smtClean="0"/>
              <a:t>, </a:t>
            </a:r>
          </a:p>
        </p:txBody>
      </p:sp>
      <p:graphicFrame>
        <p:nvGraphicFramePr>
          <p:cNvPr id="17" name="Diagram 16"/>
          <p:cNvGraphicFramePr/>
          <p:nvPr>
            <p:extLst>
              <p:ext uri="{D42A27DB-BD31-4B8C-83A1-F6EECF244321}">
                <p14:modId xmlns="" xmlns:p14="http://schemas.microsoft.com/office/powerpoint/2010/main" val="365479820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265132770"/>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Domain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Topic</a:t>
            </a:r>
            <a:endParaRPr lang="en-US" dirty="0"/>
          </a:p>
        </p:txBody>
      </p:sp>
      <p:sp>
        <p:nvSpPr>
          <p:cNvPr id="4" name="Rectangle 3"/>
          <p:cNvSpPr>
            <a:spLocks noGrp="1"/>
          </p:cNvSpPr>
          <p:nvPr>
            <p:ph sz="quarter" idx="14"/>
          </p:nvPr>
        </p:nvSpPr>
        <p:spPr>
          <a:xfrm>
            <a:off x="4844901" y="1352549"/>
            <a:ext cx="3886200" cy="457201"/>
          </a:xfrm>
        </p:spPr>
        <p:txBody>
          <a:bodyPr>
            <a:normAutofit fontScale="92500" lnSpcReduction="20000"/>
          </a:bodyPr>
          <a:lstStyle>
            <a:extLst/>
          </a:lstStyle>
          <a:p>
            <a:pPr marL="0" indent="0" algn="r">
              <a:buNone/>
            </a:pPr>
            <a:r>
              <a:rPr lang="en-US" dirty="0" smtClean="0"/>
              <a:t>Telecom Churn Analysis</a:t>
            </a:r>
          </a:p>
        </p:txBody>
      </p:sp>
      <p:sp>
        <p:nvSpPr>
          <p:cNvPr id="10" name="Rectangle 1"/>
          <p:cNvSpPr txBox="1">
            <a:spLocks/>
          </p:cNvSpPr>
          <p:nvPr/>
        </p:nvSpPr>
        <p:spPr>
          <a:xfrm>
            <a:off x="4876800" y="111228"/>
            <a:ext cx="4038600" cy="1005840"/>
          </a:xfrm>
          <a:prstGeom prst="rect">
            <a:avLst/>
          </a:prstGeom>
        </p:spPr>
        <p:txBody>
          <a:bodyPr vert="horz" anchor="b">
            <a:normAutofit fontScale="97500"/>
          </a:bodyPr>
          <a:lstStyle>
            <a:lvl1pPr algn="l" rtl="0" eaLnBrk="1" latinLnBrk="0" hangingPunct="1">
              <a:spcBef>
                <a:spcPct val="0"/>
              </a:spcBef>
              <a:buNone/>
              <a:defRPr kumimoji="0" sz="4200" kern="1200">
                <a:solidFill>
                  <a:schemeClr val="tx2"/>
                </a:solidFill>
                <a:latin typeface="+mj-lt"/>
                <a:ea typeface="+mj-ea"/>
                <a:cs typeface="+mj-cs"/>
              </a:defRPr>
            </a:lvl1pPr>
            <a:extLst/>
          </a:lstStyle>
          <a:p>
            <a:pPr algn="r"/>
            <a:r>
              <a:rPr lang="en-US" dirty="0" smtClean="0"/>
              <a:t>Telecom	</a:t>
            </a:r>
            <a:endParaRPr lang="en-US" dirty="0"/>
          </a:p>
        </p:txBody>
      </p:sp>
      <p:sp>
        <p:nvSpPr>
          <p:cNvPr id="11" name="Rectangle 2"/>
          <p:cNvSpPr txBox="1">
            <a:spLocks/>
          </p:cNvSpPr>
          <p:nvPr/>
        </p:nvSpPr>
        <p:spPr>
          <a:xfrm>
            <a:off x="636638" y="1888410"/>
            <a:ext cx="8050161" cy="1469158"/>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gn="just">
              <a:buNone/>
            </a:pPr>
            <a:r>
              <a:rPr lang="en-IN" sz="1600" dirty="0" smtClean="0"/>
              <a:t>Churn (loss of customers to competition) is a problem for telecom companies because it is expensive to acquire a new customer and companies want to retain their existing customers. Most telecom companies suffer from voluntary churn. Churn rate has strong impact on the life time value of the customer because it affects the length of service and the future revenue of the company. For example if a company has 25% churn rate then, the average customer lifetime is 4 years; similarly a company with a churn rate of 50%, has an average customer lifetime of 2 years. </a:t>
            </a:r>
          </a:p>
          <a:p>
            <a:pPr marL="0" indent="0" algn="just">
              <a:buNone/>
            </a:pPr>
            <a:endParaRPr lang="en-US" altLang="x-none" sz="1400" dirty="0" smtClean="0"/>
          </a:p>
        </p:txBody>
      </p:sp>
      <p:sp>
        <p:nvSpPr>
          <p:cNvPr id="6" name="Rectangle 5"/>
          <p:cNvSpPr/>
          <p:nvPr/>
        </p:nvSpPr>
        <p:spPr>
          <a:xfrm>
            <a:off x="616973" y="3714758"/>
            <a:ext cx="8241307" cy="1077218"/>
          </a:xfrm>
          <a:prstGeom prst="rect">
            <a:avLst/>
          </a:prstGeom>
        </p:spPr>
        <p:txBody>
          <a:bodyPr wrap="square">
            <a:spAutoFit/>
          </a:bodyPr>
          <a:lstStyle/>
          <a:p>
            <a:pPr algn="just"/>
            <a:r>
              <a:rPr lang="en-IN" sz="1600" dirty="0" smtClean="0"/>
              <a:t>In the targeted approach the company tries to identify in advance customers who are likely to churn. The company then targets those customers with special programs or incentives. This approach can bring in huge loss for a company, if churn predictions are inaccurate, because then firms are wasting incentive money on customers who would have stayed anyway. </a:t>
            </a:r>
            <a:endParaRPr lang="en-US" sz="1600" dirty="0"/>
          </a:p>
        </p:txBody>
      </p:sp>
    </p:spTree>
    <p:extLst>
      <p:ext uri="{BB962C8B-B14F-4D97-AF65-F5344CB8AC3E}">
        <p14:creationId xmlns="" xmlns:p14="http://schemas.microsoft.com/office/powerpoint/2010/main" val="2986753235"/>
      </p:ext>
    </p:extLst>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a:bodyPr>
          <a:lstStyle>
            <a:extLst/>
          </a:lstStyle>
          <a:p>
            <a:pPr algn="just"/>
            <a:r>
              <a:rPr lang="en-US" sz="2200" i="1" dirty="0" smtClean="0">
                <a:solidFill>
                  <a:schemeClr val="tx1"/>
                </a:solidFill>
              </a:rPr>
              <a:t>In God we trust, all others must bring Data…..</a:t>
            </a:r>
            <a:endParaRPr lang="en-US" sz="2200" i="1" dirty="0">
              <a:solidFill>
                <a:schemeClr val="tx1"/>
              </a:solidFill>
            </a:endParaRPr>
          </a:p>
        </p:txBody>
      </p:sp>
      <p:sp>
        <p:nvSpPr>
          <p:cNvPr id="2" name="Rectangle 1"/>
          <p:cNvSpPr>
            <a:spLocks/>
          </p:cNvSpPr>
          <p:nvPr/>
        </p:nvSpPr>
        <p:spPr>
          <a:xfrm>
            <a:off x="1752600" y="4181784"/>
            <a:ext cx="7162800" cy="830997"/>
          </a:xfrm>
          <a:prstGeom prst="rect">
            <a:avLst/>
          </a:prstGeom>
          <a:noFill/>
          <a:effectLst/>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spc="600" dirty="0">
                <a:ln/>
                <a:solidFill>
                  <a:schemeClr val="accent1"/>
                </a:solidFill>
                <a:effectLst>
                  <a:outerShdw blurRad="19685" dist="12700" dir="5400000" algn="tl" rotWithShape="0">
                    <a:schemeClr val="accent1">
                      <a:satMod val="130000"/>
                      <a:alpha val="60000"/>
                    </a:schemeClr>
                  </a:outerShdw>
                </a:effectLst>
              </a:rPr>
              <a:t>Thank You</a:t>
            </a:r>
          </a:p>
        </p:txBody>
      </p:sp>
      <p:pic>
        <p:nvPicPr>
          <p:cNvPr id="7" name="Picture 6"/>
          <p:cNvPicPr>
            <a:picLocks noChangeAspect="1" noChangeArrowheads="1"/>
          </p:cNvPicPr>
          <p:nvPr/>
        </p:nvPicPr>
        <p:blipFill>
          <a:blip r:embed="rId4">
            <a:extLst>
              <a:ext uri="{BEBA8EAE-BF5A-486C-A8C5-ECC9F3942E4B}">
                <a14:imgProps xmlns="" xmlns:a14="http://schemas.microsoft.com/office/drawing/2010/main">
                  <a14:imgLayer r:embed="rId5">
                    <a14:imgEffect>
                      <a14:artisticMarker/>
                    </a14:imgEffect>
                  </a14:imgLayer>
                </a14:imgProps>
              </a:ext>
              <a:ext uri="{28A0092B-C50C-407E-A947-70E740481C1C}">
                <a14:useLocalDpi xmlns="" xmlns:a14="http://schemas.microsoft.com/office/drawing/2010/main" val="0"/>
              </a:ext>
            </a:extLst>
          </a:blip>
          <a:srcRect/>
          <a:stretch>
            <a:fillRect/>
          </a:stretch>
        </p:blipFill>
        <p:spPr bwMode="auto">
          <a:xfrm>
            <a:off x="76200" y="4176998"/>
            <a:ext cx="1295399" cy="885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6148" name="Picture 4" descr="Image result for telecom churn analysis in r images"/>
          <p:cNvPicPr>
            <a:picLocks noChangeAspect="1" noChangeArrowheads="1"/>
          </p:cNvPicPr>
          <p:nvPr/>
        </p:nvPicPr>
        <p:blipFill>
          <a:blip r:embed="rId6"/>
          <a:srcRect/>
          <a:stretch>
            <a:fillRect/>
          </a:stretch>
        </p:blipFill>
        <p:spPr bwMode="auto">
          <a:xfrm>
            <a:off x="4500563" y="491199"/>
            <a:ext cx="3643337" cy="2509178"/>
          </a:xfrm>
          <a:prstGeom prst="rect">
            <a:avLst/>
          </a:prstGeom>
          <a:noFill/>
          <a:effectLst/>
          <a:scene3d>
            <a:camera prst="perspectiveHeroicExtremeLeftFacing"/>
            <a:lightRig rig="threePt" dir="t"/>
          </a:scene3d>
        </p:spPr>
      </p:pic>
      <p:pic>
        <p:nvPicPr>
          <p:cNvPr id="9" name="Picture 3" descr="C:\Users\Vasu\Desktop\Vasu\LEARNING\data Analytics\UPX\Data Science Specialisation\Projects\Telecom_churn\Submit\Survival Plot.png"/>
          <p:cNvPicPr>
            <a:picLocks noChangeAspect="1" noChangeArrowheads="1"/>
          </p:cNvPicPr>
          <p:nvPr/>
        </p:nvPicPr>
        <p:blipFill>
          <a:blip r:embed="rId7"/>
          <a:srcRect/>
          <a:stretch>
            <a:fillRect/>
          </a:stretch>
        </p:blipFill>
        <p:spPr bwMode="auto">
          <a:xfrm>
            <a:off x="1714480" y="642924"/>
            <a:ext cx="3214710" cy="2357454"/>
          </a:xfrm>
          <a:prstGeom prst="rect">
            <a:avLst/>
          </a:prstGeom>
          <a:noFill/>
          <a:scene3d>
            <a:camera prst="perspectiveContrastingRightFacing"/>
            <a:lightRig rig="threePt" dir="t"/>
          </a:scene3d>
        </p:spPr>
      </p:pic>
    </p:spTree>
    <p:extLst>
      <p:ext uri="{BB962C8B-B14F-4D97-AF65-F5344CB8AC3E}">
        <p14:creationId xmlns="" xmlns:p14="http://schemas.microsoft.com/office/powerpoint/2010/main" val="3044716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Introduction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Project Objective</a:t>
            </a:r>
            <a:endParaRPr lang="en-US" dirty="0"/>
          </a:p>
        </p:txBody>
      </p:sp>
      <p:sp>
        <p:nvSpPr>
          <p:cNvPr id="13" name="Rectangle 2"/>
          <p:cNvSpPr>
            <a:spLocks noGrp="1"/>
          </p:cNvSpPr>
          <p:nvPr>
            <p:ph sz="quarter" idx="13"/>
          </p:nvPr>
        </p:nvSpPr>
        <p:spPr>
          <a:xfrm>
            <a:off x="609600" y="2071684"/>
            <a:ext cx="8001000" cy="2714644"/>
          </a:xfrm>
        </p:spPr>
        <p:txBody>
          <a:bodyPr>
            <a:normAutofit fontScale="25000" lnSpcReduction="20000"/>
          </a:bodyPr>
          <a:lstStyle>
            <a:extLst/>
          </a:lstStyle>
          <a:p>
            <a:pPr marL="0" indent="0">
              <a:buFont typeface="Wingdings" pitchFamily="2" charset="2"/>
              <a:buChar char="v"/>
            </a:pPr>
            <a:r>
              <a:rPr lang="en-US" altLang="x-none" sz="8000" dirty="0" smtClean="0"/>
              <a:t> </a:t>
            </a:r>
            <a:r>
              <a:rPr lang="en-US" altLang="x-none" sz="6800" dirty="0" smtClean="0"/>
              <a:t>To predict Customer Churn.</a:t>
            </a:r>
          </a:p>
          <a:p>
            <a:pPr marL="0" indent="0">
              <a:buFont typeface="Wingdings" pitchFamily="2" charset="2"/>
              <a:buChar char="v"/>
            </a:pPr>
            <a:endParaRPr lang="en-US" sz="6800" dirty="0" smtClean="0"/>
          </a:p>
          <a:p>
            <a:pPr marL="0" indent="0">
              <a:buFont typeface="Wingdings" pitchFamily="2" charset="2"/>
              <a:buChar char="v"/>
            </a:pPr>
            <a:r>
              <a:rPr lang="en-US" sz="6800" dirty="0" smtClean="0"/>
              <a:t> Highlighting </a:t>
            </a:r>
            <a:r>
              <a:rPr lang="en-US" sz="6800" dirty="0" smtClean="0"/>
              <a:t>the main variables/factors </a:t>
            </a:r>
            <a:r>
              <a:rPr lang="en-US" sz="6800" dirty="0" smtClean="0"/>
              <a:t>influencing </a:t>
            </a:r>
            <a:r>
              <a:rPr lang="en-US" sz="6800" dirty="0" smtClean="0"/>
              <a:t>Customer Churn.</a:t>
            </a:r>
          </a:p>
          <a:p>
            <a:pPr marL="0" indent="0">
              <a:buFont typeface="Wingdings" pitchFamily="2" charset="2"/>
              <a:buChar char="v"/>
            </a:pPr>
            <a:endParaRPr lang="en-US" sz="6800" dirty="0" smtClean="0"/>
          </a:p>
          <a:p>
            <a:pPr marL="0" indent="0">
              <a:buFont typeface="Wingdings" pitchFamily="2" charset="2"/>
              <a:buChar char="v"/>
            </a:pPr>
            <a:r>
              <a:rPr lang="en-US" sz="6800" dirty="0" smtClean="0"/>
              <a:t> Use various ML algorithms to build prediction models, evaluate the                          accuracy and performance of these models.</a:t>
            </a:r>
          </a:p>
          <a:p>
            <a:pPr marL="0" indent="0">
              <a:buFont typeface="Wingdings" pitchFamily="2" charset="2"/>
              <a:buChar char="v"/>
            </a:pPr>
            <a:endParaRPr lang="en-US" sz="6800" dirty="0" smtClean="0"/>
          </a:p>
          <a:p>
            <a:pPr marL="0" indent="0">
              <a:buFont typeface="Wingdings" pitchFamily="2" charset="2"/>
              <a:buChar char="v"/>
            </a:pPr>
            <a:r>
              <a:rPr lang="en-US" sz="6800" dirty="0" smtClean="0"/>
              <a:t> Finding out the best model for our business case &amp; providing </a:t>
            </a:r>
            <a:r>
              <a:rPr lang="en-US" sz="6800" dirty="0" smtClean="0"/>
              <a:t>executive Summary.</a:t>
            </a:r>
            <a:endParaRPr lang="en-US" sz="6800" dirty="0" smtClean="0"/>
          </a:p>
          <a:p>
            <a:pPr marL="0" indent="0">
              <a:buFont typeface="Wingdings" pitchFamily="2" charset="2"/>
              <a:buChar char="v"/>
            </a:pPr>
            <a:endParaRPr lang="en-US" sz="8000" dirty="0" smtClean="0"/>
          </a:p>
          <a:p>
            <a:pPr marL="0" indent="0"/>
            <a:endParaRPr lang="en-US" dirty="0" smtClean="0"/>
          </a:p>
          <a:p>
            <a:pPr marL="0" indent="0"/>
            <a:r>
              <a:rPr lang="en-US" dirty="0" smtClean="0"/>
              <a:t> </a:t>
            </a:r>
            <a:endParaRPr lang="en-US" dirty="0"/>
          </a:p>
        </p:txBody>
      </p:sp>
    </p:spTree>
    <p:extLst>
      <p:ext uri="{BB962C8B-B14F-4D97-AF65-F5344CB8AC3E}">
        <p14:creationId xmlns="" xmlns:p14="http://schemas.microsoft.com/office/powerpoint/2010/main" val="144628230"/>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fontScale="90000"/>
          </a:bodyPr>
          <a:lstStyle>
            <a:extLst/>
          </a:lstStyle>
          <a:p>
            <a:r>
              <a:rPr lang="en-US" dirty="0" smtClean="0"/>
              <a:t>Dataset Description</a:t>
            </a:r>
            <a:endParaRPr lang="en-US" dirty="0"/>
          </a:p>
        </p:txBody>
      </p:sp>
      <p:sp>
        <p:nvSpPr>
          <p:cNvPr id="3" name="Rectangle 2"/>
          <p:cNvSpPr>
            <a:spLocks noGrp="1"/>
          </p:cNvSpPr>
          <p:nvPr>
            <p:ph sz="quarter" idx="13"/>
          </p:nvPr>
        </p:nvSpPr>
        <p:spPr>
          <a:xfrm>
            <a:off x="609600" y="1352551"/>
            <a:ext cx="4343400" cy="3733799"/>
          </a:xfrm>
        </p:spPr>
        <p:txBody>
          <a:bodyPr>
            <a:normAutofit/>
          </a:bodyPr>
          <a:lstStyle>
            <a:extLst/>
          </a:lstStyle>
          <a:p>
            <a:pPr algn="just">
              <a:buFont typeface="Wingdings" pitchFamily="2" charset="2"/>
              <a:buChar char="v"/>
            </a:pPr>
            <a:r>
              <a:rPr lang="en-US" sz="1700" dirty="0" smtClean="0"/>
              <a:t>Source provided by </a:t>
            </a:r>
            <a:r>
              <a:rPr lang="en-US" sz="1700" dirty="0" err="1" smtClean="0"/>
              <a:t>Upx</a:t>
            </a:r>
            <a:r>
              <a:rPr lang="en-US" sz="1700" dirty="0" smtClean="0"/>
              <a:t> Academy for data science machine learning project evaluation </a:t>
            </a:r>
          </a:p>
          <a:p>
            <a:pPr algn="just">
              <a:buFont typeface="Wingdings" pitchFamily="2" charset="2"/>
              <a:buChar char="v"/>
            </a:pPr>
            <a:r>
              <a:rPr lang="en-US" altLang="x-none" sz="1700" dirty="0" smtClean="0"/>
              <a:t>Source dataset is in txt format with </a:t>
            </a:r>
            <a:r>
              <a:rPr lang="en-US" altLang="x-none" sz="1700" dirty="0" err="1" smtClean="0"/>
              <a:t>csv</a:t>
            </a:r>
            <a:r>
              <a:rPr lang="en-US" altLang="x-none" sz="1700" dirty="0" smtClean="0"/>
              <a:t>.</a:t>
            </a:r>
          </a:p>
          <a:p>
            <a:pPr algn="just">
              <a:buFont typeface="Wingdings" pitchFamily="2" charset="2"/>
              <a:buChar char="v"/>
            </a:pPr>
            <a:r>
              <a:rPr lang="en-US" altLang="x-none" sz="1700" dirty="0" smtClean="0"/>
              <a:t>Dataset contains 4617 rows and 21 columns</a:t>
            </a:r>
            <a:endParaRPr lang="en-US" altLang="x-none" sz="1700" dirty="0"/>
          </a:p>
          <a:p>
            <a:pPr algn="just">
              <a:buFont typeface="Wingdings" pitchFamily="2" charset="2"/>
              <a:buChar char="v"/>
            </a:pPr>
            <a:r>
              <a:rPr lang="en-US" sz="1700" dirty="0" smtClean="0"/>
              <a:t>There is no missing values for the provided input dataset.</a:t>
            </a:r>
          </a:p>
          <a:p>
            <a:pPr algn="just">
              <a:buFont typeface="Wingdings" pitchFamily="2" charset="2"/>
              <a:buChar char="v"/>
            </a:pPr>
            <a:r>
              <a:rPr lang="en-US" sz="1700" dirty="0" smtClean="0"/>
              <a:t>Churn_status is the variable which notifies whether a particular customer is churned or not. And we will be developing our models to predict this variable only.</a:t>
            </a:r>
          </a:p>
        </p:txBody>
      </p:sp>
      <p:graphicFrame>
        <p:nvGraphicFramePr>
          <p:cNvPr id="20" name="Table 19"/>
          <p:cNvGraphicFramePr>
            <a:graphicFrameLocks noGrp="1"/>
          </p:cNvGraphicFramePr>
          <p:nvPr>
            <p:extLst>
              <p:ext uri="{D42A27DB-BD31-4B8C-83A1-F6EECF244321}">
                <p14:modId xmlns="" xmlns:p14="http://schemas.microsoft.com/office/powerpoint/2010/main" val="1781344477"/>
              </p:ext>
            </p:extLst>
          </p:nvPr>
        </p:nvGraphicFramePr>
        <p:xfrm>
          <a:off x="5105400" y="1352550"/>
          <a:ext cx="1905000" cy="3378090"/>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           Column</a:t>
                      </a:r>
                      <a:r>
                        <a:rPr lang="en-US" sz="1000" baseline="0" dirty="0" smtClean="0"/>
                        <a:t> Names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State</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Account</a:t>
                      </a:r>
                      <a:r>
                        <a:rPr lang="en-US" sz="1000" baseline="0" dirty="0" smtClean="0"/>
                        <a:t>_Len</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Area</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Ph_No.</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99770">
                <a:tc>
                  <a:txBody>
                    <a:bodyPr/>
                    <a:lstStyle/>
                    <a:p>
                      <a:r>
                        <a:rPr lang="en-US" sz="1000" dirty="0" smtClean="0"/>
                        <a:t>Int_Plan</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85752">
                <a:tc>
                  <a:txBody>
                    <a:bodyPr/>
                    <a:lstStyle/>
                    <a:p>
                      <a:r>
                        <a:rPr lang="en-US" sz="1000" dirty="0" smtClean="0"/>
                        <a:t>Vmail_Plan</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85752">
                <a:tc>
                  <a:txBody>
                    <a:bodyPr/>
                    <a:lstStyle/>
                    <a:p>
                      <a:r>
                        <a:rPr lang="en-US" sz="1000" dirty="0" smtClean="0"/>
                        <a:t>messgs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tot_day_mins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a:t>
                      </a:r>
                      <a:endParaRPr lang="en-US" sz="1000" dirty="0"/>
                    </a:p>
                  </a:txBody>
                  <a:tcPr>
                    <a:cell3D prstMaterial="dkEdge">
                      <a:bevel prst="cross"/>
                      <a:lightRig rig="flood" dir="t"/>
                    </a:cell3D>
                  </a:tcPr>
                </a:tc>
              </a:tr>
              <a:tr h="313234">
                <a:tc>
                  <a:txBody>
                    <a:bodyPr/>
                    <a:lstStyle/>
                    <a:p>
                      <a:r>
                        <a:rPr lang="en-US" sz="1000" dirty="0" smtClean="0"/>
                        <a:t>tot_day_calls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322340">
                <a:tc>
                  <a:txBody>
                    <a:bodyPr/>
                    <a:lstStyle/>
                    <a:p>
                      <a:r>
                        <a:rPr lang="en-US" sz="1000" dirty="0" smtClean="0"/>
                        <a:t>tot_day_chrgs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a:t>
                      </a:r>
                      <a:endParaRPr lang="en-US" sz="1000" dirty="0"/>
                    </a:p>
                  </a:txBody>
                  <a:tcPr>
                    <a:cell3D prstMaterial="dkEdge">
                      <a:bevel prst="cross"/>
                      <a:lightRig rig="flood" dir="t"/>
                    </a:cell3D>
                  </a:tcPr>
                </a:tc>
              </a:tr>
              <a:tr h="336358">
                <a:tc>
                  <a:txBody>
                    <a:bodyPr/>
                    <a:lstStyle/>
                    <a:p>
                      <a:r>
                        <a:rPr lang="en-US" sz="1000" dirty="0" smtClean="0"/>
                        <a:t>tot_evening_mins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a:t>
                      </a:r>
                      <a:endParaRPr lang="en-US" sz="1000" dirty="0"/>
                    </a:p>
                  </a:txBody>
                  <a:tcPr>
                    <a:cell3D prstMaterial="dkEdge">
                      <a:bevel prst="cross"/>
                      <a:lightRig rig="flood" dir="t"/>
                    </a:cell3D>
                  </a:tcPr>
                </a:tc>
              </a:tr>
            </a:tbl>
          </a:graphicData>
        </a:graphic>
      </p:graphicFrame>
      <p:graphicFrame>
        <p:nvGraphicFramePr>
          <p:cNvPr id="22" name="Table 21"/>
          <p:cNvGraphicFramePr>
            <a:graphicFrameLocks noGrp="1"/>
          </p:cNvGraphicFramePr>
          <p:nvPr>
            <p:extLst>
              <p:ext uri="{D42A27DB-BD31-4B8C-83A1-F6EECF244321}">
                <p14:modId xmlns="" xmlns:p14="http://schemas.microsoft.com/office/powerpoint/2010/main" val="1400364616"/>
              </p:ext>
            </p:extLst>
          </p:nvPr>
        </p:nvGraphicFramePr>
        <p:xfrm>
          <a:off x="7086600" y="1352550"/>
          <a:ext cx="1905000" cy="2995626"/>
        </p:xfrm>
        <a:graphic>
          <a:graphicData uri="http://schemas.openxmlformats.org/drawingml/2006/table">
            <a:tbl>
              <a:tblPr firstRow="1" bandRow="1">
                <a:effectLst/>
                <a:tableStyleId>{5C22544A-7EE6-4342-B048-85BDC9FD1C3A}</a:tableStyleId>
              </a:tblPr>
              <a:tblGrid>
                <a:gridCol w="1295400"/>
                <a:gridCol w="609600"/>
              </a:tblGrid>
              <a:tr h="21906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              Column Names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1456">
                <a:tc>
                  <a:txBody>
                    <a:bodyPr/>
                    <a:lstStyle/>
                    <a:p>
                      <a:r>
                        <a:rPr lang="en-US" sz="1000" dirty="0" smtClean="0"/>
                        <a:t>tot_evening_calls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39093">
                <a:tc>
                  <a:txBody>
                    <a:bodyPr/>
                    <a:lstStyle/>
                    <a:p>
                      <a:r>
                        <a:rPr lang="en-US" sz="1000" dirty="0" smtClean="0"/>
                        <a:t>tot_evening_chrgs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a:t>
                      </a:r>
                      <a:endParaRPr lang="en-US" sz="1000" dirty="0"/>
                    </a:p>
                  </a:txBody>
                  <a:tcPr>
                    <a:cell3D prstMaterial="dkEdge">
                      <a:bevel prst="cross"/>
                      <a:lightRig rig="flood" dir="t"/>
                    </a:cell3D>
                  </a:tcPr>
                </a:tc>
              </a:tr>
              <a:tr h="256226">
                <a:tc>
                  <a:txBody>
                    <a:bodyPr/>
                    <a:lstStyle/>
                    <a:p>
                      <a:r>
                        <a:rPr lang="en-US" sz="1000" dirty="0" smtClean="0"/>
                        <a:t>tot_ngt_mins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a:t>
                      </a:r>
                      <a:endParaRPr lang="en-US" sz="1000" dirty="0"/>
                    </a:p>
                  </a:txBody>
                  <a:tcPr>
                    <a:cell3D prstMaterial="dkEdge">
                      <a:bevel prst="cross"/>
                      <a:lightRig rig="flood" dir="t"/>
                    </a:cell3D>
                  </a:tcPr>
                </a:tc>
              </a:tr>
              <a:tr h="285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tot_ngt_calls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85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tot_ngt_chrgs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a:t>
                      </a:r>
                      <a:endParaRPr lang="en-US" sz="1000" dirty="0"/>
                    </a:p>
                  </a:txBody>
                  <a:tcPr>
                    <a:cell3D prstMaterial="dkEdge">
                      <a:bevel prst="cross"/>
                      <a:lightRig rig="flood" dir="t"/>
                    </a:cell3D>
                  </a:tcPr>
                </a:tc>
              </a:tr>
              <a:tr h="285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tot_int_mins</a:t>
                      </a:r>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a:t>
                      </a:r>
                      <a:endParaRPr lang="en-US" sz="1000" dirty="0"/>
                    </a:p>
                  </a:txBody>
                  <a:tcPr>
                    <a:cell3D prstMaterial="dkEdge">
                      <a:bevel prst="cross"/>
                      <a:lightRig rig="flood" dir="t"/>
                    </a:cell3D>
                  </a:tcPr>
                </a:tc>
              </a:tr>
              <a:tr h="285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tot_int_calls</a:t>
                      </a:r>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85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tot_int_chrgs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a:t>
                      </a:r>
                      <a:endParaRPr lang="en-US" sz="1000" dirty="0"/>
                    </a:p>
                  </a:txBody>
                  <a:tcPr>
                    <a:cell3D prstMaterial="dkEdge">
                      <a:bevel prst="cross"/>
                      <a:lightRig rig="flood" dir="t"/>
                    </a:cell3D>
                  </a:tcPr>
                </a:tc>
              </a:tr>
              <a:tr h="285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cust_calls_made</a:t>
                      </a:r>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85752">
                <a:tc>
                  <a:txBody>
                    <a:bodyPr/>
                    <a:lstStyle/>
                    <a:p>
                      <a:r>
                        <a:rPr lang="en-US" sz="1000" dirty="0" smtClean="0"/>
                        <a:t>churn_status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spTree>
    <p:extLst>
      <p:ext uri="{BB962C8B-B14F-4D97-AF65-F5344CB8AC3E}">
        <p14:creationId xmlns="" xmlns:p14="http://schemas.microsoft.com/office/powerpoint/2010/main" val="2176727560"/>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0" fill="hold"/>
                                        <p:tgtEl>
                                          <p:spTgt spid="22"/>
                                        </p:tgtEl>
                                        <p:attrNameLst>
                                          <p:attrName>ppt_x</p:attrName>
                                        </p:attrNameLst>
                                      </p:cBhvr>
                                      <p:tavLst>
                                        <p:tav tm="0">
                                          <p:val>
                                            <p:strVal val="1+#ppt_w/2"/>
                                          </p:val>
                                        </p:tav>
                                        <p:tav tm="100000">
                                          <p:val>
                                            <p:strVal val="#ppt_x"/>
                                          </p:val>
                                        </p:tav>
                                      </p:tavLst>
                                    </p:anim>
                                    <p:anim calcmode="lin" valueType="num">
                                      <p:cBhvr additive="base">
                                        <p:cTn id="13"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Steps</a:t>
            </a:r>
            <a:endParaRPr lang="en-US" dirty="0"/>
          </a:p>
        </p:txBody>
      </p:sp>
      <p:graphicFrame>
        <p:nvGraphicFramePr>
          <p:cNvPr id="7" name="Diagram 6"/>
          <p:cNvGraphicFramePr/>
          <p:nvPr>
            <p:extLst>
              <p:ext uri="{D42A27DB-BD31-4B8C-83A1-F6EECF244321}">
                <p14:modId xmlns="" xmlns:p14="http://schemas.microsoft.com/office/powerpoint/2010/main" val="212329299"/>
              </p:ext>
            </p:extLst>
          </p:nvPr>
        </p:nvGraphicFramePr>
        <p:xfrm>
          <a:off x="1167582" y="1428750"/>
          <a:ext cx="68580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041625147"/>
      </p:ext>
    </p:extLst>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561794" y="2066749"/>
            <a:ext cx="1714508" cy="438505"/>
            <a:chOff x="1364" y="113601"/>
            <a:chExt cx="1461679" cy="877004"/>
          </a:xfrm>
          <a:solidFill>
            <a:schemeClr val="bg2">
              <a:lumMod val="50000"/>
            </a:schemeClr>
          </a:solidFill>
        </p:grpSpPr>
        <p:sp>
          <p:nvSpPr>
            <p:cNvPr id="9" name="Rectangle 8"/>
            <p:cNvSpPr/>
            <p:nvPr/>
          </p:nvSpPr>
          <p:spPr>
            <a:xfrm>
              <a:off x="1365" y="113601"/>
              <a:ext cx="1461678" cy="8770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ectangle 9"/>
            <p:cNvSpPr/>
            <p:nvPr/>
          </p:nvSpPr>
          <p:spPr>
            <a:xfrm>
              <a:off x="1364" y="113601"/>
              <a:ext cx="1461679" cy="877003"/>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p:txBody>
        </p:sp>
      </p:grpSp>
      <p:sp>
        <p:nvSpPr>
          <p:cNvPr id="3" name="Rectangle 2"/>
          <p:cNvSpPr/>
          <p:nvPr/>
        </p:nvSpPr>
        <p:spPr>
          <a:xfrm>
            <a:off x="609600" y="1368363"/>
            <a:ext cx="8229600" cy="1400383"/>
          </a:xfrm>
          <a:prstGeom prst="rect">
            <a:avLst/>
          </a:prstGeom>
        </p:spPr>
        <p:txBody>
          <a:bodyPr wrap="square">
            <a:spAutoFit/>
          </a:bodyPr>
          <a:lstStyle/>
          <a:p>
            <a:pPr algn="just"/>
            <a:r>
              <a:rPr lang="en-US" sz="1700" dirty="0" smtClean="0"/>
              <a:t>In this project, we will be addressing Customer churn problem for  a fictitious</a:t>
            </a:r>
          </a:p>
          <a:p>
            <a:pPr algn="just"/>
            <a:r>
              <a:rPr lang="en-US" sz="1700" dirty="0" smtClean="0"/>
              <a:t>US Telecom company. </a:t>
            </a:r>
            <a:r>
              <a:rPr lang="en-US" sz="1700" dirty="0" err="1" smtClean="0"/>
              <a:t>UpX</a:t>
            </a:r>
            <a:r>
              <a:rPr lang="en-US" sz="1700" dirty="0" smtClean="0"/>
              <a:t> academy has provided us the usage pattern for 4617 customers for over a period of time along with the info whether particular customer is churned or not. </a:t>
            </a:r>
          </a:p>
          <a:p>
            <a:pPr algn="just"/>
            <a:r>
              <a:rPr lang="en-US" sz="1700" dirty="0" smtClean="0"/>
              <a:t>Utilizing the input data, we have to build a model which can predict the customer going to be churned well in advance.</a:t>
            </a:r>
            <a:endParaRPr lang="en-US" sz="1700" dirty="0"/>
          </a:p>
        </p:txBody>
      </p:sp>
      <p:graphicFrame>
        <p:nvGraphicFramePr>
          <p:cNvPr id="17" name="Diagram 16"/>
          <p:cNvGraphicFramePr/>
          <p:nvPr>
            <p:extLst>
              <p:ext uri="{D42A27DB-BD31-4B8C-83A1-F6EECF244321}">
                <p14:modId xmlns="" xmlns:p14="http://schemas.microsoft.com/office/powerpoint/2010/main" val="332371723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4" name="Group 33"/>
          <p:cNvGrpSpPr/>
          <p:nvPr/>
        </p:nvGrpSpPr>
        <p:grpSpPr>
          <a:xfrm rot="16200000">
            <a:off x="-561794" y="3924132"/>
            <a:ext cx="1714514" cy="438505"/>
            <a:chOff x="1364" y="113603"/>
            <a:chExt cx="1461678" cy="877006"/>
          </a:xfrm>
          <a:solidFill>
            <a:schemeClr val="bg2">
              <a:lumMod val="50000"/>
            </a:schemeClr>
          </a:solidFill>
        </p:grpSpPr>
        <p:sp>
          <p:nvSpPr>
            <p:cNvPr id="35" name="Rectangle 34"/>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sp>
        <p:sp>
          <p:nvSpPr>
            <p:cNvPr id="36" name="Rectangle 3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p:txBody>
        </p:sp>
      </p:grpSp>
      <p:sp>
        <p:nvSpPr>
          <p:cNvPr id="37" name="Rectangle 36"/>
          <p:cNvSpPr/>
          <p:nvPr/>
        </p:nvSpPr>
        <p:spPr>
          <a:xfrm>
            <a:off x="642910" y="3214693"/>
            <a:ext cx="8143932" cy="1677382"/>
          </a:xfrm>
          <a:prstGeom prst="rect">
            <a:avLst/>
          </a:prstGeom>
        </p:spPr>
        <p:txBody>
          <a:bodyPr wrap="square">
            <a:spAutoFit/>
          </a:bodyPr>
          <a:lstStyle/>
          <a:p>
            <a:pPr algn="just"/>
            <a:r>
              <a:rPr lang="en-US" sz="1700" dirty="0" smtClean="0"/>
              <a:t>The input data has been provided by </a:t>
            </a:r>
            <a:r>
              <a:rPr lang="en-US" sz="1700" dirty="0" err="1" smtClean="0"/>
              <a:t>UpX</a:t>
            </a:r>
            <a:r>
              <a:rPr lang="en-US" sz="1700" dirty="0" smtClean="0"/>
              <a:t> academy in txt format with comma separated values. Read in the data into R workbook by appropriate methods ensuring without loosing the data. Here for this loading the data into R we have used </a:t>
            </a:r>
            <a:r>
              <a:rPr lang="en-US" sz="1700" dirty="0" err="1" smtClean="0"/>
              <a:t>read.table</a:t>
            </a:r>
            <a:r>
              <a:rPr lang="en-US" sz="1700" dirty="0" smtClean="0"/>
              <a:t> command with sep = ‘,’ . As columns names were not part of input dataset and we have  provided  them separately, hence we have provided the </a:t>
            </a:r>
            <a:r>
              <a:rPr lang="en-US" sz="1700" dirty="0" err="1" smtClean="0"/>
              <a:t>col.names</a:t>
            </a:r>
            <a:r>
              <a:rPr lang="en-US" sz="1700" dirty="0" smtClean="0"/>
              <a:t> as well to </a:t>
            </a:r>
            <a:r>
              <a:rPr lang="en-US" sz="1700" dirty="0" err="1" smtClean="0"/>
              <a:t>read.table</a:t>
            </a:r>
            <a:r>
              <a:rPr lang="en-US" sz="1700" dirty="0" smtClean="0"/>
              <a:t>  command.</a:t>
            </a:r>
          </a:p>
          <a:p>
            <a:pPr algn="just"/>
            <a:endParaRPr lang="en-US" dirty="0" smtClean="0"/>
          </a:p>
        </p:txBody>
      </p:sp>
    </p:spTree>
    <p:extLst>
      <p:ext uri="{BB962C8B-B14F-4D97-AF65-F5344CB8AC3E}">
        <p14:creationId xmlns="" xmlns:p14="http://schemas.microsoft.com/office/powerpoint/2010/main" val="80245363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490354" y="1995311"/>
            <a:ext cx="1571631" cy="438506"/>
            <a:chOff x="-12682" y="113602"/>
            <a:chExt cx="1475724" cy="877007"/>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2682" y="113602"/>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a:t>
              </a:r>
              <a:r>
                <a:rPr lang="en-US" sz="1400" dirty="0" smtClean="0"/>
                <a:t>Preparation</a:t>
              </a:r>
              <a:endParaRPr lang="en-US" sz="1400" kern="1200" dirty="0"/>
            </a:p>
          </p:txBody>
        </p:sp>
      </p:grpSp>
      <p:sp>
        <p:nvSpPr>
          <p:cNvPr id="3" name="Rectangle 2"/>
          <p:cNvSpPr/>
          <p:nvPr/>
        </p:nvSpPr>
        <p:spPr>
          <a:xfrm>
            <a:off x="609600" y="1368363"/>
            <a:ext cx="8229600" cy="1661993"/>
          </a:xfrm>
          <a:prstGeom prst="rect">
            <a:avLst/>
          </a:prstGeom>
        </p:spPr>
        <p:txBody>
          <a:bodyPr wrap="square">
            <a:spAutoFit/>
          </a:bodyPr>
          <a:lstStyle/>
          <a:p>
            <a:pPr algn="just"/>
            <a:r>
              <a:rPr lang="en-US" sz="1700" dirty="0" smtClean="0"/>
              <a:t>Perform general housekeeping activities such as checking for the completeness of the content, look at the dimensions &amp; review the structure of input dataset, peek into the data, summarize the data, and get a snapshot of all the features.  Check if there is any missing data for particular customers, luckily for our case there is no missing data.</a:t>
            </a:r>
          </a:p>
          <a:p>
            <a:pPr algn="just"/>
            <a:r>
              <a:rPr lang="en-US" sz="1700" dirty="0" smtClean="0"/>
              <a:t>As a final step, transform the data into a format ready to apply with the algorithms and modeling.</a:t>
            </a:r>
          </a:p>
        </p:txBody>
      </p:sp>
      <p:graphicFrame>
        <p:nvGraphicFramePr>
          <p:cNvPr id="17" name="Diagram 16"/>
          <p:cNvGraphicFramePr/>
          <p:nvPr>
            <p:extLst>
              <p:ext uri="{D42A27DB-BD31-4B8C-83A1-F6EECF244321}">
                <p14:modId xmlns=""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637982" y="3857451"/>
            <a:ext cx="1866900"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Perform EDA</a:t>
              </a:r>
              <a:endParaRPr lang="en-US" sz="1400" kern="1200" dirty="0"/>
            </a:p>
          </p:txBody>
        </p:sp>
      </p:grpSp>
      <p:sp>
        <p:nvSpPr>
          <p:cNvPr id="14" name="Rectangle 13"/>
          <p:cNvSpPr/>
          <p:nvPr/>
        </p:nvSpPr>
        <p:spPr>
          <a:xfrm>
            <a:off x="642910" y="3143254"/>
            <a:ext cx="8072494" cy="1400383"/>
          </a:xfrm>
          <a:prstGeom prst="rect">
            <a:avLst/>
          </a:prstGeom>
        </p:spPr>
        <p:txBody>
          <a:bodyPr wrap="square">
            <a:spAutoFit/>
          </a:bodyPr>
          <a:lstStyle/>
          <a:p>
            <a:r>
              <a:rPr lang="en-US" sz="1700" dirty="0" smtClean="0"/>
              <a:t>Perform EDA (exploratory data analysis) to understand the data and its applicability on the problem. Understand how the data and its features are interrelated &amp; correlated, evaluate presence of outliers and its effects. Here we will use various box plots and bar plots to understand what are the features which majorly impact on our outcome variable ‘churn_status’. We will see in our next slides the various outcomes from our EDA.</a:t>
            </a:r>
            <a:endParaRPr lang="en-IN" sz="1700" dirty="0"/>
          </a:p>
        </p:txBody>
      </p:sp>
    </p:spTree>
    <p:extLst>
      <p:ext uri="{BB962C8B-B14F-4D97-AF65-F5344CB8AC3E}">
        <p14:creationId xmlns="" xmlns:p14="http://schemas.microsoft.com/office/powerpoint/2010/main" val="390462636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14"/>
          <p:cNvGrpSpPr/>
          <p:nvPr/>
        </p:nvGrpSpPr>
        <p:grpSpPr>
          <a:xfrm rot="16200000">
            <a:off x="-1530956" y="2964476"/>
            <a:ext cx="3652850"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Perform EDA</a:t>
              </a:r>
              <a:endParaRPr lang="en-US" sz="1400" kern="1200" dirty="0"/>
            </a:p>
          </p:txBody>
        </p:sp>
      </p:grpSp>
      <p:pic>
        <p:nvPicPr>
          <p:cNvPr id="1027" name="Picture 3" descr="C:\Users\Vasu\Desktop\Vasu\LEARNING\data Analytics\UPX\Data Science Specialisation\Projects\Telecom_churn\Submit\Pie Chart.png"/>
          <p:cNvPicPr>
            <a:picLocks noChangeAspect="1" noChangeArrowheads="1"/>
          </p:cNvPicPr>
          <p:nvPr/>
        </p:nvPicPr>
        <p:blipFill>
          <a:blip r:embed="rId7"/>
          <a:srcRect/>
          <a:stretch>
            <a:fillRect/>
          </a:stretch>
        </p:blipFill>
        <p:spPr bwMode="auto">
          <a:xfrm>
            <a:off x="571472" y="1428742"/>
            <a:ext cx="2786082" cy="1785951"/>
          </a:xfrm>
          <a:prstGeom prst="rect">
            <a:avLst/>
          </a:prstGeom>
          <a:noFill/>
        </p:spPr>
      </p:pic>
      <p:pic>
        <p:nvPicPr>
          <p:cNvPr id="1029" name="Picture 5" descr="C:\Users\Vasu\Desktop\Vasu\LEARNING\data Analytics\UPX\Data Science Specialisation\Projects\Telecom_churn\Submit\Box Plots\Total Day Mins.png"/>
          <p:cNvPicPr>
            <a:picLocks noChangeAspect="1" noChangeArrowheads="1"/>
          </p:cNvPicPr>
          <p:nvPr/>
        </p:nvPicPr>
        <p:blipFill>
          <a:blip r:embed="rId8"/>
          <a:srcRect/>
          <a:stretch>
            <a:fillRect/>
          </a:stretch>
        </p:blipFill>
        <p:spPr bwMode="auto">
          <a:xfrm>
            <a:off x="5000628" y="1357305"/>
            <a:ext cx="2967041" cy="1785949"/>
          </a:xfrm>
          <a:prstGeom prst="rect">
            <a:avLst/>
          </a:prstGeom>
          <a:noFill/>
        </p:spPr>
      </p:pic>
      <p:pic>
        <p:nvPicPr>
          <p:cNvPr id="1026" name="Picture 2" descr="C:\Users\Vasu\Desktop\Vasu\LEARNING\data Analytics\UPX\Data Science Specialisation\Projects\Telecom_churn\Submit\Box Plots\Total Evening Mins.jpg"/>
          <p:cNvPicPr>
            <a:picLocks noChangeAspect="1" noChangeArrowheads="1"/>
          </p:cNvPicPr>
          <p:nvPr/>
        </p:nvPicPr>
        <p:blipFill>
          <a:blip r:embed="rId9"/>
          <a:srcRect/>
          <a:stretch>
            <a:fillRect/>
          </a:stretch>
        </p:blipFill>
        <p:spPr bwMode="auto">
          <a:xfrm>
            <a:off x="571472" y="3209924"/>
            <a:ext cx="3643338" cy="1933576"/>
          </a:xfrm>
          <a:prstGeom prst="rect">
            <a:avLst/>
          </a:prstGeom>
          <a:noFill/>
        </p:spPr>
      </p:pic>
      <p:pic>
        <p:nvPicPr>
          <p:cNvPr id="3" name="Picture 3" descr="C:\Users\Vasu\Desktop\Vasu\LEARNING\data Analytics\UPX\Data Science Specialisation\Projects\Telecom_churn\Submit\Box Plots\Total Int Mins.jpg"/>
          <p:cNvPicPr>
            <a:picLocks noChangeAspect="1" noChangeArrowheads="1"/>
          </p:cNvPicPr>
          <p:nvPr/>
        </p:nvPicPr>
        <p:blipFill>
          <a:blip r:embed="rId10"/>
          <a:srcRect/>
          <a:stretch>
            <a:fillRect/>
          </a:stretch>
        </p:blipFill>
        <p:spPr bwMode="auto">
          <a:xfrm>
            <a:off x="4857752" y="3214692"/>
            <a:ext cx="3143272" cy="1928808"/>
          </a:xfrm>
          <a:prstGeom prst="rect">
            <a:avLst/>
          </a:prstGeom>
          <a:noFill/>
        </p:spPr>
      </p:pic>
    </p:spTree>
    <p:extLst>
      <p:ext uri="{BB962C8B-B14F-4D97-AF65-F5344CB8AC3E}">
        <p14:creationId xmlns="" xmlns:p14="http://schemas.microsoft.com/office/powerpoint/2010/main" val="390462636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WidescreenPres</Template>
  <TotalTime>0</TotalTime>
  <Words>3031</Words>
  <Application>Microsoft Office PowerPoint</Application>
  <PresentationFormat>On-screen Show (16:9)</PresentationFormat>
  <Paragraphs>521</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WidescreenPres</vt:lpstr>
      <vt:lpstr>Machine Learning</vt:lpstr>
      <vt:lpstr>Team Info</vt:lpstr>
      <vt:lpstr>Domain</vt:lpstr>
      <vt:lpstr>Introduction</vt:lpstr>
      <vt:lpstr>Dataset Description</vt:lpstr>
      <vt:lpstr>Model Building Steps</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Summary</vt:lpstr>
      <vt:lpstr>Summary</vt:lpstr>
      <vt:lpstr>In God we trust, all others must bring Data…..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2017-03-10T17:49:12Z</dcterms:created>
  <dcterms:modified xsi:type="dcterms:W3CDTF">2017-05-31T22:34:26Z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