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sldIdLst>
    <p:sldId id="259" r:id="rId3"/>
    <p:sldId id="261" r:id="rId4"/>
    <p:sldId id="273" r:id="rId5"/>
    <p:sldId id="272" r:id="rId6"/>
    <p:sldId id="262" r:id="rId7"/>
    <p:sldId id="281" r:id="rId8"/>
    <p:sldId id="282" r:id="rId9"/>
    <p:sldId id="283" r:id="rId10"/>
    <p:sldId id="292" r:id="rId11"/>
    <p:sldId id="291" r:id="rId12"/>
    <p:sldId id="287" r:id="rId13"/>
    <p:sldId id="290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5" r:id="rId22"/>
    <p:sldId id="284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  <p14:sldId id="273"/>
            <p14:sldId id="272"/>
          </p14:sldIdLst>
        </p14:section>
        <p14:section name="Status Update" id="{521DEF98-8796-4632-831A-16252E9A6054}">
          <p14:sldIdLst>
            <p14:sldId id="262"/>
            <p14:sldId id="281"/>
            <p14:sldId id="282"/>
            <p14:sldId id="283"/>
            <p14:sldId id="292"/>
            <p14:sldId id="291"/>
            <p14:sldId id="287"/>
            <p14:sldId id="290"/>
            <p14:sldId id="263"/>
            <p14:sldId id="274"/>
            <p14:sldId id="275"/>
            <p14:sldId id="276"/>
            <p14:sldId id="277"/>
            <p14:sldId id="278"/>
            <p14:sldId id="279"/>
            <p14:sldId id="285"/>
            <p14:sldId id="284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990" y="-5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68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Facebook Data Science Project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sz="2200" dirty="0" smtClean="0"/>
              <a:t>Exploratory Data Analysis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524000" cy="1524000"/>
          </a:xfrm>
          <a:prstGeom prst="rect">
            <a:avLst/>
          </a:prstGeom>
        </p:spPr>
      </p:pic>
      <p:sp>
        <p:nvSpPr>
          <p:cNvPr id="5" name="AutoShape 2" descr="Inlin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05400"/>
            <a:ext cx="2057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90141" y="5181600"/>
            <a:ext cx="3977059" cy="76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Diggers International Group</a:t>
            </a:r>
            <a:br>
              <a:rPr lang="en-US" dirty="0" smtClean="0"/>
            </a:br>
            <a:r>
              <a:rPr lang="en-US" sz="2200" dirty="0" smtClean="0"/>
              <a:t>Feb 28, 2017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sp>
        <p:nvSpPr>
          <p:cNvPr id="2" name="AutoShape 2" descr="data:image/png;base64,iVBORw0KGgoAAAANSUhEUgAAAywAAAJ7CAYAAAABchVmAAAABHNCSVQICAgIfAhkiAAAAAlwSFlzAAALEgAACxIB0t1+/AAAIABJREFUeJzs3XeYJGW59/HvzLCwsARBiUoQwRtUXhNKTguIEkWUqCCIZFHgnIOCHHNYVBQDICAIKCLCAUHJUbIR4RBuEBERkIyLuKSdef+oGukzzO7Ohtqq6v5+rquv6a6qfuqunoXte3/1VPUNDQ0hSZIkSU3UX3cBkiRJkjQtNiySJEmSGsuGRZIkSVJj2bBIkiRJaiwbFkmSJEmNZcMiSZIkqbHmqbsASeoWETEI3AoMlouGgN9m5l5zeD8nA3dk5pFzaLwrge9k5v/MYLv5gMOBLctFA8CP51Qd09jnbsD7M3OrGWx3PHBsZv4hIk4AfpKZV8yh/Z8MfD4zPzti3Z+Bf2bm/5vBGB8BxmXmcaOs2xtYpMrPUJLazoZFkuacIWDDzHyy7kIqci6QwJqZ+XxELApcEBETMvMzFe53LDcM2xQ4DiAzPzqH9/9XYBfgs8MLImI9YH7gn2N4/7oUjezLZOb350B9ktTVbFgkac7pKx8vExF7AHsB44DFgEnD/+IeEZ8CdgVeAO4GPpyZT5fv2a8c83HggMy8qxxy7Yi4AVgIuBQ4JDMHyy/SR1J8mX4eOCIzLy73cwSwY7mfu8rxHumocQA4vXzfbpk52LFufWAVYPPMHALIzCcj4oPACuU2rwaOHX4NnJqZX4+I5YFrgDuA5YEPA2d2vN4AeB3wVWABioTqs5l5wYjPcE1gEjAvsDRwaWZ+NCK+CCwD/LhMRCZRJkYR8V7gvylOgZ5cfk6/iYjPlHUuXdbwCLBDZv59lF/frcBrImLNzLyxXLYbcBrw7rK2JYDvA0sASwH3AdtTNCtbA5tExJRy/VrlNrcA9wCvAj4P/BHYIzMviojPA2tk5maj1CNJPcU5LJI0Z10ZEb+PiD+UP18VEROAjwDvycy3UzQNRwJExNYUzcoa5alF9wIHlA3CbsC65Xu+BpzTsZ9lgI2AtwBvBj4aEYsBPwM+lplvoWgMfhQRy0fE7sBmwNvLdbcBP+wYb77yvX/PzA91Niul1YGbhpuVYZl5T2ZeXr78MXB5eRzrAh+MiO3Lda8BPpeZqwAPjXj9HHAS8MHMXB3YBjguIl4zooaPUTRgawFvBLaJiLdm5qeBB4GdM/PXwxtHRFA0UNuWx/wZ4OcRsWC5ybrAdpm5KvAUsDejGwJOpfg9ERHzl++9qGObHYHrM3OdzHwdMAX4UGaeC5wHfDMzjy23XQ54a2buOjx+Zj5K8fs+PiK2Kfe10zTqkaSeYsIiSXPWqKeERcRWwJYRsTJFkzGhXLUx8LPMnAyQmf9Rbj+JInW4PiKGU5tXRMQryuenZeaz5bY/AjanOHXp7sz8bTnW7RFxLUVj827g5OH3AEcDD0fE8N8D3wAWLPc5mkGm849cEbEAsA7FqVlk5uSI+CHwHuAmilTnxo63dL5eiyLpOLfjWKcCI+eGfBjYvEykVqFIkRbsWD8y3ZoIXJaZ95U1XRkRDwNvL9dflZnPlM//QJF8TcvpwB8j4mPAthRNyNThlZn57YhYNyIOAlamaKhuHHUkuHFk41eOcWlEnAn8D7BeZj4xnXokqWfYsEjSnPWyU8LKU6VuoDhl6BrgLGCLcvWLdMzRiIiFgVdQTGg/LTM/1bFu2cx8qggOXvqyXO7zBYqGYuT+Byj+Xz+j5aeWz0+kSDhGuhH4eET0dX7Zjoh3UCQf+43ynn6KU+AAnhuR2nS+HgBuL5OT4XFfDfwd+GDHe66laCwuojilbI1Rjmvk/kc77uGapnQsH5reWJn5cET8juL3thtwELB4R72TKFKok4Aryn1Ma7zpzXt5A8VxrwVcP53tJKlneEqYJFVvdeCRzPxSZl4KbAVQpgmXAe/rOE3pc8DBwMXAThGxVLntXsAlHWPuGBHzRsR4iuThAoqm4vURsXr5njcC6wFXle/dvUxCAA4Ers7MF8rXv6aY6/G6iNhz5AGUczfuBI4qrxZGRCwJfAe4JzP/We5//3LdIhSnNQ3XPPLLe+frG4GVy9PgiIjVyn0tM7xBmSy9DTi0PM3qNcBKFA0IFI3fOP6vK4BNI2KFcoyJ5ftuGnl8Y3QacAiwcGbePmLdu4BvZeaPgccokqbp1fYyEXEwxRye1YFDhn+PktTrbFgkac6Z1tWsLgH+FhEZEb8CnqX4V/SVMvNCisvmXh8RfwSWBA4vG5tJwKURcTNF0rBtx37upUgcfkdxatNpmfk48AHguxFxC/Ajign8fwJ+QNEc/ToibqM4Le2DHeORmc8BuwNHRsRrRzmO7Sj+3vhdRPyBYrL/mZn5uXL9LhSTy2+haEJ+lpmnTuOz+ffrzHysHPvI8lh/RDGf5f6ObZ4CvgL8ISKuAXamaNJWKjc5F/hpRGzScTx3UCQ/55Q1fRnYMjOfHuXYxuJcitPUTh1l3eeBb5QXQjiGYj7QcG0XAgdGxKFM489IRLwF+CSwa2Y+BHwCOL2c/yRJPa1vaGgsV4uUJEmSpLnPhEWSJElSY9mwSJIkSWosGxZJkiRJjWXDIkmSJKmxvA9LF9inb4WuvHLCt355aN0lVOa+1Xepu4TKvDh1xtu00UoLjrzxexfpm96tTNpt8uAMrybcWguN697fW/8zj9ddQiWG5l1gxhu11NC1P627hMqM33zfRv7HNje+/x039JdGHLsJiyRJkqTGMmGRJEmSWmagEdnH3GHCIkmSJKmxTFgkSZKklhno4vmHI5mwSJIkSWosExZJkiSpZZzDIkmSJEkNYMIiSZIktYxzWCRJkiSpAUxYJEmSpJZxDoskSZIkNYAJiyRJktQyzmGRJEmSpAYwYZEkSZJaxjkskiRJktQAJiySJElSyziHRZIkSZIawIRFkiRJapleSh166VglSZIktYwJiyRJktQyvTSHxYZlLoiIhYATgUWAZYBjgN8B3wMmA48CUzJzj4j4GLATMAickZnfradqSZIkqX6eEjZ3rAT8JDPfDWwGHAwcC+yamZsA9wBExKrA9sA6wPrAthGxcj0lS5IkqakG+qp/NIUJy9zxMPCJiHgf8DQwDlgmM+8s118D7AC8CVgeuBzoA14BrAzcPdcrliRJkhrAhGXuOAS4PjN3BX5G0YzcXyYqAGuWP+8E/jczJ2bmRsBpwC1zvVpJkiQ12kBfX+WPpjBhmTvOB74TEdsCt1OkLAcAJ0XE08DzwAOZeWtEXBER1wLjgRuBB+oqWpIkSaqbDctckJlXAat1LouI/YAtM/PxiPgC8Fy57deBr8/1IiVJktQaTZpjUjUblvo8DFwaEf8EngJ2q7keSZIkqXFsWGqSmWcDZ9ddhyRJktqnSXNMquake0mSJEmNZcIiSZIktUwvzWExYZEkSZLUWCYskiRJUss4h0WSJEmSGsCERZIkSWoZ57BIkiRJUgOYsEiSJEktY8IiSZIkSQ1gwiJJkiS1jFcJkyRJkqQGMGGRJEmSWsY5LJIkSZLUACYskiRJUss4h0WSJEmSGsCERZIkSWoZ57BIkiRJUgOYsHSBb/3y0LpLqMQntphUdwmVOfryCXWXUJl5lnh13SVUYmjqUnWXUJm+F56ru4TKLLJI9/7eBp58tO4SKtP3Ynf+mRzq796vXft38d/Zxw3tW3cJo2rCHJaI6AOOAd4MPAvsmZl/7li/LXAYMAicnJnHzcp+TFgkSZIkzYr3AvNl5trAp4CjRqw/CtgEWBc4JCIWmZWd2LBIkiRJLTPQV/1jDNYFLgLIzJuA1Uesfx5YFJi/fD00K8dqwyJJkiRpViwM/KPj9YsR0dlffAP4HXAr8IvMnDwrO7FhkSRJklpmoK+v8scYTAYW6njdn5mDABGxLPAxYHlgBWDJiNhuVo7VhkWSJElqmf6+vsofY3AdsDlARKxJkaQMGw+8CDyXmUPAIxSnh8207r1chSRJkqQqnQNsGhHXla93j4idgAmZeWJEnApcHxFTgHuAH87KTmxYJEmSpJbpa8CdI8vkZOR1n+/qWP9N4Juzux9PCZMkSZLUWCYskiRJUsv0NyBhmVtMWCRJkiQ1lgmLJEmS1DJ9A72TO/TOkUqSJElqHRMWSZIkqWWacJWwucWERZIkSVJjmbBIkiRJLeNVwiRJkiSpAUxYJEmSpJbp6++d3KF3jnQOi4j5IuIjddchSZIkdTMTllm3NLAn8IO6C5EkSVJv6aU5LDYss+4wYNWI+G9gNWCxcvmBmXlbRNwFXAusAvwd2A7YFVglMz8VEfMBd2bmayPiSuARYFFgS+AYYCWKBOyIzLx6bh6YJEmS1BSeEjbrvgTcAcwPXJaZGwN7A8eV61cEPp2ZawOLA+8olw91jNH5/MeZ+S5gD+DRzNwQeC/wvcqOQJIkSa3UN9BX+aMpTFhm32rAxIjYAeijSEkAHsvMB8vnfwPGj3jfyD8Fd3WMt25ErFFuMxARi2XmE3O+dEmSJKnZbFhm3SBFQnUn8KPMPCMilgF2LtcPjfKeZ4FlyudvH2U8yvHuz8yvRsRCwCE2K5IkSerUN9A7J0r1zpHOeY8A44CFgO3LeSjnUTQcMPqpXxcBK0TEr4APAP8YZdvvU8yNuQq4Cri/iuIlSZKkNjBhmUWZ+RzwtumsX6bj+c4dqzYcZduJHc+fB3abM1VKkiSpG/XSVcJMWCRJkiQ1lgmLJEmS1DJ9/SYskiRJklQ7ExZJkiSpZfq9SpgkSZIk1c+ERZIkSWqZJt2JvmomLJIkSZIay4RFkiRJahkTFkmSJElqABMWSZIkqWW8SpgkSZIkNYAJiyRJktQyzmGRJEmSpAYwYZEkSZJapr/fhEWSJEmSamfCIkmSJLVMn1cJkyRJkqT6mbBIkiRJLdPvVcIkSZIkqX4mLJIkSVLL9NJ9WGxYusB9q+9SdwmVOPryCXWXUJmPb/zfdZdQmcXmHai7hEoc9NWt6y6hMk//9eG6S6jMYquuUHcJlXnijr/UXUJllt1x+7pLqMQjF11YdwmVOfryz9ddgrqYDYskSZLUMl4lTJIkSZIawIRFkiRJahmvEiZJkiRJDWDCIkmSJLVMX78JiyRJkiTVzoRFkiRJapl+rxImSZIkSfUzYZEkSZJaxjvdS5IkSWosbxwpSZIkSQ1gwiJJkiS1TF9/7+QOvXOkkiRJklrHhEWSJElqGS9rLEmSJEkNYMIiSZIktYxXCZMkSZKkBuiahCUiBoDLgHHAFpn5j4hYEjgiMw+YjXG3A96UmZ+bQ6WOdb/LAm/OzF/Mzf1KkiSp+XopYemahgV4NbBgZr5jeEFmPgzMcrPSYWgOjDGzJgKrADYskiRJ6lnd1LAcC6wcEccBrwUmAHsCJ2fmWhGxAfBF4EXgHmAfYBdgc2ABYEVgUmaeGhFrA98CngSeA347rZ1GxKuAU4BXlIt2BR4DfgQsDAwAn87MqyLiXiAy8/mI+ApwB3AfcCjwfFn3GcAk4JPA/BFxnSmLJEmSOnkflnbaj6IBeBC4PTPXBabwUjpyPLBtZm5UbvPhcvnCmbkVsA1FkwBwDLBzZm4G3DqD/X4a+HlmrgMcAryzXHZJZm4AbA/8YAZjLAdsC6wFHJqZg8BXgdNtViRJktTLuqlh6ZSdLyJicWBp4MyIuBLYlKJJALi5/Hk/ML58vnRm/ql8/qsZ7CuAGwAy88bM/Amw6vD7MvNBYHJELDHifX0dz2/NzKHM/BfwrzEcnyRJknpY38BA5Y+m6NaGZXDE68coGpJtyoRlEsUEfRh9fsrfIuIN5fM1Z7Cv2ylSFSJi/fJUr9uB9ctlrwYWLWuYAiwdEX3AW6Yx3nAjM0hxOpkkSZLUs7ppDgtMY3J8Zg5FxCeACyKiH/gHxVyT105jnI8CJ0XE08DjFA3ItHyl3PaDFE3GR8rxT4qI91OkNh/NzMGI+BpwIXAv8MQ06h5+fitwWET8LjPPnM7+JUmS1GO8SlgLZeZ9wNrTWpaZlwKXjnjbKR3bPkcx8Z7M/D0zTlaG3/cYsPUoq7YdZduTgZNH2fbqjm2WKX/eTHFqmSRJktSzuqZhqVpEnE1xatewPuCpzHxZYyJJkiRVqb+HrhJmwzJGmbld3TVIkiRJvcaGRZIkSWqZXprD0jtHKkmSJKl1TFgkSZKkljFhkSRJkqQGMGGRJEmSWqavh64S1jtHKkmSJKl1TFgkSZKklnEOiyRJkiQ1gAmLJEmS1DImLJIkSZLUACYskiRJUsv0m7BIkiRJUv1MWCRJkqSW8T4skiRJktQAJiySJElSy3iVMEmSJElqABMWSZIkqWV6KWGxYekCL06tu4JqzLPEq+suoTKLzTtQdwmVeeL57vwDOc/4+eouoTLzLjyh7hIq0z+ue/+a6+bfG106mXjchPF1l1CZbv47W/Xr3v+TS5IkSV3Kq4RJkiRJUgOYsEiSJEkt0z/QvaeXj2TCIkmSJKmxTFgkSZKklumlq4T1zpFKkiRJah0TFkmSJKllTFgkSZIkqQFMWCRJkqSWacJ9WCKiDzgGeDPwLLBnZv55lO2+DzyemYfNyn7qP1JJkiRJbfReYL7MXBv4FHDUyA0iYm/gTbOzExsWSZIkqWX6Bvorf4zBusBFAJl5E7B658qIWAt4B/D92TlWGxZJkiRJs2Jh4B8dr1+MiH6AiFgK+AxwANA3OztxDoskSZLUMg25SthkYKGO1/2ZOVg+/wDwSuACYGlg/oi4MzNPndmd2LBIkiRJmhXXAVsCZ0XEmsCtwysy8zvAdwAiYjcgZqVZARsWSZIkqXWacJUw4Bxg04i4rny9e0TsBEzIzBPn1E5sWCRJkqSW6esfqLsEMnMI2HfE4rtG2e6U2dlPI1ozSZIkSRrNHGlYImIgIq6MiGsjYpFy2ZIR8d3ZHHe7iPjMdNY/NMqy3SJiy9nZb8dYZ01n3b+PLyLWi4g3zeg95fqPRsSYWuIZHb8kSZJ6VP9A9Y+GmFOnhL0aWDAz3zG8IDMfpriM2ewampl1sxs5jRjr/dNZ13l8ewBnAP87vfeUDgNOAaaOsYzpHb8kSZLU1eZUw3IssHJEHAe8FpgA7AmcnJlrRcQGwBeBF4F7gH2AXYDNgQWAFYFJmXlqRKwNfAt4EngO+G1EzAf8jOKyaQsAh2fmZcD4iPgRsDzwGMXl0w4HHgISOBiYH1gCODYzvx8R+wG7UjQMv8nMT0zroCLiocxcOiKuBG6muEvnQuV++imalP2BdwNvjYjbgV+X71mf4trTfcCCwM7A+sBS5fveFxFfprjhzgBwVGaePdrxz+TvQpIkSd2uGZPu54o5daT7AXcADwK3Z+a6wBReSgeOB7bNzI3KbT5cLl84M7cCtgE+WS47Btg5MzfjpUujvQ5YDNiK4ov/cKO1IPCpzFwPWAR4y4i6XkXRTKwN/EdELA7sBuyfmesAdwzf3GYaOtONmzJzU+AyYKfh9Zn5e4o7fP5nZt7f8Z43Artk5kSKKyh8IDNPomimdoiIdwMrZOb6wETg0+XpdKMdvyRJktSTqrhKWHa+KJuEpYEzI6IPGA9cSpG03Fxudn+5HGDpzPxT+fxXwBqZeXtEHE+RTMwDfLtc/3jZJAA8TJG+dLq6vHnNvyLiNor0Zw+K5mUF4AbGfufNP3TUuuQo60eO8wDwnYh4GngNcG3Hdn3AasDqEXFF+XoeYAVgqZHHP8b6JEmS1CP6Bpozx6RqVWRJgyNeP0bxJX+bMmGZRJFSwOjzM/4WEW8on68JUE5oXygzt6RIZ74zxlreUb5/AWAV4G7go8DeZS1vo0hfxmJ6c0kGeflneQLw4czcgyJVGm5oplKcAnYncEWZwGwCnEnRxD0w8vglSZKkXjUnG5ZRv9CX12f+BHBBeVOZvYDbpzPOR4GTIuJSYNVy2d3AhhFxNcUX+yNG2efQKMsWjohLgKuBz2XmkxSnWV0bEZdTpDI3zeqxdbgJ+GpErNKx7DTgmog4H3gUWKZcfi3wy8w8H3gmIn4F/Jri9LJ/MvrxS5IkSS/poauE9Q0NdedFqMqJ/ttl5oF111K12x6a3JW/xFUe/03dJVTmiLfvVXcJlXni+bFeAK9dvnLMjnWXUJln/v543SVUZuEVlq67hMpM/svLruzfNZbccqu6S6jEk1dfXncJlXnlu7euu4TKDLxp47FOH5irppz37cq//82/9YGNOPaev9N9RGxFcTWx4V96X/n86Mz8eW2FSZIkSdPSoASkal3bsGTm1RSngs1ou/OB86uvSJIkSdLM6tqGRZIkSepWfd6HRZIkSZLqZ8IiSZIktU0PzWExYZEkSZLUWCYskiRJUtuYsEiSJElS/UxYJEmSpJbxKmGSJEmS1AAmLJIkSVLbOIdFkiRJkupnwiJJkiS1jQmLJEmSJNXPhEWSJElqmb4BExZJkiRJqp0JiyRJktQ23odFkiRJkupnwiJJkiS1jVcJkyRJkqT6mbB0gZUWHKy7hEoMTV2q7hIqc9BXt667hMrMM36+ukuoxKf2O6PuEiqz2ZIT6i6hMlOmDtVdQmUWnTCu7hIq88Izz9ZdQiX+9Mvb6y6hMhvtuFfdJfScPhMWSZIkSaqfCYskSZLUNl4lTJIkSZLqZ8IiSZIktYxzWCRJkiSpAUxYJEmSpLYxYZEkSZKk+pmwSJIkSW3jVcIkSZIkqX4mLJIkSVLL9A04h0WSJEmSamfCIkmSJLWNVwmTJEmSpPqZsEiSJEltY8IiSZIkSfUzYZEkSZJaps/7sEiSJElS/UxYKhIRuwFrAlMz84CIuBeIzHy+5tIkSZLUds5h0RzyZGYeUD4fqrUSSZIkqYVMWKr12oi4PjPXBvoAImIfYBNgJ2Bt4IvAi8A9wN7AisDJwAsUDeXOmflADbVLkiSpqfp6J3fonSNthgOBdTLz/Zn5AnA8sG1mbgQ8COwObArcRNHUfBZYpKZaJUmS1FR9/dU/GqI5lfSGjYFXAETE4sDSwJkRcQVFo7IccCLwD+BiYH+K9EWSJEnqSTYsc9c2wFMRsTfwGHA/sE1mTgQmAZcB7wWuycxNgLOAQ+sqVpIkSc001Ndf+aMpnMNSrSFemmw//PNAilO+LgM+DlwQEf0UqcquwN+AUyLieYqG8qC5WrEkSZLUIDYsFcnMU4BTOl6vWD59Hnh9+fweisal02PAepUXKEmSpPZqUAJStd45UkmSJEmtY8IiSZIktU1fX90VzDUmLJIkSZIay4RFkiRJapv+3skdeudIJUmSJLWOCYskSZLUMk26T0rVeudIJUmSJLWOCYskSZLUNiYskiRJklQ/ExZJkiSpbUxYJEmSJKl+JiySJElS25iwSJIkSVL9TFgkSZKklvE+LJIkSZLUACYskiRJUtuYsEiSJElS/UxYJEmSpLbp66u7grnGhEWSJElSY5mwSJIkSW3TQ3NYbFi6QZdGgn0vPFd3CZV5+q8P111CZeZdeELdJVRisyW787gALn74mbpLqMyH1lm27hIqc85ND9RdQmXesdwSdZdQiRv+ckPdJVRmYhf/na362bBIkiRJLeN9WCRJkiSpAUxYJEmSpLbp753coXeOVJIkSVLrmLBIkiRJbeMcFkmSJEmqnwmLJEmS1DYmLJIkSZJUPxMWSZIkqW1MWCRJkiSpfiYskiRJUst4p3tJkiRJagATFkmSJKltTFgkSZIkqX4mLJIkSVLb9PXVXcFcY8IiSZIkqbFMWCRJkqS26aE5LK1qWCJiN2BNYGpmHhAR9wKRmc/XXNqoIuLNwFaZ+cVZfP8rgbMyc6M5W5kkSZI0eyKiDzgGeDPwLLBnZv65Y/1WwBHAC8DJmXnirOynVQ1L6cnMPKx8PlRrJTOQmX8E/jgbQ/TR8GOUJEnS3NeQ+7C8F5gvM9eOiDWAo8plRMQ85eu3A1OA6yLi55n56MzupI0Ny2sj4vrMXJviCz0RsQ+wCbATsDbwReBF4B5gb2BF4GSK7q4f2DkzHxht8Ig4GXglsBiwBXAosC4wAByVmWeXv5Bvlvt/ANgFWBn4djnM48AewNuAfYDTgW0zc49yH78DNgM2Ag4qa702Mw+LiCWAH5f7++vsfliSJElSRdYFLgLIzJsiYvWOdasCd2fmZICIuBZYHzh7ZnfSiNZsNh0IrJOZ78/MF4DjKZqDjYAHgd2BTYGbKJqazwKLzGDMyzNzXWAtYIXMXB+YCHw6IhYBjgM+nJlrAb8E3gCcAOyXmROBCykaHSgSkl8Ca0bE/OUv8h5galnLxHL810TEJsDhwBnlOD+evY9GkiRJXamvv/rHjC0M/KPj9YsR0T+NdU8z4+/go2pjwjLSxhQJBRGxOLA0cGZEAMwPXEqRuHwSuBh4Cjhs1JFekuXP1YDVI+IKijRlHmAFYMnMvAsgM08u970qcEy533HA3f8eLHMwIs4CtqNogk4AVgIWBy4oz/9bkCIJCuAH5Vt/BXxqJj8PSZIkaW6YDCzU8bo/Mwc71i3csW4hiu/hM60bEpZtgKciYm/gMeB+YJsyoZgEXEZxLt01mbkJcBYvpR/TMvxB3wlcUY61CXAmRTryYES8DiAi/iMi3ltuu2u57eHAeSPGPAn4EPDOzLwUuJfilK9NyzToWOAG4HaKeA2K5kaSJEn6P4b6+ip/jMF1wOYAEbEmcGvHujuAlSLiFRExL8XpYDfMyrG2MWEZ4qWJ6MM/D6Q45esy4OMUqUU/RQy1K/A34JSIeJ6iSTtoBuMDkJnnR8SGEfErYAJwTmb+s5wzc3JETAUeAo6maD5OKycYDQIfAV7dMdZfImIIOLd8/VhEHAX8KiIGKBqY0ynSoNMi4gMUTZAkSZLUROcAm0bEdeXr3SNiJ2BCZp4YEQcDl1CcqXRiZj40KzvpGxryIlRt99w//9GVv8R5Hr2n7hIqc9+3v153CZWZd+EJdZdQid98//q6S6jMxQ8/U3cJlfnQOsvWXUJlzrlp1GvHdIVPfmPbukuoxDGH/rzuEipz+O1n1l1CZQZe+7ZG3lL+X1NteWhDAAAgAElEQVSerfz73wLzj2/EsbcxYZltETGOotsb+YvOzNy3hpIkSZKkMRvsodChJxuW8mpi3oxRkiRJariebFgkSZKkNuudfKU7rhImSZIkqUuZsEiSJEktM9hDEYsJiyRJkqTGMmGRJEmSWqaXbk1iwiJJkiSpsUxYJEmSpJZxDoskSZIkNYAJiyRJktQyPRSwmLBIkiRJai4TFkmSJKllnMMiSZIkSQ1gwiJJkiS1jPdhkSRJkqQGMGGRJEmSWmaw7gLmIhMWSZIkSY1lwiJJkiS1TA9NYbFh6QaTB8fVXUIlFllkqbpLqMxiq65QdwmV6R/Xnf9bmTK1e/9m+NA6y9ZdQmVOu+7+ukuozA5vWbLuEiqz6NYfqruESmx/yz11l1CZqV38d/ZA3QXIhkWSJElqG+/DIkmSJEkNYMIiSZIktYz3YZEkSZKkBjBhkSRJklrG+7BIkiRJUgOYsEiSJEkt00NTWExYJEmSJDWXCYskSZLUMoM9FLGYsEiSJElqLBMWSZIkqWV6J18xYZEkSZLUYCYskiRJUssM9lDEYsIiSZIkqbFMWCRJkqSW6aGLhJmwSJIkSWouExZJkiSpZQZ76DphPZ+wRMRuEXHwKMtPj4h5IuLkiHjXTI65QUT8pHx+Vvnzyoh4/ZypWpIkSeoNJizTkJk7A0TErA4xVI7z/jlVkyRJkgS9NYelqxqWiNgN2AqYH1gK+DawDfBG4D+BBYFPAM8CdwN7l299d0RsAUwAPpuZF0XEvUB0jD0PcBywEkUydURmXj2Gmh7KzKU7Xm9V1rAtsFxZI8DjwB7AfMBPgT5gPLBPZt4y0x+GJEmS1AW68ZSwBTNzC+BIii/77wP2AvYEPgtsmJnrA0/xUsPySGZuDGwNfC8i+nj5DUT3BB7NzA2B9wLfG2M9neNsB+wPbJGZk4ETgP0ycyJwIXAo8E7gMeA9wAEUTZQkSZL0b4ND1T+aohsblj+UP58C7uh4vgBwW2b+q1x2DfAGiobiaoDMfASYDLxylHFXAzaPiCuAs4GBiFhsJmubCCwKvFi+XhU4phxzd2CZzLwAuB44D/gcMDiT+5AkSZK6Rjc2LNPqB4eAN0TEAuXrDYC7KE69WgsgIl4NLJCZj5XLO90B/KRMQ7YGfpqZT4yhns5x9gcuBr5Qvr4T2LUc83DgvIjYCHgoMzcDvgR8eQz7kCRJUg8ZGqr+0RRdNYdlBl4APgNcGRFTgT9RnIK1E7BYRFxOkcLsWW4/NOLn8cAJEXEVsBBwzBj3O3KcLwA3RcT5wL7AaeX8mEHgI8ATwBkRsS8wQJGySJIkST2pb6hJ7ZNmyaOT/9WVv8RFXnyq7hIq86+zvlt3CZXpH9ed/w7yi/86q+4SKrN8jHYWbHc47br76y6hMju8Zcm6S6jM+ud8v+4SKnH3Fz9bdwmVWfHIsf47bvvMu9gyI8+6aYRbH/pH5d//Vlt6kUYce3d+s5hLIuIIinkpw39ghifr756Z99VWmCRJktQlbFhmQ2Z+gZfmo0iSJElzRS+dJNWNk+4lSZIkdQkTFkmSJKllBnsoYjFhkSRJktRYJiySJElSy0ztoVuLm7BIkiRJaiwTFkmSJKllemkOiw2LJEmS1DJTe6hh8ZQwSZIkSY1lwiJJkiS1TC+dEmbCIkmSJKmxTFgkSZKklvGyxpIkSZLUACYskiRJUss4h0WSJEmSGsCERZIkSWoZ78MiSZIkSQ1gwiJJkiS1zGDvBCwmLJIkSZKay4SlCyw0rq/uEiox8OSjdZdQmSfu+EvdJVRm3oUn1F1CJRadMK7uEipzzk0P1F1CZXZ4y5J1l1CZn978cN0lVGaN31xSdwmV+ON5d9VdQmVWPqJ7/85msWXqrmBUU3soYjFhkSRJktRYJiySJElSy3gfFkmSJElqABMWSZIkqWWm9k7AYsIiSZIkqblMWCRJkqSWcQ6LJEmSJDWACYskSZLUMt6HRZIkSZIawIRFkiRJahnnsEiSJElSA5iwSJIkSS3jfVgkSZIkqQFMWCRJkqSWcQ6LJEmSJDWACYskSZLUMoPeh0WSJEmS6ldJwxIRu0XEwaMsPz0i5omIkyPiXTM55gYR8ZPy+Vnlzysj4vVzpuo5LyKWjIjvzuYYt86peiRJktQdpg5V/2iKuXpKWGbuDBARszrEUDnO++dUTVXKzIeBA2ZzmAb9cZEkSZLmrhk2LBGxG7AVMD+wFPBtYBvgjcB/AgsCnwCeBe4G9i7f+u6I2AKYAHw2My+KiHuB6Bh7HuA4YCWKtOeIzLx6DDU9lJlLd7zeqqxhW2C5skaAx4E9gPmAnwJ9wHhgn8y8ZRpjfwZYu6z7I8CmwM7AIHBGZn43IlYCTgTmBZ4Bdiw/n+PL8acAe1F8vmeUz4/OzInlPs4HPg0sAnwJeBG4p/zs5gV+BLwK+DMwMKPPQ5IkSb3Fq4S93IKZuQVwJMWX/fdRfAnfE/gssGFmrg88xUsNyyOZuTGwNfC9iOjj5WnBnsCjmbkh8F7ge2Osp3Oc7YD9gS0yczJwArBf2RxcCBwKvBN4DHgPReIxYQbj356Z61J8PjsA6wDrA9uWp6B9HfhSZq4NHA28rVw23JR8A5g0XGtm3grMFxHLRsRSwCsz849lrdtm5kbAg8DuwD7l/jcAvkrRwEiSJEk9aaynhP2h/PkUcEfH8wWA2zLzX+WyaygSiZuAqwEy85GImAy8cpRxVwPWjYg1KNKPgYhYLDOfmIljmAgsTJFSAKwKHFOedjYOuDszL4iIlYHzgOeBL85gzCx/vglYHri8rO8VwMrA64Eby+P7BUBEfAs4LCIOLbd9YcSYPwB2A54DTo6IxYGlgTPLZm48cCmwBHBBOXZGxKMz8VlIkiSpB0w1YXmZaX0iQ8AbImKB8vUGwF0UX9jXAoiIVwMLZOZj5fJOdwA/KVOJrYGfjrFZ6Rxnf+Bi4Avl6zuBXcsxDwfOi4iNgIcyczOKU7C+PIPxB8ufCfxvZk4sU5BTgT+Wdb+zPL4dI2L/ctmh5X4/RnEqWGetPwW2pEiSTqdIfO4HtinHngRcBtwOrFuO/Tpg8TF8HpIkSVJXmt1J9y8AnwGujIipwJ8oTsHaCVgsIi6nSGH2LLcfGvHzeOCEiLgKWAg4Zoz7HTnOF4Cbyrkh+wKnlfNjBinmoTwBnBER+1LMCfncGMYmM2+JiCsi4lqKBORG4AHgv4DvR8ThwL+AD1KkIsdGxPhy2493jpeZz0TEzcA8mfkMQER8HLggIvqBfwC7UqRTJ0XENcB9Ze2SJEnSv/XSfVj6hnooTupWz06Z0pW/xHGP3FV3CZW571uTZrxRS8278IymiLXTraf8uu4SKnP5A0/XXUJltnhT94bUP7354bpLqMxRZ+5XdwmVOH//H9ZdQmXe/5uf1F1CZQaWf/PIM4Qa4cRf31f5978937l8I469cXe6j4gjKOalDP8Shifr756Z983B/ZwNLNqxqA94KjO3nVP7kCRJkqrQpPukVK1xDUtmfoGX5qNUuZ/tqt6HJEmS1EvK6RE/oriQ1GRgt8x8fJTt+oBfAudm5vHTG7OSO91LkiRJqs7g0FDlj1m0L3BLecuT04AjprHdFymuwDtDNiySJEmS5pR1gYvK5xcCm4zcICK2A6Z2bDddjTslTJIkSdL0NeE+LBGxB3AQ/3fu+d8prn4L8DTF/RI73/NGYGfg/cB/j2U/NiySJEmSZlpmngSc1LmsvLDVQuXLhShuNt9pV2AZ4ApgBeC5iPhLZl4yrf3YsEiSJEktM7W592G5Dtgc+G3585rOlZl56PDziPgMxc3dp9msgA2LJEmSpDnnWOCU8iboz1Gc/kVEHATcnZm/mNkBbVgkSZKklmlqwpKZU4DtR1n+zVGWfW4sY3qVMEmSJEmNZcIiSZIktUxTE5YqmLBIkiRJaiwTFkmSJKlleilhsWGRJEmSWqaXGhZPCZMkSZLUWCYskiRJUsuYsEiSJElSA5iwSJIkSS1jwiJJkiRJDWDCIkmSJLVMLyUsNixdoP+Zx+suoRJ9Lz5XdwmVWXbH7esuoTr93RncvvDMs3WXUJl3LLdE3SVUZtGtP1R3CZVZ4zeX1F1CZQ7e/pi6S6jEoYesV3cJlenmv7NVPxsWSZIkqWV6KWHpzn8KlSRJktQVTFgkSZKkljFhkSRJkqQGMGGRJEmSWuZFExZJkiRJqp8JiyRJktQyzmGRJEmSpAYwYZEkSZJaxoRFkiRJkhrAhEWSJElqmalDJiySJEmSVDsTFkmSJKllnMMiSZIkSQ1gwiJJkiS1jAmLJEmSJDWACYskSZLUMr2UsNiwVCAiHsrMpSPiKOAo4CPAQ5l5fM2lSZIkSa1iw1KNIYDMPBggIuqtRpIkSV1l6uBg3SXMNT3TsETEb4F3A08BjwMbZObNEfF74CuZ+bOIuBC4ODO/FRHHA38DFs/Mj0XEJ4G1MnObiNgZWC4zvzqDfV4J7N3x+nXA6RSJy1+BHwCLlasPzMzbIuJkYEVgfuDozPzxnPsUJEmSpHbppUn35wKbAesCfwY2iYhVgSeBd0XEeGBRYONy+7cBk4D1ytfrActExACwNfA/M7n/VSialZ0y83+Bw4DLMnNjiqbmuIhYsKzvfcB7gKmzcqCSJEnqblMHhyp/NEUvNSznAFtQNC2HA5sCWwHHUTQnGwFnA4tHxHrADZn5HHBXRKwOvADcCKwPLJuZd83k/t9DkZoM53erAXtExBXACcCimflP4KDy9RnAfLN4rJIkSVJX6JmGJTNvozjV6p2ZeQGwILAN8Avgd8B/ARcD1wFH8lKCci7wNeCKcv2XgctmoYRvUjQjp0ZEP3AH8M3MnAjsAvwwIpYC3p6Z7wO2BL5WbitJkiT9mwlL97oKeKR8fjXwSGZOoWhOVsnMWyiakteV66FoaNYsl18FvJUiiRmLoc6fmXk5cBtFc/QlYIdynst5wJ2Z+XdgqYi4DrgEODIze2dGlSRJkjRCz0y6B8jMT3Y8P6zj+UXA0uXzS4AlOtZNpjiVa9j4MexnmfLnxHLR5zvW7dux6bajvHffkcskSZKkTi82KAGpWk81LHNSRGwFHMxLKUpf+fzozPx5bYVJkiRJXcSGZRZl5vnA+XXXIUmSpN7TpDkmVeu1OSySJEmSWsSERZIkSWoZExZJkiRJagATFkmSJKllTFgkSZIkqQFMWCRJkqSWMWGRJEmSpAYwYZEkSZJaxoRFkiRJkhrAhEWSJElqmSETFkmSJEmqnwmLJEmS1DKDJiySJEmSVD8TFkmSJKllhoZMWCRJkiSpdiYskiRJUsv00lXCbFgkSZKklumlSfc2LF1gaN4F6i6hEkP93fvH85GLLqy7hMqMmzC+7hIq8adf3l53CZW54S831F1CZba/5Z66S6jMH8+7q+4SKnPoIevVXUIlJn3jmrpLqMwx+3287hLUxbr3G6EkSZLUpYYG665g7nHSvSRJkqTGMmGRJEmSWsbLGkuSJElSA5iwSJIkSS3TS1cJM2GRJEmS1FgmLJIkSVLL9NKNI01YJEmSJDWWCYskSZLUMiYskiRJktQAJiySJElSywx6HxZJkiRJqp8JiyRJktQyzmGRJEmSpAYwYZEkSZJaxoRFkiRJkhrAhEWSJElqmUETluaJiIfKn0dFxGsi4jMRsVfddU1PRJweEbPcFEbE+RGx3JysSZIkSWqTNiUsQwCZeTBARNRbzRhk5s511yBJkqTuM9RD92GZrYYlIn4LvBt4Cngc2CAzb46I3wNfycyfRcSFwMWZ+a2IOB74G7B4Zn4sIj4JrJWZ20TEzsBymfnVGezzSmDvjtevA04HPgL8FfgBsFi5+sDMvC0iTgZWBOYHjs7MH09j7A2AScBzwPHA/cCXgBeBe8r9jgNOBpYvnx8A/A44DliJIrX6dGb+KiLuBVYD/gD8v8ycEhGHlOOdXe5jPDAF2CszH4iIzwGbA38HXjO9z0KSJEnqdrN7Sti5wGbAusCfgU0iYlXgSeBdETEeWBTYuNz+bRQNwXrl6/WAZSJiANga+J+Z3P8qFM3KTpn5v8BhwGWZuTFFc3FcRCxY1vc+4D3A1BmMOV9mblA2NScA22bmRsCDwO7APsC9mbk2sCOwBrAn8Ghmbgi8FzimHGsIeB44C9iuXLYzcCrwdYrmaSLwDWBSRLwV2DAz3wF8AFhwJj8PSZIk9YChweofTTG7Dcs5wBYUTcvhwKbAVhRpw9uAjSiShMUjYj3ghsx8DrgrIlYHXgBuBNYHls3Mu2Zy/++hSE2GP9LVgD0i4gqKZmPRzPwncFD5+gxgvhmMmQARsTiwNHBmmepsCiwHvB64ASAz78nMb5f73bzc79nAQES8Eugrx/wBsFtEvAO4MzOfLN9zWPmeI4AlgKBIa8jMZ4HfzuTnIUmSJHWV2WpYMvM2ilOt3pmZF1AkAtsAv6D44v1fwMXAdcCRvJSgnAt8DbiiXP9l4LJZKOGbFM3IqRHRD9wBfLNMLXYBfhgRSwFvz8z3AVsCXyu3nZbh5ucxilPCtikTlklljXcA7wSIiBUj4rRy2U/K/W4N/BR4ouNz+hNF8/KfFI0T5XsOLd/zMYpm6g5gjYjoi4h5gbfOwmciSZKkLjc4OFT5oynmxFXCrgIeKZ9fDTySmVMompNVMvMWiqbkdeV6KBqaNcvlV1F8MT97jPsb6vyZmZcDt1E0R18CdigTkfMo0oy/A0tFxHXAJcCRmTnDkCszh4CPAxeU790LuJ1i3smKEXEV8EPgqHLZquWyq4D7y/d3/qZ/wP9v797jrB/r/Y+/BokkZ+VQitpvdI4OyqGziEpho7Y2iU12dC6H7JDO5+SsSKLNDpXIoZy16yeEvCU5JXFHusv5vuf3x/WdjHvf98xovjPX+n7n/Xw85rHWrLVm7ve615qZ7/X9XNfnghfY/lnz+YeA/2q+5kjgattXNLl/QRnUzZrg/0lERERERC8NzaQOA331wF/v6uWLuMifb6wdYcrcfuxhtSNMmcctsVjtCFPiiqMurB1hylxy4z21I0yZrd/+nNoRpswVpz3WWdTd8ZLt16kdYUp85gsX1I4wZb7xu5NqR5gyC62+7tD4j5p+z/ngD6f8+O+qz282EM99oNoaS9oceD+PVCaGmutfsX1qi//OvsCr5/Pv7GD7prb+nYiIiIiImJyBGrDY/gHwg2n4dw4ADpjqfyciIiIiYioMD9Aak6nWmZ3uIyIiIiJi5hmoCktERERERIxv7gxah54KS0REREREDKxUWCIiIiIiOiZrWCIiIiIiIgZAKiwRERERER2TCktERERERMQASIUlIiIiIqJj5qbCEhERERERUV8qLBERERERHTM8oPuwSFoMOA5YEfgr8E7bf57nMbsCOwJzgU/ZPmWs75kKS0REREREtGVX4ErbGwLfBvYdfaekJYAPAS8DNga+PN43zIAlIiIiIqJjhucOT/nHP2l94Izm+o+B184bvflYEngiMGe8b5gpYRERERER8ZhJ2hF4H2UAAjAE3A7c03w+G3jS6K+xfa+kE4BrKMWTT43372TAEhERERHRMYPQJcz20cDRo2+TdDKlekJz+Zd57l8PWA9YjTLA+Ymki2z/ckH/TqaERUREREREWy4CNm2ubwpcMM/9TwTutf2Q7QcpA5qlx/qGqbBERERERHTM8Nxxl37UcghwjKQLgAeA7QAkvQ/4re0fSnqdpJ8DDwMX2j57rG+YAUtERERERLTC9n3A1vO5/Uujrn/4sXzPDFgiIiIiIjpmgCssrRsa1E1nYuLuP/2QXr6Ie77xM7UjTJmvnLN/7QhTZpEVV6kdYUoML/2U2hGmzNBDD9SOMGXmLNXf123h2XfWjjBlhh7u6XtyqL9Lh3dbY8vaEabMocM3DtXOMD+r7Xj8lB//3XT0dgPx3FNhiYiIiIjomJlUYenvUD8iIiIiIjovFZaIiIiIiI4ZnjNzKiwZsEREREREdEymhEVERERERAyAVFgiIiIiIjomFZaIiIiIiIgBkApLRERERETHpMISERERERExAFJhiYiIiIjomFRYIiIiIiIiBkAqLBERERERHZMKS0RERERExABIhSUiIiIiomPmpsISERERERFRXyosEREREREdkzUsERERERERA6A3AxZJj5f0rto5/lmS3tNcvlPSQbXzRERERMTgGp47Z8o/BkVvBizASsBOtUNMwj61A0REREREDJo+rWHZC1hL0seB5wLLNre/1/bVkq4DLgTWBG4H3gZsD6xp+2OSHg9ca/sZkn4K3AEsA2wGfAN4JmWAt6/t8+YXQNJGwMeAB4BVgcOAVwPPA75i+zBJVwDnNbfNBd4M/CewjKSvA78A1pN0JrA8cKjtI1r7X4qIiIiIzhueMzgVkKnWpwrLJ4HfAIsDZ9t+DbALcGhz/+rAPrZfDqwAvLi5fXjU9xh9/Tu2Xw/sCNxp+5XAW4CDx8mxCrAFsBuwN/B2YNMmC8CTmu/9SuA2YBPbBwF32d69ecyDtjcG3grsOaFnHxERERHRQ30asIx4LrCjpHOBIyhVEoBZtm9rrt8KLDbP1w3N8/l1o77fps33OxlYWNKyLNhVtucCfwF+Z3sOcPc8/97lzeUt88kBcFlzeTtlABYRERER8Q9Zw9JNcynP51rgS7ZfTalufKu5f3g+X3M/sHJzfZ35fD+a7/fd5vu9CTjR9l1j5Bj978w7CJrfY+b32Il8j4iIiIiI3uvTgOUO4HHAksDWzTqU0ygDDpj/1K8zgKdLOh/YCrhnPo89jLI25mfAzyhVkYma38BkQVPQrpF07Hy+Zn7fIyIiIiJmsJlUYRkaHs7xcNfdf/ohvXwR93zjZ2pHmDJfOWf/2hGmzCIrrlI7wpQYXvoptSNMmaGHHqgdYcrMWaq/r9vCs++sHWHKDD3c0/fkUJ/OEz/abmtsWTvClDl0+MaBnO2yzOv3m/Ljv7t/8omBeO596hI2bSTtS+n+NfJGGWqu72D7pmrBIiIiImJGGKQKyFTLgOWfYPsA4IDaOSIiIiIi+i4DloiIiIiIjhmeO3f8B/VEfydTRkRERERE56XCEhERERHRMTNpDUsqLBERERERMbBSYYmIiIiI6JhUWCIiIiIiIgZAKiwRERERER0zNxWWiIiIiIiI+lJhiYiIiIjomOE5qbBERERERERUlwpLRERERETHpEtYRERERETEAEiFJSIiIiKiY1JhiYiIiIiIGACpsEREREREdEwqLBEREREREQMgFZaIiIiIiI6ZSRWWoeHh4doZIiIiIiIi5itTwiIiIiIiYmBlwBIREREREQMrA5aIiIiIiBhYGbBERERERMTAyoAlIiIiIiIGVgYsERERERExsDJgiYiIiIiIgZUBS0REREREDKzsdB8TIulZwLOAK4E/2O7VjqOSlrV9V+0cbZG0me0fjvp8a9vfq5kpImIQSVrI9tzaOSZL0tMWdJ/tm6czS0TbMmCJcUnaHdgCWBb4NrA6sHvVUC2RtBFwMLCwpBOBW2wfVTnWP03SZsArgG0lvby5eWHgTUCnByyS9gPmO1C2vf80x5kSklYBlgIeBj4CfM325XVTTY6kn7Lg1+3V0xxnSkh6HrAEMBc4CDjI9jl1U02OpF9TXreFgUWBO4EVgLtsv7RmtjZIejswB3g88DlJn7X9+cqxJuvg5nJV4InAL4EXArOA9WuFapOkdwN7AosDQ8Cw7dXrporpkClhMRHbAK8D/mL7i8DLKudp0wHAhsDtwBeA3erGmbQrgGuB+wA3H1cB29YM1ZKrgKuBdSkHGT+n/MFau2aolh0PPJly0HsW8KW6cVqxJbA1cDPwKWATYH/Ke7MvDgUeAPYB9gb2qxtn8mw/1/bzgP8FNrP9cuANwG/rJmvNHpSfsXcATwU2rxtn8mxvbntz4Fbguba3BZ4H/LVuslb9B7ApsBawZnMZM0AqLDERC1HOtI2cJb2/Ypa2zbV9l6Rh27Mlza4daDJs3wIcI+nbfZjiMJrtkwEk7Wx77+bmMyWdVTFW2+YC5wN72z6hOZvYabb/DGW6iu2R1+pnTcWsL+6nDKYXtX2ppDm1A7VoddsGsP07SavVDtSS+5rL2bYfkNSn46Gn2B75O/0QsGLNMC2bZfum2iFi+vXpBzSmzncpB1GrSTodOKVynjZdL+lTwHKSPgr05RfhRyR9BLiXR8rmK1fO1JZlJD3T9vWS1gaWrB2oRY8DPgucL+lVlKk4fTFH0ruAX1Cmp9xbOU+bhoFjgdMlbU05SOyLWZIO4JHXrS9rIW4ALgXe1wyer6ycp02nSzoP+H/AS4H/rpxn0iQd1FxdVNKZwGU0J1Ft71UtWEybDFhiXLa/Juls4DnAtbZ/XTtTi3YDdgQuBP4OdP6MdmMbYGXbfTooHLEncJKkpwB/oD+vGcAOlOmXRwJvAd5ZN06r3k6ZLrUVcA3wb3XjtOpfgZfYPr0ZaG5TO1CL3sEj03CuAfatG6cdtneQ9ETbf5P0S9u3187UFtv7SXohIOAY21fUztQCz3M5olcNgGLBMmCJcUk6etSnm0h6CLgFONj23ZViteWHtl9fO8QU+D2PTHnoFdsXN80Sng78zvbfKkdq0w3Ag5S1EGfTo7nntu+Q9APK1KlL6FeF5QHg5ZK2BE6jNCjpS9fBB4HZwB3A5ZSK5gNVE7VA0rOBQyUtA3xL0rWjOyt2WdO84wOUqWAnSFrM9s8rx5oU28cASPq67X80/ZF0LKW6GT2XAUtMxOLA74ALKAvuX0z543UMpftUl90t6U3AdZT1A9i+rm6kViwK/Lrp9ANlSth2NQO1RdLbKAf0iwDfa9YfHVg5VlsOA26jVFkuo/wh3rRqopY0UzpWpSySfRjYi340gwA4GvgxsBFloHJUc70P+vqe/CqlonkEpdnFaUAvBizA4ZQmMvtSmiYcSceb5YdRJncAABsOSURBVEh6D+X3/jKS3trcPESp+sUMkC5hMREr2N7H9pm2P0FZWLovsHTtYC1YEXgfcAjlD/OhdeO05jPAeyjP51DKc+uL91P++M6idNPaom6cVq1h++PAfbZPobQ47ov1bW8P/M320cAzagdq0XLNc3rI9vn062/ryHvy/r69J21fTzmZcxulitQXi9s+l/LcrqIHjXJsH2x7JWB/2ys3HyvZfk3tbDE9UmGJiXiSpDVtXytpLWBJSctR+rx3mu1X1c4wRfrSyWd+5jRdfYZtz5H099qBWrSIpOUBJC1JU/XriUUkLQYMS1qYsgdGb0has7lclVJB6ouR9+Rwz96Td0naBVhC0jbAX2oHatH9kjam7C/2MnowYBnla01ji8VGbrCdKWEzQAYsMRHvAY6TtDJl7crulEWmn6yaqgWSfs+jF+3dY/uFtfK0aKQ3/RDwAso0lb78Ur9Q0vHAqpIOpXQv6ot9gIuAlSgdjPaoG6dVX6J0LVqBsofOF+vGadV7gW9Sfu5OAnatG6dVe9PP9+S7KNMSZ1H2dtqxbpxW7Qx8Hlge+CD9ej+eSpmieEvzeRbdzxAZsMRErAM8ibLQ8snA0bafWzdSa9ZsLocoz3OrillaY/tjI9clDdGfudnY3kvSG4BfUbrW/aB2phZdbFuSVqAcSPVpB+efUhoJPBP4ve1ZlfO06Wbb6418IunlNcO07J7R70nbfTlAfJrtjwJIWgj4MPDpupFa8zZg1x40xZmfhWy/o3aImH4ZsMRE7EZZQLoPpZ971xfa/4Pt0d1uLmr2ZOk8SaP371iJHqwXaKYRLQycQKnwnUuZ8nCu7VdXDdee7wJb2r6zma7yAeBfKmdqy5mU5h1H9GywAvB9SW+kTAU7ANgYeFHdSK05sJkC/E3K4vS+TME8StK2lClux1K61/XFIsDZkq6l/Lz9rHKeNl0p6aWUjnUj+7A8WDdSTIcMWGIibrP9R0lL2v5Zs8FiLzQDlJEzhivTn/nZo3vV3wd8rlaQFu1ImcLxFMrzG6Ksg7iwZqiWnS3p25SGFn+hbPrWC7bXkbQusEPTMewU252fVtr4MmVD3WUoA7M+vW6bN3se/RvwE0m/sb1T7Vwt2I5ygmBx4H22z6mcpzW2vwB8QdKLgQ9JOtx2X058bARsPurzYfpViY4FyIAlJuIeSW+hLLrcBVildqAWXTvq+hXAGbWCtMn2MwAkrUiZxtH5gZjtI4AjJO3YdGTqjVEVsaMpzSxeQ5lj3zcje7A8E9igcpZJkzRyEGjgPODVwHGUimYf2qOPeBzweEqFs9MNBSTtPOrTi4BNgDUkrWH78EqxWiVpccq0sHdSTuzsVzdRe2w/v3aGqCMDlpiInSgHGB+jTFH5z7pxWnUsZV+ZkY4jzwfOrxenHZJeSdkL4q+UvvXvtn1W3VStOV/SxygHUUPAyrZ3qZxpskw5Uzg0n9t6cfaw2YD2ZZRF6bvYvrFuolbMr134YZTXrRfTFCWdSxmsHAW8xnbXp4StNOr6PZQppivRr8XbV9I0f2haN/dGc9J0Fx7dJWzteoliumTAEuOyPZuywBnKgKVPTqZ0Lbq1+XyYHgxYgAOBDWzf1ux6/D9AXwYsxwPfB9andIu5s26cyRupiPXc94Gd+lDtG9Hjtuij7WH71+M/rDOOsn3rqOpYb0haxPbDwAuBB5vbFoVerfPYg7JxaR8bCsQYMmCJme4ptvvU0WfEnGYzNGz/QVKf+vD/zfanJD3L9o6SOt8lTNLXbe8u6eJ57hq2/YoqoVoiaR/bB1LWDGwr6R/32d6uWrAWSDrJ9paS/sgjZ+iHKK/byhWjTdrIexI4XNK8z63LvzPf33zMWx3rQ1XsWMrP2a95dMW2N5VaSvXoFtu92scpxpcBS8x010paeeTgvkf+Kuk/KdWiDSn7sPTFcLMIeElJS9CPNVULNwvRb5rn9j5MUxkZUB5aNcUUsL1lc7nSeI/toAOay22qpmiZ7fc3l72rjo2cABi1hnE54K4etaKG0h3yBkm/45EBdNcHmjEBGbDETLc+cLOkWZSDw86fGW28g9KG+pPANfRrU7RPAFsA3wZuaC677tLm0mM+qoNsX9FcvQz4CKUb32nAVdVCtUTSd1nAoLLr1SPbf2quPgx8BliRst7jav7vwLoz5qmGPUpPfvcjaUPgG5QmCSdKusX2UZVjtWUXYGtKF8WYQTJgiRmtR60e57U8cJntDzWtm5eiJ3N+bZ/PI+uMTquZpS22j6mdYRocDfyY0pb0Lsoi7o2qJpq8MatGklaz3dmD+8bhwBeAfYH/BY6kNE/opPGqYZLebPvU6cozRQ6kVNZPprx2P6P8vPXBrcAv+rQWLiYmA5aY0SQ9m3LQsQzwLcrO6X3YFf5YHmmQ8GOaDj/14kzeAtYLAP05M9pzy9k+WtI7bJ/f7C7eabbPG+ch36T76yIWt31usxbpqp6th5ufPYCuD1jm2r5L0rDt2ZJm1w7UoscDV0i6ikc2jux0NTMmJgOWmOm+CuwAHEHpPnUa0IcBC7YvbS77cnC4ZXP1JbZvGbld0pqVIsVjNPJaSVqVju/nMUFD4z9k4N0vaWPKOquXAX0fsPThNbu+qawv12z03PUq32ifmt+NPalmxhgyYIkZz/b1zZmo23p0JuovzQZplwAvATr/vCQ9h7LA/jOSPkQ5sFgI+DTwgprZYkLeS6k4rEXZI2K3unGmRR8WO+8MfJ4yzfSDwK5140y5Prxm/0HZP+1C4G/Au+vGac8YVc0+VDNjDJ0/6xoxSXc1G1EtIWkberLOg7LD8drAZ5vLPiy6X4bSsejJNC1yga0oi0tj8P0W2M320pRBZp/29uiz+yh7lzwb+Cn9+R3ZZ+sAi9p+D/BS4NmV80yHPlTGYgypsMRM92vg6ZTNB9elB5sQAtieBew57+2Svm97iwqRJs32BcAFkl5k+7LaeeIx+w7wI8omtM8EjqEMPPusDwdRJwBfaa7/GTgO2KxenCnXh9fs6zzSjno/yvrMDaulmR59qIzFGFJhiRlJ0rskXULZQOyVwHLABsCLa+aaBkvXDvDPkvT15urBki4e/VE1WEzUKra/CWD780Dv9i6RtOw8N51bJUi7lhhpRGL7BOAJlfO0QtJHF7Db/RenPUz7HrL9OwDbNwDpqBWdlwpLzFTHAecAe1H2KoHyS/2OaommR5fPQvVyI7sZZFjSv9i+TtIalD0iekHSRsDBlIXpJ1J24j7K9gHjfGkXPCjpdZS9gl5Cfw5+bwb2l/RU4GzgZNtX2v7BOF/XBTc1G9GOrGH8Q+U806EPlbEYQwYsMSPZfgC4kbKgNDpg1EZ2cynrVxYbdff+058oHqP3UTaxezJwG2VhcF8cQH/3vdiJsuj+K8BvKBv3dZ7t45vB5YbAQZRNTRcb+6s6YwfKz9cmlNfswLpx2idpWdt3jbqpD9XMGEOmhEVE1/w38CTgT6M+YsDZ/jll+uUmwCtt/7JuolbNbQ6ehm3Ppgdd+UbYvh74MPAhyh4lN9RN1A5Jp1KqRm+lVNmXr5uoVQ9RuoPNAq4Alqwbpz2SNmr2YLlI0n9JehdAT6qZMYZUWCJmlj50+Jlte5/aIeKxkfQ2YB/K353vNa3E+3Lmt7f7XkjaHdgCWJayIe0awO5VQ7XjEsq6xacCq1O62LlqovYcRqlivg64jPK6bVo1UXv6XM2MMWTAEtEjkvZjAetUbO9v+23THGkqXNW0oP4Vj+x0fF3dSDEB7wdeBpxBmYLzv/Rnqkpv972grBnbEDjH9pck9aIyZvvTwKclrQt8DvgMsHjdVK1Zw/ZOkjawfUqzb1VfzLV9V3PCY3aP9k6LcWTAEtEvVzWX76S0bD6fcpC4VrVE7XsBj94ocphsGNYFc2w/0BxozJH099qBJkvS60d9egOPTJd6JfCTaQ80NRai/IyNnAjpxU73kr5GqbBcBxwBvLluolYtIml5SqOLJelPowTocTUzxpYBS0SP2D4ZQNLOtvdubj5T0lkVY7XK9qtqZ4h/yoWSjgdWlXQo8IvagVqw7QJuH6Y/A5bjKSc+VpN0OnBK5TxtuRN4adOApW/2Bi6itA6/lLL2qC92o2yEfCHwd/pVzYwxZMAS0U/LSHqm7eslrU0PFl1KOsn2lpL+yDzT3myvXClWTNxngPUoU/mu7Un72HfbfljSorWDTKGzKC3gnwPY9pWV87RlVcrC7UuA/wHOs92XSsRTbUvSCsAs211uZz+vH9p+/fgPi77JgCWin/YETpK0EnArPTgLZXvL5nK+Gw5KerPtU6c3VTwGP7K9PmUNS18cC2xHWaw9clA41FxfvVaolh3VvG6/qR2kTbZ3BpC0AfBZSjOBFauGas/OwHds31k7yBS4W9KbKFP55kLWMM4UQ8PDfRp4R8RMJelc21nLMqAknUY5U28eOdDoy7QpJA0By9meVTtLmySdCVzDo1+3w6uGaoGkPYHXACtQpk+d2Zf3o6RLgcfz6Ndsu6qhWiLpp/PcNJzf+zNDKiwRPSRpe+CjjNoIzXZfzvguSHY6Hmx/5tENE3qzzkPSGyg73f9V0hOAnWxfUDlWWy5uLp/cXPblLOfGwDKU9rhn9miqG5RNMP8PSavZ7vQi9axhnLlSYYnoIUlXU7re3DJyW08Xl/5DKizdJOkQ27vWzjEZzRntN9m+Q9IqwEm216udaypJ+r7tLWrnmAxJiwGvomyMueaCppv2RR9+R0r6PY8eNN9j+4W18sT0SYUlop9uaHaojhh0qh2gBX+3fQeA7T9Iurd2oGmwdO0AkyFpK+D1wIuA/0dpCtF3fahCr9lcDgHrAFtVzBLTKAOWiH66V9KPgct5ZHPFvepGmnJ9+GMcHSLp/c3VOZKOA86jdEKbCZvZdX16xseAu4FPUzpP3Vc5z3To+ms270yBi5o9WWIGyIAlop9Orx1gKklaiDJAeTnwc9sPAl+smypmoD83l99pLocpg5YYcLZfJGktYHPgbEl3dH2K20zQDFBGBl4r069NMWMMGbBE9NN3gH8HngacTeny0wuSvkxpsboaZTrHn4B39mRfj+gQ28cASFoE2AVYm9Ju9ZCauWJ8kl4AvJbSKQx61rZ5AfpQhb521PUr6Feb9BjDQrUDRMSUOJQyWHkdsCxlv4i+eLHtw4D1bL+BsgFcdFcfDqIOo+y7chbwdODIqmmmx921A0zSecDbga/YfkVfp8w21egR51YL0p5jKYPL3wN/BJ5fN05Ml1RYIvppDds7SdrA9imSPlQ7UIsWlrQOcGOzw/iStQPF+JruWUsBD1Parn7N9uWUhc9d9yzbGzbXT5F08ZiP7hBJzwOWoEy9OQg4yPY5tt9WN9mkLQesD2ws6QPAHba3rZypFZLeDsyh7MXyOUmftf152wdUjtaGkyl759zafD4MnF8vTkyXDFgi+mkRScsDw5KWpF/zfI8FvgHsSNmh+rC6cWKCjgf+C3gPcBLwJeBVth+qGaoli0l6gu17m31YFq4dqEWHArsDnwD2pvzMnVM1UTuWBlahTC1dAuj0/iTz2APYBDgBeCplv6PPV03UnqfYfnntEDH9MiUsop/2oezevC5wKbB/3Tjtsf0NYDPKQcYnbB9VOVJMzFzKmdClbZ9AvwbRXwYul/R94FeUwVhf3A9cDSxq+1LKmfs+OAN4BvBJ2y+z/dHagVo00vFsdtNVq08np6+VtHLtEDH9+vQmjoiG7fMASVoBmGW78+0sR0jaBfgg5SBqTUmfsP3dyrFifI+jnJ0/X9KrgEUr52nT3yiLgZcEbga2p5zd7oNhSlXzdElbA32oiGF73doZptANlBNV75O0H3Bl5TxtWh+4WdIsyntz2HYGMDNABiwRPSLp67Z3l3QJo3ruS6JHZfRdgeePmn5zHpABy+DbgdIE4kjgLcA768Zp1eeAnYG/1A4yBf4VeInt05uB5ja1A8XYbO8g6Ym2/ybpl7Zvr52pLbb/pXaGqCMDloh+GVlUuQOPTAvomzso01RoBi1d71Y0U9wAPEiZrng28Ne6cVp1dVPV7KMHgJdL2hI4jdJ18K66kWIskp4NHCppGeBbkq61/cPaudow8tyAZYBvAb15bjG2DFgiesT2n5qrR9pev2qYqXMfcIGk84AXA0+S9FUA2++tmizGchhwG6XKchllmtGmVRO159SmqvmPvTxs71gxT5uOBn4MbEQZqBzVXI/B9VXKSasjKM0uTgP6clDf5+cWY8ii+4gekbRUc/Xvkr4k6T8k7Sxp56rB2vVFYC/gTOBA4MOUVpcn1wwV41rD9seB+2yfQmlx3BfvpSy8P3HUR18sZ/to4CHb55Pjhk6wfT1lfcdtwOzaedrU5+cWC5YKS0S//IiyKPH3lI3dVqwbpz2SNmtK/5r3PtuHV4gUj81Iq2162Gr7dtt9GqQ8iqQ1m8tVKfvoxGC7q2lOsoSkbejX2qp5n1umBM8QGbBE9MtDkn4BPItR01MoC/C73tp4ueZypXlu700HtJ4babW9EqWD0R5147TqPklnUFoaDwP0aOf09wLfBNai7J+za904MQHvolShZ1Fa2/dleiLAr4GnA3dSntudVdPEtMmAJaJfXkvZDO0QYLfKWVpl+5jm6ieBFwBPqBgnHruLbf+j1Taweu1ALfpB7QBT6Gbb6418Iqkv3Qb77Gkj+8pIWogybfbTdSNNjqR3ATtRBs4jJ+M2oLRLjxkgA5aIHrE9h7IPxBtrZ5lC/01Z/zDSYGCYsiFhDLbvAlvavrOZ0vEBoBctSkcNpvvo+5LeSJkKdgCwMfCiupFiHEdJ2pYy7fJYyp5VXXcccA6lcvTJ5ra5lK6RMQNkwBIRXbO87Q1qh4jH7GxJ3waWpsypf2nlPDExXwZOobSRPZO8bl2wHeUEweLA+2yfUznPpNl+ALiRst9RzEAZsERE19wk6am2b6kdJMYnaWRH+6OBJwKvocyxjwEmaaT6ZcrmrK+mnOV+BnBdrVyxYPN0g7wI2ARYQ9IaaUwSXZcBS0R0gqQ/UqZ/LQZsLenPzV3DtleulyzGYcrrNjSf2/q0jqVvDlvAbcOUwUsMntENSe4BTmhuS2OS6Lyh4eG8jyMiIiK6TNKqtm8dVR37B9upikWnpcISEZ0i6bWU310LAV8D9rV9fN1UsSCSvm57d0kXz3PXsO1XVAkV45J0ku0tR1U2oVTJUtEcXO9vPuatjqUqFp2XCktEdIqkn1MWlR4M/DvwPdsbVg0VCyTpEMrmbs+Y565h29tViBQRER2TCktEdM29lJbGD9u+XVLOugy2S5tLV00Rj4mk77KAtQ8ZaA6meaphj5KqWHRdBiwR0TWzgTOAwyW9h/ThH2g936Okzw4d605Jq9m+abrCxPhsrzTW/ZLebPvU6coT0aYMWCKia7YC1rB9jaTnAEfWDhTRN7bPG+ch3yTrIrpmDyADluikDFgiohMk7ceo6Q6SRt+9/7QHipjZhsZ/SAyYvGbRWQvVDhARMUFXAVcD6wKPB35O+QO8ds1QETNU1o51T16z6KxUWCKiE2yfDGU3Z9t7NzefKemsirEiIiJiiqXCEhFds4ykZwJIWhtYsnKeiJko04u6J69ZdFYGLBHRNXsCJ0n6E/BtYLfKeSJ6T9Ky89x0bpUgMS5JH53fbvfAF6c9TERLsnFkREREzJekjSibtC4MnAjcYvuouqliLJK2A94EPBU4GzjZ9pV1U0VMTgYsEdEpkrYHPgosNnKb7dXrJYroL0nnA28BTqYcBP/M9jp1U8V4JC0MbAgcBLzQ9mLjfEnEQMuUsIjomo9QDpzWGvUREVNjru27gGHbsykbt8YAk3QqcCnwVuCTwPJ1E0VMXrqERUTX3GD7+tohImaI6yV9ClhO0keB7G4/+C4BNqBMCVsd+C3gqokiJilTwiKiUySdCDwJuJxmXwHbe1UNFdFTkhYBdgKeC/wGONz2g3VTxURIWhf4HPAy24vXzhMxGamwRETXnF47QETfSXr9qE9vaD4AXgn8ZNoDxYRJ+hqlwnIdcATw5rqJIiYvA5aI6JrvAP8OPI3SAeeaqmki+mnbBdw+TAYsg+5O4KW2H6gdJKItGbBERNccCtwGvA64DDgW2LRqooj+ebfthyUtWjtIPGarAhdJugT4H+A823MrZ4qYlHQJi4iuWcP2x4H7bZ8CLFU7UEQPHdtcGri2+Ri5HgPM9s621wW+R2lrfHvlSBGTlgpLRHTNIpKWB4YlLQnkzGFEy2xv11w+Q9IQsJztWZVjxQRI2hN4DbACcBGwX91EEZOXAUtEdM0+lD/CK1H2GtizbpyI/pL0BspO93+V9ARgJ9sXVI4VY9sYWIay2eeZ2eU++iBtjSOikyStAMyynV9iEVNE0qXAm2zfIWkV4CTb69XOFWOTtBjwKuDDwJq2V6ocKWJSsoYlIjpB0teby0skXQycSllYenHdZBG99nfbdwDY/gNwb+U8MQ5JWwFfAw6kbBq5Q91EEZOXKWER0RUHNJc7APfVDBLRd5Le31ydI+k44DxgPWB2vVQxQR8D7gY+DfzQdn5fRudlSlhEdIqkC22vXztHRJ9Jeuc8Nw0DQwC2j5n+RPFYSFoL2JyyaeQdtreoHCliUlJhiYhOkLSU7XuAv0v6EqXF6lwA24dXDRfRMyODEkmLALsAa1N2Tj+kZq4Yn6QXAK+ldAoD+E3FOBGtyIAlIrriR8D6wO8p0x1WrBsnYkY4DPgLcBawEXAksH3VRDGe84AbgL1tn147TEQbMmCJiK54SNIvgGfx6DOGw8D+dSJF9N6zbG/YXD8lTS46YTnKyZ2NJX2AMiVs28qZIiYlA5aI6IrXAqtQpqTsVjlLxEyxmKQn2L632Ydl4dqBYlxLU35XrgYsAdxUN07E5GXAEhGdYHsOcDPwxtpZImaQLwOXS7qaso4lu6YPvjOAU4BP2r66dpiINmTAEhEREQvyN+BaYEnKCYPtgROqJoox2V63doaItmXAEhEREQvyOWBnysL7iIgqMmCJiIiIBbna9nm1Q0TEzJYBS0RERCzIqZIuYVRnPts7VswTETNQBiwRERGxIO8FPkumhEVERRmwRERExILcbvvE2iEiYmbLgCUiIiIW5D5JZwC/omzSiu296kaKiJkmA5aIiIhYkB/UDhARMTQ8PFw7Q0RERERExHwtVDtARERERETEgmTAEhERERERAysDloiIiIiIGFgZsERERERExMDKgCUiIiIiIgbW/weydmIuMChAzg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wAAAJ7CAYAAAABchVmAAAABHNCSVQICAgIfAhkiAAAAAlwSFlzAAALEgAACxIB0t1+/AAAIABJREFUeJzs3XeYJGW59/HvzLCwsARBiUoQwRtUXhNKTguIEkWUqCCIZFHgnIOCHHNYVBQDICAIKCLCAUHJUbIR4RBuEBERkIyLuKSdef+oGukzzO7Ohtqq6v5+rquv6a6qfuqunoXte3/1VPUNDQ0hSZIkSU3UX3cBkiRJkjQtNiySJEmSGsuGRZIkSVJj2bBIkiRJaiwbFkmSJEmNZcMiSZIkqbHmqbsASeoWETEI3AoMlouGgN9m5l5zeD8nA3dk5pFzaLwrge9k5v/MYLv5gMOBLctFA8CP51Qd09jnbsD7M3OrGWx3PHBsZv4hIk4AfpKZV8yh/Z8MfD4zPzti3Z+Bf2bm/5vBGB8BxmXmcaOs2xtYpMrPUJLazoZFkuacIWDDzHyy7kIqci6QwJqZ+XxELApcEBETMvMzFe53LDcM2xQ4DiAzPzqH9/9XYBfgs8MLImI9YH7gn2N4/7oUjezLZOb350B9ktTVbFgkac7pKx8vExF7AHsB44DFgEnD/+IeEZ8CdgVeAO4GPpyZT5fv2a8c83HggMy8qxxy7Yi4AVgIuBQ4JDMHyy/SR1J8mX4eOCIzLy73cwSwY7mfu8rxHumocQA4vXzfbpk52LFufWAVYPPMHALIzCcj4oPACuU2rwaOHX4NnJqZX4+I5YFrgDuA5YEPA2d2vN4AeB3wVWABioTqs5l5wYjPcE1gEjAvsDRwaWZ+NCK+CCwD/LhMRCZRJkYR8V7gvylOgZ5cfk6/iYjPlHUuXdbwCLBDZv59lF/frcBrImLNzLyxXLYbcBrw7rK2JYDvA0sASwH3AdtTNCtbA5tExJRy/VrlNrcA9wCvAj4P/BHYIzMviojPA2tk5maj1CNJPcU5LJI0Z10ZEb+PiD+UP18VEROAjwDvycy3UzQNRwJExNYUzcoa5alF9wIHlA3CbsC65Xu+BpzTsZ9lgI2AtwBvBj4aEYsBPwM+lplvoWgMfhQRy0fE7sBmwNvLdbcBP+wYb77yvX/PzA91Niul1YGbhpuVYZl5T2ZeXr78MXB5eRzrAh+MiO3Lda8BPpeZqwAPjXj9HHAS8MHMXB3YBjguIl4zooaPUTRgawFvBLaJiLdm5qeBB4GdM/PXwxtHRFA0UNuWx/wZ4OcRsWC5ybrAdpm5KvAUsDejGwJOpfg9ERHzl++9qGObHYHrM3OdzHwdMAX4UGaeC5wHfDMzjy23XQ54a2buOjx+Zj5K8fs+PiK2Kfe10zTqkaSeYsIiSXPWqKeERcRWwJYRsTJFkzGhXLUx8LPMnAyQmf9Rbj+JInW4PiKGU5tXRMQryuenZeaz5bY/AjanOHXp7sz8bTnW7RFxLUVj827g5OH3AEcDD0fE8N8D3wAWLPc5mkGm849cEbEAsA7FqVlk5uSI+CHwHuAmilTnxo63dL5eiyLpOLfjWKcCI+eGfBjYvEykVqFIkRbsWD8y3ZoIXJaZ95U1XRkRDwNvL9dflZnPlM//QJF8TcvpwB8j4mPAthRNyNThlZn57YhYNyIOAlamaKhuHHUkuHFk41eOcWlEnAn8D7BeZj4xnXokqWfYsEjSnPWyU8LKU6VuoDhl6BrgLGCLcvWLdMzRiIiFgVdQTGg/LTM/1bFu2cx8qggOXvqyXO7zBYqGYuT+Byj+Xz+j5aeWz0+kSDhGuhH4eET0dX7Zjoh3UCQf+43ynn6KU+AAnhuR2nS+HgBuL5OT4XFfDfwd+GDHe66laCwuojilbI1Rjmvk/kc77uGapnQsH5reWJn5cET8juL3thtwELB4R72TKFKok4Aryn1Ma7zpzXt5A8VxrwVcP53tJKlneEqYJFVvdeCRzPxSZl4KbAVQpgmXAe/rOE3pc8DBwMXAThGxVLntXsAlHWPuGBHzRsR4iuThAoqm4vURsXr5njcC6wFXle/dvUxCAA4Ers7MF8rXv6aY6/G6iNhz5AGUczfuBI4qrxZGRCwJfAe4JzP/We5//3LdIhSnNQ3XPPLLe+frG4GVy9PgiIjVyn0tM7xBmSy9DTi0PM3qNcBKFA0IFI3fOP6vK4BNI2KFcoyJ5ftuGnl8Y3QacAiwcGbePmLdu4BvZeaPgccokqbp1fYyEXEwxRye1YFDhn+PktTrbFgkac6Z1tWsLgH+FhEZEb8CnqX4V/SVMvNCisvmXh8RfwSWBA4vG5tJwKURcTNF0rBtx37upUgcfkdxatNpmfk48AHguxFxC/Ajign8fwJ+QNEc/ToibqM4Le2DHeORmc8BuwNHRsRrRzmO7Sj+3vhdRPyBYrL/mZn5uXL9LhSTy2+haEJ+lpmnTuOz+ffrzHysHPvI8lh/RDGf5f6ObZ4CvgL8ISKuAXamaNJWKjc5F/hpRGzScTx3UCQ/55Q1fRnYMjOfHuXYxuJcitPUTh1l3eeBb5QXQjiGYj7QcG0XAgdGxKFM489IRLwF+CSwa2Y+BHwCOL2c/yRJPa1vaGgsV4uUJEmSpLnPhEWSJElSY9mwSJIkSWosGxZJkiRJjWXDIkmSJKmxvA9LF9inb4WuvHLCt355aN0lVOa+1Xepu4TKvDh1xtu00UoLjrzxexfpm96tTNpt8uAMrybcWguN697fW/8zj9ddQiWG5l1gxhu11NC1P627hMqM33zfRv7HNje+/x039JdGHLsJiyRJkqTGMmGRJEmSWmagEdnH3GHCIkmSJKmxTFgkSZKklhno4vmHI5mwSJIkSWosExZJkiSpZZzDIkmSJEkNYMIiSZIktYxzWCRJkiSpAUxYJEmSpJZxDoskSZIkNYAJiyRJktQyzmGRJEmSpAYwYZEkSZJaxjkskiRJktQAJiySJElSyziHRZIkSZIawIRFkiRJapleSh166VglSZIktYwJiyRJktQyvTSHxYZlLoiIhYATgUWAZYBjgN8B3wMmA48CUzJzj4j4GLATMAickZnfradqSZIkqX6eEjZ3rAT8JDPfDWwGHAwcC+yamZsA9wBExKrA9sA6wPrAthGxcj0lS5IkqakG+qp/NIUJy9zxMPCJiHgf8DQwDlgmM+8s118D7AC8CVgeuBzoA14BrAzcPdcrliRJkhrAhGXuOAS4PjN3BX5G0YzcXyYqAGuWP+8E/jczJ2bmRsBpwC1zvVpJkiQ12kBfX+WPpjBhmTvOB74TEdsCt1OkLAcAJ0XE08DzwAOZeWtEXBER1wLjgRuBB+oqWpIkSaqbDctckJlXAat1LouI/YAtM/PxiPgC8Fy57deBr8/1IiVJktQaTZpjUjUblvo8DFwaEf8EngJ2q7keSZIkqXFsWGqSmWcDZ9ddhyRJktqnSXNMquake0mSJEmNZcIiSZIktUwvzWExYZEkSZLUWCYskiRJUss4h0WSJEmSGsCERZIkSWoZ57BIkiRJUgOYsEiSJEktY8IiSZIkSQ1gwiJJkiS1jFcJkyRJkqQGMGGRJEmSWsY5LJIkSZLUACYskiRJUss4h0WSJEmSGsCERZIkSWoZ57BIkiRJUgOYsHSBb/3y0LpLqMQntphUdwmVOfryCXWXUJl5lnh13SVUYmjqUnWXUJm+F56ru4TKLLJI9/7eBp58tO4SKtP3Ynf+mRzq796vXft38d/Zxw3tW3cJo2rCHJaI6AOOAd4MPAvsmZl/7li/LXAYMAicnJnHzcp+TFgkSZIkzYr3AvNl5trAp4CjRqw/CtgEWBc4JCIWmZWd2LBIkiRJLTPQV/1jDNYFLgLIzJuA1Uesfx5YFJi/fD00K8dqwyJJkiRpViwM/KPj9YsR0dlffAP4HXAr8IvMnDwrO7FhkSRJklpmoK+v8scYTAYW6njdn5mDABGxLPAxYHlgBWDJiNhuVo7VhkWSJElqmf6+vsofY3AdsDlARKxJkaQMGw+8CDyXmUPAIxSnh8207r1chSRJkqQqnQNsGhHXla93j4idgAmZeWJEnApcHxFTgHuAH87KTmxYJEmSpJbpa8CdI8vkZOR1n+/qWP9N4Juzux9PCZMkSZLUWCYskiRJUsv0NyBhmVtMWCRJkiQ1lgmLJEmS1DJ9A72TO/TOkUqSJElqHRMWSZIkqWWacJWwucWERZIkSVJjmbBIkiRJLeNVwiRJkiSpAUxYJEmSpJbp6++d3KF3jnQOi4j5IuIjddchSZIkdTMTllm3NLAn8IO6C5EkSVJv6aU5LDYss+4wYNWI+G9gNWCxcvmBmXlbRNwFXAusAvwd2A7YFVglMz8VEfMBd2bmayPiSuARYFFgS+AYYCWKBOyIzLx6bh6YJEmS1BSeEjbrvgTcAcwPXJaZGwN7A8eV61cEPp2ZawOLA+8olw91jNH5/MeZ+S5gD+DRzNwQeC/wvcqOQJIkSa3UN9BX+aMpTFhm32rAxIjYAeijSEkAHsvMB8vnfwPGj3jfyD8Fd3WMt25ErFFuMxARi2XmE3O+dEmSJKnZbFhm3SBFQnUn8KPMPCMilgF2LtcPjfKeZ4FlyudvH2U8yvHuz8yvRsRCwCE2K5IkSerUN9A7J0r1zpHOeY8A44CFgO3LeSjnUTQcMPqpXxcBK0TEr4APAP8YZdvvU8yNuQq4Cri/iuIlSZKkNjBhmUWZ+RzwtumsX6bj+c4dqzYcZduJHc+fB3abM1VKkiSpG/XSVcJMWCRJkiQ1lgmLJEmS1DJ9/SYskiRJklQ7ExZJkiSpZfq9SpgkSZIk1c+ERZIkSWqZJt2JvmomLJIkSZIay4RFkiRJahkTFkmSJElqABMWSZIkqWW8SpgkSZIkNYAJiyRJktQyzmGRJEmSpAYwYZEkSZJapr/fhEWSJEmSamfCIkmSJLVMn1cJkyRJkqT6mbBIkiRJLdPvVcIkSZIkqX4mLJIkSVLL9NJ9WGxYusB9q+9SdwmVOPryCXWXUJmPb/zfdZdQmcXmHai7hEoc9NWt6y6hMk//9eG6S6jMYquuUHcJlXnijr/UXUJllt1x+7pLqMQjF11YdwmVOfryz9ddgrqYDYskSZLUMl4lTJIkSZIawIRFkiRJahmvEiZJkiRJDWDCIkmSJLVMX78JiyRJkiTVzoRFkiRJapl+rxImSZIkSfUzYZEkSZJaxjvdS5IkSWosbxwpSZIkSQ1gwiJJkiS1TF9/7+QOvXOkkiRJklrHhEWSJElqGS9rLEmSJEkNYMIiSZIktYxXCZMkSZKkBuiahCUiBoDLgHHAFpn5j4hYEjgiMw+YjXG3A96UmZ+bQ6WOdb/LAm/OzF/Mzf1KkiSp+XopYemahgV4NbBgZr5jeEFmPgzMcrPSYWgOjDGzJgKrADYskiRJ6lnd1LAcC6wcEccBrwUmAHsCJ2fmWhGxAfBF4EXgHmAfYBdgc2ABYEVgUmaeGhFrA98CngSeA347rZ1GxKuAU4BXlIt2BR4DfgQsDAwAn87MqyLiXiAy8/mI+ApwB3AfcCjwfFn3GcAk4JPA/BFxnSmLJEmSOnkflnbaj6IBeBC4PTPXBabwUjpyPLBtZm5UbvPhcvnCmbkVsA1FkwBwDLBzZm4G3DqD/X4a+HlmrgMcAryzXHZJZm4AbA/8YAZjLAdsC6wFHJqZg8BXgdNtViRJktTLuqlh6ZSdLyJicWBp4MyIuBLYlKJJALi5/Hk/ML58vnRm/ql8/qsZ7CuAGwAy88bM/Amw6vD7MvNBYHJELDHifX0dz2/NzKHM/BfwrzEcnyRJknpY38BA5Y+m6NaGZXDE68coGpJtyoRlEsUEfRh9fsrfIuIN5fM1Z7Cv2ylSFSJi/fJUr9uB9ctlrwYWLWuYAiwdEX3AW6Yx3nAjM0hxOpkkSZLUs7ppDgtMY3J8Zg5FxCeACyKiH/gHxVyT105jnI8CJ0XE08DjFA3ItHyl3PaDFE3GR8rxT4qI91OkNh/NzMGI+BpwIXAv8MQ06h5+fitwWET8LjPPnM7+JUmS1GO8SlgLZeZ9wNrTWpaZlwKXjnjbKR3bPkcx8Z7M/D0zTlaG3/cYsPUoq7YdZduTgZNH2fbqjm2WKX/eTHFqmSRJktSzuqZhqVpEnE1xatewPuCpzHxZYyJJkiRVqb+HrhJmwzJGmbld3TVIkiRJvcaGRZIkSWqZXprD0jtHKkmSJKl1TFgkSZKkljFhkSRJkqQGMGGRJEmSWqavh64S1jtHKkmSJKl1TFgkSZKklnEOiyRJkiQ1gAmLJEmS1DImLJIkSZLUACYskiRJUsv0m7BIkiRJUv1MWCRJkqSW8T4skiRJktQAJiySJElSy3iVMEmSJElqABMWSZIkqWV6KWGxYekCL06tu4JqzLPEq+suoTKLzTtQdwmVeeL57vwDOc/4+eouoTLzLjyh7hIq0z+ue/+a6+bfG106mXjchPF1l1CZbv47W/Xr3v+TS5IkSV3Kq4RJkiRJUgOYsEiSJEkt0z/QvaeXj2TCIkmSJKmxTFgkSZKklumlq4T1zpFKkiRJah0TFkmSJKllTFgkSZIkqQFMWCRJkqSWacJ9WCKiDzgGeDPwLLBnZv55lO2+DzyemYfNyn7qP1JJkiRJbfReYL7MXBv4FHDUyA0iYm/gTbOzExsWSZIkqWX6Bvorf4zBusBFAJl5E7B658qIWAt4B/D92TlWGxZJkiRJs2Jh4B8dr1+MiH6AiFgK+AxwANA3OztxDoskSZLUMg25SthkYKGO1/2ZOVg+/wDwSuACYGlg/oi4MzNPndmd2LBIkiRJmhXXAVsCZ0XEmsCtwysy8zvAdwAiYjcgZqVZARsWSZIkqXWacJUw4Bxg04i4rny9e0TsBEzIzBPn1E5sWCRJkqSW6esfqLsEMnMI2HfE4rtG2e6U2dlPI1ozSZIkSRrNHGlYImIgIq6MiGsjYpFy2ZIR8d3ZHHe7iPjMdNY/NMqy3SJiy9nZb8dYZ01n3b+PLyLWi4g3zeg95fqPRsSYWuIZHb8kSZJ6VP9A9Y+GmFOnhL0aWDAz3zG8IDMfpriM2ewampl1sxs5jRjr/dNZ13l8ewBnAP87vfeUDgNOAaaOsYzpHb8kSZLU1eZUw3IssHJEHAe8FpgA7AmcnJlrRcQGwBeBF4F7gH2AXYDNgQWAFYFJmXlqRKwNfAt4EngO+G1EzAf8jOKyaQsAh2fmZcD4iPgRsDzwGMXl0w4HHgISOBiYH1gCODYzvx8R+wG7UjQMv8nMT0zroCLiocxcOiKuBG6muEvnQuV++imalP2BdwNvjYjbgV+X71mf4trTfcCCwM7A+sBS5fveFxFfprjhzgBwVGaePdrxz+TvQpIkSd2uGZPu54o5daT7AXcADwK3Z+a6wBReSgeOB7bNzI3KbT5cLl84M7cCtgE+WS47Btg5MzfjpUujvQ5YDNiK4ov/cKO1IPCpzFwPWAR4y4i6XkXRTKwN/EdELA7sBuyfmesAdwzf3GYaOtONmzJzU+AyYKfh9Zn5e4o7fP5nZt7f8Z43Artk5kSKKyh8IDNPomimdoiIdwMrZOb6wETg0+XpdKMdvyRJktSTqrhKWHa+KJuEpYEzI6IPGA9cSpG03Fxudn+5HGDpzPxT+fxXwBqZeXtEHE+RTMwDfLtc/3jZJAA8TJG+dLq6vHnNvyLiNor0Zw+K5mUF4AbGfufNP3TUuuQo60eO8wDwnYh4GngNcG3Hdn3AasDqEXFF+XoeYAVgqZHHP8b6JEmS1CP6Bpozx6RqVWRJgyNeP0bxJX+bMmGZRJFSwOjzM/4WEW8on68JUE5oXygzt6RIZ74zxlreUb5/AWAV4G7go8DeZS1vo0hfxmJ6c0kGeflneQLw4czcgyJVGm5oplKcAnYncEWZwGwCnEnRxD0w8vglSZKkXjUnG5ZRv9CX12f+BHBBeVOZvYDbpzPOR4GTIuJSYNVy2d3AhhFxNcUX+yNG2efQKMsWjohLgKuBz2XmkxSnWV0bEZdTpDI3zeqxdbgJ+GpErNKx7DTgmog4H3gUWKZcfi3wy8w8H3gmIn4F/Jri9LJ/MvrxS5IkSS/poauE9Q0NdedFqMqJ/ttl5oF111K12x6a3JW/xFUe/03dJVTmiLfvVXcJlXni+bFeAK9dvnLMjnWXUJln/v543SVUZuEVlq67hMpM/svLruzfNZbccqu6S6jEk1dfXncJlXnlu7euu4TKDLxp47FOH5irppz37cq//82/9YGNOPaev9N9RGxFcTWx4V96X/n86Mz8eW2FSZIkSdPSoASkal3bsGTm1RSngs1ou/OB86uvSJIkSdLM6tqGRZIkSepWfd6HRZIkSZLqZ8IiSZIktU0PzWExYZEkSZLUWCYskiRJUtuYsEiSJElS/UxYJEmSpJbxKmGSJEmS1AAmLJIkSVLbOIdFkiRJkupnwiJJkiS1jQmLJEmSJNXPhEWSJElqmb4BExZJkiRJqp0JiyRJktQ23odFkiRJkupnwiJJkiS1jVcJkyRJkqT6mbB0gZUWHKy7hEoMTV2q7hIqc9BXt667hMrMM36+ukuoxKf2O6PuEiqz2ZIT6i6hMlOmDtVdQmUWnTCu7hIq88Izz9ZdQiX+9Mvb6y6hMhvtuFfdJfScPhMWSZIkSaqfCYskSZLUNl4lTJIkSZLqZ8IiSZIktYxzWCRJkiSpAUxYJEmSpLYxYZEkSZKk+pmwSJIkSW3jVcIkSZIkqX4mLJIkSVLL9A04h0WSJEmSamfCIkmSJLWNVwmTJEmSpPqZsEiSJEltY8IiSZIkSfUzYZEkSZJaps/7sEiSJElS/UxYKhIRuwFrAlMz84CIuBeIzHy+5tIkSZLUds5h0RzyZGYeUD4fqrUSSZIkqYVMWKr12oi4PjPXBvoAImIfYBNgJ2Bt4IvAi8A9wN7AisDJwAsUDeXOmflADbVLkiSpqfp6J3fonSNthgOBdTLz/Zn5AnA8sG1mbgQ8COwObArcRNHUfBZYpKZaJUmS1FR9/dU/GqI5lfSGjYFXAETE4sDSwJkRcQVFo7IccCLwD+BiYH+K9EWSJEnqSTYsc9c2wFMRsTfwGHA/sE1mTgQmAZcB7wWuycxNgLOAQ+sqVpIkSc001Ndf+aMpnMNSrSFemmw//PNAilO+LgM+DlwQEf0UqcquwN+AUyLieYqG8qC5WrEkSZLUIDYsFcnMU4BTOl6vWD59Hnh9+fweisal02PAepUXKEmSpPZqUAJStd45UkmSJEmtY8IiSZIktU1fX90VzDUmLJIkSZIay4RFkiRJapv+3skdeudIJUmSJLWOCYskSZLUMk26T0rVeudIJUmSJLWOCYskSZLUNiYskiRJklQ/ExZJkiSpbUxYJEmSJKl+JiySJElS25iwSJIkSVL9TFgkSZKklvE+LJIkSZLUACYskiRJUtuYsEiSJElS/UxYJEmSpLbp66u7grnGhEWSJElSY5mwSJIkSW3TQ3NYbFi6QZdGgn0vPFd3CZV5+q8P111CZeZdeELdJVRisyW787gALn74mbpLqMyH1lm27hIqc85ND9RdQmXesdwSdZdQiRv+ckPdJVRmYhf/na362bBIkiRJLeN9WCRJkiSpAUxYJEmSpLbp753coXeOVJIkSVLrmLBIkiRJbeMcFkmSJEmqnwmLJEmS1DYmLJIkSZJUPxMWSZIkqW1MWCRJkiSpfiYskiRJUst4p3tJkiRJagATFkmSJKltTFgkSZIkqX4mLJIkSVLb9PXVXcFcY8IiSZIkqbFMWCRJkqS26aE5LK1qWCJiN2BNYGpmHhAR9wKRmc/XXNqoIuLNwFaZ+cVZfP8rgbMyc6M5W5kkSZI0eyKiDzgGeDPwLLBnZv65Y/1WwBHAC8DJmXnirOynVQ1L6cnMPKx8PlRrJTOQmX8E/jgbQ/TR8GOUJEnS3NeQ+7C8F5gvM9eOiDWAo8plRMQ85eu3A1OA6yLi55n56MzupI0Ny2sj4vrMXJviCz0RsQ+wCbATsDbwReBF4B5gb2BF4GSK7q4f2DkzHxht8Ig4GXglsBiwBXAosC4wAByVmWeXv5Bvlvt/ANgFWBn4djnM48AewNuAfYDTgW0zc49yH78DNgM2Ag4qa702Mw+LiCWAH5f7++vsfliSJElSRdYFLgLIzJsiYvWOdasCd2fmZICIuBZYHzh7ZnfSiNZsNh0IrJOZ78/MF4DjKZqDjYAHgd2BTYGbKJqazwKLzGDMyzNzXWAtYIXMXB+YCHw6IhYBjgM+nJlrAb8E3gCcAOyXmROBCykaHSgSkl8Ca0bE/OUv8h5galnLxHL810TEJsDhwBnlOD+evY9GkiRJXamvv/rHjC0M/KPj9YsR0T+NdU8z4+/go2pjwjLSxhQJBRGxOLA0cGZEAMwPXEqRuHwSuBh4Cjhs1JFekuXP1YDVI+IKijRlHmAFYMnMvAsgM08u970qcEy533HA3f8eLHMwIs4CtqNogk4AVgIWBy4oz/9bkCIJCuAH5Vt/BXxqJj8PSZIkaW6YDCzU8bo/Mwc71i3csW4hiu/hM60bEpZtgKciYm/gMeB+YJsyoZgEXEZxLt01mbkJcBYvpR/TMvxB3wlcUY61CXAmRTryYES8DiAi/iMi3ltuu2u57eHAeSPGPAn4EPDOzLwUuJfilK9NyzToWOAG4HaKeA2K5kaSJEn6P4b6+ip/jMF1wOYAEbEmcGvHujuAlSLiFRExL8XpYDfMyrG2MWEZ4qWJ6MM/D6Q45esy4OMUqUU/RQy1K/A34JSIeJ6iSTtoBuMDkJnnR8SGEfErYAJwTmb+s5wzc3JETAUeAo6maD5OKycYDQIfAV7dMdZfImIIOLd8/VhEHAX8KiIGKBqY0ynSoNMi4gMUTZAkSZLUROcAm0bEdeXr3SNiJ2BCZp4YEQcDl1CcqXRiZj40KzvpGxryIlRt99w//9GVv8R5Hr2n7hIqc9+3v153CZWZd+EJdZdQid98//q6S6jMxQ8/U3cJlfnQOsvWXUJlzrlp1GvHdIVPfmPbukuoxDGH/rzuEipz+O1n1l1CZQZe+7ZG3lL+X1NteWhDAAAgAElEQVSerfz73wLzj2/EsbcxYZltETGOotsb+YvOzNy3hpIkSZKkMRvsodChJxuW8mpi3oxRkiRJariebFgkSZKkNuudfKU7rhImSZIkqUuZsEiSJEktM9hDEYsJiyRJkqTGMmGRJEmSWqaXbk1iwiJJkiSpsUxYJEmSpJZxDoskSZIkNYAJiyRJktQyPRSwmLBIkiRJai4TFkmSJKllnMMiSZIkSQ1gwiJJkiS1jPdhkSRJkqQGMGGRJEmSWmaw7gLmIhMWSZIkSY1lwiJJkiS1TA9NYbFh6QaTB8fVXUIlFllkqbpLqMxiq65QdwmV6R/Xnf9bmTK1e/9m+NA6y9ZdQmVOu+7+ukuozA5vWbLuEiqz6NYfqruESmx/yz11l1CZqV38d/ZA3QXIhkWSJElqG+/DIkmSJEkNYMIiSZIktYz3YZEkSZKkBjBhkSRJklrG+7BIkiRJUgOYsEiSJEkt00NTWExYJEmSJDWXCYskSZLUMoM9FLGYsEiSJElqLBMWSZIkqWV6J18xYZEkSZLUYCYskiRJUssM9lDEYsIiSZIkqbFMWCRJkqSW6aGLhJmwSJIkSWouExZJkiSpZQZ76DphPZ+wRMRuEXHwKMtPj4h5IuLkiHjXTI65QUT8pHx+Vvnzyoh4/ZypWpIkSeoNJizTkJk7A0TErA4xVI7z/jlVkyRJkgS9NYelqxqWiNgN2AqYH1gK+DawDfBG4D+BBYFPAM8CdwN7l299d0RsAUwAPpuZF0XEvUB0jD0PcBywEkUydURmXj2Gmh7KzKU7Xm9V1rAtsFxZI8DjwB7AfMBPgT5gPLBPZt4y0x+GJEmS1AW68ZSwBTNzC+BIii/77wP2AvYEPgtsmJnrA0/xUsPySGZuDGwNfC8i+nj5DUT3BB7NzA2B9wLfG2M9neNsB+wPbJGZk4ETgP0ycyJwIXAo8E7gMeA9wAEUTZQkSZL0b4ND1T+aohsblj+UP58C7uh4vgBwW2b+q1x2DfAGiobiaoDMfASYDLxylHFXAzaPiCuAs4GBiFhsJmubCCwKvFi+XhU4phxzd2CZzLwAuB44D/gcMDiT+5AkSZK6Rjc2LNPqB4eAN0TEAuXrDYC7KE69WgsgIl4NLJCZj5XLO90B/KRMQ7YGfpqZT4yhns5x9gcuBr5Qvr4T2LUc83DgvIjYCHgoMzcDvgR8eQz7kCRJUg8ZGqr+0RRdNYdlBl4APgNcGRFTgT9RnIK1E7BYRFxOkcLsWW4/NOLn8cAJEXEVsBBwzBj3O3KcLwA3RcT5wL7AaeX8mEHgI8ATwBkRsS8wQJGySJIkST2pb6hJ7ZNmyaOT/9WVv8RFXnyq7hIq86+zvlt3CZXpH9ed/w7yi/86q+4SKrN8jHYWbHc47br76y6hMju8Zcm6S6jM+ud8v+4SKnH3Fz9bdwmVWfHIsf47bvvMu9gyI8+6aYRbH/pH5d//Vlt6kUYce3d+s5hLIuIIinkpw39ghifr756Z99VWmCRJktQlbFhmQ2Z+gZfmo0iSJElzRS+dJNWNk+4lSZIkdQkTFkmSJKllBnsoYjFhkSRJktRYJiySJElSy0ztoVuLm7BIkiRJaiwTFkmSJKllemkOiw2LJEmS1DJTe6hh8ZQwSZIkSY1lwiJJkiS1TC+dEmbCIkmSJKmxTFgkSZKklvGyxpIkSZLUACYskiRJUss4h0WSJEmSGsCERZIkSWoZ78MiSZIkSQ1gwiJJkiS1zGDvBCwmLJIkSZKay4SlCyw0rq/uEiox8OSjdZdQmSfu+EvdJVRm3oUn1F1CJRadMK7uEipzzk0P1F1CZXZ4y5J1l1CZn978cN0lVGaN31xSdwmV+ON5d9VdQmVWPqJ7/85msWXqrmBUU3soYjFhkSRJktRYJiySJElSy3gfFkmSJElqABMWSZIkqWWm9k7AYsIiSZIkqblMWCRJkqSWcQ6LJEmSJDWACYskSZLUMt6HRZIkSZIawIRFkiRJahnnsEiSJElSA5iwSJIkSS3jfVgkSZIkqQFMWCRJkqSWcQ6LJEmSJDWACYskSZLUMoPeh0WSJEmS6ldJwxIRu0XEwaMsPz0i5omIkyPiXTM55gYR8ZPy+Vnlzysj4vVzpuo5LyKWjIjvzuYYt86peiRJktQdpg5V/2iKuXpKWGbuDBARszrEUDnO++dUTVXKzIeBA2ZzmAb9cZEkSZLmrhk2LBGxG7AVMD+wFPBtYBvgjcB/AgsCnwCeBe4G9i7f+u6I2AKYAHw2My+KiHuB6Bh7HuA4YCWKtOeIzLx6DDU9lJlLd7zeqqxhW2C5skaAx4E9gPmAnwJ9wHhgn8y8ZRpjfwZYu6z7I8CmwM7AIHBGZn43IlYCTgTmBZ4Bdiw/n+PL8acAe1F8vmeUz4/OzInlPs4HPg0sAnwJeBG4p/zs5gV+BLwK+DMwMKPPQ5IkSb3Fq4S93IKZuQVwJMWX/fdRfAnfE/gssGFmrg88xUsNyyOZuTGwNfC9iOjj5WnBnsCjmbkh8F7ge2Osp3Oc7YD9gS0yczJwArBf2RxcCBwKvBN4DHgPReIxYQbj356Z61J8PjsA6wDrA9uWp6B9HfhSZq4NHA28rVw23JR8A5g0XGtm3grMFxHLRsRSwCsz849lrdtm5kbAg8DuwD7l/jcAvkrRwEiSJEk9aaynhP2h/PkUcEfH8wWA2zLzX+WyaygSiZuAqwEy85GImAy8cpRxVwPWjYg1KNKPgYhYLDOfmIljmAgsTJFSAKwKHFOedjYOuDszL4iIlYHzgOeBL85gzCx/vglYHri8rO8VwMrA64Eby+P7BUBEfAs4LCIOLbd9YcSYPwB2A54DTo6IxYGlgTPLZm48cCmwBHBBOXZGxKMz8VlIkiSpB0w1YXmZaX0iQ8AbImKB8vUGwF0UX9jXAoiIVwMLZOZj5fJOdwA/KVOJrYGfjrFZ6Rxnf+Bi4Avl6zuBXcsxDwfOi4iNgIcyczOKU7C+PIPxB8ufCfxvZk4sU5BTgT+Wdb+zPL4dI2L/ctmh5X4/RnEqWGetPwW2pEiSTqdIfO4HtinHngRcBtwOrFuO/Tpg8TF8HpIkSVJXmt1J9y8AnwGujIipwJ8oTsHaCVgsIi6nSGH2LLcfGvHzeOCEiLgKWAg4Zoz7HTnOF4Cbyrkh+wKnlfNjBinmoTwBnBER+1LMCfncGMYmM2+JiCsi4lqKBORG4AHgv4DvR8ThwL+AD1KkIsdGxPhy2493jpeZz0TEzcA8mfkMQER8HLggIvqBfwC7UqRTJ0XENcB9Ze2SJEnSv/XSfVj6hnooTupWz06Z0pW/xHGP3FV3CZW571uTZrxRS8278IymiLXTraf8uu4SKnP5A0/XXUJltnhT94bUP7354bpLqMxRZ+5XdwmVOH//H9ZdQmXe/5uf1F1CZQaWf/PIM4Qa4cRf31f5978937l8I469cXe6j4gjKOalDP8Shifr756Z983B/ZwNLNqxqA94KjO3nVP7kCRJkqrQpPukVK1xDUtmfoGX5qNUuZ/tqt6HJEmS1EvK6RE/oriQ1GRgt8x8fJTt+oBfAudm5vHTG7OSO91LkiRJqs7g0FDlj1m0L3BLecuT04AjprHdFymuwDtDNiySJEmS5pR1gYvK5xcCm4zcICK2A6Z2bDddjTslTJIkSdL0NeE+LBGxB3AQ/3fu+d8prn4L8DTF/RI73/NGYGfg/cB/j2U/NiySJEmSZlpmngSc1LmsvLDVQuXLhShuNt9pV2AZ4ApgBeC5iPhLZl4yrf3YsEiSJEktM7W592G5Dtgc+G3585rOlZl56PDziPgMxc3dp9msgA2LJEmSpDnnWOCU8iboz1Gc/kVEHATcnZm/mNkBbVgkSZKklmlqwpKZU4DtR1n+zVGWfW4sY3qVMEmSJEmNZcIiSZIktUxTE5YqmLBIkiRJaiwTFkmSJKlleilhsWGRJEmSWqaXGhZPCZMkSZLUWCYskiRJUsuYsEiSJElSA5iwSJIkSS1jwiJJkiRJDWDCIkmSJLVMLyUsNixdoP+Zx+suoRJ9Lz5XdwmVWXbH7esuoTr93RncvvDMs3WXUJl3LLdE3SVUZtGtP1R3CZVZ4zeX1F1CZQ7e/pi6S6jEoYesV3cJlenmv7NVPxsWSZIkqWV6KWHpzn8KlSRJktQVTFgkSZKkljFhkSRJkqQGMGGRJEmSWuZFExZJkiRJqp8JiyRJktQyzmGRJEmSpAYwYZEkSZJaxoRFkiRJkhrAhEWSJElqmalDJiySJEmSVDsTFkmSJKllnMMiSZIkSQ1gwiJJkiS1jAmLJEmSJDWACYskSZLUMr2UsNiwVCAiHsrMpSPiKOAo4CPAQ5l5fM2lSZIkSa1iw1KNIYDMPBggIuqtRpIkSV1l6uBg3SXMNT3TsETEb4F3A08BjwMbZObNEfF74CuZ+bOIuBC4ODO/FRHHA38DFs/Mj0XEJ4G1MnObiNgZWC4zvzqDfV4J7N3x+nXA6RSJy1+BHwCLlasPzMzbIuJkYEVgfuDozPzxnPsUJEmSpHbppUn35wKbAesCfwY2iYhVgSeBd0XEeGBRYONy+7cBk4D1ytfrActExACwNfA/M7n/VSialZ0y83+Bw4DLMnNjiqbmuIhYsKzvfcB7gKmzcqCSJEnqblMHhyp/NEUvNSznAFtQNC2HA5sCWwHHUTQnGwFnA4tHxHrADZn5HHBXRKwOvADcCKwPLJuZd83k/t9DkZoM53erAXtExBXACcCimflP4KDy9RnAfLN4rJIkSVJX6JmGJTNvozjV6p2ZeQGwILAN8Avgd8B/ARcD1wFH8lKCci7wNeCKcv2XgctmoYRvUjQjp0ZEP3AH8M3MnAjsAvwwIpYC3p6Z7wO2BL5WbitJkiT9mwlL97oKeKR8fjXwSGZOoWhOVsnMWyiakteV66FoaNYsl18FvJUiiRmLoc6fmXk5cBtFc/QlYIdynst5wJ2Z+XdgqYi4DrgEODIze2dGlSRJkjRCz0y6B8jMT3Y8P6zj+UXA0uXzS4AlOtZNpjiVa9j4MexnmfLnxHLR5zvW7dux6bajvHffkcskSZKkTi82KAGpWk81LHNSRGwFHMxLKUpf+fzozPx5bYVJkiRJXcSGZRZl5vnA+XXXIUmSpN7TpDkmVeu1OSySJEmSWsSERZIkSWoZExZJkiRJagATFkmSJKllTFgkSZIkqQFMWCRJkqSWMWGRJEmSpAYwYZEkSZJaxoRFkiRJkhrAhEWSJElqmSETFkmSJEmqnwmLJEmS1DKDJiySJEmSVD8TFkmSJKllhoZMWCRJkiSpdiYskiRJUsv00lXCbFgkSZKklumlSfc2LF1gaN4F6i6hEkP93fvH85GLLqy7hMqMmzC+7hIq8adf3l53CZW54S831F1CZba/5Z66S6jMH8+7q+4SKnPoIevVXUIlJn3jmrpLqMwx+3287hLUxbr3G6EkSZLUpYYG665g7nHSvSRJkqTGMmGRJEmSWsbLGkuSJElSA5iwSJIkSS3TS1cJM2GRJEmS1FgmLJIkSVLL9NKNI01YJEmSJDWWCYskSZLUMiYskiRJktQAJiySJElSywx6HxZJkiRJqp8JiyRJktQyzmGRJEmSpAYwYZEkSZJaxoRFkiRJkhrAhEWSJElqmUETluaJiIfKn0dFxGsi4jMRsVfddU1PRJweEbPcFEbE+RGx3JysSZIkSWqTNiUsQwCZeTBARNRbzRhk5s511yBJkqTuM9RD92GZrYYlIn4LvBt4Cngc2CAzb46I3wNfycyfRcSFwMWZ+a2IOB74G7B4Zn4sIj4JrJWZ20TEzsBymfnVGezzSmDvjtevA04HPgL8FfgBsFi5+sDMvC0iTgZWBOYHjs7MH09j7A2AScBzwPHA/cCXgBeBe8r9jgNOBpYvnx8A/A44DliJIrX6dGb+KiLuBVYD/gD8v8ycEhGHlOOdXe5jPDAF2CszH4iIzwGbA38HXjO9z0KSJEnqdrN7Sti5wGbAusCfgU0iYlXgSeBdETEeWBTYuNz+bRQNwXrl6/WAZSJiANga+J+Z3P8qFM3KTpn5v8BhwGWZuTFFc3FcRCxY1vc+4D3A1BmMOV9mblA2NScA22bmRsCDwO7APsC9mbk2sCOwBrAn8Ghmbgi8FzimHGsIeB44C9iuXLYzcCrwdYrmaSLwDWBSRLwV2DAz3wF8AFhwJj8PSZIk9YChweofTTG7Dcs5wBYUTcvhwKbAVhRpw9uAjSiShMUjYj3ghsx8DrgrIlYHXgBuBNYHls3Mu2Zy/++hSE2GP9LVgD0i4gqKZmPRzPwncFD5+gxgvhmMmQARsTiwNHBmmepsCiwHvB64ASAz78nMb5f73bzc79nAQES8Eugrx/wBsFtEvAO4MzOfLN9zWPmeI4AlgKBIa8jMZ4HfzuTnIUmSJHWV2WpYMvM2ilOt3pmZF1AkAtsAv6D44v1fwMXAdcCRvJSgnAt8DbiiXP9l4LJZKOGbFM3IqRHRD9wBfLNMLXYBfhgRSwFvz8z3AVsCXyu3nZbh5ucxilPCtikTlklljXcA7wSIiBUj4rRy2U/K/W4N/BR4ouNz+hNF8/KfFI0T5XsOLd/zMYpm6g5gjYjoi4h5gbfOwmciSZKkLjc4OFT5oynmxFXCrgIeKZ9fDTySmVMompNVMvMWiqbkdeV6KBqaNcvlV1F8MT97jPsb6vyZmZcDt1E0R18CdigTkfMo0oy/A0tFxHXAJcCRmTnDkCszh4CPAxeU790LuJ1i3smKEXEV8EPgqHLZquWyq4D7y/d3/qZ/wP9v797jrB/r/Y+/BokkZ+VQitpvdI4OyqGziEpho7Y2iU12dC6H7JDO5+SsSKLNDpXIoZy16yeEvCU5JXFHusv5vuf3x/WdjHvf98xovjPX+n7n/Xw85rHWrLVm7ve615qZ7/X9XNfnghfY/lnz+YeA/2q+5kjgattXNLl/QRnUzZrg/0lERERERC8NzaQOA331wF/v6uWLuMifb6wdYcrcfuxhtSNMmcctsVjtCFPiiqMurB1hylxy4z21I0yZrd/+nNoRpswVpz3WWdTd8ZLt16kdYUp85gsX1I4wZb7xu5NqR5gyC62+7tD4j5p+z/ngD6f8+O+qz282EM99oNoaS9oceD+PVCaGmutfsX1qi//OvsCr5/Pv7GD7prb+nYiIiIiImJyBGrDY/gHwg2n4dw4ADpjqfyciIiIiYioMD9Aak6nWmZ3uIyIiIiJi5hmoCktERERERIxv7gxah54KS0REREREDKxUWCIiIiIiOiZrWCIiIiIiIgZAKiwRERERER2TCktERERERMQASIUlIiIiIqJj5qbCEhERERERUV8qLBERERERHTM8oPuwSFoMOA5YEfgr8E7bf57nMbsCOwJzgU/ZPmWs75kKS0REREREtGVX4ErbGwLfBvYdfaekJYAPAS8DNga+PN43zIAlIiIiIqJjhucOT/nHP2l94Izm+o+B184bvflYEngiMGe8b5gpYRERERER8ZhJ2hF4H2UAAjAE3A7c03w+G3jS6K+xfa+kE4BrKMWTT43372TAEhERERHRMYPQJcz20cDRo2+TdDKlekJz+Zd57l8PWA9YjTLA+Ymki2z/ckH/TqaERUREREREWy4CNm2ubwpcMM/9TwTutf2Q7QcpA5qlx/qGqbBERERERHTM8Nxxl37UcghwjKQLgAeA7QAkvQ/4re0fSnqdpJ8DDwMX2j57rG+YAUtERERERLTC9n3A1vO5/Uujrn/4sXzPDFgiIiIiIjpmgCssrRsa1E1nYuLuP/2QXr6Ie77xM7UjTJmvnLN/7QhTZpEVV6kdYUoML/2U2hGmzNBDD9SOMGXmLNXf123h2XfWjjBlhh7u6XtyqL9Lh3dbY8vaEabMocM3DtXOMD+r7Xj8lB//3XT0dgPx3FNhiYiIiIjomJlUYenvUD8iIiIiIjovFZaIiIiIiI4ZnjNzKiwZsEREREREdEymhEVERERERAyAVFgiIiIiIjomFZaIiIiIiIgBkApLRERERETHpMISERERERExAFJhiYiIiIjomFRYIiIiIiIiBkAqLBERERERHZMKS0RERERExABIhSUiIiIiomPmpsISERERERFRXyosEREREREdkzUsERERERERA6A3AxZJj5f0rto5/lmS3tNcvlPSQbXzRERERMTgGp47Z8o/BkVvBizASsBOtUNMwj61A0REREREDJo+rWHZC1hL0seB5wLLNre/1/bVkq4DLgTWBG4H3gZsD6xp+2OSHg9ca/sZkn4K3AEsA2wGfAN4JmWAt6/t8+YXQNJGwMeAB4BVgcOAVwPPA75i+zBJVwDnNbfNBd4M/CewjKSvA78A1pN0JrA8cKjtI1r7X4qIiIiIzhueMzgVkKnWpwrLJ4HfAIsDZ9t+DbALcGhz/+rAPrZfDqwAvLi5fXjU9xh9/Tu2Xw/sCNxp+5XAW4CDx8mxCrAFsBuwN/B2YNMmC8CTmu/9SuA2YBPbBwF32d69ecyDtjcG3grsOaFnHxERERHRQ30asIx4LrCjpHOBIyhVEoBZtm9rrt8KLDbP1w3N8/l1o77fps33OxlYWNKyLNhVtucCfwF+Z3sOcPc8/97lzeUt88kBcFlzeTtlABYRERER8Q9Zw9JNcynP51rgS7ZfTalufKu5f3g+X3M/sHJzfZ35fD+a7/fd5vu9CTjR9l1j5Bj978w7CJrfY+b32Il8j4iIiIiI3uvTgOUO4HHAksDWzTqU0ygDDpj/1K8zgKdLOh/YCrhnPo89jLI25mfAzyhVkYma38BkQVPQrpF07Hy+Zn7fIyIiIiJmsJlUYRkaHs7xcNfdf/ohvXwR93zjZ2pHmDJfOWf/2hGmzCIrrlI7wpQYXvoptSNMmaGHHqgdYcrMWaq/r9vCs++sHWHKDD3c0/fkUJ/OEz/abmtsWTvClDl0+MaBnO2yzOv3m/Ljv7t/8omBeO596hI2bSTtS+n+NfJGGWqu72D7pmrBIiIiImJGGKQKyFTLgOWfYPsA4IDaOSIiIiIi+i4DloiIiIiIjhmeO3f8B/VEfydTRkRERERE56XCEhERERHRMTNpDUsqLBERERERMbBSYYmIiIiI6JhUWCIiIiIiIgZAKiwRERERER0zNxWWiIiIiIiI+lJhiYiIiIjomOE5qbBERERERERUlwpLRERERETHpEtYRERERETEAEiFJSIiIiKiY1JhiYiIiIiIGACpsEREREREdEwqLBEREREREQMgFZaIiIiIiI6ZSRWWoeHh4doZIiIiIiIi5itTwiIiIiIiYmBlwBIREREREQMrA5aIiIiIiBhYGbBERERERMTAyoAlIiIiIiIGVgYsERERERExsDJgiYiIiIiIgZUBS0REREREDKzsdB8TIulZwLOAK4E/2O7VjqOSlrV9V+0cbZG0me0fjvp8a9vfq5kpImIQSVrI9tzaOSZL0tMWdJ/tm6czS0TbMmCJcUnaHdgCWBb4NrA6sHvVUC2RtBFwMLCwpBOBW2wfVTnWP03SZsArgG0lvby5eWHgTUCnByyS9gPmO1C2vf80x5kSklYBlgIeBj4CfM325XVTTY6kn7Lg1+3V0xxnSkh6HrAEMBc4CDjI9jl1U02OpF9TXreFgUWBO4EVgLtsv7RmtjZIejswB3g88DlJn7X9+cqxJuvg5nJV4InAL4EXArOA9WuFapOkdwN7AosDQ8Cw7dXrporpkClhMRHbAK8D/mL7i8DLKudp0wHAhsDtwBeA3erGmbQrgGuB+wA3H1cB29YM1ZKrgKuBdSkHGT+n/MFau2aolh0PPJly0HsW8KW6cVqxJbA1cDPwKWATYH/Ke7MvDgUeAPYB9gb2qxtn8mw/1/bzgP8FNrP9cuANwG/rJmvNHpSfsXcATwU2rxtn8mxvbntz4Fbguba3BZ4H/LVuslb9B7ApsBawZnMZM0AqLDERC1HOtI2cJb2/Ypa2zbV9l6Rh27Mlza4daDJs3wIcI+nbfZjiMJrtkwEk7Wx77+bmMyWdVTFW2+YC5wN72z6hOZvYabb/DGW6iu2R1+pnTcWsL+6nDKYXtX2ppDm1A7VoddsGsP07SavVDtSS+5rL2bYfkNSn46Gn2B75O/0QsGLNMC2bZfum2iFi+vXpBzSmzncpB1GrSTodOKVynjZdL+lTwHKSPgr05RfhRyR9BLiXR8rmK1fO1JZlJD3T9vWS1gaWrB2oRY8DPgucL+lVlKk4fTFH0ruAX1Cmp9xbOU+bhoFjgdMlbU05SOyLWZIO4JHXrS9rIW4ALgXe1wyer6ycp02nSzoP+H/AS4H/rpxn0iQd1FxdVNKZwGU0J1Ft71UtWEybDFhiXLa/Juls4DnAtbZ/XTtTi3YDdgQuBP4OdP6MdmMbYGXbfTooHLEncJKkpwB/oD+vGcAOlOmXRwJvAd5ZN06r3k6ZLrUVcA3wb3XjtOpfgZfYPr0ZaG5TO1CL3sEj03CuAfatG6cdtneQ9ETbf5P0S9u3187UFtv7SXohIOAY21fUztQCz3M5olcNgGLBMmCJcUk6etSnm0h6CLgFONj23ZViteWHtl9fO8QU+D2PTHnoFdsXN80Sng78zvbfKkdq0w3Ag5S1EGfTo7nntu+Q9APK1KlL6FeF5QHg5ZK2BE6jNCjpS9fBB4HZwB3A5ZSK5gNVE7VA0rOBQyUtA3xL0rWjOyt2WdO84wOUqWAnSFrM9s8rx5oU28cASPq67X80/ZF0LKW6GT2XAUtMxOLA74ALKAvuX0z543UMpftUl90t6U3AdZT1A9i+rm6kViwK/Lrp9ANlSth2NQO1RdLbKAf0iwDfa9YfHVg5VlsOA26jVFkuo/wh3rRqopY0UzpWpSySfRjYi340gwA4GvgxsBFloHJUc70P+vqe/CqlonkEpdnFaUAvBizA4ZQmMvtSmiYcSceb5YdRJncAABsOSURBVEh6D+X3/jKS3trcPESp+sUMkC5hMREr2N7H9pm2P0FZWLovsHTtYC1YEXgfcAjlD/OhdeO05jPAeyjP51DKc+uL91P++M6idNPaom6cVq1h++PAfbZPobQ47ov1bW8P/M320cAzagdq0XLNc3rI9vn062/ryHvy/r69J21fTzmZcxulitQXi9s+l/LcrqIHjXJsH2x7JWB/2ys3HyvZfk3tbDE9UmGJiXiSpDVtXytpLWBJSctR+rx3mu1X1c4wRfrSyWd+5jRdfYZtz5H099qBWrSIpOUBJC1JU/XriUUkLQYMS1qYsgdGb0has7lclVJB6ouR9+Rwz96Td0naBVhC0jbAX2oHatH9kjam7C/2MnowYBnla01ji8VGbrCdKWEzQAYsMRHvAY6TtDJl7crulEWmn6yaqgWSfs+jF+3dY/uFtfK0aKQ3/RDwAso0lb78Ur9Q0vHAqpIOpXQv6ot9gIuAlSgdjPaoG6dVX6J0LVqBsofOF+vGadV7gW9Sfu5OAnatG6dVe9PP9+S7KNMSZ1H2dtqxbpxW7Qx8Hlge+CD9ej+eSpmieEvzeRbdzxAZsMRErAM8ibLQ8snA0bafWzdSa9ZsLocoz3OrillaY/tjI9clDdGfudnY3kvSG4BfUbrW/aB2phZdbFuSVqAcSPVpB+efUhoJPBP4ve1ZlfO06Wbb6418IunlNcO07J7R70nbfTlAfJrtjwJIWgj4MPDpupFa8zZg1x40xZmfhWy/o3aImH4ZsMRE7EZZQLoPpZ971xfa/4Pt0d1uLmr2ZOk8SaP371iJHqwXaKYRLQycQKnwnUuZ8nCu7VdXDdee7wJb2r6zma7yAeBfKmdqy5mU5h1H9GywAvB9SW+kTAU7ANgYeFHdSK05sJkC/E3K4vS+TME8StK2lClux1K61/XFIsDZkq6l/Lz9rHKeNl0p6aWUjnUj+7A8WDdSTIcMWGIibrP9R0lL2v5Zs8FiLzQDlJEzhivTn/nZo3vV3wd8rlaQFu1ImcLxFMrzG6Ksg7iwZqiWnS3p25SGFn+hbPrWC7bXkbQusEPTMewU252fVtr4MmVD3WUoA7M+vW6bN3se/RvwE0m/sb1T7Vwt2I5ygmBx4H22z6mcpzW2vwB8QdKLgQ9JOtx2X058bARsPurzYfpViY4FyIAlJuIeSW+hLLrcBVildqAWXTvq+hXAGbWCtMn2MwAkrUiZxtH5gZjtI4AjJO3YdGTqjVEVsaMpzSxeQ5lj3zcje7A8E9igcpZJkzRyEGjgPODVwHGUimYf2qOPeBzweEqFs9MNBSTtPOrTi4BNgDUkrWH78EqxWiVpccq0sHdSTuzsVzdRe2w/v3aGqCMDlpiInSgHGB+jTFH5z7pxWnUsZV+ZkY4jzwfOrxenHZJeSdkL4q+UvvXvtn1W3VStOV/SxygHUUPAyrZ3qZxpskw5Uzg0n9t6cfaw2YD2ZZRF6bvYvrFuolbMr134YZTXrRfTFCWdSxmsHAW8xnbXp4StNOr6PZQppivRr8XbV9I0f2haN/dGc9J0Fx7dJWzteoliumTAEuOyPZuywBnKgKVPTqZ0Lbq1+XyYHgxYgAOBDWzf1ux6/D9AXwYsxwPfB9andIu5s26cyRupiPXc94Gd+lDtG9Hjtuij7WH71+M/rDOOsn3rqOpYb0haxPbDwAuBB5vbFoVerfPYg7JxaR8bCsQYMmCJme4ptvvU0WfEnGYzNGz/QVKf+vD/zfanJD3L9o6SOt8lTNLXbe8u6eJ57hq2/YoqoVoiaR/bB1LWDGwr6R/32d6uWrAWSDrJ9paS/sgjZ+iHKK/byhWjTdrIexI4XNK8z63LvzPf33zMWx3rQ1XsWMrP2a95dMW2N5VaSvXoFtu92scpxpcBS8x010paeeTgvkf+Kuk/KdWiDSn7sPTFcLMIeElJS9CPNVULNwvRb5rn9j5MUxkZUB5aNcUUsL1lc7nSeI/toAOay22qpmiZ7fc3l72rjo2cABi1hnE54K4etaKG0h3yBkm/45EBdNcHmjEBGbDETLc+cLOkWZSDw86fGW28g9KG+pPANfRrU7RPAFsA3wZuaC677tLm0mM+qoNsX9FcvQz4CKUb32nAVdVCtUTSd1nAoLLr1SPbf2quPgx8BliRst7jav7vwLoz5qmGPUpPfvcjaUPgG5QmCSdKusX2UZVjtWUXYGtKF8WYQTJgiRmtR60e57U8cJntDzWtm5eiJ3N+bZ/PI+uMTquZpS22j6mdYRocDfyY0pb0Lsoi7o2qJpq8MatGklaz3dmD+8bhwBeAfYH/BY6kNE/opPGqYZLebPvU6cozRQ6kVNZPprx2P6P8vPXBrcAv+rQWLiYmA5aY0SQ9m3LQsQzwLcrO6X3YFf5YHmmQ8GOaDj/14kzeAtYLAP05M9pzy9k+WtI7bJ/f7C7eabbPG+ch36T76yIWt31usxbpqp6th5ufPYCuD1jm2r5L0rDt2ZJm1w7UoscDV0i6ikc2jux0NTMmJgOWmOm+CuwAHEHpPnUa0IcBC7YvbS77cnC4ZXP1JbZvGbld0pqVIsVjNPJaSVqVju/nMUFD4z9k4N0vaWPKOquXAX0fsPThNbu+qawv12z03PUq32ifmt+NPalmxhgyYIkZz/b1zZmo23p0JuovzQZplwAvATr/vCQ9h7LA/jOSPkQ5sFgI+DTwgprZYkLeS6k4rEXZI2K3unGmRR8WO+8MfJ4yzfSDwK5140y5Prxm/0HZP+1C4G/Au+vGac8YVc0+VDNjDJ0/6xoxSXc1G1EtIWkberLOg7LD8drAZ5vLPiy6X4bSsejJNC1yga0oi0tj8P0W2M320pRBZp/29uiz+yh7lzwb+Cn9+R3ZZ+sAi9p+D/BS4NmV80yHPlTGYgypsMRM92vg6ZTNB9elB5sQAtieBew57+2Svm97iwqRJs32BcAFkl5k+7LaeeIx+w7wI8omtM8EjqEMPPusDwdRJwBfaa7/GTgO2KxenCnXh9fs6zzSjno/yvrMDaulmR59qIzFGFJhiRlJ0rskXULZQOyVwHLABsCLa+aaBkvXDvDPkvT15urBki4e/VE1WEzUKra/CWD780Dv9i6RtOw8N51bJUi7lhhpRGL7BOAJlfO0QtJHF7Db/RenPUz7HrL9OwDbNwDpqBWdlwpLzFTHAecAe1H2KoHyS/2OaommR5fPQvVyI7sZZFjSv9i+TtIalD0iekHSRsDBlIXpJ1J24j7K9gHjfGkXPCjpdZS9gl5Cfw5+bwb2l/RU4GzgZNtX2v7BOF/XBTc1G9GOrGH8Q+U806EPlbEYQwYsMSPZfgC4kbKgNDpg1EZ2cynrVxYbdff+058oHqP3UTaxezJwG2VhcF8cQH/3vdiJsuj+K8BvKBv3dZ7t45vB5YbAQZRNTRcb+6s6YwfKz9cmlNfswLpx2idpWdt3jbqpD9XMGEOmhEVE1/w38CTgT6M+YsDZ/jll+uUmwCtt/7JuolbNbQ6ehm3Ppgdd+UbYvh74MPAhyh4lN9RN1A5Jp1KqRm+lVNmXr5uoVQ9RuoPNAq4Alqwbpz2SNmr2YLlI0n9JehdAT6qZMYZUWCJmlj50+Jlte5/aIeKxkfQ2YB/K353vNa3E+3Lmt7f7XkjaHdgCWJayIe0awO5VQ7XjEsq6xacCq1O62LlqovYcRqlivg64jPK6bVo1UXv6XM2MMWTAEtEjkvZjAetUbO9v+23THGkqXNW0oP4Vj+x0fF3dSDEB7wdeBpxBmYLzv/Rnqkpv972grBnbEDjH9pck9aIyZvvTwKclrQt8DvgMsHjdVK1Zw/ZOkjawfUqzb1VfzLV9V3PCY3aP9k6LcWTAEtEvVzWX76S0bD6fcpC4VrVE7XsBj94ocphsGNYFc2w/0BxozJH099qBJkvS60d9egOPTJd6JfCTaQ80NRai/IyNnAjpxU73kr5GqbBcBxwBvLluolYtIml5SqOLJelPowTocTUzxpYBS0SP2D4ZQNLOtvdubj5T0lkVY7XK9qtqZ4h/yoWSjgdWlXQo8IvagVqw7QJuH6Y/A5bjKSc+VpN0OnBK5TxtuRN4adOApW/2Bi6itA6/lLL2qC92o2yEfCHwd/pVzYwxZMAS0U/LSHqm7eslrU0PFl1KOsn2lpL+yDzT3myvXClWTNxngPUoU/mu7Un72HfbfljSorWDTKGzKC3gnwPY9pWV87RlVcrC7UuA/wHOs92XSsRTbUvSCsAs211uZz+vH9p+/fgPi77JgCWin/YETpK0EnArPTgLZXvL5nK+Gw5KerPtU6c3VTwGP7K9PmUNS18cC2xHWaw9clA41FxfvVaolh3VvG6/qR2kTbZ3BpC0AfBZSjOBFauGas/OwHds31k7yBS4W9KbKFP55kLWMM4UQ8PDfRp4R8RMJelc21nLMqAknUY5U28eOdDoy7QpJA0By9meVTtLmySdCVzDo1+3w6uGaoGkPYHXACtQpk+d2Zf3o6RLgcfz6Ndsu6qhWiLpp/PcNJzf+zNDKiwRPSRpe+CjjNoIzXZfzvguSHY6Hmx/5tENE3qzzkPSGyg73f9V0hOAnWxfUDlWWy5uLp/cXPblLOfGwDKU9rhn9miqG5RNMP8PSavZ7vQi9axhnLlSYYnoIUlXU7re3DJyW08Xl/5DKizdJOkQ27vWzjEZzRntN9m+Q9IqwEm216udaypJ+r7tLWrnmAxJiwGvomyMueaCppv2RR9+R0r6PY8eNN9j+4W18sT0SYUlop9uaHaojhh0qh2gBX+3fQeA7T9Iurd2oGmwdO0AkyFpK+D1wIuA/0dpCtF3fahCr9lcDgHrAFtVzBLTKAOWiH66V9KPgct5ZHPFvepGmnJ9+GMcHSLp/c3VOZKOA86jdEKbCZvZdX16xseAu4FPUzpP3Vc5z3To+ms270yBi5o9WWIGyIAlop9Orx1gKklaiDJAeTnwc9sPAl+smypmoD83l99pLocpg5YYcLZfJGktYHPgbEl3dH2K20zQDFBGBl4r069NMWMMGbBE9NN3gH8HngacTeny0wuSvkxpsboaZTrHn4B39mRfj+gQ28cASFoE2AVYm9Ju9ZCauWJ8kl4AvJbSKQx61rZ5AfpQhb521PUr6Feb9BjDQrUDRMSUOJQyWHkdsCxlv4i+eLHtw4D1bL+BsgFcdFcfDqIOo+y7chbwdODIqmmmx921A0zSecDbga/YfkVfp8w21egR51YL0p5jKYPL3wN/BJ5fN05Ml1RYIvppDds7SdrA9imSPlQ7UIsWlrQOcGOzw/iStQPF+JruWUsBD1Parn7N9uWUhc9d9yzbGzbXT5F08ZiP7hBJzwOWoEy9OQg4yPY5tt9WN9mkLQesD2ws6QPAHba3rZypFZLeDsyh7MXyOUmftf152wdUjtaGkyl759zafD4MnF8vTkyXDFgi+mkRScsDw5KWpF/zfI8FvgHsSNmh+rC6cWKCjgf+C3gPcBLwJeBVth+qGaoli0l6gu17m31YFq4dqEWHArsDnwD2pvzMnVM1UTuWBlahTC1dAuj0/iTz2APYBDgBeCplv6PPV03UnqfYfnntEDH9MiUsop/2oezevC5wKbB/3Tjtsf0NYDPKQcYnbB9VOVJMzFzKmdClbZ9AvwbRXwYul/R94FeUwVhf3A9cDSxq+1LKmfs+OAN4BvBJ2y+z/dHagVo00vFsdtNVq08np6+VtHLtEDH9+vQmjoiG7fMASVoBmGW78+0sR0jaBfgg5SBqTUmfsP3dyrFifI+jnJ0/X9KrgEUr52nT3yiLgZcEbga2p5zd7oNhSlXzdElbA32oiGF73doZptANlBNV75O0H3Bl5TxtWh+4WdIsyntz2HYGMDNABiwRPSLp67Z3l3QJo3ruS6JHZfRdgeePmn5zHpABy+DbgdIE4kjgLcA768Zp1eeAnYG/1A4yBf4VeInt05uB5ja1A8XYbO8g6Ym2/ybpl7Zvr52pLbb/pXaGqCMDloh+GVlUuQOPTAvomzso01RoBi1d71Y0U9wAPEiZrng28Ne6cVp1dVPV7KMHgJdL2hI4jdJ18K66kWIskp4NHCppGeBbkq61/cPaudow8tyAZYBvAb15bjG2DFgiesT2n5qrR9pev2qYqXMfcIGk84AXA0+S9FUA2++tmizGchhwG6XKchllmtGmVRO159SmqvmPvTxs71gxT5uOBn4MbEQZqBzVXI/B9VXKSasjKM0uTgP6clDf5+cWY8ii+4gekbRUc/Xvkr4k6T8k7Sxp56rB2vVFYC/gTOBA4MOUVpcn1wwV41rD9seB+2yfQmlx3BfvpSy8P3HUR18sZ/to4CHb55Pjhk6wfT1lfcdtwOzaedrU5+cWC5YKS0S//IiyKPH3lI3dVqwbpz2SNmtK/5r3PtuHV4gUj81Iq2162Gr7dtt9GqQ8iqQ1m8tVKfvoxGC7q2lOsoSkbejX2qp5n1umBM8QGbBE9MtDkn4BPItR01MoC/C73tp4ueZypXlu700HtJ4babW9EqWD0R5147TqPklnUFoaDwP0aOf09wLfBNai7J+za904MQHvolShZ1Fa2/dleiLAr4GnA3dSntudVdPEtMmAJaJfXkvZDO0QYLfKWVpl+5jm6ieBFwBPqBgnHruLbf+j1Taweu1ALfpB7QBT6Gbb6418Iqkv3Qb77Gkj+8pIWogybfbTdSNNjqR3ATtRBs4jJ+M2oLRLjxkgA5aIHrE9h7IPxBtrZ5lC/01Z/zDSYGCYsiFhDLbvAlvavrOZ0vEBoBctSkcNpvvo+5LeSJkKdgCwMfCiupFiHEdJ2pYy7fJYyp5VXXcccA6lcvTJ5ra5lK6RMQNkwBIRXbO87Q1qh4jH7GxJ3waWpsypf2nlPDExXwZOobSRPZO8bl2wHeUEweLA+2yfUznPpNl+ALiRst9RzEAZsERE19wk6am2b6kdJMYnaWRH+6OBJwKvocyxjwEmaaT6ZcrmrK+mnOV+BnBdrVyxYPN0g7wI2ARYQ9IaaUwSXZcBS0R0gqQ/UqZ/LQZsLenPzV3DtleulyzGYcrrNjSf2/q0jqVvDlvAbcOUwUsMntENSe4BTmhuS2OS6Lyh4eG8jyMiIiK6TNKqtm8dVR37B9upikWnpcISEZ0i6bWU310LAV8D9rV9fN1UsSCSvm57d0kXz3PXsO1XVAkV45J0ku0tR1U2oVTJUtEcXO9vPuatjqUqFp2XCktEdIqkn1MWlR4M/DvwPdsbVg0VCyTpEMrmbs+Y565h29tViBQRER2TCktEdM29lJbGD9u+XVLOugy2S5tLV00Rj4mk77KAtQ8ZaA6meaphj5KqWHRdBiwR0TWzgTOAwyW9h/ThH2g936Okzw4d605Jq9m+abrCxPhsrzTW/ZLebPvU6coT0aYMWCKia7YC1rB9jaTnAEfWDhTRN7bPG+ch3yTrIrpmDyADluikDFgiohMk7ceo6Q6SRt+9/7QHipjZhsZ/SAyYvGbRWQvVDhARMUFXAVcD6wKPB35O+QO8ds1QETNU1o51T16z6KxUWCKiE2yfDGU3Z9t7NzefKemsirEiIiJiiqXCEhFds4ykZwJIWhtYsnKeiJko04u6J69ZdFYGLBHRNXsCJ0n6E/BtYLfKeSJ6T9Ky89x0bpUgMS5JH53fbvfAF6c9TERLsnFkREREzJekjSibtC4MnAjcYvuouqliLJK2A94EPBU4GzjZ9pV1U0VMTgYsEdEpkrYHPgosNnKb7dXrJYroL0nnA28BTqYcBP/M9jp1U8V4JC0MbAgcBLzQ9mLjfEnEQMuUsIjomo9QDpzWGvUREVNjru27gGHbsykbt8YAk3QqcCnwVuCTwPJ1E0VMXrqERUTX3GD7+tohImaI6yV9ClhO0keB7G4/+C4BNqBMCVsd+C3gqokiJilTwiKiUySdCDwJuJxmXwHbe1UNFdFTkhYBdgKeC/wGONz2g3VTxURIWhf4HPAy24vXzhMxGamwRETXnF47QETfSXr9qE9vaD4AXgn8ZNoDxYRJ+hqlwnIdcATw5rqJIiYvA5aI6JrvAP8OPI3SAeeaqmki+mnbBdw+TAYsg+5O4KW2H6gdJKItGbBERNccCtwGvA64DDgW2LRqooj+ebfthyUtWjtIPGarAhdJugT4H+A823MrZ4qYlHQJi4iuWcP2x4H7bZ8CLFU7UEQPHdtcGri2+Ri5HgPM9s621wW+R2lrfHvlSBGTlgpLRHTNIpKWB4YlLQnkzGFEy2xv11w+Q9IQsJztWZVjxQRI2hN4DbACcBGwX91EEZOXAUtEdM0+lD/CK1H2GtizbpyI/pL0BspO93+V9ARgJ9sXVI4VY9sYWIay2eeZ2eU++iBtjSOikyStAMyynV9iEVNE0qXAm2zfIWkV4CTb69XOFWOTtBjwKuDDwJq2V6ocKWJSsoYlIjpB0teby0skXQycSllYenHdZBG99nfbdwDY/gNwb+U8MQ5JWwFfAw6kbBq5Q91EEZOXKWER0RUHNJc7APfVDBLRd5Le31ydI+k44DxgPWB2vVQxQR8D7gY+DfzQdn5fRudlSlhEdIqkC22vXztHRJ9Jeuc8Nw0DQwC2j5n+RPFYSFoL2JyyaeQdtreoHCliUlJhiYhOkLSU7XuAv0v6EqXF6lwA24dXDRfRMyODEkmLALsAa1N2Tj+kZq4Yn6QXAK+ldAoD+E3FOBGtyIAlIrriR8D6wO8p0x1WrBsnYkY4DPgLcBawEXAksH3VRDGe84AbgL1tn147TEQbMmCJiK54SNIvgGfx6DOGw8D+dSJF9N6zbG/YXD8lTS46YTnKyZ2NJX2AMiVs28qZIiYlA5aI6IrXAqtQpqTsVjlLxEyxmKQn2L632Ydl4dqBYlxLU35XrgYsAdxUN07E5GXAEhGdYHsOcDPwxtpZImaQLwOXS7qaso4lu6YPvjOAU4BP2r66dpiINmTAEhEREQvyN+BaYEnKCYPtgROqJoox2V63doaItmXAEhEREQvyOWBnysL7iIgqMmCJiIiIBbna9nm1Q0TEzJYBS0RERCzIqZIuYVRnPts7VswTETNQBiwRERGxIO8FPkumhEVERRmwRERExILcbvvE2iEiYmbLgCUiIiIW5D5JZwC/omzSiu296kaKiJkmA5aIiIhYkB/UDhARMTQ8PFw7Q0RERERExHwtVDtARERERETEgmTAEhERERERAysDloiIiIiIGFgZsERERERExMDKgCUiIiIiIgbW/weydmIuMChAzgAAAABJRU5ErkJggg=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27836" y="1052736"/>
            <a:ext cx="3810000" cy="2809872"/>
            <a:chOff x="4953000" y="1117848"/>
            <a:chExt cx="3810000" cy="28152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65725" y="1117848"/>
              <a:ext cx="1716304" cy="28152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030" y="1117848"/>
              <a:ext cx="1880970" cy="281520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5495925" y="3714634"/>
              <a:ext cx="3180531" cy="2184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" rIns="91440" bIns="9144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accent6"/>
                  </a:solidFill>
                  <a:effectLst/>
                  <a:latin typeface="Calibri" panose="020F0502020204030204" pitchFamily="34" charset="0"/>
                </a:rPr>
                <a:t>                               Female</a:t>
              </a:r>
              <a:r>
                <a:rPr kumimoji="0" lang="en-US" sz="900" b="1" i="0" u="none" strike="noStrike" cap="none" normalizeH="0" dirty="0" smtClean="0">
                  <a:ln>
                    <a:noFill/>
                  </a:ln>
                  <a:solidFill>
                    <a:schemeClr val="accent6"/>
                  </a:solidFill>
                  <a:effectLst/>
                  <a:latin typeface="Calibri" panose="020F0502020204030204" pitchFamily="34" charset="0"/>
                </a:rPr>
                <a:t>                                         Male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953000" y="1123184"/>
              <a:ext cx="425450" cy="26065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100</a:t>
              </a: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 smtClean="0"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lang="en-US" sz="900" dirty="0" smtClean="0">
                  <a:latin typeface="Calibri" panose="020F0502020204030204" pitchFamily="34" charset="0"/>
                </a:rPr>
                <a:t>80</a:t>
              </a: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R="0" algn="r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 smtClean="0">
                <a:latin typeface="Calibri" panose="020F0502020204030204" pitchFamily="34" charset="0"/>
              </a:endParaRPr>
            </a:p>
            <a:p>
              <a:pPr marR="0" algn="r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lang="en-US" sz="900" dirty="0" smtClean="0">
                  <a:latin typeface="Calibri" panose="020F0502020204030204" pitchFamily="34" charset="0"/>
                </a:rPr>
                <a:t>60</a:t>
              </a:r>
              <a:endParaRPr lang="en-US" sz="900" dirty="0"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 smtClean="0"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>
                <a:latin typeface="Calibri" panose="020F0502020204030204" pitchFamily="34" charset="0"/>
              </a:endParaRPr>
            </a:p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</a:pPr>
              <a:r>
                <a:rPr lang="en-US" sz="900" dirty="0">
                  <a:latin typeface="Calibri" panose="020F0502020204030204" pitchFamily="34" charset="0"/>
                </a:rPr>
                <a:t>40</a:t>
              </a: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 smtClean="0"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lang="en-US" sz="900" dirty="0" smtClean="0">
                  <a:latin typeface="Calibri" panose="020F0502020204030204" pitchFamily="34" charset="0"/>
                </a:rPr>
                <a:t>20</a:t>
              </a: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lang="en-US" sz="900" dirty="0" smtClean="0">
                <a:latin typeface="Calibri" panose="020F0502020204030204" pitchFamily="34" charset="0"/>
              </a:endParaRP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r>
                <a:rPr lang="en-US" sz="900" dirty="0" smtClean="0">
                  <a:latin typeface="Calibri" panose="020F0502020204030204" pitchFamily="34" charset="0"/>
                </a:rPr>
                <a:t>0</a:t>
              </a:r>
            </a:p>
            <a:p>
              <a:pPr marR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  <a:tabLst/>
              </a:pP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829949" y="2253961"/>
              <a:ext cx="518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6"/>
                  </a:solidFill>
                  <a:latin typeface="Calibri" panose="020F0502020204030204" pitchFamily="34" charset="0"/>
                </a:rPr>
                <a:t>Age</a:t>
              </a:r>
              <a:endParaRPr lang="en-US" sz="1100" b="1" dirty="0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52" y="4034219"/>
            <a:ext cx="3976359" cy="2635141"/>
            <a:chOff x="35497" y="4077072"/>
            <a:chExt cx="3976359" cy="263514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78318" y="4077072"/>
              <a:ext cx="1633538" cy="26351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856" y="4077073"/>
              <a:ext cx="2195512" cy="26351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rot="16200000">
              <a:off x="-302737" y="5436793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6"/>
                  </a:solidFill>
                  <a:latin typeface="Calibri" panose="020F0502020204030204" pitchFamily="34" charset="0"/>
                </a:rPr>
                <a:t>Friend Count</a:t>
              </a:r>
              <a:endParaRPr lang="en-US" sz="1100" b="1" dirty="0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27307" y="6477373"/>
              <a:ext cx="3384549" cy="1934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" rIns="91440" bIns="9144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F1313"/>
                </a:buClr>
                <a:buSzPct val="200000"/>
              </a:pPr>
              <a:r>
                <a:rPr lang="en-US" sz="900" b="1" dirty="0" smtClean="0">
                  <a:solidFill>
                    <a:schemeClr val="accent6"/>
                  </a:solidFill>
                  <a:latin typeface="Calibri" panose="020F0502020204030204" pitchFamily="34" charset="0"/>
                </a:rPr>
                <a:t>                                    Female                                          </a:t>
              </a:r>
              <a:r>
                <a:rPr lang="en-US" sz="9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Male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27307" y="3861048"/>
            <a:ext cx="8010529" cy="1560"/>
          </a:xfrm>
          <a:prstGeom prst="line">
            <a:avLst/>
          </a:prstGeom>
          <a:ln w="63500" cmpd="tri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9551" y="1725196"/>
            <a:ext cx="3907284" cy="16004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From the </a:t>
            </a:r>
            <a:r>
              <a:rPr lang="en-US" sz="1400" b="1" dirty="0">
                <a:solidFill>
                  <a:schemeClr val="dk1"/>
                </a:solidFill>
              </a:rPr>
              <a:t>Age analysis</a:t>
            </a:r>
            <a:r>
              <a:rPr lang="en-US" sz="1400" dirty="0">
                <a:solidFill>
                  <a:schemeClr val="dk1"/>
                </a:solidFill>
              </a:rPr>
              <a:t> it is observed that average </a:t>
            </a:r>
            <a:r>
              <a:rPr lang="en-US" sz="1400" b="1" dirty="0">
                <a:solidFill>
                  <a:schemeClr val="dk1"/>
                </a:solidFill>
              </a:rPr>
              <a:t>female </a:t>
            </a:r>
            <a:r>
              <a:rPr lang="en-US" sz="1400" dirty="0">
                <a:solidFill>
                  <a:schemeClr val="dk1"/>
                </a:solidFill>
              </a:rPr>
              <a:t>age</a:t>
            </a:r>
            <a:r>
              <a:rPr lang="en-US" sz="1400" b="1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is </a:t>
            </a:r>
            <a:r>
              <a:rPr lang="en-US" sz="1400" b="1" dirty="0">
                <a:solidFill>
                  <a:schemeClr val="dk1"/>
                </a:solidFill>
              </a:rPr>
              <a:t>more</a:t>
            </a:r>
            <a:r>
              <a:rPr lang="en-US" sz="1400" dirty="0">
                <a:solidFill>
                  <a:schemeClr val="dk1"/>
                </a:solidFill>
              </a:rPr>
              <a:t> than </a:t>
            </a:r>
            <a:r>
              <a:rPr lang="en-US" sz="1400" b="1" dirty="0">
                <a:solidFill>
                  <a:schemeClr val="dk1"/>
                </a:solidFill>
              </a:rPr>
              <a:t>male</a:t>
            </a:r>
            <a:r>
              <a:rPr lang="en-US" sz="1400" dirty="0">
                <a:solidFill>
                  <a:schemeClr val="dk1"/>
                </a:solidFill>
              </a:rPr>
              <a:t> 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Also can observe that female users have wider age range than the male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08" y="4581128"/>
            <a:ext cx="3907284" cy="16312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From the Average </a:t>
            </a:r>
            <a:r>
              <a:rPr lang="en-US" sz="1400" b="1" dirty="0">
                <a:solidFill>
                  <a:schemeClr val="dk1"/>
                </a:solidFill>
              </a:rPr>
              <a:t>Friend Count analysis </a:t>
            </a:r>
            <a:r>
              <a:rPr lang="en-US" sz="1400" dirty="0">
                <a:solidFill>
                  <a:schemeClr val="dk1"/>
                </a:solidFill>
              </a:rPr>
              <a:t>it is observed that </a:t>
            </a:r>
            <a:r>
              <a:rPr lang="en-US" sz="1400" b="1" dirty="0">
                <a:solidFill>
                  <a:schemeClr val="dk1"/>
                </a:solidFill>
              </a:rPr>
              <a:t>females</a:t>
            </a:r>
            <a:r>
              <a:rPr lang="en-US" sz="1400" dirty="0">
                <a:solidFill>
                  <a:schemeClr val="dk1"/>
                </a:solidFill>
              </a:rPr>
              <a:t> have </a:t>
            </a:r>
            <a:r>
              <a:rPr lang="en-US" sz="1400" b="1" dirty="0">
                <a:solidFill>
                  <a:schemeClr val="dk1"/>
                </a:solidFill>
              </a:rPr>
              <a:t>more</a:t>
            </a:r>
            <a:r>
              <a:rPr lang="en-US" sz="1400" dirty="0">
                <a:solidFill>
                  <a:schemeClr val="dk1"/>
                </a:solidFill>
              </a:rPr>
              <a:t> friends than </a:t>
            </a:r>
            <a:r>
              <a:rPr lang="en-US" sz="1400" b="1" dirty="0">
                <a:solidFill>
                  <a:schemeClr val="dk1"/>
                </a:solidFill>
              </a:rPr>
              <a:t>males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Also can observe that females have wider friend count range than the males.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04476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Frequency Polygons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14" y="978357"/>
            <a:ext cx="4001058" cy="2666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05064"/>
            <a:ext cx="4001058" cy="2666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>
            <a:off x="627307" y="3861048"/>
            <a:ext cx="8010529" cy="1560"/>
          </a:xfrm>
          <a:prstGeom prst="line">
            <a:avLst/>
          </a:prstGeom>
          <a:ln w="63500" cmpd="tri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700" y="1556792"/>
            <a:ext cx="3907284" cy="22467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Facebook users </a:t>
            </a:r>
            <a:r>
              <a:rPr lang="en-US" sz="1400" b="1" dirty="0" smtClean="0"/>
              <a:t>Tenure frequency </a:t>
            </a:r>
            <a:r>
              <a:rPr lang="en-US" sz="1400" dirty="0" smtClean="0"/>
              <a:t>analysis shows that </a:t>
            </a:r>
            <a:r>
              <a:rPr lang="en-US" sz="1400" b="1" dirty="0" smtClean="0"/>
              <a:t>majority</a:t>
            </a:r>
            <a:r>
              <a:rPr lang="en-US" sz="1400" dirty="0" smtClean="0"/>
              <a:t> of users joined Facebook in last couple of years </a:t>
            </a:r>
            <a:r>
              <a:rPr lang="en-US" sz="1400" b="1" dirty="0" smtClean="0"/>
              <a:t>(~77%).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This could be attributed to technological transformation and </a:t>
            </a:r>
            <a:r>
              <a:rPr lang="en-US" sz="1400" dirty="0" smtClean="0"/>
              <a:t>Mobile First </a:t>
            </a:r>
            <a:r>
              <a:rPr lang="en-US" sz="1400" dirty="0"/>
              <a:t>strategy where more and more users are using Mobile and hence Facebook is easily accessible</a:t>
            </a:r>
            <a:r>
              <a:rPr lang="en-US" sz="1400" dirty="0" smtClean="0"/>
              <a:t>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769172" y="4293096"/>
            <a:ext cx="3907284" cy="20313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Facebook users </a:t>
            </a:r>
            <a:r>
              <a:rPr lang="en-US" sz="1400" b="1" dirty="0">
                <a:solidFill>
                  <a:schemeClr val="dk1"/>
                </a:solidFill>
              </a:rPr>
              <a:t>Age frequency </a:t>
            </a:r>
            <a:r>
              <a:rPr lang="en-US" sz="1400" dirty="0">
                <a:solidFill>
                  <a:schemeClr val="dk1"/>
                </a:solidFill>
              </a:rPr>
              <a:t>analysis shows that </a:t>
            </a:r>
            <a:r>
              <a:rPr lang="en-US" sz="1400" b="1" dirty="0">
                <a:solidFill>
                  <a:schemeClr val="dk1"/>
                </a:solidFill>
              </a:rPr>
              <a:t>majority</a:t>
            </a:r>
            <a:r>
              <a:rPr lang="en-US" sz="1400" dirty="0">
                <a:solidFill>
                  <a:schemeClr val="dk1"/>
                </a:solidFill>
              </a:rPr>
              <a:t> of users are of </a:t>
            </a:r>
            <a:r>
              <a:rPr lang="en-US" sz="1400" b="1" dirty="0">
                <a:solidFill>
                  <a:schemeClr val="dk1"/>
                </a:solidFill>
              </a:rPr>
              <a:t>early 20’s</a:t>
            </a:r>
            <a:r>
              <a:rPr lang="en-US" sz="1400" dirty="0">
                <a:solidFill>
                  <a:schemeClr val="dk1"/>
                </a:solidFill>
              </a:rPr>
              <a:t> age and as the age grows the frequency is declining.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Quite surprisingly frequency was increasing after </a:t>
            </a:r>
            <a:r>
              <a:rPr lang="en-US" sz="1400" b="1" dirty="0">
                <a:solidFill>
                  <a:schemeClr val="dk1"/>
                </a:solidFill>
              </a:rPr>
              <a:t>90</a:t>
            </a:r>
            <a:r>
              <a:rPr lang="en-US" sz="1400" dirty="0">
                <a:solidFill>
                  <a:schemeClr val="dk1"/>
                </a:solidFill>
              </a:rPr>
              <a:t> which raises sanctity of data for </a:t>
            </a:r>
            <a:r>
              <a:rPr lang="en-US" sz="1400" b="1" dirty="0">
                <a:solidFill>
                  <a:schemeClr val="dk1"/>
                </a:solidFill>
              </a:rPr>
              <a:t>90+</a:t>
            </a:r>
            <a:r>
              <a:rPr lang="en-US" sz="1400" dirty="0">
                <a:solidFill>
                  <a:schemeClr val="dk1"/>
                </a:solidFill>
              </a:rPr>
              <a:t> aged users. Further analysis is required to conclude that.</a:t>
            </a:r>
          </a:p>
        </p:txBody>
      </p:sp>
    </p:spTree>
    <p:extLst>
      <p:ext uri="{BB962C8B-B14F-4D97-AF65-F5344CB8AC3E}">
        <p14:creationId xmlns="" xmlns:p14="http://schemas.microsoft.com/office/powerpoint/2010/main" val="3672371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Normal Probability Plot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1484784"/>
            <a:ext cx="3974979" cy="392909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539552" y="2908101"/>
            <a:ext cx="3600400" cy="13849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Age pattern analysis of Facebook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dk1"/>
                </a:solidFill>
              </a:rPr>
              <a:t>It shows that the age is not normally distributed. However, the normal distribution here has a </a:t>
            </a:r>
            <a:r>
              <a:rPr lang="en-IN" sz="1400" b="1" dirty="0">
                <a:solidFill>
                  <a:schemeClr val="dk1"/>
                </a:solidFill>
              </a:rPr>
              <a:t>high </a:t>
            </a:r>
            <a:r>
              <a:rPr lang="en-IN" sz="1400" b="1" dirty="0" smtClean="0">
                <a:solidFill>
                  <a:schemeClr val="dk1"/>
                </a:solidFill>
              </a:rPr>
              <a:t>R-square</a:t>
            </a:r>
            <a:r>
              <a:rPr lang="en-IN" sz="1400" dirty="0" smtClean="0">
                <a:solidFill>
                  <a:schemeClr val="dk1"/>
                </a:solidFill>
              </a:rPr>
              <a:t> </a:t>
            </a:r>
            <a:r>
              <a:rPr lang="en-IN" sz="1400" dirty="0">
                <a:solidFill>
                  <a:schemeClr val="dk1"/>
                </a:solidFill>
              </a:rPr>
              <a:t>in the mid-section.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371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65328"/>
            <a:ext cx="4191000" cy="838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Does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Gender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Age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users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effect their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likeability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Facebook?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2286000"/>
            <a:ext cx="4186808" cy="1863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400" i="1" dirty="0" smtClean="0">
                <a:solidFill>
                  <a:schemeClr val="accent3">
                    <a:lumMod val="75000"/>
                  </a:schemeClr>
                </a:solidFill>
              </a:rPr>
              <a:t>Pie distributions of male and female gender and likes received among the genders.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6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6400" i="1" dirty="0" smtClean="0">
                <a:solidFill>
                  <a:schemeClr val="accent3">
                    <a:lumMod val="75000"/>
                  </a:schemeClr>
                </a:solidFill>
              </a:rPr>
              <a:t>Bar Graph of Average likes received for male and females in various age groups</a:t>
            </a:r>
            <a:r>
              <a:rPr lang="en-US" sz="64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6400" dirty="0"/>
          </a:p>
        </p:txBody>
      </p:sp>
      <p:sp>
        <p:nvSpPr>
          <p:cNvPr id="3" name="AutoShape 2" descr="data:image/png;base64,iVBORw0KGgoAAAANSUhEUgAAAZcAAAEZCAYAAABb3GilAAAABHNCSVQICAgIfAhkiAAAAAlwSFlzAAALEgAACxIB0t1+/AAAIABJREFUeJzt3XmcXFWZ//FPJ6QhQCdMtGEGFQiIX2Yc2SWECWGXZURAZBlEERQEWQQHF1CQZUIEFDCgQZElsugQRpDlBwmKQiIoAREIwkMQQkZFiVlIR0LW/v1xTk+Kpjt907lV3VV8369Xv7rq1K17n1PVXU+d5Z7b1N7ejpmZWZkG9HUAZmbWeJxczMysdE4uZmZWOicXMzMrnZOLmZmVzsnFzMxK5+RiAEhaIWlYp7JjJN2Vb58v6ege9nGOpAOrGWeZJH1V0suSru1UPkDSTyU9J+lzJR/zeklfKHF/v5D00bL2VwuSNpXU1tdxWHWt1dcBWL/R3QlP7QAR8fUC+9gTeKa0iKrvOOA/IuLhTuXvBvYB1osInwhWHX5dG5yTi3VoWtWDkq4Hno6IyySdDxwELAHmAMcCHwV2BC6VtBz4BfAdYFtgBXAfcFZErJB0APANYBnwJLA38G/AHsCngfWA+cCBwHhgS2AY0AYcFREzJP0CeCQ/bxNgSkR8sou435X3sVkumhAR35L0Y1ISuVbSuRExMW+/PnAvMAh4XNKhOa4Tctkw4OKIuDpvfxbwSWApMAP4VES0SToO+Fx+XecAp0TE8zmGXSUdBrQA9wP/mV+XXYFLgMH5tT0nIibl45wDHJmP83ze36sV9RwI3JKfd0xErKh47BjgYxFxYOf7kkYB3yL1YrQDYyPidkmDgIuB0cBA4AngtIhYKOkl4DfAB4CzgY2BzwKLgTeAz0bEc53fi04GSroG2CHHfFpEPCrpuVy3n+VYv0/6u7uy8smSzib9Da5N+ns5MyJ+KmkwcDWwMzAPeBYgIo6VtDFwFfCe/F7+OCK+0UOc1kvuFrNKv5D02/zzBHBB5w0kvRv4PPDBiNgJmAzsFBHfBR4j/5MD44C/RcQHSElnG+DM3PX2Q1KS2J6UhDauOMS/AKMjYi9gf2BeROwSEVvl/Z9Sse3mEbEb6UNuT0m7dVGnm4GfR8TWwCjgE5IOj4gjgT/nOCZ2bBwRC4EDgEU5vldJCW//iNiB9AF/SX4tPkJKLCPy/l8CTpE0GjgGGJWfcylwe0VM7yIlrG3z63J8fl0mAqdGxLbAp4CbchfSscC+wA75sWeAGyr2t3Z+7l8i4hOViaVC55ZCx/3zgG9FxAdzPffM5V8BlkbEjhGxHfAK6QtBh6cj4v3AXcDlwL4RMQL4fn6dezIYmJRf43OBiZLWIn0ROB5A0hDgI8CEyidK2iTHOTq/Hl9j5d/qucDAiBCp9bldRV1vBK7NdR0B7CPpYwVitV5wcrFKu0fE9vlnO9I/amd/An4HPCHpUuDJiLiz4vGOFtD+pG+JRMRS0rfJA0jfhJ+JiOn5sR8CCyqe/1RE/D0/9j/ABEmnSLoC2B1Yv2Lbu/J2C4EXSK2K/yNpXVLL5rt5uwWkD+X9u4i3SzmWA4EPS7oA+CrpmzLAXsDEvF8i4syIGAv8O7AF8HBO0pcAG0jaID/vxoh4IyKWATeRPgRHADMi4rG8r98DU0lJaD/g+oh4Iz//28Be+cMYUstjb+C/VlWXbtwKfEfSTaRWxNm5/MPAQZKeyHU4CPjniudNyXGuyPt4RNKVpPfyTWNY3ZgXEbflfUwmvQ9bkd6fvSW9AzgKuLvj9e0QEbNIyfdoSWOBE1n5d7F/x/Ejoo2cmPLfwm7Ahbk+vya1YLYtEKv1gpOLVVrlBy1ARLRHxO6kb+Z/Ay6XdHkXm3b+2xpA6oZd2sVjld+qF3bckHQS6YPi76QWyI86xbio0z46x9/V3/cAUpdIIblb7XfkrjfSt+QOyypjlzRU0qakbqQbO5J0TtQfjIj5edPlFftoYuVr0jn+gaTXrKfyH5K+8f+gm2p0fm2aO25ExPdJLb/JpNbR07nFMBD4fEX8OwGHVexjYcU+PklKRjOAL/PmVlp3lne630RqKb1GaoV9gjQmdnXnJ0raDniY1K04idR911G/ZZ3q2nGcgfn3yIo6jQQuKhCr9YKTi60WSVtLmg48GxEXk7pEtskPL2PlB/d9wMn5OWuTxiwmkz4UtpT0r/mxQ4GhdD3A+yHSN/brSR9cB7LyQ6JHuUXz64o4hpK6sSYXeHrHB9SOwKsRMSYi7s8xIKkJ+Bnw0TxOA6mL6QzSB95/SPrHvO3ngJ9X7PtISc2S1iF9A/9/Oc73SdoxP+f9wK7AL3O8x+Zv3wCnAQ/mFiHAo6RW5haSPtNFXWYD/5qPuVZHHfJxfgVsn1uQnyW9FxvkOpwiaZCkAaQkP7bzjiW9Q9IsYE5EjCMl3627eU0rvTOPvZFnGC4ivceQWpqnAU0dLblORgPTIuIK4CHgEFb+XdxDeq2a8ut1FNCeWzG/Bs7Mx9wA+BWpRWZV4ORiHQrN3omIp4D/Jg12TyMN5p+eH74L+KakT5A+HDaS9DRp0P5Z4KKImEf6h79R0mOkBLIMeL2Lw30TOFHSb0kD348D7+0m3u7i/zipm+Up0ofLxPxB2lOdOx6bDPxRUkh6nDQJYDbw3oi4F7ie1P31JLAR8NWchC4G7pf0O9I4zSEV+32J1OX1OPDLiLgxIuaQWgZX5VhvIk0OeIH0wf4z4FFJz5C6co6u2B8RsZj0XlwiaXinukwGHgQi/36q4rEvARfkuv0cOC93O10IzCQN5E/Px/nPzq9bjvtC4IH8fo4ljd305K/AobmL6svAoR1jRflvbB6pNdaVHwGt+bV4jNQVN0zSevn4i3MdJ+fjdPxtfRzYOb++jwA3R8SPCsRqvdDkJfetliS1kL7dfj0i3shdHHdHxLv6ODTrJyRtATwAqGKcqehzjwAWRMS9uXX5P6SJA9+rQqi2ClWdipyb09cAIk1HPZHU33s3aTolwPiImCjpeFLXyVJgTETck7sNbgI2JH07OSYi5kjaGbgib3t/RLxlVpP1T3ma7hLgMUlLSdNQD+vhafY2kae5H0+amrxaiSWbDnxP0kWkz5oH6H4syqqoqi0XSQcBB0bEZ/I00TNIXSdDIuLyiu02InV7bA+sS+oy2IE07bQlIi7I30hGRsTpuSl9SETMlHQPcHZEPFm1ipiZ2Wqp6phLPt/hhHx3M1I/6g6kaZ0PSromD4buBEyNiGV52uEM0iDxKNLAMKQT2/bK3SrNETEzl08iTcM0M7N+ouoD+pHOPL6BNDf/ZtKZvWfmk99eBL4ODAFeq3jaQtKslZaK8raKssp57x3lZmbWT9Rk+ZeI+JSkDUlTJkdGxCv5oTtIZ3I/SEowHVpIrZwF+XZH2XxSMum87XxWob29vb2pqcdTOMzM7M16/cFZ7QH9o4F35/V73iAN6v9E0mkRMY10hvPjwDRgjKRm0rIQW5EG5h4mndX9WP49JQ8IL87TLWeSTvw6b1VxNDU1MXt24y7C2tra4vrVMdevfjVy3SDVr7eq3XL5CXC9pAfzsT4P/C9pLv8S4C/ACZEWwxtHGshvIg3QL5E0nrT8xxTS3PWj8n5PJC3SNwCYnBOVmZn1E2+X81zaG/3bhetXv1y/+tXIdQNobW3pdbeYz9A3M7PSObmYmVnpnFzMzKx0Ti5mZlY6JxczMyudk4uZmZXOycXMzErn5GJmZqVzcjEzs9I5uZiZWemcXMzMrHROLmZmVjonFzMzK52Ti5mZlc7JxczMSufkYmZmpXNyMTOz0jm5mJlZ6dbq6wDeju782ld4x/33lba/tQYOYNnyFd0+/pcRIzl03PjSjmdm1hMnlz7QsmQxB7/0Ys2ON3Hb7Wt2LDMzcLeYmZlVgZOLmZmVzsnFzMxK5+RiZmalq+qAvqQBwDWAgBXAicBi4IZ8f3pEnJy3PR44AVgKjImIeyStA9wEbAgsAI6JiDmSdgauyNveHxEXVLMeZma2eqrdcjkQaI+IUcA5wEXAZcDZEbEbMEDSQZI2Ak4FRgL7AWMlDQJOAp6KiNHAjXkfAOOBIyNiV2CEpG2qXA8zM1sNVU0uEfFTUmsEYFNgHrB9REzJZfcC+wA7AVMjYllELABmANsAo4D7KrbdS1IL0BwRM3P5JGDvatbDzMxWT9XPc4mIFZJuAA4GDiMlkw5twBCgBXitonwhMLRTeVtF2YJO+xjeUxytrS29q0AVDB7cXNPjrbPOoH5V/96o9/h74vrVr0au25qoyUmUEfEpSRsC04DBFQ+1APNJyWJIp/J5ubyl07ZtXWw7v6cYZs9u6234pVu0aElNj/fGG0v7Vf1XV2trS13H3xPXr341ct1gzRJnVbvFJB0t6Sv57hvAcuAxSbvlsv2BKaSkM0pSs6ShwFbAdOBh4IC87QHAlIhoAxZLGi6pCdg378PMzPqJardcfgJcL+nBfKzTgOeAH+QB+2eB2yKiXdI4YCrQRBrwXyJpPDBB0hTSLLOj8n5PBG4hJcfJETGtyvUwM7PVUNXkEhGvA0d08dDuXWx7LXBtp7JFwOFdbPsoaWaZmZn1Qz6J0szMSufkYmZmpXNyMTOz0jm5mJlZ6ZxczMysdE4uZmZWOicXMzMrnZOLmZmVzsnFzMxK5+RiZmalc3IxM7PSObmYmVnpnFzMzKx0Ti5mZlY6JxczMytdj8lF0jtrEYiZmTWOIi0XX0LYzMxWS5ErUT4p6RPAo8CijsKImFW1qMzMrK4VSS4j8k+ldmDz8sMxM7NG0GNyiYjhtQjEzMwaR4/JRdI/AJcAWwCHAZcCX4iI+VWOzczM6lSRAf1rgGnAO4A24BXg5moGZWZm9a1IchkeEd8HVkTEkoj4KvDuKsdlZmZ1rEhyWSZpKGkQH0lbAiuqGpWZmdW1IrPFzgV+CWwi6Q5gJHBcT0+StBZwHbAZ0AyMAf4XuBt4Pm82PiImSjoeOAFYCoyJiHskrQPcBGwILACOiYg5knYGrsjb3h8RFxSsq5mZ1UiPLZeImATsA3ySlCw+EBH3FNj30cDfImI0sD9wFbA98K2I2DP/TJS0EXAqKWntB4yVNAg4CXgqP/9G4Jy83/HAkRGxKzBC0jarUV8zM6uBIrPFtgB2Bn4EXA2cI+mMiJjaw1NvBSbm2wNILY0dgK0kHUxqvZwB7ARMjYhlwAJJM4BtgFHAxfn59wJfk9QCNEfEzFw+CdgbeLJAXd+WlgN/bmvjD3+YUbNjbrbZ5gwcOLBmxzOz/qdIt9j1wJXAR4AtgS8A3yQlnG5FxOsAOSFMBL4GrA38ICKekHQW8HXgd8BrFU9dCAwFWirK2yrKFlRs2wYUOg+ntbWlyGY1MXhwc82O9Qdgq59NYtjPJtXkeC8BCyJ43/veV+p++9P7Vw2uX/1q5LqtiSLJZZ3cffUD4JaImJK7rXok6T3AT4CrIuLHkoZGREfCuAMYBzwIDKl4Wgswj5REWirK5pOSSedtC51vM3t2W5HNamLRoiU1Pd5woNyP+lWbO3dhqa93a2tLv3r/yub61a9GrhusWeIsMltsuaRDgQ8Dd+cureU9PSmPpUwCvhQRE3LxJEk75tt7AY+TzqEZJak5z0rbCpgOPAwckLc9AJgSEW3AYknDJTUB++KFNc3M+p0iLZcTSGMjJ0fEK5KOBD5T4HlnARuQxmjOJU1lPgO4QtIS4C/ACRGxUNI4YCrQBJwdEUskjQcmSJoCLAaOyvs9EbiFlBgnR8S0opU1M7PaKJJcXgPOA5C0CfClIjuOiNOB07t4aFQX214LXNupbBFweBfbPkqaWWZmZv1UkeTyIKnV0QQMAv4ReAL4YBXjMjOzOrbaqyJL2gk4uWoRmZlZ3SsyoP8muVtqhyrEYmZmDaLISZTnVtxtAv4F+GvVIjIzs7pXpOXSVPHTThqDOayaQZmZWX0rMuZyfi0CMTOzxrHaYy5mZmY9cXIxM7PS9ZhcJG3eRdmp1QnHzMwaQZGWy72S3gsg6QOSfgMcXN2wzMysnhVJLscCd0r6Num6KldFxF7VDcvMzOpZkStRPgz8B2n68dERcWPVozIzs7rW7VRkSStI57VAOscF4AFJAO0R4UsNmplZl7pNLhHhmWRmZtYrRZZ/WZd0OeK98vYPAOdExN+rHJuZmdWpIq2Tq4D1gOOAY4Bm4OpqBmVmZvWtyPVcdoiIbSrunyLp99UKyMzM6l+RlssASRt03Mm3l1UvJDMzq3dFWi6XAdMk3UmaNXYgMLaqUZmZWV0rcp7L9cAhwIv556MRcV21AzMzs/pVZG2xJmBXYE9gb2BPSZ6mbGZm3SrSLXYJsCVwHalb7FhgOHB6FeMyM7M6ViS5fAjYLiJWAEi6B3i6qlGZmVldK5Jc1so/SyruL+/pSZLWIrV2NiOdGzMG+D1wA7ACmB4RJ+dtjwdOAJYCYyLiHknrADcBGwILgGMiYo6knYEr8rb3R8QFhWpqZmY1U2Ts5Gbgl5JOzddxeQC4pcDzjgb+FhGjgf1IJ2NeBpwdEbuRpjgfJGkj4FRgZN5urKRBwEnAU/n5NwLn5P2OB46MiF2BEZK2wczM+pUis8UuAi4ENgE2JbUsLiqw71tZmRAGks6N2T4ipuSye4F9gJ2AqRGxLCIWADOAbYBRwH0V2+4lqQVojoiZuXwSaZKBmZn1I0W6xQD+BPwvqWvshSJPiIjXAXJCmAh8FfhmxSZtwBCgBXitonwhMLRTeVtF2YJO+xhesA5mZlYjRRauPA04BbiT1NL5gqQxETGhwHPfA/yEdIGxH0u6pOLhFmA+KVkM6VQ+L5e3dNq2rYtt5/cUB0Bra0vPG9XI4MHNfR1CVQ0btn7pr3d/ev+qwfWrX41ctzVRpOVyPGl9sTYASRcCDwGrTC55LGUScHJE/CIXPyFpdEQ8BOxPGr+ZBoyR1AwMBrYCpgMPAwcAj+XfUyKiTdJiScOBmcC+wHlFKjp7dluRzWpi0aIlPW9Ux+bOXVjq693a2tKv3r+yuX71q5HrBmuWOIskl7+TZmZV3n+jwPPOAjYAzpF0LunCY58HrswD9s8Ct0VEu6RxwFTSeTRnR8QSSeOBCZKmAIuBo/J+TyRNKBgATI6IaQViMTOzGlrVlSjPzTfnAL+S9GPSoPzHSIPuqxQRp9P1iZa7d7HttcC1ncoWAYd3se2jpJllZmbWT62q5dJxaeNH8+918+/J1QvHzMwawaouc3x+x21J6wFbkMZCBvsqlGZmtipFFq7cE3gS+CmwETBT0oeqHZiZmdWvImfojyWd0Dg/Il4BdgMurWpUZmZW1wpdiTIi/tJxJyJ8iWMzM1ulIlOR/yjpw0B7vsTxycCs6oZlZmb1rEjL5bPAx4H3AH8AtiWtYGxmZtalIgtXvgpcEhGtwObA+Dz2YmZm1qUis8W+AVyc764LnCvpvGoGZWZm9a1It9iHSeuAkVssewOHVjMoMzOrb0WSy1qkBSU7NJPWCTMzM+tSkdli3wMel3RXvr8/8J3qhWRmZvWuyID+5aRLFr9CmoJ8dER8t9qBmZlZ/SoyoL828G7gVdKFubaVdEG1AzMzs/pVpFvsJ6RZYu8FpgCjgUeqGZSZmdW3IgP6AvYEbgcuAXYC3lXNoMzMrL4VSS5/jYh24Dlg64j4M7B2dcMyM7N6VqRb7BlJVwLjgZslbQwMqm5YZmZWz7ptuUganW+eBNyaV0P+OvBPrLyevZmZ2VusquXyHeADwCMRsRNARNwJ3FmLwMzMrH6tKrn8WdIfgXdKerHzgxGxefXCMjOzeraq5LI/6fyWu4CP1CYcMzNrBN0ml4hYQTojf5vahWNmZo2gyFRkMzOz1dJty0XSeyPihTU9gKQRwDciYg9J2wJ3A8/nh8dHxERJx5OubrkUGBMR90haB7gJ2BBYABwTEXMk7Qxckbe9PyK8FI2ZWT+zqpbLrQCS7ujtziV9EbiGlSdd7gB8KyL2zD8TJW0EnAqMBPYDxkoaRJoC/VREjAZuBM7J+xgPHBkRuwIjJLnbzsysn1nVgP5ySVOBrSU90PnBiNizwP5fAA4hJQdIyeV9kg4mtV7OIC0nMzUilgELJM0gjfOMYuUVMO8FviapBWiOiJm5fBLp4mVPFojFzMxqZFXJZU9gO+Ba4Pze7Dwibpe0aUXRb4BrIuIJSWeRTsr8HfBaxTYLgaFAS0V5W0XZgopt24DhvYnNzMyqZ1WzxdqAhyTtkotG5O0fiYi/9vJ4d0RER8K4AxgHPAgMqdimBZhHSiItFWXzScmk87bzixy4tbWl541qZPDg5r4OoaqGDVu/9Ne7P71/1eD61a9GrtuaKLK22PbAdcCvSWM035P06Yi4uxfHmyTplIh4DNgLeByYBoyR1Ey6nPJWwHTgYeAA4LH8e0pEtElaLGk4MBPYFzivyIFnz27rRbjVsWjRkr4Ooarmzl1Y6uvd2trSr96/srl+9auR6wZrljiLJJcxwKiIeAlA0uaka7z0JrmcBFwpaQnwF+CEiFgoaRwwFWgCzo6IJZLGAxMkTQEWs3I9sxOBW0iJbnJETOtFHGZmVkVFksugjsQCEBEvSip8fkxEvAzskm8/QRqo77zNtaSxncqyRcDhXWz7KGlmmZmZ9VNFksssSaez8sP/M8DL1QvJzMzqXZEWyKdJLYUXgZfy7ROqGZSZmdW3HlsuEfEqcEQNYjEzswbhtcXMzKx0Ti5mZla6HpOLpP+qRSBmZtY4irRcDpTUVPVIzMysYRSZijwHeE7Sb4FFHYURcVzVojIzs7pWJLlMqHoUZmbWUIpMRZ4gaTPg/aQl7t9Teca+mZlZZ0UG9I8A7gK+DQwDHpF0dLUDMzOz+lVkQP/LpLXB2vIJldsBZ1U1KjMzq2tFksvyfG0XACLiFWBF9UIyM7N6V2RA/xlJpwCDJG0LfI509UgzM7MuFWm5nAy8izQN+TrSFSI/V82gzMysvhWZLfZ3SecCPwKWADMiYnnVIzMzs7pVZLbYbsAfSK2WW0gnVO5Y7cDMzKx+FRlzuQz494h4GiAnlu8CO1UzMDMzq1+FVkXuSCz59mMUS0pmZvY21W2SkDQ633xO0tWkyxwvAz4OPFqD2MzMrE6tqgVyfqf7l1Tcbq9CLGZm1iC6TS4RsUctA7HGsByYNevlUvc5b976zJ27sNvHN9tscwYOHFjqMc1szfQ4diJpV+B04B8qyyNiz2oFZfVrFjD0iI8yrOT9dre/l4CZjzzOFltsWfIRzWxNFBmYv4HURVbu11FrWMOB99XweHNreCwzK6ZIcvlTRPywtweQNAL4RkTsIWkLUrJaAUyPiJPzNscDJwBLgTERcY+kdYCbgA1JqwIcExFzJO0MXJG3vT8iLuhtbGZmVh1FpiKPk3STpOMkfbLjp8jOJX0RuAZYOxddBpwdEbsBAyQdJGkj4FRgJLAfMFbSIOAk4KmIGA3cCJyT9zEeODIidgVGSNqmYF3NzKxGiiSXzwEbA7sCe+Sf3Qvu/wXgkIr7O0TElHz7XmAf0smYUyNiWUQsAGYA2wCjgPsqtt1LUgvQHBEzc/kkYO+CsZiZWY0U6Rb7p4j4597sPCJul7RpRVFTxe02YAjQArxWUb4QGNqpvK2ibEGnfQzvTWxmZlY9RZLLFEkfBu6LiGVreLzK68C0APNJyWJIp/J5ubyl07ZtXWw7v8iBW1tbet6oRgYPbu7rEBrKsGHr96v3tzfqPf6eNHL9Grlua6JIcjkQ+AyApI6y9ojozYkFv5U0OiIeAvYHHgCmAWMkNQODga2A6cDDwAHAY/n3lIhok7RY0nBgJrAvcF6RA8+e3dbzRjWyaNGSvg6hocydu7Bfvb+rq7W1pa7j70kj16+R6wZrljiLLLn/T73e+1udCVyTB+yfBW6LiHZJ44CppG6zsyNiiaTxwARJU4DFwFF5HyeSVmceAEyOiGklxmdmZiUochLluV2VF50CHBEvA7vk2zPoYjJARFxLWrussmwRcHgX2z5KmllmZmb9VJFuscpB+EGk6cK/qU44ZqunGsvN9MTLzZj1rEi32JsWsJR0ITC5ahGZrYZqLTfTHS83Y1ZMb67Lsj6wSdmBmPVWLZebWQ487YU5zXpUZMzlJVYusT8A2AD4ZjWDMuuvvDCnWTFFWi67V9xuB+bnM+nN3pa8MKdZzwotXEk6n2QYeXBfEmuymKWZmTW2IsnlFmBT0nkpHd1j7YCTi5mZdalIctk6IraqeiRmZtYwiqyK/KykMs/SNzOzBlek5bIuEJKmA290FPoyx2Zm1p0iyeWiqkdhZmYNpcgZ+g/WIhAzM2scRcZczMzMVouTi5mZlc7JxczMSufkYmZmpXNyMTOz0jm5mJlZ6ZxczMysdE4uZmZWOicXMzMrXW8uc2xmNbIcmFXyZZV74ssqWxmcXMz6sWpdVrk7vqyylcXJxayf82WVrR71SXKR9DjwWr77Emnl5RuAFcD0iDg5b3c8cAKwFBgTEfdIWge4CdgQWAAcExFzalsDMzNblZoP6EtaG9L1YPLPp4HLgLMjYjdggKSDJG0EnAqMBPYDxkoaBJwEPBURo4EbgXNqXQczM1u1vmi5bAOsJ2kSMBD4KrB9REzJj98LfIjUipkaEcuABZJm5OeOAi6u2NbJxcysn+mLqcivA5dGxL6kVsjNQFPF423AEKCFlV1nAAuBoZ3KO7Y1M7N+pC9aLs8DLwBExAxJc4DtKx5vAeaTxlOGdCqfl8tbOm3bo9bWlp43qpHBg5v7OgSzbg0btn7p/y/96f+vbI1ctzXRF8nlOOADwMmSNiYlkMmSdstXvdwfeACYBoyR1AwMBrYCpgMPAwcAj+XfU956iLeaPbut7Hr02qJFS/o6BLNuzZ27sNT/l9bWln71/1emRq4brFni7Ivkci1wvaQppHGVTwFzgB/kAftngdsiol3SOGAqqdvs7IhYImk8MCE/fzFwVB/UwczMVqHmySUilgJHd/HQ7l1sey0pGVWWLQIOr0pwZmZWCq8tZmZmpXNyMTOz0jm5mJlZ6ZxczMysdE4uZmZWOq+KbGZWJcuXL2fmzBdresz+cj2B0FG0AAAGbElEQVQeJxczsyqZOfNFXhu5A8NrdLz+dD0eJxczsyp6u16Px2MuZmZWOicXMzMrnZOLmZmVzsnFzMxK5+RiZmalc3IxM7PSObmYmVnpfJ6Lmf2f5cCsWS+Xus9589Zn7tyF3T7eX84ot3I5uZjZ/5kFDD3iowwreb/d7a8/nVFu5XJyMbM3ebueUW7lcnIxs7eNsheS7KnLb9asl0tvBdYLJxcze9uoxkKSq0oez5R4nHrj5GJmbyu17PZ7qUbH6Y88FdnMzErnlouZ9ZlqTH1elbfzGEitObmYWZ+p1tTn7rydx0BqrS6Ti6Qm4LvANsAbwGciorbXEjWzUngMpDHV65jLwcDaEbELcBZwWR/HY2ZmFeo1uYwC7gOIiN8AO/ZtOGZmVqkuu8WAIcBrFfeXSRoQESv6KqDVsWBQM7dvVt5M+7UGNLFsRXuXj/156VLe+6c/lnasntTuSD6ej+fjdfYSMLTGx+xOU3t71x9K/ZmkbwGPRMRt+f6siNikj8MyM7OsXrvFfgUcACBpZ+Dpvg3HzMwq1Wu32O3APpJ+le8f25fBmJnZm9Vlt5iZmfVv9dotZmZm/ZiTi5mZlc7JxczMSlevA/qFNOIyMZLWAq4DNgOagTHA74EbgBXA9Ig4ua/iK4OkDYHHgL1JaxveQOPU7SvAR4BBpL/Nh2iQ+uW/zQmkv81lwPE0yPsnaQTwjYjYQ9IWdFEnSccDJwBLgTERcU9fxbu6OtVvW2Ac6T1cDHwyImavbv0aveXSiMvEHA38LSJGA/sBV5HqdXZE7AYMkHRQXwa4JvIH1NXA67mokeq2GzAy/z3uDmxCA9WPdHrAwIj4N+BC4CIaoH6SvghcA6ydi95SJ0kbAacCI0n/l2MlDeqTgFdTF/W7Ajg5IvYkzcz9cm/q1+jJpRGXibkVOCffHkj6drF9REzJZfeSvvHXq28C44E/A000Vt32BaZLugO4E7ibxqrf88BaucdgKOkbbiPU7wXgkIr7O3Sq0z7ATsDUiFgWEQuAGcDWtQ2z1zrX74iI6Dh3cC1Sr89q16/Rk0uXy8T0VTBliIjXI+LvklqAicBXSR/CHdroPytArBZJnwJejYj7WVmnyverbuuWvRPYAfgYcBJwM41Vv4WkRY6fA75H6lqp+7/NiLid9CWuQ+c6DQFaePNnzULqpK6d6xcRfwWQtAtwMnA5b/0s7bF+df1BW8AC0pveoW7WH1sVSe8BHgAmRMSPSX2/HVqA+X0S2Jo7lnRy7C9I42Q/BForHq/nugHMASblb3/Pk74RVv6D1nv9zgDuiwix8v1rrni83uvXoav/twWkD+DO5XVJ0hGkMcEDImIOvahfoyeXhlsmJvd9TgK+FBETcvETkkbn2/sDU7p8cj8XEbtFxB4RsQfwO+ATwL2NULdsKqm/GkkbA+sBP89jMVD/9ZvLym+380ldKk80UP06/LaLv8lpwChJzZKGAlsB0/sqwDUh6WhSi2X3iOi4TOijrGb9Gnq2GI25TMxZwAbAOZLOBdqBzwNX5gG2Z4Hb+jC+sp0JXNMIdYuIeyTtKulRUtfKScBM4AeNUD/SQPB1kh4izYb7CvA4jVO/Dm/5m4yIdknjSF8gmkgD/kv6MsjeyMMG3wZeBm6X1A48GBHnr279vPyLmZmVrtG7xczMrA84uZiZWemcXMzMrHROLmZmVjonFzMzK52Ti5mZlc7JxczMSufkYmZmpWv0M/TN+pSkgaRVnt8PbAQEcCjpuhinAPNy2QsRcYGk/YDzSf+bLwHHR8S8vojdbE245WJWXbsAi/M1TrYE1gW+RFr6ZTtgdC5H0juBscCHImIHYDJwSV8EbbamvPyLWZVJ+hfSxcG2Il034/vAkIj4Yn78NNJ6cY+TVhJ+mbR+0wBgTr5ok1ldcbeYWRVJ+gipm+ty0uWp30laMfgfuth8IDAlIg7Oz23mzZeMMKsb7hYzq669gP+OiB8Cr5K6wZqA/SW15ARyKGl1698AIyVtmZ/7deDSPojZbI255WJWXdcAt0g6DFgMPEJqvYzLt9uAvwGLIuKvko4Dbs1Ln/8ROLpvwjZbMx5zMaux3DL594i4It+/A7gmIu7p28jMyuOWi1ntvQx8UNLTpEvmTnJisUbjlouZmZXOA/pmZlY6JxczMyudk4uZmZXOycXMzErn5GJmZqVzcjEzs9L9f42Uz7JzxY6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293096"/>
            <a:ext cx="4252398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Even though males are </a:t>
            </a:r>
            <a:r>
              <a:rPr lang="en-US" sz="2100" b="1" i="1" dirty="0" smtClean="0">
                <a:solidFill>
                  <a:schemeClr val="accent3">
                    <a:lumMod val="75000"/>
                  </a:schemeClr>
                </a:solidFill>
              </a:rPr>
              <a:t>19%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 higher in number than females, the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likes received by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females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are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more than double that of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males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1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Female teens got likes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more than </a:t>
            </a:r>
            <a:r>
              <a:rPr lang="en-US" sz="21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times that of male teens.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1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20-39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age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group also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females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got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almost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5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times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</a:rPr>
              <a:t>more likes than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</a:rPr>
              <a:t>males.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4" y="967407"/>
            <a:ext cx="2736306" cy="1669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2708920"/>
            <a:ext cx="2966865" cy="1656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437112"/>
            <a:ext cx="3524251" cy="23093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38360" y="2357430"/>
            <a:ext cx="4038600" cy="1791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Pie distribution of Mobile and Web users accessing Facebook.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8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Bar Graphs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of male &amp; female users accessing Facebook on Mobile &amp; Web channels among various age groups.</a:t>
            </a:r>
            <a:endParaRPr lang="en-US" sz="1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838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How is Facebook mostly accessed by its users and from where?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Web?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24720" y="4141020"/>
            <a:ext cx="4038600" cy="260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From the Pie distribution, it is observed that users access Facebook mostly from Mobile than Web channel. 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Bar Graphs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also conclude that users access Facebook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largely from Mobile than Web channel across all the age groups.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38200"/>
            <a:ext cx="3316789" cy="22860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2525" y="3505200"/>
            <a:ext cx="4048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5076825"/>
            <a:ext cx="40481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751659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2428868"/>
            <a:ext cx="4038600" cy="157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plots for the entire sample.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plots for Likes v/s Likes Received among male gender &amp; female gender.</a:t>
            </a:r>
            <a:endParaRPr lang="en-US" sz="17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838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How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Likes Received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related for the Facebook users?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114800"/>
            <a:ext cx="4038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Liking More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 does not mean an individual  be 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Liked Back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 more.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the gender plots it is observed that females </a:t>
            </a:r>
            <a:r>
              <a:rPr lang="en-US" sz="1700" i="1" dirty="0">
                <a:solidFill>
                  <a:schemeClr val="accent6">
                    <a:lumMod val="75000"/>
                  </a:schemeClr>
                </a:solidFill>
              </a:rPr>
              <a:t>receive likes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 more than they 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give likes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14400"/>
            <a:ext cx="3581400" cy="228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248072" y="3276600"/>
            <a:ext cx="3743326" cy="1691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5181600"/>
            <a:ext cx="3819525" cy="13955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4703688" y="5714365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Likes Received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14652" y="4014864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Likes Received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52616" y="6504559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Likes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968" y="4860853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Likes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86928" y="3092678"/>
            <a:ext cx="845109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Females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1133" y="4968575"/>
            <a:ext cx="665083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0168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2500306"/>
            <a:ext cx="4038600" cy="15668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plots for the entire sample.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plots for Friend Count v/s Friendship Initiated among male gender &amp; female gender.</a:t>
            </a:r>
            <a:endParaRPr lang="en-US" sz="17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1" cy="838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How are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Friend Count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Friendship Initiated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related for the Facebook users?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114800"/>
            <a:ext cx="4038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Most 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users have </a:t>
            </a:r>
            <a:r>
              <a:rPr lang="en-US" sz="1700" i="1" dirty="0">
                <a:solidFill>
                  <a:schemeClr val="accent6">
                    <a:lumMod val="75000"/>
                  </a:schemeClr>
                </a:solidFill>
              </a:rPr>
              <a:t>more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Friends 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than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 Friendship Initiated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US" sz="1700" i="1" dirty="0">
                <a:solidFill>
                  <a:schemeClr val="accent3">
                    <a:lumMod val="75000"/>
                  </a:schemeClr>
                </a:solidFill>
              </a:rPr>
              <a:t>the gender plots it is observed that females 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users get far 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more Friend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 requests than </a:t>
            </a:r>
            <a:r>
              <a:rPr lang="en-US" sz="1700" i="1" dirty="0" smtClean="0">
                <a:solidFill>
                  <a:schemeClr val="accent6">
                    <a:lumMod val="75000"/>
                  </a:schemeClr>
                </a:solidFill>
              </a:rPr>
              <a:t>Friendship Initiated</a:t>
            </a: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84" y="914400"/>
            <a:ext cx="3599232" cy="21929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000015" y="3211859"/>
            <a:ext cx="4001109" cy="187589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86928" y="3092678"/>
            <a:ext cx="845109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Females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000015" y="5087755"/>
            <a:ext cx="3982060" cy="15073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1133" y="4968575"/>
            <a:ext cx="665083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3616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2500306"/>
            <a:ext cx="4038600" cy="153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 for the entire sample.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Scatter plot for Friend Count v/s Tenure among the Facebook users.</a:t>
            </a:r>
            <a:endParaRPr lang="en-US" sz="17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1" cy="838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How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does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friend count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relate to  users as they continue to stay long tenure on Facebook?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114800"/>
            <a:ext cx="4038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Longer tenure on Facebook does not translate to more friends. 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7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Friend count rate is decreasing over time for the users.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57960"/>
            <a:ext cx="4038600" cy="4484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26896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2362200"/>
            <a:ext cx="4038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Line Graph Distribution for the entire sample.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Line Graph for Likes Received v/s Tenure (in months) among the Facebook users.</a:t>
            </a:r>
            <a:endParaRPr lang="en-US" sz="17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1" cy="838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How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does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likes received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relate to  users as they continue to stay long tenure on Facebook?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114800"/>
            <a:ext cx="4038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Likes Received for male users goes down past the 60 months tenure and keeps diminishing even more.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Likes Received for female users remained uniform up until 85 months and even beyond spikes were observed.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990600"/>
            <a:ext cx="4114799" cy="2641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3894661"/>
            <a:ext cx="4114800" cy="26585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3200" y="3979441"/>
            <a:ext cx="845109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Females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7519" y="1066800"/>
            <a:ext cx="665083" cy="238363"/>
          </a:xfrm>
          <a:prstGeom prst="round2Diag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spc="300" dirty="0" smtClean="0">
                <a:solidFill>
                  <a:schemeClr val="bg1"/>
                </a:solidFill>
              </a:rPr>
              <a:t>Males</a:t>
            </a:r>
            <a:endParaRPr lang="en-US" sz="800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0317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2438400"/>
            <a:ext cx="4038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Bar Graphs for the entire sample.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7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Bar Graphs for Friend Count v/s Zodiac Sign among the Facebook users.</a:t>
            </a:r>
            <a:endParaRPr lang="en-US" sz="17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1" cy="9144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How does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Zodiac Signs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impact 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users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their social likability?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63618" y="4191000"/>
            <a:ext cx="4038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Visualizations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700" i="1" dirty="0" smtClean="0">
                <a:solidFill>
                  <a:schemeClr val="accent3">
                    <a:lumMod val="75000"/>
                  </a:schemeClr>
                </a:solidFill>
              </a:rPr>
              <a:t>Friend Count (social likability) seems to be uniform among various Zodiac Signs between the male and female users on the Facebook.</a:t>
            </a: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7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00200"/>
            <a:ext cx="4419601" cy="472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532643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Team 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58372"/>
            <a:ext cx="3877816" cy="2210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Ali </a:t>
            </a:r>
            <a:r>
              <a:rPr lang="en-US" dirty="0" err="1"/>
              <a:t>Qaiser</a:t>
            </a:r>
            <a:r>
              <a:rPr lang="en-US" dirty="0"/>
              <a:t> Syed </a:t>
            </a:r>
            <a:endParaRPr lang="en-US" dirty="0" smtClean="0"/>
          </a:p>
          <a:p>
            <a:r>
              <a:rPr lang="en-US" dirty="0" err="1"/>
              <a:t>Annada</a:t>
            </a:r>
            <a:r>
              <a:rPr lang="en-US" dirty="0"/>
              <a:t> Prasad</a:t>
            </a:r>
          </a:p>
          <a:p>
            <a:r>
              <a:rPr lang="en-US" dirty="0"/>
              <a:t>Chia </a:t>
            </a:r>
            <a:r>
              <a:rPr lang="en-US" dirty="0" err="1"/>
              <a:t>Aik</a:t>
            </a:r>
            <a:r>
              <a:rPr lang="en-US" dirty="0"/>
              <a:t> Lee</a:t>
            </a:r>
          </a:p>
          <a:p>
            <a:r>
              <a:rPr lang="en-US" dirty="0" smtClean="0"/>
              <a:t>Diego </a:t>
            </a:r>
            <a:r>
              <a:rPr lang="en-US" dirty="0"/>
              <a:t>Jaramillo</a:t>
            </a:r>
          </a:p>
          <a:p>
            <a:r>
              <a:rPr lang="en-US" dirty="0"/>
              <a:t>Kiran </a:t>
            </a:r>
            <a:r>
              <a:rPr lang="en-US" dirty="0" err="1"/>
              <a:t>Devathi</a:t>
            </a:r>
            <a:endParaRPr lang="en-US" dirty="0"/>
          </a:p>
          <a:p>
            <a:r>
              <a:rPr lang="en-US" dirty="0" smtClean="0"/>
              <a:t>Manoj </a:t>
            </a:r>
            <a:r>
              <a:rPr lang="en-US" dirty="0" err="1"/>
              <a:t>Kalamkar</a:t>
            </a:r>
            <a:endParaRPr lang="en-US" dirty="0"/>
          </a:p>
          <a:p>
            <a:r>
              <a:rPr lang="en-US" dirty="0"/>
              <a:t>Praveen </a:t>
            </a:r>
            <a:r>
              <a:rPr lang="en-US" dirty="0" err="1"/>
              <a:t>Parvataneni</a:t>
            </a:r>
            <a:endParaRPr lang="en-US" dirty="0"/>
          </a:p>
          <a:p>
            <a:r>
              <a:rPr lang="en-US" dirty="0" err="1" smtClean="0"/>
              <a:t>Subrata</a:t>
            </a:r>
            <a:r>
              <a:rPr lang="en-US" dirty="0" smtClean="0"/>
              <a:t> Roy</a:t>
            </a:r>
          </a:p>
          <a:p>
            <a:r>
              <a:rPr lang="en-US" dirty="0" smtClean="0"/>
              <a:t>Ravi </a:t>
            </a:r>
            <a:r>
              <a:rPr lang="en-US" dirty="0" err="1" smtClean="0"/>
              <a:t>Shanker</a:t>
            </a:r>
            <a:r>
              <a:rPr lang="en-US" dirty="0" smtClean="0"/>
              <a:t> Rao </a:t>
            </a:r>
            <a:r>
              <a:rPr lang="en-US" dirty="0" err="1" smtClean="0"/>
              <a:t>Bodkai</a:t>
            </a:r>
            <a:endParaRPr lang="en-US" dirty="0"/>
          </a:p>
          <a:p>
            <a:r>
              <a:rPr lang="en-US" dirty="0" err="1" smtClean="0"/>
              <a:t>Vasudev</a:t>
            </a:r>
            <a:r>
              <a:rPr lang="en-US" dirty="0" smtClean="0"/>
              <a:t> </a:t>
            </a:r>
            <a:r>
              <a:rPr lang="en-US" dirty="0" err="1"/>
              <a:t>Pendyala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4219575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1219200"/>
            <a:ext cx="44958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Inferential Question?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916832"/>
            <a:ext cx="8136904" cy="5760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Guess why these Hollywood Stars are so popular on Social Media?</a:t>
            </a:r>
            <a:endParaRPr lang="en-US" sz="21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31016" y="2833480"/>
            <a:ext cx="2592287" cy="304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223304" y="2833480"/>
            <a:ext cx="2587353" cy="3039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810658" y="2833480"/>
            <a:ext cx="2597223" cy="3047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171666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495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53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Leo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Females are 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more popular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followed by Virgo and others.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6" y="2204864"/>
            <a:ext cx="8117448" cy="4272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725935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19400"/>
            <a:ext cx="82296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smtClean="0"/>
              <a:t>Thank</a:t>
            </a:r>
            <a:r>
              <a:rPr lang="en-US" sz="4800" dirty="0" smtClean="0"/>
              <a:t> You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10844" y="5229200"/>
            <a:ext cx="4809228" cy="9848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Georgia" pitchFamily="18" charset="0"/>
              </a:rPr>
              <a:t>Data</a:t>
            </a:r>
            <a:r>
              <a:rPr lang="en-US" i="1" dirty="0"/>
              <a:t> is the new oil </a:t>
            </a:r>
            <a:endParaRPr lang="en-US" i="1" dirty="0" smtClean="0"/>
          </a:p>
          <a:p>
            <a:pPr algn="ctr"/>
            <a:r>
              <a:rPr lang="en-US" i="1" dirty="0" smtClean="0"/>
              <a:t>&amp;</a:t>
            </a:r>
          </a:p>
          <a:p>
            <a:pPr algn="ct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Georgia" pitchFamily="18" charset="0"/>
              </a:rPr>
              <a:t>Analytics</a:t>
            </a:r>
            <a:r>
              <a:rPr lang="en-US" i="1" dirty="0" smtClean="0"/>
              <a:t> is the </a:t>
            </a:r>
            <a:r>
              <a:rPr lang="en-US" i="1" dirty="0"/>
              <a:t>combustion </a:t>
            </a:r>
            <a:r>
              <a:rPr lang="en-US" i="1" dirty="0" smtClean="0"/>
              <a:t>engine</a:t>
            </a:r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92" y="4827240"/>
            <a:ext cx="20574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733800" cy="914400"/>
          </a:xfrm>
        </p:spPr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914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Social Network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3886201"/>
            <a:ext cx="37338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76800" y="4495800"/>
            <a:ext cx="3657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Facebook Data Analysis</a:t>
            </a:r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2050" name="Picture 2" descr="C:\Satyam\Personal\Manuals\Data Science\Projects\Project_5_Facebook data\fb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81600"/>
            <a:ext cx="3185160" cy="914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274822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66800"/>
            <a:ext cx="1846010" cy="1828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4953000" cy="41910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Project</a:t>
            </a:r>
          </a:p>
          <a:p>
            <a:pPr algn="just"/>
            <a:r>
              <a:rPr lang="en-US" dirty="0" smtClean="0"/>
              <a:t>This project is to analyze and explore the Facebook Data using the EDA concepts with the application of Python programming language.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Objective</a:t>
            </a:r>
          </a:p>
          <a:p>
            <a:pPr algn="just"/>
            <a:r>
              <a:rPr lang="en-US" dirty="0" smtClean="0"/>
              <a:t>Prepare and present the project report with HYFY Google chrome extension.</a:t>
            </a:r>
          </a:p>
          <a:p>
            <a:pPr marL="0" indent="0" algn="just">
              <a:buNone/>
            </a:pPr>
            <a:r>
              <a:rPr lang="en-US" dirty="0" smtClean="0"/>
              <a:t>Scope</a:t>
            </a:r>
          </a:p>
          <a:p>
            <a:pPr algn="just"/>
            <a:r>
              <a:rPr lang="en-US" dirty="0" smtClean="0"/>
              <a:t>Dataset containing pseudo Facebook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67" y="4038599"/>
            <a:ext cx="1840676" cy="1828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0765292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656" y="1981201"/>
            <a:ext cx="8229600" cy="4571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Semi-structured, Multivariate data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6656" y="2438400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Time-ordered data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8550" y="2895599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Quality : Contains missing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76656" y="4953000"/>
            <a:ext cx="8333362" cy="45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: Provided by </a:t>
            </a:r>
            <a:r>
              <a:rPr lang="en-US" dirty="0" err="1" smtClean="0"/>
              <a:t>Upx</a:t>
            </a:r>
            <a:r>
              <a:rPr lang="en-US" dirty="0" smtClean="0"/>
              <a:t> Academy for data science foundation project evaluation 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76656" y="3837560"/>
            <a:ext cx="8229600" cy="1123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dataset contains polls of Facebook’s male and female users among the various age groups with Likes received and Friends request accepted over the web and mobile channels. 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1519" y="1524000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Pseudo </a:t>
            </a:r>
            <a:r>
              <a:rPr lang="en-US" dirty="0" err="1" smtClean="0"/>
              <a:t>facebook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6656" y="3334968"/>
            <a:ext cx="8153400" cy="49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SzPct val="130000"/>
              <a:buFont typeface="Arial" pitchFamily="34" charset="0"/>
              <a:buChar char="•"/>
            </a:pPr>
            <a:r>
              <a:rPr lang="en-US" sz="1700" dirty="0">
                <a:latin typeface="Georgia" pitchFamily="18" charset="0"/>
              </a:rPr>
              <a:t>Number of Attributes : 15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7" grpId="0"/>
      <p:bldP spid="9" grpId="0"/>
      <p:bldP spid="10" grpId="0"/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987397"/>
              </p:ext>
            </p:extLst>
          </p:nvPr>
        </p:nvGraphicFramePr>
        <p:xfrm>
          <a:off x="1459837" y="2438408"/>
          <a:ext cx="6464963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200"/>
                <a:gridCol w="3856146"/>
                <a:gridCol w="1848617"/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 smtClean="0">
                          <a:effectLst/>
                          <a:latin typeface="+mn-lt"/>
                        </a:rPr>
                        <a:t>Sl.No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 smtClean="0">
                          <a:effectLst/>
                          <a:latin typeface="+mn-lt"/>
                        </a:rPr>
                        <a:t>Column </a:t>
                      </a:r>
                      <a:r>
                        <a:rPr lang="en-US" sz="1600" b="0" i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effectLst/>
                          <a:latin typeface="+mn-lt"/>
                        </a:rPr>
                        <a:t>Data Type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  <a:latin typeface="+mn-lt"/>
                        </a:rPr>
                        <a:t>dob_year_dob_month_dob_day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datetime64[ns]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userid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tenure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float64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friend_count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friendships_initiated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likes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likes_received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mobile_likes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mobile_likes_received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www_likes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www_likes_received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 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tenure_mnth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float64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tenure_yrs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float64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9429613"/>
              </p:ext>
            </p:extLst>
          </p:nvPr>
        </p:nvGraphicFramePr>
        <p:xfrm>
          <a:off x="1451210" y="1556909"/>
          <a:ext cx="64599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97"/>
                <a:gridCol w="2853944"/>
              </a:tblGrid>
              <a:tr h="33649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# of Records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99,003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49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# of Columns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Dataset Info()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66244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Dataset Describe()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6114569"/>
              </p:ext>
            </p:extLst>
          </p:nvPr>
        </p:nvGraphicFramePr>
        <p:xfrm>
          <a:off x="533400" y="1905000"/>
          <a:ext cx="8305803" cy="3202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819"/>
                <a:gridCol w="933656"/>
                <a:gridCol w="791412"/>
                <a:gridCol w="811601"/>
                <a:gridCol w="775263"/>
                <a:gridCol w="775263"/>
                <a:gridCol w="775263"/>
                <a:gridCol w="775263"/>
                <a:gridCol w="775263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err="1" smtClean="0">
                          <a:effectLst/>
                          <a:latin typeface="+mn-lt"/>
                        </a:rPr>
                        <a:t>std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25%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75%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  <a:latin typeface="+mn-lt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37.28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22.59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  <a:latin typeface="+mn-lt"/>
                        </a:rPr>
                        <a:t>tenure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537.89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457.65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675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3139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 err="1">
                          <a:effectLst/>
                          <a:latin typeface="+mn-lt"/>
                        </a:rPr>
                        <a:t>friend_count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196.35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387.30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4923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 err="1">
                          <a:effectLst/>
                          <a:latin typeface="+mn-lt"/>
                        </a:rPr>
                        <a:t>friendships_initiated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107.45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188.79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4144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  <a:latin typeface="+mn-lt"/>
                        </a:rPr>
                        <a:t>likes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156.08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572.28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25111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  <a:latin typeface="+mn-lt"/>
                        </a:rPr>
                        <a:t>likes_received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142.69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1387.92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261197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  <a:latin typeface="+mn-lt"/>
                        </a:rPr>
                        <a:t>mobile_likes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106.12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445.25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25111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  <a:latin typeface="+mn-lt"/>
                        </a:rPr>
                        <a:t>mobile_likes_received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84.12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839.89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138561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 err="1">
                          <a:effectLst/>
                          <a:latin typeface="+mn-lt"/>
                        </a:rPr>
                        <a:t>www_likes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49.96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285.56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14865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  <a:latin typeface="+mn-lt"/>
                        </a:rPr>
                        <a:t>www_likes_received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58.57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601.42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129953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08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 err="1">
                          <a:effectLst/>
                          <a:latin typeface="+mn-lt"/>
                        </a:rPr>
                        <a:t>tenure_mnth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99001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0.62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8.6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859943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EDA – Visualization Importance</a:t>
            </a:r>
            <a:endParaRPr lang="en-US" dirty="0"/>
          </a:p>
        </p:txBody>
      </p:sp>
      <p:sp>
        <p:nvSpPr>
          <p:cNvPr id="3" name="AutoShape 4" descr="data:image/png;base64,iVBORw0KGgoAAAANSUhEUgAAAywAAAJ7CAYAAAABchVmAAAABHNCSVQICAgIfAhkiAAAAAlwSFlzAAALEgAACxIB0t1+/AAAIABJREFUeJzs3XeYJGW59/HvzLCwsARBiUoQwRtUXhNKTguIEkWUqCCIZFHgnIOCHHNYVBQDICAIKCLCAUHJUbIR4RBuEBERkIyLuKSdef+oGukzzO7Ohtqq6v5+rquv6a6qfuqunoXte3/1VPUNDQ0hSZIkSU3UX3cBkiRJkjQtNiySJEmSGsuGRZIkSVJj2bBIkiRJaiwbFkmSJEmNZcMiSZIkqbHmqbsASeoWETEI3AoMlouGgN9m5l5zeD8nA3dk5pFzaLwrge9k5v/MYLv5gMOBLctFA8CP51Qd09jnbsD7M3OrGWx3PHBsZv4hIk4AfpKZV8yh/Z8MfD4zPzti3Z+Bf2bm/5vBGB8BxmXmcaOs2xtYpMrPUJLazoZFkuacIWDDzHyy7kIqci6QwJqZ+XxELApcEBETMvMzFe53LDcM2xQ4DiAzPzqH9/9XYBfgs8MLImI9YH7gn2N4/7oUjezLZOb350B9ktTVbFgkac7pKx8vExF7AHsB44DFgEnD/+IeEZ8CdgVeAO4GPpyZT5fv2a8c83HggMy8qxxy7Yi4AVgIuBQ4JDMHyy/SR1J8mX4eOCIzLy73cwSwY7mfu8rxHumocQA4vXzfbpk52LFufWAVYPPMHALIzCcj4oPACuU2rwaOHX4NnJqZX4+I5YFrgDuA5YEPA2d2vN4AeB3wVWABioTqs5l5wYjPcE1gEjAvsDRwaWZ+NCK+CCwD/LhMRCZRJkYR8V7gvylOgZ5cfk6/iYjPlHUuXdbwCLBDZv59lF/frcBrImLNzLyxXLYbcBrw7rK2JYDvA0sASwH3AdtTNCtbA5tExJRy/VrlNrcA9wCvAj4P/BHYIzMviojPA2tk5maj1CNJPcU5LJI0Z10ZEb+PiD+UP18VEROAjwDvycy3UzQNRwJExNYUzcoa5alF9wIHlA3CbsC65Xu+BpzTsZ9lgI2AtwBvBj4aEYsBPwM+lplvoWgMfhQRy0fE7sBmwNvLdbcBP+wYb77yvX/PzA91Niul1YGbhpuVYZl5T2ZeXr78MXB5eRzrAh+MiO3Lda8BPpeZqwAPjXj9HHAS8MHMXB3YBjguIl4zooaPUTRgawFvBLaJiLdm5qeBB4GdM/PXwxtHRFA0UNuWx/wZ4OcRsWC5ybrAdpm5KvAUsDejGwJOpfg9ERHzl++9qGObHYHrM3OdzHwdMAX4UGaeC5wHfDMzjy23XQ54a2buOjx+Zj5K8fs+PiK2Kfe10zTqkaSeYsIiSXPWqKeERcRWwJYRsTJFkzGhXLUx8LPMnAyQmf9Rbj+JInW4PiKGU5tXRMQryuenZeaz5bY/AjanOHXp7sz8bTnW7RFxLUVj827g5OH3AEcDD0fE8N8D3wAWLPc5mkGm849cEbEAsA7FqVlk5uSI+CHwHuAmilTnxo63dL5eiyLpOLfjWKcCI+eGfBjYvEykVqFIkRbsWD8y3ZoIXJaZ95U1XRkRDwNvL9dflZnPlM//QJF8TcvpwB8j4mPAthRNyNThlZn57YhYNyIOAlamaKhuHHUkuHFk41eOcWlEnAn8D7BeZj4xnXokqWfYsEjSnPWyU8LKU6VuoDhl6BrgLGCLcvWLdMzRiIiFgVdQTGg/LTM/1bFu2cx8qggOXvqyXO7zBYqGYuT+Byj+Xz+j5aeWz0+kSDhGuhH4eET0dX7Zjoh3UCQf+43ynn6KU+AAnhuR2nS+HgBuL5OT4XFfDfwd+GDHe66laCwuojilbI1Rjmvk/kc77uGapnQsH5reWJn5cET8juL3thtwELB4R72TKFKok4Aryn1Ma7zpzXt5A8VxrwVcP53tJKlneEqYJFVvdeCRzPxSZl4KbAVQpgmXAe/rOE3pc8DBwMXAThGxVLntXsAlHWPuGBHzRsR4iuThAoqm4vURsXr5njcC6wFXle/dvUxCAA4Ers7MF8rXv6aY6/G6iNhz5AGUczfuBI4qrxZGRCwJfAe4JzP/We5//3LdIhSnNQ3XPPLLe+frG4GVy9PgiIjVyn0tM7xBmSy9DTi0PM3qNcBKFA0IFI3fOP6vK4BNI2KFcoyJ5ftuGnl8Y3QacAiwcGbePmLdu4BvZeaPgccokqbp1fYyEXEwxRye1YFDhn+PktTrbFgkac6Z1tWsLgH+FhEZEb8CnqX4V/SVMvNCisvmXh8RfwSWBA4vG5tJwKURcTNF0rBtx37upUgcfkdxatNpmfk48AHguxFxC/Ajign8fwJ+QNEc/ToibqM4Le2DHeORmc8BuwNHRsRrRzmO7Sj+3vhdRPyBYrL/mZn5uXL9LhSTy2+haEJ+lpmnTuOz+ffrzHysHPvI8lh/RDGf5f6ObZ4CvgL8ISKuAXamaNJWKjc5F/hpRGzScTx3UCQ/55Q1fRnYMjOfHuXYxuJcitPUTh1l3eeBb5QXQjiGYj7QcG0XAgdGxKFM489IRLwF+CSwa2Y+BHwCOL2c/yRJPa1vaGgsV4uUJEmSpLnPhEWSJElSY9mwSJIkSWosGxZJkiRJjWXDIkmSJKmxvA9LF9inb4WuvHLCt355aN0lVOa+1Xepu4TKvDh1xtu00UoLjrzxexfpm96tTNpt8uAMrybcWguN697fW/8zj9ddQiWG5l1gxhu11NC1P627hMqM33zfRv7HNje+/x039JdGHLsJiyRJkqTGMmGRJEmSWmagEdnH3GHCIkmSJKmxTFgkSZKklhno4vmHI5mwSJIkSWosExZJkiSpZZzDIkmSJEkNYMIiSZIktYxzWCRJkiSpAUxYJEmSpJZxDoskSZIkNYAJiyRJktQyzmGRJEmSpAYwYZEkSZJaxjkskiRJktQAJiySJElSyziHRZIkSZIawIRFkiRJapleSh166VglSZIktYwJiyRJktQyvTSHxYZlLoiIhYATgUWAZYBjgN8B3wMmA48CUzJzj4j4GLATMAickZnfradqSZIkqX6eEjZ3rAT8JDPfDWwGHAwcC+yamZsA9wBExKrA9sA6wPrAthGxcj0lS5IkqakG+qp/NIUJy9zxMPCJiHgf8DQwDlgmM+8s118D7AC8CVgeuBzoA14BrAzcPdcrliRJkhrAhGXuOAS4PjN3BX5G0YzcXyYqAGuWP+8E/jczJ2bmRsBpwC1zvVpJkiQ12kBfX+WPpjBhmTvOB74TEdsCt1OkLAcAJ0XE08DzwAOZeWtEXBER1wLjgRuBB+oqWpIkSaqbDctckJlXAat1LouI/YAtM/PxiPgC8Fy57deBr8/1IiVJktQaTZpjUjUblvo8DFwaEf8EngJ2q7keSZIkqXFsWGqSmWcDZ9ddhyRJktqnSXNMquake0mSJEmNZcIiSZIktUwvzWExYZEkSZLUWCYskiRJUss4h0WSJEmSGsCERZIkSWoZ57BIkiRJUgOYsEiSJEktY8IiSZIkSQ1gwiJJkiS1jFcJkyRJkqQGMGGRJEmSWsY5LJIkSZLUACYskiRJUss4h0WSJEmSGsCERZIkSWoZ57BIkiRJUgOYsHSBb/3y0LpLqMQntphUdwmVOfryCXWXUJl5lnh13SVUYmjqUnWXUJm+F56ru4TKLLJI9/7eBp58tO4SKtP3Ynf+mRzq796vXft38d/Zxw3tW3cJo2rCHJaI6AOOAd4MPAvsmZl/7li/LXAYMAicnJnHzcp+TFgkSZIkzYr3AvNl5trAp4CjRqw/CtgEWBc4JCIWmZWd2LBIkiRJLTPQV/1jDNYFLgLIzJuA1Uesfx5YFJi/fD00K8dqwyJJkiRpViwM/KPj9YsR0dlffAP4HXAr8IvMnDwrO7FhkSRJklpmoK+v8scYTAYW6njdn5mDABGxLPAxYHlgBWDJiNhuVo7VhkWSJElqmf6+vsofY3AdsDlARKxJkaQMGw+8CDyXmUPAIxSnh8207r1chSRJkqQqnQNsGhHXla93j4idgAmZeWJEnApcHxFTgHuAH87KTmxYJEmSpJbpa8CdI8vkZOR1n+/qWP9N4Juzux9PCZMkSZLUWCYskiRJUsv0NyBhmVtMWCRJkiQ1lgmLJEmS1DJ9A72TO/TOkUqSJElqHRMWSZIkqWWacJWwucWERZIkSVJjmbBIkiRJLeNVwiRJkiSpAUxYJEmSpJbp6++d3KF3jnQOi4j5IuIjddchSZIkdTMTllm3NLAn8IO6C5EkSVJv6aU5LDYss+4wYNWI+G9gNWCxcvmBmXlbRNwFXAusAvwd2A7YFVglMz8VEfMBd2bmayPiSuARYFFgS+AYYCWKBOyIzLx6bh6YJEmS1BSeEjbrvgTcAcwPXJaZGwN7A8eV61cEPp2ZawOLA+8olw91jNH5/MeZ+S5gD+DRzNwQeC/wvcqOQJIkSa3UN9BX+aMpTFhm32rAxIjYAeijSEkAHsvMB8vnfwPGj3jfyD8Fd3WMt25ErFFuMxARi2XmE3O+dEmSJKnZbFhm3SBFQnUn8KPMPCMilgF2LtcPjfKeZ4FlyudvH2U8yvHuz8yvRsRCwCE2K5IkSerUN9A7J0r1zpHOeY8A44CFgO3LeSjnUTQcMPqpXxcBK0TEr4APAP8YZdvvU8yNuQq4Cri/iuIlSZKkNjBhmUWZ+RzwtumsX6bj+c4dqzYcZduJHc+fB3abM1VKkiSpG/XSVcJMWCRJkiQ1lgmLJEmS1DJ9/SYskiRJklQ7ExZJkiSpZfq9SpgkSZIk1c+ERZIkSWqZJt2JvmomLJIkSZIay4RFkiRJahkTFkmSJElqABMWSZIkqWW8SpgkSZIkNYAJiyRJktQyzmGRJEmSpAYwYZEkSZJapr/fhEWSJEmSamfCIkmSJLVMn1cJkyRJkqT6mbBIkiRJLdPvVcIkSZIkqX4mLJIkSVLL9NJ9WGxYusB9q+9SdwmVOPryCXWXUJmPb/zfdZdQmcXmHai7hEoc9NWt6y6hMk//9eG6S6jMYquuUHcJlXnijr/UXUJllt1x+7pLqMQjF11YdwmVOfryz9ddgrqYDYskSZLUMl4lTJIkSZIawIRFkiRJahmvEiZJkiRJDWDCIkmSJLVMX78JiyRJkiTVzoRFkiRJapl+rxImSZIkSfUzYZEkSZJaxjvdS5IkSWosbxwpSZIkSQ1gwiJJkiS1TF9/7+QOvXOkkiRJklrHhEWSJElqGS9rLEmSJEkNYMIiSZIktYxXCZMkSZKkBuiahCUiBoDLgHHAFpn5j4hYEjgiMw+YjXG3A96UmZ+bQ6WOdb/LAm/OzF/Mzf1KkiSp+XopYemahgV4NbBgZr5jeEFmPgzMcrPSYWgOjDGzJgKrADYskiRJ6lnd1LAcC6wcEccBrwUmAHsCJ2fmWhGxAfBF4EXgHmAfYBdgc2ABYEVgUmaeGhFrA98CngSeA347rZ1GxKuAU4BXlIt2BR4DfgQsDAwAn87MqyLiXiAy8/mI+ApwB3AfcCjwfFn3GcAk4JPA/BFxnSmLJEmSOnkflnbaj6IBeBC4PTPXBabwUjpyPLBtZm5UbvPhcvnCmbkVsA1FkwBwDLBzZm4G3DqD/X4a+HlmrgMcAryzXHZJZm4AbA/8YAZjLAdsC6wFHJqZg8BXgdNtViRJktTLuqlh6ZSdLyJicWBp4MyIuBLYlKJJALi5/Hk/ML58vnRm/ql8/qsZ7CuAGwAy88bM/Amw6vD7MvNBYHJELDHifX0dz2/NzKHM/BfwrzEcnyRJknpY38BA5Y+m6NaGZXDE68coGpJtyoRlEsUEfRh9fsrfIuIN5fM1Z7Cv2ylSFSJi/fJUr9uB9ctlrwYWLWuYAiwdEX3AW6Yx3nAjM0hxOpkkSZLUs7ppDgtMY3J8Zg5FxCeACyKiH/gHxVyT105jnI8CJ0XE08DjFA3ItHyl3PaDFE3GR8rxT4qI91OkNh/NzMGI+BpwIXAv8MQ06h5+fitwWET8LjPPnM7+JUmS1GO8SlgLZeZ9wNrTWpaZlwKXjnjbKR3bPkcx8Z7M/D0zTlaG3/cYsPUoq7YdZduTgZNH2fbqjm2WKX/eTHFqmSRJktSzuqZhqVpEnE1xatewPuCpzHxZYyJJkiRVqb+HrhJmwzJGmbld3TVIkiRJvcaGRZIkSWqZXprD0jtHKkmSJKl1TFgkSZKkljFhkSRJkqQGMGGRJEmSWqavh64S1jtHKkmSJKl1TFgkSZKklnEOiyRJkiQ1gAmLJEmS1DImLJIkSZLUACYskiRJUsv0m7BIkiRJUv1MWCRJkqSW8T4skiRJktQAJiySJElSy3iVMEmSJElqABMWSZIkqWV6KWGxYekCL06tu4JqzLPEq+suoTKLzTtQdwmVeeL57vwDOc/4+eouoTLzLjyh7hIq0z+ue/+a6+bfG106mXjchPF1l1CZbv47W/Xr3v+TS5IkSV3Kq4RJkiRJUgOYsEiSJEkt0z/QvaeXj2TCIkmSJKmxTFgkSZKklumlq4T1zpFKkiRJah0TFkmSJKllTFgkSZIkqQFMWCRJkqSWacJ9WCKiDzgGeDPwLLBnZv55lO2+DzyemYfNyn7qP1JJkiRJbfReYL7MXBv4FHDUyA0iYm/gTbOzExsWSZIkqWX6Bvorf4zBusBFAJl5E7B658qIWAt4B/D92TlWGxZJkiRJs2Jh4B8dr1+MiH6AiFgK+AxwANA3OztxDoskSZLUMg25SthkYKGO1/2ZOVg+/wDwSuACYGlg/oi4MzNPndmd2LBIkiRJmhXXAVsCZ0XEmsCtwysy8zvAdwAiYjcgZqVZARsWSZIkqXWacJUw4Bxg04i4rny9e0TsBEzIzBPn1E5sWCRJkqSW6esfqLsEMnMI2HfE4rtG2e6U2dlPI1ozSZIkSRrNHGlYImIgIq6MiGsjYpFy2ZIR8d3ZHHe7iPjMdNY/NMqy3SJiy9nZb8dYZ01n3b+PLyLWi4g3zeg95fqPRsSYWuIZHb8kSZJ6VP9A9Y+GmFOnhL0aWDAz3zG8IDMfpriM2ewampl1sxs5jRjr/dNZ13l8ewBnAP87vfeUDgNOAaaOsYzpHb8kSZLU1eZUw3IssHJEHAe8FpgA7AmcnJlrRcQGwBeBF4F7gH2AXYDNgQWAFYFJmXlqRKwNfAt4EngO+G1EzAf8jOKyaQsAh2fmZcD4iPgRsDzwGMXl0w4HHgISOBiYH1gCODYzvx8R+wG7UjQMv8nMT0zroCLiocxcOiKuBG6muEvnQuV++imalP2BdwNvjYjbgV+X71mf4trTfcCCwM7A+sBS5fveFxFfprjhzgBwVGaePdrxz+TvQpIkSd2uGZPu54o5daT7AXcADwK3Z+a6wBReSgeOB7bNzI3KbT5cLl84M7cCtgE+WS47Btg5MzfjpUujvQ5YDNiK4ov/cKO1IPCpzFwPWAR4y4i6XkXRTKwN/EdELA7sBuyfmesAdwzf3GYaOtONmzJzU+AyYKfh9Zn5e4o7fP5nZt7f8Z43Artk5kSKKyh8IDNPomimdoiIdwMrZOb6wETg0+XpdKMdvyRJktSTqrhKWHa+KJuEpYEzI6IPGA9cSpG03Fxudn+5HGDpzPxT+fxXwBqZeXtEHE+RTMwDfLtc/3jZJAA8TJG+dLq6vHnNvyLiNor0Zw+K5mUF4AbGfufNP3TUuuQo60eO8wDwnYh4GngNcG3Hdn3AasDqEXFF+XoeYAVgqZHHP8b6JEmS1CP6Bpozx6RqVWRJgyNeP0bxJX+bMmGZRJFSwOjzM/4WEW8on68JUE5oXygzt6RIZ74zxlreUb5/AWAV4G7go8DeZS1vo0hfxmJ6c0kGeflneQLw4czcgyJVGm5oplKcAnYncEWZwGwCnEnRxD0w8vglSZKkXjUnG5ZRv9CX12f+BHBBeVOZvYDbpzPOR4GTIuJSYNVy2d3AhhFxNcUX+yNG2efQKMsWjohLgKuBz2XmkxSnWV0bEZdTpDI3zeqxdbgJ+GpErNKx7DTgmog4H3gUWKZcfi3wy8w8H3gmIn4F/Jri9LJ/MvrxS5IkSS/poauE9Q0NdedFqMqJ/ttl5oF111K12x6a3JW/xFUe/03dJVTmiLfvVXcJlXni+bFeAK9dvnLMjnWXUJln/v543SVUZuEVlq67hMpM/svLruzfNZbccqu6S6jEk1dfXncJlXnlu7euu4TKDLxp47FOH5irppz37cq//82/9YGNOPaev9N9RGxFcTWx4V96X/n86Mz8eW2FSZIkSdPSoASkal3bsGTm1RSngs1ou/OB86uvSJIkSdLM6tqGRZIkSepWfd6HRZIkSZLqZ8IiSZIktU0PzWExYZEkSZLUWCYskiRJUtuYsEiSJElS/UxYJEmSpJbxKmGSJEmS1AAmLJIkSVLbOIdFkiRJkupnwiJJkiS1jQmLJEmSJNXPhEWSJElqmb4BExZJkiRJqp0JiyRJktQ23odFkiRJkupnwiJJkiS1jVcJkyRJkqT6mbB0gZUWHKy7hEoMTV2q7hIqc9BXt667hMrMM36+ukuoxKf2O6PuEiqz2ZIT6i6hMlOmDtVdQmUWnTCu7hIq88Izz9ZdQiX+9Mvb6y6hMhvtuFfdJfScPhMWSZIkSaqfCYskSZLUNl4lTJIkSZLqZ8IiSZIktYxzWCRJkiSpAUxYJEmSpLYxYZEkSZKk+pmwSJIkSW3jVcIkSZIkqX4mLJIkSVLL9A04h0WSJEmSamfCIkmSJLWNVwmTJEmSpPqZsEiSJEltY8IiSZIkSfUzYZEkSZJaps/7sEiSJElS/UxYKhIRuwFrAlMz84CIuBeIzHy+5tIkSZLUds5h0RzyZGYeUD4fqrUSSZIkqYVMWKr12oi4PjPXBvoAImIfYBNgJ2Bt4IvAi8A9wN7AisDJwAsUDeXOmflADbVLkiSpqfp6J3fonSNthgOBdTLz/Zn5AnA8sG1mbgQ8COwObArcRNHUfBZYpKZaJUmS1FR9/dU/GqI5lfSGjYFXAETE4sDSwJkRcQVFo7IccCLwD+BiYH+K9EWSJEnqSTYsc9c2wFMRsTfwGHA/sE1mTgQmAZcB7wWuycxNgLOAQ+sqVpIkSc001Ndf+aMpnMNSrSFemmw//PNAilO+LgM+DlwQEf0UqcquwN+AUyLieYqG8qC5WrEkSZLUIDYsFcnMU4BTOl6vWD59Hnh9+fweisal02PAepUXKEmSpPZqUAJStd45UkmSJEmtY8IiSZIktU1fX90VzDUmLJIkSZIay4RFkiRJapv+3skdeudIJUmSJLWOCYskSZLUMk26T0rVeudIJUmSJLWOCYskSZLUNiYskiRJklQ/ExZJkiSpbUxYJEmSJKl+JiySJElS25iwSJIkSVL9TFgkSZKklvE+LJIkSZLUACYskiRJUtuYsEiSJElS/UxYJEmSpLbp66u7grnGhEWSJElSY5mwSJIkSW3TQ3NYbFi6QZdGgn0vPFd3CZV5+q8P111CZeZdeELdJVRisyW787gALn74mbpLqMyH1lm27hIqc85ND9RdQmXesdwSdZdQiRv+ckPdJVRmYhf/na362bBIkiRJLeN9WCRJkiSpAUxYJEmSpLbp753coXeOVJIkSVLrmLBIkiRJbeMcFkmSJEmqnwmLJEmS1DYmLJIkSZJUPxMWSZIkqW1MWCRJkiSpfiYskiRJUst4p3tJkiRJagATFkmSJKltTFgkSZIkqX4mLJIkSVLb9PXVXcFcY8IiSZIkqbFMWCRJkqS26aE5LK1qWCJiN2BNYGpmHhAR9wKRmc/XXNqoIuLNwFaZ+cVZfP8rgbMyc6M5W5kkSZI0eyKiDzgGeDPwLLBnZv65Y/1WwBHAC8DJmXnirOynVQ1L6cnMPKx8PlRrJTOQmX8E/jgbQ/TR8GOUJEnS3NeQ+7C8F5gvM9eOiDWAo8plRMQ85eu3A1OA6yLi55n56MzupI0Ny2sj4vrMXJviCz0RsQ+wCbATsDbwReBF4B5gb2BF4GSK7q4f2DkzHxht8Ig4GXglsBiwBXAosC4wAByVmWeXv5Bvlvt/ANgFWBn4djnM48AewNuAfYDTgW0zc49yH78DNgM2Ag4qa702Mw+LiCWAH5f7++vsfliSJElSRdYFLgLIzJsiYvWOdasCd2fmZICIuBZYHzh7ZnfSiNZsNh0IrJOZ78/MF4DjKZqDjYAHgd2BTYGbKJqazwKLzGDMyzNzXWAtYIXMXB+YCHw6IhYBjgM+nJlrAb8E3gCcAOyXmROBCykaHSgSkl8Ca0bE/OUv8h5galnLxHL810TEJsDhwBnlOD+evY9GkiRJXamvv/rHjC0M/KPj9YsR0T+NdU8z4+/go2pjwjLSxhQJBRGxOLA0cGZEAMwPXEqRuHwSuBh4Cjhs1JFekuXP1YDVI+IKijRlHmAFYMnMvAsgM08u970qcEy533HA3f8eLHMwIs4CtqNogk4AVgIWBy4oz/9bkCIJCuAH5Vt/BXxqJj8PSZIkaW6YDCzU8bo/Mwc71i3csW4hiu/hM60bEpZtgKciYm/gMeB+YJsyoZgEXEZxLt01mbkJcBYvpR/TMvxB3wlcUY61CXAmRTryYES8DiAi/iMi3ltuu2u57eHAeSPGPAn4EPDOzLwUuJfilK9NyzToWOAG4HaKeA2K5kaSJEn6P4b6+ip/jMF1wOYAEbEmcGvHujuAlSLiFRExL8XpYDfMyrG2MWEZ4qWJ6MM/D6Q45esy4OMUqUU/RQy1K/A34JSIeJ6iSTtoBuMDkJnnR8SGEfErYAJwTmb+s5wzc3JETAUeAo6maD5OKycYDQIfAV7dMdZfImIIOLd8/VhEHAX8KiIGKBqY0ynSoNMi4gMUTZAkSZLUROcAm0bEdeXr3SNiJ2BCZp4YEQcDl1CcqXRiZj40KzvpGxryIlRt99w//9GVv8R5Hr2n7hIqc9+3v153CZWZd+EJdZdQid98//q6S6jMxQ8/U3cJlfnQOsvWXUJlzrlp1GvHdIVPfmPbukuoxDGH/rzuEipz+O1n1l1CZQZe+7ZG3lL+X1NteWhDAAAgAElEQVSerfz73wLzj2/EsbcxYZltETGOotsb+YvOzNy3hpIkSZKkMRvsodChJxuW8mpi3oxRkiRJariebFgkSZKkNuudfKU7rhImSZIkqUuZsEiSJEktM9hDEYsJiyRJkqTGMmGRJEmSWqaXbk1iwiJJkiSpsUxYJEmSpJZxDoskSZIkNYAJiyRJktQyPRSwmLBIkiRJai4TFkmSJKllnMMiSZIkSQ1gwiJJkiS1jPdhkSRJkqQGMGGRJEmSWmaw7gLmIhMWSZIkSY1lwiJJkiS1TA9NYbFh6QaTB8fVXUIlFllkqbpLqMxiq65QdwmV6R/Xnf9bmTK1e/9m+NA6y9ZdQmVOu+7+ukuozA5vWbLuEiqz6NYfqruESmx/yz11l1CZqV38d/ZA3QXIhkWSJElqG+/DIkmSJEkNYMIiSZIktYz3YZEkSZKkBjBhkSRJklrG+7BIkiRJUgOYsEiSJEkt00NTWExYJEmSJDWXCYskSZLUMoM9FLGYsEiSJElqLBMWSZIkqWV6J18xYZEkSZLUYCYskiRJUssM9lDEYsIiSZIkqbFMWCRJkqSW6aGLhJmwSJIkSWouExZJkiSpZQZ76DphPZ+wRMRuEXHwKMtPj4h5IuLkiHjXTI65QUT8pHx+Vvnzyoh4/ZypWpIkSeoNJizTkJk7A0TErA4xVI7z/jlVkyRJkgS9NYelqxqWiNgN2AqYH1gK+DawDfBG4D+BBYFPAM8CdwN7l299d0RsAUwAPpuZF0XEvUB0jD0PcBywEkUydURmXj2Gmh7KzKU7Xm9V1rAtsFxZI8DjwB7AfMBPgT5gPLBPZt4y0x+GJEmS1AW68ZSwBTNzC+BIii/77wP2AvYEPgtsmJnrA0/xUsPySGZuDGwNfC8i+nj5DUT3BB7NzA2B9wLfG2M9neNsB+wPbJGZk4ETgP0ycyJwIXAo8E7gMeA9wAEUTZQkSZL0b4ND1T+aohsblj+UP58C7uh4vgBwW2b+q1x2DfAGiobiaoDMfASYDLxylHFXAzaPiCuAs4GBiFhsJmubCCwKvFi+XhU4phxzd2CZzLwAuB44D/gcMDiT+5AkSZK6Rjc2LNPqB4eAN0TEAuXrDYC7KE69WgsgIl4NLJCZj5XLO90B/KRMQ7YGfpqZT4yhns5x9gcuBr5Qvr4T2LUc83DgvIjYCHgoMzcDvgR8eQz7kCRJUg8ZGqr+0RRdNYdlBl4APgNcGRFTgT9RnIK1E7BYRFxOkcLsWW4/NOLn8cAJEXEVsBBwzBj3O3KcLwA3RcT5wL7AaeX8mEHgI8ATwBkRsS8wQJGySJIkST2pb6hJ7ZNmyaOT/9WVv8RFXnyq7hIq86+zvlt3CZXpH9ed/w7yi/86q+4SKrN8jHYWbHc47br76y6hMju8Zcm6S6jM+ud8v+4SKnH3Fz9bdwmVWfHIsf47bvvMu9gyI8+6aYRbH/pH5d//Vlt6kUYce3d+s5hLIuIIinkpw39ghifr756Z99VWmCRJktQlbFhmQ2Z+gZfmo0iSJElzRS+dJNWNk+4lSZIkdQkTFkmSJKllBnsoYjFhkSRJktRYJiySJElSy0ztoVuLm7BIkiRJaiwTFkmSJKllemkOiw2LJEmS1DJTe6hh8ZQwSZIkSY1lwiJJkiS1TC+dEmbCIkmSJKmxTFgkSZKklvGyxpIkSZLUACYskiRJUss4h0WSJEmSGsCERZIkSWoZ78MiSZIkSQ1gwiJJkiS1zGDvBCwmLJIkSZKay4SlCyw0rq/uEiox8OSjdZdQmSfu+EvdJVRm3oUn1F1CJRadMK7uEipzzk0P1F1CZXZ4y5J1l1CZn978cN0lVGaN31xSdwmV+ON5d9VdQmVWPqJ7/85msWXqrmBUU3soYjFhkSRJktRYJiySJElSy3gfFkmSJElqABMWSZIkqWWm9k7AYsIiSZIkqblMWCRJkqSWcQ6LJEmSJDWACYskSZLUMt6HRZIkSZIawIRFkiRJahnnsEiSJElSA5iwSJIkSS3jfVgkSZIkqQFMWCRJkqSWcQ6LJEmSJDWACYskSZLUMoPeh0WSJEmS6ldJwxIRu0XEwaMsPz0i5omIkyPiXTM55gYR8ZPy+Vnlzysj4vVzpuo5LyKWjIjvzuYYt86peiRJktQdpg5V/2iKuXpKWGbuDBARszrEUDnO++dUTVXKzIeBA2ZzmAb9cZEkSZLmrhk2LBGxG7AVMD+wFPBtYBvgjcB/AgsCnwCeBe4G9i7f+u6I2AKYAHw2My+KiHuB6Bh7HuA4YCWKtOeIzLx6DDU9lJlLd7zeqqxhW2C5skaAx4E9gPmAnwJ9wHhgn8y8ZRpjfwZYu6z7I8CmwM7AIHBGZn43IlYCTgTmBZ4Bdiw/n+PL8acAe1F8vmeUz4/OzInlPs4HPg0sAnwJeBG4p/zs5gV+BLwK+DMwMKPPQ5IkSb3Fq4S93IKZuQVwJMWX/fdRfAnfE/gssGFmrg88xUsNyyOZuTGwNfC9iOjj5WnBnsCjmbkh8F7ge2Osp3Oc7YD9gS0yczJwArBf2RxcCBwKvBN4DHgPReIxYQbj356Z61J8PjsA6wDrA9uWp6B9HfhSZq4NHA28rVw23JR8A5g0XGtm3grMFxHLRsRSwCsz849lrdtm5kbAg8DuwD7l/jcAvkrRwEiSJEk9aaynhP2h/PkUcEfH8wWA2zLzX+WyaygSiZuAqwEy85GImAy8cpRxVwPWjYg1KNKPgYhYLDOfmIljmAgsTJFSAKwKHFOedjYOuDszL4iIlYHzgOeBL85gzCx/vglYHri8rO8VwMrA64Eby+P7BUBEfAs4LCIOLbd9YcSYPwB2A54DTo6IxYGlgTPLZm48cCmwBHBBOXZGxKMz8VlIkiSpB0w1YXmZaX0iQ8AbImKB8vUGwF0UX9jXAoiIVwMLZOZj5fJOdwA/KVOJrYGfjrFZ6Rxnf+Bi4Avl6zuBXcsxDwfOi4iNgIcyczOKU7C+PIPxB8ufCfxvZk4sU5BTgT+Wdb+zPL4dI2L/ctmh5X4/RnEqWGetPwW2pEiSTqdIfO4HtinHngRcBtwOrFuO/Tpg8TF8HpIkSVJXmt1J9y8AnwGujIipwJ8oTsHaCVgsIi6nSGH2LLcfGvHzeOCEiLgKWAg4Zoz7HTnOF4Cbyrkh+wKnlfNjBinmoTwBnBER+1LMCfncGMYmM2+JiCsi4lqKBORG4AHgv4DvR8ThwL+AD1KkIsdGxPhy2493jpeZz0TEzcA8mfkMQER8HLggIvqBfwC7UqRTJ0XENcB9Ze2SJEnSv/XSfVj6hnooTupWz06Z0pW/xHGP3FV3CZW571uTZrxRS8278IymiLXTraf8uu4SKnP5A0/XXUJltnhT94bUP7354bpLqMxRZ+5XdwmVOH//H9ZdQmXe/5uf1F1CZQaWf/PIM4Qa4cRf31f5978937l8I469cXe6j4gjKOalDP8Shifr756Z983B/ZwNLNqxqA94KjO3nVP7kCRJkqrQpPukVK1xDUtmfoGX5qNUuZ/tqt6HJEmS1EvK6RE/oriQ1GRgt8x8fJTt+oBfAudm5vHTG7OSO91LkiRJqs7g0FDlj1m0L3BLecuT04AjprHdFymuwDtDNiySJEmS5pR1gYvK5xcCm4zcICK2A6Z2bDddjTslTJIkSdL0NeE+LBGxB3AQ/3fu+d8prn4L8DTF/RI73/NGYGfg/cB/j2U/NiySJEmSZlpmngSc1LmsvLDVQuXLhShuNt9pV2AZ4ApgBeC5iPhLZl4yrf3YsEiSJEktM7W592G5Dtgc+G3585rOlZl56PDziPgMxc3dp9msgA2LJEmSpDnnWOCU8iboz1Gc/kVEHATcnZm/mNkBbVgkSZKklmlqwpKZU4DtR1n+zVGWfW4sY3qVMEmSJEmNZcIiSZIktUxTE5YqmLBIkiRJaiwTFkmSJKlleilhsWGRJEmSWqaXGhZPCZMkSZLUWCYskiRJUsuYsEiSJElSA5iwSJIkSS1jwiJJkiRJDWDCIkmSJLVMLyUsNixdoP+Zx+suoRJ9Lz5XdwmVWXbH7esuoTr93RncvvDMs3WXUJl3LLdE3SVUZtGtP1R3CZVZ4zeX1F1CZQ7e/pi6S6jEoYesV3cJlenmv7NVPxsWSZIkqWV6KWHpzn8KlSRJktQVTFgkSZKkljFhkSRJkqQGMGGRJEmSWuZFExZJkiRJqp8JiyRJktQyzmGRJEmSpAYwYZEkSZJaxoRFkiRJkhrAhEWSJElqmalDJiySJEmSVDsTFkmSJKllnMMiSZIkSQ1gwiJJkiS1jAmLJEmSJDWACYskSZLUMr2UsNiwVCAiHsrMpSPiKOAo4CPAQ5l5fM2lSZIkSa1iw1KNIYDMPBggIuqtRpIkSV1l6uBg3SXMNT3TsETEb4F3A08BjwMbZObNEfF74CuZ+bOIuBC4ODO/FRHHA38DFs/Mj0XEJ4G1MnObiNgZWC4zvzqDfV4J7N3x+nXA6RSJy1+BHwCLlasPzMzbIuJkYEVgfuDozPzxnPsUJEmSpHbppUn35wKbAesCfwY2iYhVgSeBd0XEeGBRYONy+7cBk4D1ytfrActExACwNfA/M7n/VSialZ0y83+Bw4DLMnNjiqbmuIhYsKzvfcB7gKmzcqCSJEnqblMHhyp/NEUvNSznAFtQNC2HA5sCWwHHUTQnGwFnA4tHxHrADZn5HHBXRKwOvADcCKwPLJuZd83k/t9DkZoM53erAXtExBXACcCimflP4KDy9RnAfLN4rJIkSVJX6JmGJTNvozjV6p2ZeQGwILAN8Avgd8B/ARcD1wFH8lKCci7wNeCKcv2XgctmoYRvUjQjp0ZEP3AH8M3MnAjsAvwwIpYC3p6Z7wO2BL5WbitJkiT9mwlL97oKeKR8fjXwSGZOoWhOVsnMWyiakteV66FoaNYsl18FvJUiiRmLoc6fmXk5cBtFc/QlYIdynst5wJ2Z+XdgqYi4DrgEODIze2dGlSRJkjRCz0y6B8jMT3Y8P6zj+UXA0uXzS4AlOtZNpjiVa9j4MexnmfLnxHLR5zvW7dux6bajvHffkcskSZKkTi82KAGpWk81LHNSRGwFHMxLKUpf+fzozPx5bYVJkiRJXcSGZRZl5vnA+XXXIUmSpN7TpDkmVeu1OSySJEmSWsSERZIkSWoZExZJkiRJagATFkmSJKllTFgkSZIkqQFMWCRJkqSWMWGRJEmSpAYwYZEkSZJaxoRFkiRJkhrAhEWSJElqmSETFkmSJEmqnwmLJEmS1DKDJiySJEmSVD8TFkmSJKllhoZMWCRJkiSpdiYskiRJUsv00lXCbFgkSZKklumlSfc2LF1gaN4F6i6hEkP93fvH85GLLqy7hMqMmzC+7hIq8adf3l53CZW54S831F1CZba/5Z66S6jMH8+7q+4SKnPoIevVXUIlJn3jmrpLqMwx+3287hLUxbr3G6EkSZLUpYYG665g7nHSvSRJkqTGMmGRJEmSWsbLGkuSJElSA5iwSJIkSS3TS1cJM2GRJEmS1FgmLJIkSVLL9NKNI01YJEmSJDWWCYskSZLUMiYskiRJktQAJiySJElSywx6HxZJkiRJqp8JiyRJktQyzmGRJEmSpAYwYZEkSZJaxoRFkiRJkhrAhEWSJElqmUETluaJiIfKn0dFxGsi4jMRsVfddU1PRJweEbPcFEbE+RGx3JysSZIkSWqTNiUsQwCZeTBARNRbzRhk5s511yBJkqTuM9RD92GZrYYlIn4LvBt4Cngc2CAzb46I3wNfycyfRcSFwMWZ+a2IOB74G7B4Zn4sIj4JrJWZ20TEzsBymfnVGezzSmDvjtevA04HPgL8FfgBsFi5+sDMvC0iTgZWBOYHjs7MH09j7A2AScBzwPHA/cCXgBeBe8r9jgNOBpYvnx8A/A44DliJIrX6dGb+KiLuBVYD/gD8v8ycEhGHlOOdXe5jPDAF2CszH4iIzwGbA38HXjO9z0KSJEnqdrN7Sti5wGbAusCfgU0iYlXgSeBdETEeWBTYuNz+bRQNwXrl6/WAZSJiANga+J+Z3P8qFM3KTpn5v8BhwGWZuTFFc3FcRCxY1vc+4D3A1BmMOV9mblA2NScA22bmRsCDwO7APsC9mbk2sCOwBrAn8Ghmbgi8FzimHGsIeB44C9iuXLYzcCrwdYrmaSLwDWBSRLwV2DAz3wF8AFhwJj8PSZIk9YChweofTTG7Dcs5wBYUTcvhwKbAVhRpw9uAjSiShMUjYj3ghsx8DrgrIlYHXgBuBNYHls3Mu2Zy/++hSE2GP9LVgD0i4gqKZmPRzPwncFD5+gxgvhmMmQARsTiwNHBmmepsCiwHvB64ASAz78nMb5f73bzc79nAQES8Eugrx/wBsFtEvAO4MzOfLN9zWPmeI4AlgKBIa8jMZ4HfzuTnIUmSJHWV2WpYMvM2ilOt3pmZF1AkAtsAv6D44v1fwMXAdcCRvJSgnAt8DbiiXP9l4LJZKOGbFM3IqRHRD9wBfLNMLXYBfhgRSwFvz8z3AVsCXyu3nZbh5ucxilPCtikTlklljXcA7wSIiBUj4rRy2U/K/W4N/BR4ouNz+hNF8/KfFI0T5XsOLd/zMYpm6g5gjYjoi4h5gbfOwmciSZKkLjc4OFT5oynmxFXCrgIeKZ9fDTySmVMompNVMvMWiqbkdeV6KBqaNcvlV1F8MT97jPsb6vyZmZcDt1E0R18CdigTkfMo0oy/A0tFxHXAJcCRmTnDkCszh4CPAxeU790LuJ1i3smKEXEV8EPgqHLZquWyq4D7y/d3/qZ/wP9v797jrB/r/Y+/BokkZ+VQitpvdI4OyqGziEpho7Y2iU12dC6H7JDO5+SsSKLNDpXIoZy16yeEvCU5JXFHusv5vuf3x/WdjHvf98xovjPX+n7n/Xw85rHWrLVm7ve615qZ7/X9XNfnghfY/lnz+YeA/2q+5kjgattXNLl/QRnUzZrg/0lERERERC8NzaQOA331wF/v6uWLuMifb6wdYcrcfuxhtSNMmcctsVjtCFPiiqMurB1hylxy4z21I0yZrd/+nNoRpswVpz3WWdTd8ZLt16kdYUp85gsX1I4wZb7xu5NqR5gyC62+7tD4j5p+z/ngD6f8+O+qz282EM99oNoaS9oceD+PVCaGmutfsX1qi//OvsCr5/Pv7GD7prb+nYiIiIiImJyBGrDY/gHwg2n4dw4ADpjqfyciIiIiYioMD9Aak6nWmZ3uIyIiIiJi5hmoCktERERERIxv7gxah54KS0REREREDKxUWCIiIiIiOiZrWCIiIiIiIgZAKiwRERERER2TCktERERERMQASIUlIiIiIqJj5qbCEhERERERUV8qLBERERERHTM8oPuwSFoMOA5YEfgr8E7bf57nMbsCOwJzgU/ZPmWs75kKS0REREREtGVX4ErbGwLfBvYdfaekJYAPAS8DNga+PN43zIAlIiIiIqJjhucOT/nHP2l94Izm+o+B184bvflYEngiMGe8b5gpYRERERER8ZhJ2hF4H2UAAjAE3A7c03w+G3jS6K+xfa+kE4BrKMWTT43372TAEhERERHRMYPQJcz20cDRo2+TdDKlekJz+Zd57l8PWA9YjTLA+Ymki2z/ckH/TqaERUREREREWy4CNm2ubwpcMM/9TwTutf2Q7QcpA5qlx/qGqbBERERERHTM8Nxxl37UcghwjKQLgAeA7QAkvQ/4re0fSnqdpJ8DDwMX2j57rG+YAUtERERERLTC9n3A1vO5/Uujrn/4sXzPDFgiIiIiIjpmgCssrRsa1E1nYuLuP/2QXr6Ie77xM7UjTJmvnLN/7QhTZpEVV6kdYUoML/2U2hGmzNBDD9SOMGXmLNXf123h2XfWjjBlhh7u6XtyqL9Lh3dbY8vaEabMocM3DtXOMD+r7Xj8lB//3XT0dgPx3FNhiYiIiIjomJlUYenvUD8iIiIiIjovFZaIiIiIiI4ZnjNzKiwZsEREREREdEymhEVERERERAyAVFgiIiIiIjomFZaIiIiIiIgBkApLRERERETHpMISERERERExAFJhiYiIiIjomFRYIiIiIiIiBkAqLBERERERHZMKS0RERERExABIhSUiIiIiomPmpsISERERERFRXyosEREREREdkzUsERERERERA6A3AxZJj5f0rto5/lmS3tNcvlPSQbXzRERERMTgGp47Z8o/BkVvBizASsBOtUNMwj61A0REREREDJo+rWHZC1hL0seB5wLLNre/1/bVkq4DLgTWBG4H3gZsD6xp+2OSHg9ca/sZkn4K3AEsA2wGfAN4JmWAt6/t8+YXQNJGwMeAB4BVgcOAVwPPA75i+zBJVwDnNbfNBd4M/CewjKSvA78A1pN0JrA8cKjtI1r7X4qIiIiIzhueMzgVkKnWpwrLJ4HfAIsDZ9t+DbALcGhz/+rAPrZfDqwAvLi5fXjU9xh9/Tu2Xw/sCNxp+5XAW4CDx8mxCrAFsBuwN/B2YNMmC8CTmu/9SuA2YBPbBwF32d69ecyDtjcG3grsOaFnHxERERHRQ30asIx4LrCjpHOBIyhVEoBZtm9rrt8KLDbP1w3N8/l1o77fps33OxlYWNKyLNhVtucCfwF+Z3sOcPc8/97lzeUt88kBcFlzeTtlABYRERER8Q9Zw9JNcynP51rgS7ZfTalufKu5f3g+X3M/sHJzfZ35fD+a7/fd5vu9CTjR9l1j5Bj978w7CJrfY+b32Il8j4iIiIiI3uvTgOUO4HHAksDWzTqU0ygDDpj/1K8zgKdLOh/YCrhnPo89jLI25mfAzyhVkYma38BkQVPQrpF07Hy+Zn7fIyIiIiJmsJlUYRkaHs7xcNfdf/ohvXwR93zjZ2pHmDJfOWf/2hGmzCIrrlI7wpQYXvoptSNMmaGHHqgdYcrMWaq/r9vCs++sHWHKDD3c0/fkUJ/OEz/abmtsWTvClDl0+MaBnO2yzOv3m/Ljv7t/8omBeO596hI2bSTtS+n+NfJGGWqu72D7pmrBIiIiImJGGKQKyFTLgOWfYPsA4IDaOSIiIiIi+i4DloiIiIiIjhmeO3f8B/VEfydTRkRERERE56XCEhERERHRMTNpDUsqLBERERERMbBSYYmIiIiI6JhUWCIiIiIiIgZAKiwRERERER0zNxWWiIiIiIiI+lJhiYiIiIjomOE5qbBERERERERUlwpLRERERETHpEtYRERERETEAEiFJSIiIiKiY1JhiYiIiIiIGACpsEREREREdEwqLBEREREREQMgFZaIiIiIiI6ZSRWWoeHh4doZIiIiIiIi5itTwiIiIiIiYmBlwBIREREREQMrA5aIiIiIiBhYGbBERERERMTAyoAlIiIiIiIGVgYsERERERExsDJgiYiIiIiIgZUBS0REREREDKzsdB8TIulZwLOAK4E/2O7VjqOSlrV9V+0cbZG0me0fjvp8a9vfq5kpImIQSVrI9tzaOSZL0tMWdJ/tm6czS0TbMmCJcUnaHdgCWBb4NrA6sHvVUC2RtBFwMLCwpBOBW2wfVTnWP03SZsArgG0lvby5eWHgTUCnByyS9gPmO1C2vf80x5kSklYBlgIeBj4CfM325XVTTY6kn7Lg1+3V0xxnSkh6HrAEMBc4CDjI9jl1U02OpF9TXreFgUWBO4EVgLtsv7RmtjZIejswB3g88DlJn7X9+cqxJuvg5nJV4InAL4EXArOA9WuFapOkdwN7AosDQ8Cw7dXrporpkClhMRHbAK8D/mL7i8DLKudp0wHAhsDtwBeA3erGmbQrgGuB+wA3H1cB29YM1ZKrgKuBdSkHGT+n/MFau2aolh0PPJly0HsW8KW6cVqxJbA1cDPwKWATYH/Ke7MvDgUeAPYB9gb2qxtn8mw/1/bzgP8FNrP9cuANwG/rJmvNHpSfsXcATwU2rxtn8mxvbntz4Fbguba3BZ4H/LVuslb9B7ApsBawZnMZM0AqLDERC1HOtI2cJb2/Ypa2zbV9l6Rh27Mlza4daDJs3wIcI+nbfZjiMJrtkwEk7Wx77+bmMyWdVTFW2+YC5wN72z6hOZvYabb/DGW6iu2R1+pnTcWsL+6nDKYXtX2ppDm1A7VoddsGsP07SavVDtSS+5rL2bYfkNSn46Gn2B75O/0QsGLNMC2bZfum2iFi+vXpBzSmzncpB1GrSTodOKVynjZdL+lTwHKSPgr05RfhRyR9BLiXR8rmK1fO1JZlJD3T9vWS1gaWrB2oRY8DPgucL+lVlKk4fTFH0ruAX1Cmp9xbOU+bhoFjgdMlbU05SOyLWZIO4JHXrS9rIW4ALgXe1wyer6ycp02nSzoP+H/AS4H/rpxn0iQd1FxdVNKZwGU0J1Ft71UtWEybDFhiXLa/Juls4DnAtbZ/XTtTi3YDdgQuBP4OdP6MdmMbYGXbfTooHLEncJKkpwB/oD+vGcAOlOmXRwJvAd5ZN06r3k6ZLrUVcA3wb3XjtOpfgZfYPr0ZaG5TO1CL3sEj03CuAfatG6cdtneQ9ETbf5P0S9u3187UFtv7SXohIOAY21fUztQCz3M5olcNgGLBMmCJcUk6etSnm0h6CLgFONj23ZViteWHtl9fO8QU+D2PTHnoFdsXN80Sng78zvbfKkdq0w3Ag5S1EGfTo7nntu+Q9APK1KlL6FeF5QHg5ZK2BE6jNCjpS9fBB4HZwB3A5ZSK5gNVE7VA0rOBQyUtA3xL0rWjOyt2WdO84wOUqWAnSFrM9s8rx5oU28cASPq67X80/ZF0LKW6GT2XAUtMxOLA74ALKAvuX0z543UMpftUl90t6U3AdZT1A9i+rm6kViwK/Lrp9ANlSth2NQO1RdLbKAf0iwDfa9YfHVg5VlsOA26jVFkuo/wh3rRqopY0UzpWpSySfRjYi340gwA4GvgxsBFloHJUc70P+vqe/CqlonkEpdnFaUAvBizA4ZQmMvtSmiYcSceb5YdRJncAABsOSURBVEh6D+X3/jKS3trcPESp+sUMkC5hMREr2N7H9pm2P0FZWLovsHTtYC1YEXgfcAjlD/OhdeO05jPAeyjP51DKc+uL91P++M6idNPaom6cVq1h++PAfbZPobQ47ov1bW8P/M320cAzagdq0XLNc3rI9vn062/ryHvy/r69J21fTzmZcxulitQXi9s+l/LcrqIHjXJsH2x7JWB/2ys3HyvZfk3tbDE9UmGJiXiSpDVtXytpLWBJSctR+rx3mu1X1c4wRfrSyWd+5jRdfYZtz5H099qBWrSIpOUBJC1JU/XriUUkLQYMS1qYsgdGb0has7lclVJB6ouR9+Rwz96Td0naBVhC0jbAX2oHatH9kjam7C/2MnowYBnla01ji8VGbrCdKWEzQAYsMRHvAY6TtDJl7crulEWmn6yaqgWSfs+jF+3dY/uFtfK0aKQ3/RDwAso0lb78Ur9Q0vHAqpIOpXQv6ot9gIuAlSgdjPaoG6dVX6J0LVqBsofOF+vGadV7gW9Sfu5OAnatG6dVe9PP9+S7KNMSZ1H2dtqxbpxW7Qx8Hlge+CD9ej+eSpmieEvzeRbdzxAZsMRErAM8ibLQ8snA0bafWzdSa9ZsLocoz3OrillaY/tjI9clDdGfudnY3kvSG4BfUbrW/aB2phZdbFuSVqAcSPVpB+efUhoJPBP4ve1ZlfO06Wbb6418IunlNcO07J7R70nbfTlAfJrtjwJIWgj4MPDpupFa8zZg1x40xZmfhWy/o3aImH4ZsMRE7EZZQLoPpZ971xfa/4Pt0d1uLmr2ZOk8SaP371iJHqwXaKYRLQycQKnwnUuZ8nCu7VdXDdee7wJb2r6zma7yAeBfKmdqy5mU5h1H9GywAvB9SW+kTAU7ANgYeFHdSK05sJkC/E3K4vS+TME8StK2lClux1K61/XFIsDZkq6l/Lz9rHKeNl0p6aWUjnUj+7A8WDdSTIcMWGIibrP9R0lL2v5Zs8FiLzQDlJEzhivTn/nZo3vV3wd8rlaQFu1ImcLxFMrzG6Ksg7iwZqiWnS3p25SGFn+hbPrWC7bXkbQusEPTMewU252fVtr4MmVD3WUoA7M+vW6bN3se/RvwE0m/sb1T7Vwt2I5ygmBx4H22z6mcpzW2vwB8QdKLgQ9JOtx2X058bARsPurzYfpViY4FyIAlJuIeSW+hLLrcBVildqAWXTvq+hXAGbWCtMn2MwAkrUiZxtH5gZjtI4AjJO3YdGTqjVEVsaMpzSxeQ5lj3zcje7A8E9igcpZJkzRyEGjgPODVwHGUimYf2qOPeBzweEqFs9MNBSTtPOrTi4BNgDUkrWH78EqxWiVpccq0sHdSTuzsVzdRe2w/v3aGqCMDlpiInSgHGB+jTFH5z7pxWnUsZV+ZkY4jzwfOrxenHZJeSdkL4q+UvvXvtn1W3VStOV/SxygHUUPAyrZ3qZxpskw5Uzg0n9t6cfaw2YD2ZZRF6bvYvrFuolbMr134YZTXrRfTFCWdSxmsHAW8xnbXp4StNOr6PZQppivRr8XbV9I0f2haN/dGc9J0Fx7dJWzteoliumTAEuOyPZuywBnKgKVPTqZ0Lbq1+XyYHgxYgAOBDWzf1ux6/D9AXwYsxwPfB9andIu5s26cyRupiPXc94Gd+lDtG9Hjtuij7WH71+M/rDOOsn3rqOpYb0haxPbDwAuBB5vbFoVerfPYg7JxaR8bCsQYMmCJme4ptvvU0WfEnGYzNGz/QVKf+vD/zfanJD3L9o6SOt8lTNLXbe8u6eJ57hq2/YoqoVoiaR/bB1LWDGwr6R/32d6uWrAWSDrJ9paS/sgjZ+iHKK/byhWjTdrIexI4XNK8z63LvzPf33zMWx3rQ1XsWMrP2a95dMW2N5VaSvXoFtu92scpxpcBS8x010paeeTgvkf+Kuk/KdWiDSn7sPTFcLMIeElJS9CPNVULNwvRb5rn9j5MUxkZUB5aNcUUsL1lc7nSeI/toAOay22qpmiZ7fc3l72rjo2cABi1hnE54K4etaKG0h3yBkm/45EBdNcHmjEBGbDETLc+cLOkWZSDw86fGW28g9KG+pPANfRrU7RPAFsA3wZuaC677tLm0mM+qoNsX9FcvQz4CKUb32nAVdVCtUTSd1nAoLLr1SPbf2quPgx8BliRst7jav7vwLoz5qmGPUpPfvcjaUPgG5QmCSdKusX2UZVjtWUXYGtKF8WYQTJgiRmtR60e57U8cJntDzWtm5eiJ3N+bZ/PI+uMTquZpS22j6mdYRocDfyY0pb0Lsoi7o2qJpq8MatGklaz3dmD+8bhwBeAfYH/BY6kNE/opPGqYZLebPvU6cozRQ6kVNZPprx2P6P8vPXBrcAv+rQWLiYmA5aY0SQ9m3LQsQzwLcrO6X3YFf5YHmmQ8GOaDj/14kzeAtYLAP05M9pzy9k+WtI7bJ/f7C7eabbPG+ch36T76yIWt31usxbpqp6th5ufPYCuD1jm2r5L0rDt2ZJm1w7UoscDV0i6ikc2jux0NTMmJgOWmOm+CuwAHEHpPnUa0IcBC7YvbS77cnC4ZXP1JbZvGbld0pqVIsVjNPJaSVqVju/nMUFD4z9k4N0vaWPKOquXAX0fsPThNbu+qawv12z03PUq32ifmt+NPalmxhgyYIkZz/b1zZmo23p0JuovzQZplwAvATr/vCQ9h7LA/jOSPkQ5sFgI+DTwgprZYkLeS6k4rEXZI2K3unGmRR8WO+8MfJ4yzfSDwK5140y5Prxm/0HZP+1C4G/Au+vGac8YVc0+VDNjDJ0/6xoxSXc1G1EtIWkberLOg7LD8drAZ5vLPiy6X4bSsejJNC1yga0oi0tj8P0W2M320pRBZp/29uiz+yh7lzwb+Cn9+R3ZZ+sAi9p+D/BS4NmV80yHPlTGYgypsMRM92vg6ZTNB9elB5sQAtieBew57+2Svm97iwqRJs32BcAFkl5k+7LaeeIx+w7wI8omtM8EjqEMPPusDwdRJwBfaa7/GTgO2KxenCnXh9fs6zzSjno/yvrMDaulmR59qIzFGFJhiRlJ0rskXULZQOyVwHLABsCLa+aaBkvXDvDPkvT15urBki4e/VE1WEzUKra/CWD780Dv9i6RtOw8N51bJUi7lhhpRGL7BOAJlfO0QtJHF7Db/RenPUz7HrL9OwDbNwDpqBWdlwpLzFTHAecAe1H2KoHyS/2OaommR5fPQvVyI7sZZFjSv9i+TtIalD0iekHSRsDBlIXpJ1J24j7K9gHjfGkXPCjpdZS9gl5Cfw5+bwb2l/RU4GzgZNtX2v7BOF/XBTc1G9GOrGH8Q+U806EPlbEYQwYsMSPZfgC4kbKgNDpg1EZ2cynrVxYbdff+058oHqP3UTaxezJwG2VhcF8cQH/3vdiJsuj+K8BvKBv3dZ7t45vB5YbAQZRNTRcb+6s6YwfKz9cmlNfswLpx2idpWdt3jbqpD9XMGEOmhEVE1/w38CTgT6M+YsDZ/jll+uUmwCtt/7JuolbNbQ6ehm3Ppgdd+UbYvh74MPAhyh4lN9RN1A5Jp1KqRm+lVNmXr5uoVQ9RuoPNAq4Alqwbpz2SNmr2YLlI0n9JehdAT6qZMYZUWCJmlj50+Jlte5/aIeKxkfQ2YB/K353vNa3E+3Lmt7f7XkjaHdgCWJayIe0awO5VQ7XjEsq6xacCq1O62LlqovYcRqlivg64jPK6bVo1UXv6XM2MMWTAEtEjkvZjAetUbO9v+23THGkqXNW0oP4Vj+x0fF3dSDEB7wdeBpxBmYLzv/Rnqkpv972grBnbEDjH9pck9aIyZvvTwKclrQt8DvgMsHjdVK1Zw/ZOkjawfUqzb1VfzLV9V3PCY3aP9k6LcWTAEtEvVzWX76S0bD6fcpC4VrVE7XsBj94ocphsGNYFc2w/0BxozJH099qBJkvS60d9egOPTJd6JfCTaQ80NRai/IyNnAjpxU73kr5GqbBcBxwBvLluolYtIml5SqOLJelPowTocTUzxpYBS0SP2D4ZQNLOtvdubj5T0lkVY7XK9qtqZ4h/yoWSjgdWlXQo8IvagVqw7QJuH6Y/A5bjKSc+VpN0OnBK5TxtuRN4adOApW/2Bi6itA6/lLL2qC92o2yEfCHwd/pVzYwxZMAS0U/LSHqm7eslrU0PFl1KOsn2lpL+yDzT3myvXClWTNxngPUoU/mu7Un72HfbfljSorWDTKGzKC3gnwPY9pWV87RlVcrC7UuA/wHOs92XSsRTbUvSCsAs211uZz+vH9p+/fgPi77JgCWin/YETpK0EnArPTgLZXvL5nK+Gw5KerPtU6c3VTwGP7K9PmUNS18cC2xHWaw9clA41FxfvVaolh3VvG6/qR2kTbZ3BpC0AfBZSjOBFauGas/OwHds31k7yBS4W9KbKFP55kLWMM4UQ8PDfRp4R8RMJelc21nLMqAknUY5U28eOdDoy7QpJA0By9meVTtLmySdCVzDo1+3w6uGaoGkPYHXACtQpk+d2Zf3o6RLgcfz6Ndsu6qhWiLpp/PcNJzf+zNDKiwRPSRpe+CjjNoIzXZfzvguSHY6Hmx/5tENE3qzzkPSGyg73f9V0hOAnWxfUDlWWy5uLp/cXPblLOfGwDKU9rhn9miqG5RNMP8PSavZ7vQi9axhnLlSYYnoIUlXU7re3DJyW08Xl/5DKizdJOkQ27vWzjEZzRntN9m+Q9IqwEm216udaypJ+r7tLWrnmAxJiwGvomyMueaCppv2RR9+R0r6PY8eNN9j+4W18sT0SYUlop9uaHaojhh0qh2gBX+3fQeA7T9Iurd2oGmwdO0AkyFpK+D1wIuA/0dpCtF3fahCr9lcDgHrAFtVzBLTKAOWiH66V9KPgct5ZHPFvepGmnJ9+GMcHSLp/c3VOZKOA86jdEKbCZvZdX16xseAu4FPUzpP3Vc5z3To+ms270yBi5o9WWIGyIAlop9Orx1gKklaiDJAeTnwc9sPAl+smypmoD83l99pLocpg5YYcLZfJGktYHPgbEl3dH2K20zQDFBGBl4r069NMWMMGbBE9NN3gH8HngacTeny0wuSvkxpsboaZTrHn4B39mRfj+gQ28cASFoE2AVYm9Ju9ZCauWJ8kl4AvJbSKQx61rZ5AfpQhb521PUr6Feb9BjDQrUDRMSUOJQyWHkdsCxlv4i+eLHtw4D1bL+BsgFcdFcfDqIOo+y7chbwdODIqmmmx921A0zSecDbga/YfkVfp8w21egR51YL0p5jKYPL3wN/BJ5fN05Ml1RYIvppDds7SdrA9imSPlQ7UIsWlrQOcGOzw/iStQPF+JruWUsBD1Parn7N9uWUhc9d9yzbGzbXT5F08ZiP7hBJzwOWoEy9OQg4yPY5tt9WN9mkLQesD2ws6QPAHba3rZypFZLeDsyh7MXyOUmftf152wdUjtaGkyl759zafD4MnF8vTkyXDFgi+mkRScsDw5KWpF/zfI8FvgHsSNmh+rC6cWKCjgf+C3gPcBLwJeBVth+qGaoli0l6gu17m31YFq4dqEWHArsDnwD2pvzMnVM1UTuWBlahTC1dAuj0/iTz2APYBDgBeCplv6PPV03UnqfYfnntEDH9MiUsop/2oezevC5wKbB/3Tjtsf0NYDPKQcYnbB9VOVJMzFzKmdClbZ9AvwbRXwYul/R94FeUwVhf3A9cDSxq+1LKmfs+OAN4BvBJ2y+z/dHagVo00vFsdtNVq08np6+VtHLtEDH9+vQmjoiG7fMASVoBmGW78+0sR0jaBfgg5SBqTUmfsP3dyrFifI+jnJ0/X9KrgEUr52nT3yiLgZcEbga2p5zd7oNhSlXzdElbA32oiGF73doZptANlBNV75O0H3Bl5TxtWh+4WdIsyntz2HYGMDNABiwRPSLp67Z3l3QJo3ruS6JHZfRdgeePmn5zHpABy+DbgdIE4kjgLcA768Zp1eeAnYG/1A4yBf4VeInt05uB5ja1A8XYbO8g6Ym2/ybpl7Zvr52pLbb/pXaGqCMDloh+GVlUuQOPTAvomzso01RoBi1d71Y0U9wAPEiZrng28Ne6cVp1dVPV7KMHgJdL2hI4jdJ18K66kWIskp4NHCppGeBbkq61/cPaudow8tyAZYBvAb15bjG2DFgiesT2n5qrR9pev2qYqXMfcIGk84AXA0+S9FUA2++tmizGchhwG6XKchllmtGmVRO159SmqvmPvTxs71gxT5uOBn4MbEQZqBzVXI/B9VXKSasjKM0uTgP6clDf5+cWY8ii+4gekbRUc/Xvkr4k6T8k7Sxp56rB2vVFYC/gTOBA4MOUVpcn1wwV41rD9seB+2yfQmlx3BfvpSy8P3HUR18sZ/to4CHb55Pjhk6wfT1lfcdtwOzaedrU5+cWC5YKS0S//IiyKPH3lI3dVqwbpz2SNmtK/5r3PtuHV4gUj81Iq2162Gr7dtt9GqQ8iqQ1m8tVKfvoxGC7q2lOsoSkbejX2qp5n1umBM8QGbBE9MtDkn4BPItR01MoC/C73tp4ueZypXlu700HtJ4babW9EqWD0R5147TqPklnUFoaDwP0aOf09wLfBNai7J+za904MQHvolShZ1Fa2/dleiLAr4GnA3dSntudVdPEtMmAJaJfXkvZDO0QYLfKWVpl+5jm6ieBFwBPqBgnHruLbf+j1Taweu1ALfpB7QBT6Gbb6418Iqkv3Qb77Gkj+8pIWogybfbTdSNNjqR3ATtRBs4jJ+M2oLRLjxkgA5aIHrE9h7IPxBtrZ5lC/01Z/zDSYGCYsiFhDLbvAlvavrOZ0vEBoBctSkcNpvvo+5LeSJkKdgCwMfCiupFiHEdJ2pYy7fJYyp5VXXcccA6lcvTJ5ra5lK6RMQNkwBIRXbO87Q1qh4jH7GxJ3waWpsypf2nlPDExXwZOobSRPZO8bl2wHeUEweLA+2yfUznPpNl+ALiRst9RzEAZsERE19wk6am2b6kdJMYnaWRH+6OBJwKvocyxjwEmaaT6ZcrmrK+mnOV+BnBdrVyxYPN0g7wI2ARYQ9IaaUwSXZcBS0R0gqQ/UqZ/LQZsLenPzV3DtleulyzGYcrrNjSf2/q0jqVvDlvAbcOUwUsMntENSe4BTmhuS2OS6Lyh4eG8jyMiIiK6TNKqtm8dVR37B9upikWnpcISEZ0i6bWU310LAV8D9rV9fN1UsSCSvm57d0kXz3PXsO1XVAkV45J0ku0tR1U2oVTJUtEcXO9vPuatjqUqFp2XCktEdIqkn1MWlR4M/DvwPdsbVg0VCyTpEMrmbs+Y565h29tViBQRER2TCktEdM29lJbGD9u+XVLOugy2S5tLV00Rj4mk77KAtQ8ZaA6meaphj5KqWHRdBiwR0TWzgTOAwyW9h/ThH2g936Okzw4d605Jq9m+abrCxPhsrzTW/ZLebPvU6coT0aYMWCKia7YC1rB9jaTnAEfWDhTRN7bPG+ch3yTrIrpmDyADluikDFgiohMk7ceo6Q6SRt+9/7QHipjZhsZ/SAyYvGbRWQvVDhARMUFXAVcD6wKPB35O+QO8ds1QETNU1o51T16z6KxUWCKiE2yfDGU3Z9t7NzefKemsirEiIiJiiqXCEhFds4ykZwJIWhtYsnKeiJko04u6J69ZdFYGLBHRNXsCJ0n6E/BtYLfKeSJ6T9Ky89x0bpUgMS5JH53fbvfAF6c9TERLsnFkREREzJekjSibtC4MnAjcYvuouqliLJK2A94EPBU4GzjZ9pV1U0VMTgYsEdEpkrYHPgosNnKb7dXrJYroL0nnA28BTqYcBP/M9jp1U8V4JC0MbAgcBLzQ9mLjfEnEQMuUsIjomo9QDpzWGvUREVNjru27gGHbsykbt8YAk3QqcCnwVuCTwPJ1E0VMXrqERUTX3GD7+tohImaI6yV9ClhO0keB7G4/+C4BNqBMCVsd+C3gqokiJilTwiKiUySdCDwJuJxmXwHbe1UNFdFTkhYBdgKeC/wGONz2g3VTxURIWhf4HPAy24vXzhMxGamwRETXnF47QETfSXr9qE9vaD4AXgn8ZNoDxYRJ+hqlwnIdcATw5rqJIiYvA5aI6JrvAP8OPI3SAeeaqmki+mnbBdw+TAYsg+5O4KW2H6gdJKItGbBERNccCtwGvA64DDgW2LRqooj+ebfthyUtWjtIPGarAhdJugT4H+A823MrZ4qYlHQJi4iuWcP2x4H7bZ8CLFU7UEQPHdtcGri2+Ri5HgPM9s621wW+R2lrfHvlSBGTlgpLRHTNIpKWB4YlLQnkzGFEy2xv11w+Q9IQsJztWZVjxQRI2hN4DbACcBGwX91EEZOXAUtEdM0+lD/CK1H2GtizbpyI/pL0BspO93+V9ARgJ9sXVI4VY9sYWIay2eeZ2eU++iBtjSOikyStAMyynV9iEVNE0qXAm2zfIWkV4CTb69XOFWOTtBjwKuDDwJq2V6ocKWJSsoYlIjpB0teby0skXQycSllYenHdZBG99nfbdwDY/gNwb+U8MQ5JWwFfAw6kbBq5Q91EEZOXKWER0RUHNJc7APfVDBLRd5Le31ydI+k44DxgPWB2vVQxQR8D7gY+DfzQdn5fRudlSlhEdIqkC22vXztHRJ9Jeuc8Nw0DQwC2j5n+RPFYSFoL2JyyaeQdtreoHCliUlJhiYhOkLSU7XuAv0v6EqXF6lwA24dXDRfRMyODEkmLALsAa1N2Tj+kZq4Yn6QXAK+ldAoD+E3FOBGtyIAlIrriR8D6wO8p0x1WrBsnYkY4DPgLcBawEXAksH3VRDGe84AbgL1tn147TEQbMmCJiK54SNIvgGfx6DOGw8D+dSJF9N6zbG/YXD8lTS46YTnKyZ2NJX2AMiVs28qZIiYlA5aI6IrXAqtQpqTsVjlLxEyxmKQn2L632Ydl4dqBYlxLU35XrgYsAdxUN07E5GXAEhGdYHsOcDPwxtpZImaQLwOXS7qaso4lu6YPvjOAU4BP2r66dpiINmTAEhEREQvyN+BaYEnKCYPtgROqJoox2V63doaItmXAEhEREQvyOWBnysL7iIgqMmCJiIiIBbna9nm1Q0TEzJYBS0RERCzIqZIuYVRnPts7VswTETNQBiwRERGxIO8FPkumhEVERRmwRERExILcbvvE2iEiYmbLgCUiIiIW5D5JZwC/omzSiu296kaKiJkmA5aIiIhYkB/UDhARMTQ8PFw7Q0RERERExHwtVDtARERERETEgmTAEhERERERAysDloiIiIiIGFgZsERERERExMDKgCUiIiIiIgbW/weydmIuMChAzgAAAABJRU5ErkJggg=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9752" y="1700808"/>
            <a:ext cx="3744416" cy="24622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raph </a:t>
            </a:r>
            <a:r>
              <a:rPr lang="en-US" sz="1400" dirty="0"/>
              <a:t>representation conveys information in more effective and efficient way than pure text </a:t>
            </a:r>
            <a:r>
              <a:rPr lang="en-US" sz="1400" dirty="0" smtClean="0"/>
              <a:t>description.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raphs </a:t>
            </a:r>
            <a:r>
              <a:rPr lang="en-US" sz="1400" dirty="0"/>
              <a:t>representations are expressive and conveys information in a detailed </a:t>
            </a:r>
            <a:r>
              <a:rPr lang="en-US" sz="1400" dirty="0" smtClean="0"/>
              <a:t>way.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nalysts </a:t>
            </a:r>
            <a:r>
              <a:rPr lang="en-US" sz="1400" dirty="0"/>
              <a:t>can identify outliers, trend and patterns hidden in data by using appropriate visualization </a:t>
            </a:r>
            <a:r>
              <a:rPr lang="en-US" sz="1400" dirty="0" smtClean="0"/>
              <a:t>techniques.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55576" y="4379045"/>
            <a:ext cx="7272808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Spotting outliers – ex: Box Plots</a:t>
            </a:r>
          </a:p>
          <a:p>
            <a:pPr algn="ctr"/>
            <a:r>
              <a:rPr lang="en-US" dirty="0"/>
              <a:t>Discriminating clusters – ex: Scatter Plots</a:t>
            </a:r>
          </a:p>
          <a:p>
            <a:pPr algn="ctr"/>
            <a:r>
              <a:rPr lang="en-US" dirty="0"/>
              <a:t>Examining relationships – ex: Correlation Plots</a:t>
            </a:r>
          </a:p>
          <a:p>
            <a:pPr algn="ctr"/>
            <a:r>
              <a:rPr lang="en-US" dirty="0"/>
              <a:t>Comparing mean differences – ex: Cell-mean Plots</a:t>
            </a:r>
          </a:p>
          <a:p>
            <a:pPr algn="ctr"/>
            <a:r>
              <a:rPr lang="en-US" dirty="0"/>
              <a:t>Observing a time based process – ex:  Line Plots</a:t>
            </a:r>
          </a:p>
          <a:p>
            <a:pPr algn="ctr"/>
            <a:r>
              <a:rPr lang="en-US" dirty="0"/>
              <a:t>Checking distributions – ex: Probability Plots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49527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/>
              <a:t>Dataset Correlation</a:t>
            </a:r>
            <a:endParaRPr lang="en-US" dirty="0"/>
          </a:p>
        </p:txBody>
      </p:sp>
      <p:sp>
        <p:nvSpPr>
          <p:cNvPr id="2" name="AutoShape 2" descr="data:image/png;base64,iVBORw0KGgoAAAANSUhEUgAAAywAAAJ7CAYAAAABchVmAAAABHNCSVQICAgIfAhkiAAAAAlwSFlzAAALEgAACxIB0t1+/AAAIABJREFUeJzs3XeYJGW59/HvzLCwsARBiUoQwRtUXhNKTguIEkWUqCCIZFHgnIOCHHNYVBQDICAIKCLCAUHJUbIR4RBuEBERkIyLuKSdef+oGukzzO7Ohtqq6v5+rquv6a6qfuqunoXte3/1VPUNDQ0hSZIkSU3UX3cBkiRJkjQtNiySJEmSGsuGRZIkSVJj2bBIkiRJaiwbFkmSJEmNZcMiSZIkqbHmqbsASeoWETEI3AoMlouGgN9m5l5zeD8nA3dk5pFzaLwrge9k5v/MYLv5gMOBLctFA8CP51Qd09jnbsD7M3OrGWx3PHBsZv4hIk4AfpKZV8yh/Z8MfD4zPzti3Z+Bf2bm/5vBGB8BxmXmcaOs2xtYpMrPUJLazoZFkuacIWDDzHyy7kIqci6QwJqZ+XxELApcEBETMvMzFe53LDcM2xQ4DiAzPzqH9/9XYBfgs8MLImI9YH7gn2N4/7oUjezLZOb350B9ktTVbFgkac7pKx8vExF7AHsB44DFgEnD/+IeEZ8CdgVeAO4GPpyZT5fv2a8c83HggMy8qxxy7Yi4AVgIuBQ4JDMHyy/SR1J8mX4eOCIzLy73cwSwY7mfu8rxHumocQA4vXzfbpk52LFufWAVYPPMHALIzCcj4oPACuU2rwaOHX4NnJqZX4+I5YFrgDuA5YEPA2d2vN4AeB3wVWABioTqs5l5wYjPcE1gEjAvsDRwaWZ+NCK+CCwD/LhMRCZRJkYR8V7gvylOgZ5cfk6/iYjPlHUuXdbwCLBDZv59lF/frcBrImLNzLyxXLYbcBrw7rK2JYDvA0sASwH3AdtTNCtbA5tExJRy/VrlNrcA9wCvAj4P/BHYIzMviojPA2tk5maj1CNJPcU5LJI0Z10ZEb+PiD+UP18VEROAjwDvycy3UzQNRwJExNYUzcoa5alF9wIHlA3CbsC65Xu+BpzTsZ9lgI2AtwBvBj4aEYsBPwM+lplvoWgMfhQRy0fE7sBmwNvLdbcBP+wYb77yvX/PzA91Niul1YGbhpuVYZl5T2ZeXr78MXB5eRzrAh+MiO3Lda8BPpeZqwAPjXj9HHAS8MHMXB3YBjguIl4zooaPUTRgawFvBLaJiLdm5qeBB4GdM/PXwxtHRFA0UNuWx/wZ4OcRsWC5ybrAdpm5KvAUsDejGwJOpfg9ERHzl++9qGObHYHrM3OdzHwdMAX4UGaeC5wHfDMzjy23XQ54a2buOjx+Zj5K8fs+PiK2Kfe10zTqkaSeYsIiSXPWqKeERcRWwJYRsTJFkzGhXLUx8LPMnAyQmf9Rbj+JInW4PiKGU5tXRMQryuenZeaz5bY/AjanOHXp7sz8bTnW7RFxLUVj827g5OH3AEcDD0fE8N8D3wAWLPc5mkGm849cEbEAsA7FqVlk5uSI+CHwHuAmilTnxo63dL5eiyLpOLfjWKcCI+eGfBjYvEykVqFIkRbsWD8y3ZoIXJaZ95U1XRkRDwNvL9dflZnPlM//QJF8TcvpwB8j4mPAthRNyNThlZn57YhYNyIOAlamaKhuHHUkuHFk41eOcWlEnAn8D7BeZj4xnXokqWfYsEjSnPWyU8LKU6VuoDhl6BrgLGCLcvWLdMzRiIiFgVdQTGg/LTM/1bFu2cx8qggOXvqyXO7zBYqGYuT+Byj+Xz+j5aeWz0+kSDhGuhH4eET0dX7Zjoh3UCQf+43ynn6KU+AAnhuR2nS+HgBuL5OT4XFfDfwd+GDHe66laCwuojilbI1Rjmvk/kc77uGapnQsH5reWJn5cET8juL3thtwELB4R72TKFKok4Aryn1Ma7zpzXt5A8VxrwVcP53tJKlneEqYJFVvdeCRzPxSZl4KbAVQpgmXAe/rOE3pc8DBwMXAThGxVLntXsAlHWPuGBHzRsR4iuThAoqm4vURsXr5njcC6wFXle/dvUxCAA4Ers7MF8rXv6aY6/G6iNhz5AGUczfuBI4qrxZGRCwJfAe4JzP/We5//3LdIhSnNQ3XPPLLe+frG4GVy9PgiIjVyn0tM7xBmSy9DTi0PM3qNcBKFA0IFI3fOP6vK4BNI2KFcoyJ5ftuGnl8Y3QacAiwcGbePmLdu4BvZeaPgccokqbp1fYyEXEwxRye1YFDhn+PktTrbFgkac6Z1tWsLgH+FhEZEb8CnqX4V/SVMvNCisvmXh8RfwSWBA4vG5tJwKURcTNF0rBtx37upUgcfkdxatNpmfk48AHguxFxC/Ajign8fwJ+QNEc/ToibqM4Le2DHeORmc8BuwNHRsRrRzmO7Sj+3vhdRPyBYrL/mZn5uXL9LhSTy2+haEJ+lpmnTuOz+ffrzHysHPvI8lh/RDGf5f6ObZ4CvgL8ISKuAXamaNJWKjc5F/hpRGzScTx3UCQ/55Q1fRnYMjOfHuXYxuJcitPUTh1l3eeBb5QXQjiGYj7QcG0XAgdGxKFM489IRLwF+CSwa2Y+BHwCOL2c/yRJPa1vaGgsV4uUJEmSpLnPhEWSJElSY9mwSJIkSWosGxZJkiRJjWXDIkmSJKmxvA9LF9inb4WuvHLCt355aN0lVOa+1Xepu4TKvDh1xtu00UoLjrzxexfpm96tTNpt8uAMrybcWguN697fW/8zj9ddQiWG5l1gxhu11NC1P627hMqM33zfRv7HNje+/x039JdGHLsJiyRJkqTGMmGRJEmSWmagEdnH3GHCIkmSJKmxTFgkSZKklhno4vmHI5mwSJIkSWosExZJkiSpZZzDIkmSJEkNYMIiSZIktYxzWCRJkiSpAUxYJEmSpJZxDoskSZIkNYAJiyRJktQyzmGRJEmSpAYwYZEkSZJaxjkskiRJktQAJiySJElSyziHRZIkSZIawIRFkiRJapleSh166VglSZIktYwJiyRJktQyvTSHxYZlLoiIhYATgUWAZYBjgN8B3wMmA48CUzJzj4j4GLATMAickZnfradqSZIkqX6eEjZ3rAT8JDPfDWwGHAwcC+yamZsA9wBExKrA9sA6wPrAthGxcj0lS5IkqakG+qp/NIUJy9zxMPCJiHgf8DQwDlgmM+8s118D7AC8CVgeuBzoA14BrAzcPdcrliRJkhrAhGXuOAS4PjN3BX5G0YzcXyYqAGuWP+8E/jczJ2bmRsBpwC1zvVpJkiQ12kBfX+WPpjBhmTvOB74TEdsCt1OkLAcAJ0XE08DzwAOZeWtEXBER1wLjgRuBB+oqWpIkSaqbDctckJlXAat1LouI/YAtM/PxiPgC8Fy57deBr8/1IiVJktQaTZpjUjUblvo8DFwaEf8EngJ2q7keSZIkqXFsWGqSmWcDZ9ddhyRJktqnSXNMquake0mSJEmNZcIiSZIktUwvzWExYZEkSZLUWCYskiRJUss4h0WSJEmSGsCERZIkSWoZ57BIkiRJUgOYsEiSJEktY8IiSZIkSQ1gwiJJkiS1jFcJkyRJkqQGMGGRJEmSWsY5LJIkSZLUACYskiRJUss4h0WSJEmSGsCERZIkSWoZ57BIkiRJUgOYsHSBb/3y0LpLqMQntphUdwmVOfryCXWXUJl5lnh13SVUYmjqUnWXUJm+F56ru4TKLLJI9/7eBp58tO4SKtP3Ynf+mRzq796vXft38d/Zxw3tW3cJo2rCHJaI6AOOAd4MPAvsmZl/7li/LXAYMAicnJnHzcp+TFgkSZIkzYr3AvNl5trAp4CjRqw/CtgEWBc4JCIWmZWd2LBIkiRJLTPQV/1jDNYFLgLIzJuA1Uesfx5YFJi/fD00K8dqwyJJkiRpViwM/KPj9YsR0dlffAP4HXAr8IvMnDwrO7FhkSRJklpmoK+v8scYTAYW6njdn5mDABGxLPAxYHlgBWDJiNhuVo7VhkWSJElqmf6+vsofY3AdsDlARKxJkaQMGw+8CDyXmUPAIxSnh8207r1chSRJkqQqnQNsGhHXla93j4idgAmZeWJEnApcHxFTgHuAH87KTmxYJEmSpJbpa8CdI8vkZOR1n+/qWP9N4Juzux9PCZMkSZLUWCYskiRJUsv0NyBhmVtMWCRJkiQ1lgmLJEmS1DJ9A72TO/TOkUqSJElqHRMWSZIkqWWacJWwucWERZIkSVJjmbBIkiRJLeNVwiRJkiSpAUxYJEmSpJbp6++d3KF3jnQOi4j5IuIjddchSZIkdTMTllm3NLAn8IO6C5EkSVJv6aU5LDYss+4wYNWI+G9gNWCxcvmBmXlbRNwFXAusAvwd2A7YFVglMz8VEfMBd2bmayPiSuARYFFgS+AYYCWKBOyIzLx6bh6YJEmS1BSeEjbrvgTcAcwPXJaZGwN7A8eV61cEPp2ZawOLA+8olw91jNH5/MeZ+S5gD+DRzNwQeC/wvcqOQJIkSa3UN9BX+aMpTFhm32rAxIjYAeijSEkAHsvMB8vnfwPGj3jfyD8Fd3WMt25ErFFuMxARi2XmE3O+dEmSJKnZbFhm3SBFQnUn8KPMPCMilgF2LtcPjfKeZ4FlyudvH2U8yvHuz8yvRsRCwCE2K5IkSerUN9A7J0r1zpHOeY8A44CFgO3LeSjnUTQcMPqpXxcBK0TEr4APAP8YZdvvU8yNuQq4Cri/iuIlSZKkNjBhmUWZ+RzwtumsX6bj+c4dqzYcZduJHc+fB3abM1VKkiSpG/XSVcJMWCRJkiQ1lgmLJEmS1DJ9/SYskiRJklQ7ExZJkiSpZfq9SpgkSZIk1c+ERZIkSWqZJt2JvmomLJIkSZIay4RFkiRJahkTFkmSJElqABMWSZIkqWW8SpgkSZIkNYAJiyRJktQyzmGRJEmSpAYwYZEkSZJapr/fhEWSJEmSamfCIkmSJLVMn1cJkyRJkqT6mbBIkiRJLdPvVcIkSZIkqX4mLJIkSVLL9NJ9WGxYusB9q+9SdwmVOPryCXWXUJmPb/zfdZdQmcXmHai7hEoc9NWt6y6hMk//9eG6S6jMYquuUHcJlXnijr/UXUJllt1x+7pLqMQjF11YdwmVOfryz9ddgrqYDYskSZLUMl4lTJIkSZIawIRFkiRJahmvEiZJkiRJDWDCIkmSJLVMX78JiyRJkiTVzoRFkiRJapl+rxImSZIkSfUzYZEkSZJaxjvdS5IkSWosbxwpSZIkSQ1gwiJJkiS1TF9/7+QOvXOkkiRJklrHhEWSJElqGS9rLEmSJEkNYMIiSZIktYxXCZMkSZKkBuiahCUiBoDLgHHAFpn5j4hYEjgiMw+YjXG3A96UmZ+bQ6WOdb/LAm/OzF/Mzf1KkiSp+XopYemahgV4NbBgZr5jeEFmPgzMcrPSYWgOjDGzJgKrADYskiRJ6lnd1LAcC6wcEccBrwUmAHsCJ2fmWhGxAfBF4EXgHmAfYBdgc2ABYEVgUmaeGhFrA98CngSeA347rZ1GxKuAU4BXlIt2BR4DfgQsDAwAn87MqyLiXiAy8/mI+ApwB3AfcCjwfFn3GcAk4JPA/BFxnSmLJEmSOnkflnbaj6IBeBC4PTPXBabwUjpyPLBtZm5UbvPhcvnCmbkVsA1FkwBwDLBzZm4G3DqD/X4a+HlmrgMcAryzXHZJZm4AbA/8YAZjLAdsC6wFHJqZg8BXgdNtViRJktTLuqlh6ZSdLyJicWBp4MyIuBLYlKJJALi5/Hk/ML58vnRm/ql8/qsZ7CuAGwAy88bM/Amw6vD7MvNBYHJELDHifX0dz2/NzKHM/BfwrzEcnyRJknpY38BA5Y+m6NaGZXDE68coGpJtyoRlEsUEfRh9fsrfIuIN5fM1Z7Cv2ylSFSJi/fJUr9uB9ctlrwYWLWuYAiwdEX3AW6Yx3nAjM0hxOpkkSZLUs7ppDgtMY3J8Zg5FxCeACyKiH/gHxVyT105jnI8CJ0XE08DjFA3ItHyl3PaDFE3GR8rxT4qI91OkNh/NzMGI+BpwIXAv8MQ06h5+fitwWET8LjPPnM7+JUmS1GO8SlgLZeZ9wNrTWpaZlwKXjnjbKR3bPkcx8Z7M/D0zTlaG3/cYsPUoq7YdZduTgZNH2fbqjm2WKX/eTHFqmSRJktSzuqZhqVpEnE1xatewPuCpzHxZYyJJkiRVqb+HrhJmwzJGmbld3TVIkiRJvcaGRZIkSWqZXprD0jtHKkmSJKl1TFgkSZKkljFhkSRJkqQGMGGRJEmSWqavh64S1jtHKkmSJKl1TFgkSZKklnEOiyRJkiQ1gAmLJEmS1DImLJIkSZLUACYskiRJUsv0m7BIkiRJUv1MWCRJkqSW8T4skiRJktQAJiySJElSy3iVMEmSJElqABMWSZIkqWV6KWGxYekCL06tu4JqzLPEq+suoTKLzTtQdwmVeeL57vwDOc/4+eouoTLzLjyh7hIq0z+ue/+a6+bfG106mXjchPF1l1CZbv47W/Xr3v+TS5IkSV3Kq4RJkiRJUgOYsEiSJEkt0z/QvaeXj2TCIkmSJKmxTFgkSZKklumlq4T1zpFKkiRJah0TFkmSJKllTFgkSZIkqQFMWCRJkqSWacJ9WCKiDzgGeDPwLLBnZv55lO2+DzyemYfNyn7qP1JJkiRJbfReYL7MXBv4FHDUyA0iYm/gTbOzExsWSZIkqWX6Bvorf4zBusBFAJl5E7B658qIWAt4B/D92TlWGxZJkiRJs2Jh4B8dr1+MiH6AiFgK+AxwANA3OztxDoskSZLUMg25SthkYKGO1/2ZOVg+/wDwSuACYGlg/oi4MzNPndmd2LBIkiRJmhXXAVsCZ0XEmsCtwysy8zvAdwAiYjcgZqVZARsWSZIkqXWacJUw4Bxg04i4rny9e0TsBEzIzBPn1E5sWCRJkqSW6esfqLsEMnMI2HfE4rtG2e6U2dlPI1ozSZIkSRrNHGlYImIgIq6MiGsjYpFy2ZIR8d3ZHHe7iPjMdNY/NMqy3SJiy9nZb8dYZ01n3b+PLyLWi4g3zeg95fqPRsSYWuIZHb8kSZJ6VP9A9Y+GmFOnhL0aWDAz3zG8IDMfpriM2ewampl1sxs5jRjr/dNZ13l8ewBnAP87vfeUDgNOAaaOsYzpHb8kSZLU1eZUw3IssHJEHAe8FpgA7AmcnJlrRcQGwBeBF4F7gH2AXYDNgQWAFYFJmXlqRKwNfAt4EngO+G1EzAf8jOKyaQsAh2fmZcD4iPgRsDzwGMXl0w4HHgISOBiYH1gCODYzvx8R+wG7UjQMv8nMT0zroCLiocxcOiKuBG6muEvnQuV++imalP2BdwNvjYjbgV+X71mf4trTfcCCwM7A+sBS5fveFxFfprjhzgBwVGaePdrxz+TvQpIkSd2uGZPu54o5daT7AXcADwK3Z+a6wBReSgeOB7bNzI3KbT5cLl84M7cCtgE+WS47Btg5MzfjpUujvQ5YDNiK4ov/cKO1IPCpzFwPWAR4y4i6XkXRTKwN/EdELA7sBuyfmesAdwzf3GYaOtONmzJzU+AyYKfh9Zn5e4o7fP5nZt7f8Z43Artk5kSKKyh8IDNPomimdoiIdwMrZOb6wETg0+XpdKMdvyRJktSTqrhKWHa+KJuEpYEzI6IPGA9cSpG03Fxudn+5HGDpzPxT+fxXwBqZeXtEHE+RTMwDfLtc/3jZJAA8TJG+dLq6vHnNvyLiNor0Zw+K5mUF4AbGfufNP3TUuuQo60eO8wDwnYh4GngNcG3Hdn3AasDqEXFF+XoeYAVgqZHHP8b6JEmS1CP6Bpozx6RqVWRJgyNeP0bxJX+bMmGZRJFSwOjzM/4WEW8on68JUE5oXygzt6RIZ74zxlreUb5/AWAV4G7go8DeZS1vo0hfxmJ6c0kGeflneQLw4czcgyJVGm5oplKcAnYncEWZwGwCnEnRxD0w8vglSZKkXjUnG5ZRv9CX12f+BHBBeVOZvYDbpzPOR4GTIuJSYNVy2d3AhhFxNcUX+yNG2efQKMsWjohLgKuBz2XmkxSnWV0bEZdTpDI3zeqxdbgJ+GpErNKx7DTgmog4H3gUWKZcfi3wy8w8H3gmIn4F/Jri9LJ/MvrxS5IkSS/poauE9Q0NdedFqMqJ/ttl5oF111K12x6a3JW/xFUe/03dJVTmiLfvVXcJlXni+bFeAK9dvnLMjnWXUJln/v543SVUZuEVlq67hMpM/svLruzfNZbccqu6S6jEk1dfXncJlXnlu7euu4TKDLxp47FOH5irppz37cq//82/9YGNOPaev9N9RGxFcTWx4V96X/n86Mz8eW2FSZIkSdPSoASkal3bsGTm1RSngs1ou/OB86uvSJIkSdLM6tqGRZIkSepWfd6HRZIkSZLqZ8IiSZIktU0PzWExYZEkSZLUWCYskiRJUtuYsEiSJElS/UxYJEmSpJbxKmGSJEmS1AAmLJIkSVLbOIdFkiRJkupnwiJJkiS1jQmLJEmSJNXPhEWSJElqmb4BExZJkiRJqp0JiyRJktQ23odFkiRJkupnwiJJkiS1jVcJkyRJkqT6mbB0gZUWHKy7hEoMTV2q7hIqc9BXt667hMrMM36+ukuoxKf2O6PuEiqz2ZIT6i6hMlOmDtVdQmUWnTCu7hIq88Izz9ZdQiX+9Mvb6y6hMhvtuFfdJfScPhMWSZIkSaqfCYskSZLUNl4lTJIkSZLqZ8IiSZIktYxzWCRJkiSpAUxYJEmSpLYxYZEkSZKk+pmwSJIkSW3jVcIkSZIkqX4mLJIkSVLL9A04h0WSJEmSamfCIkmSJLWNVwmTJEmSpPqZsEiSJEltY8IiSZIkSfUzYZEkSZJaps/7sEiSJElS/UxYKhIRuwFrAlMz84CIuBeIzHy+5tIkSZLUds5h0RzyZGYeUD4fqrUSSZIkqYVMWKr12oi4PjPXBvoAImIfYBNgJ2Bt4IvAi8A9wN7AisDJwAsUDeXOmflADbVLkiSpqfp6J3fonSNthgOBdTLz/Zn5AnA8sG1mbgQ8COwObArcRNHUfBZYpKZaJUmS1FR9/dU/GqI5lfSGjYFXAETE4sDSwJkRcQVFo7IccCLwD+BiYH+K9EWSJEnqSTYsc9c2wFMRsTfwGHA/sE1mTgQmAZcB7wWuycxNgLOAQ+sqVpIkSc001Ndf+aMpnMNSrSFemmw//PNAilO+LgM+DlwQEf0UqcquwN+AUyLieYqG8qC5WrEkSZLUIDYsFcnMU4BTOl6vWD59Hnh9+fweisal02PAepUXKEmSpPZqUAJStd45UkmSJEmtY8IiSZIktU1fX90VzDUmLJIkSZIay4RFkiRJapv+3skdeudIJUmSJLWOCYskSZLUMk26T0rVeudIJUmSJLWOCYskSZLUNiYskiRJklQ/ExZJkiSpbUxYJEmSJKl+JiySJElS25iwSJIkSVL9TFgkSZKklvE+LJIkSZLUACYskiRJUtuYsEiSJElS/UxYJEmSpLbp66u7grnGhEWSJElSY5mwSJIkSW3TQ3NYbFi6QZdGgn0vPFd3CZV5+q8P111CZeZdeELdJVRisyW787gALn74mbpLqMyH1lm27hIqc85ND9RdQmXesdwSdZdQiRv+ckPdJVRmYhf/na362bBIkiRJLeN9WCRJkiSpAUxYJEmSpLbp753coXeOVJIkSVLrmLBIkiRJbeMcFkmSJEmqnwmLJEmS1DYmLJIkSZJUPxMWSZIkqW1MWCRJkiSpfiYskiRJUst4p3tJkiRJagATFkmSJKltTFgkSZIkqX4mLJIkSVLb9PXVXcFcY8IiSZIkqbFMWCRJkqS26aE5LK1qWCJiN2BNYGpmHhAR9wKRmc/XXNqoIuLNwFaZ+cVZfP8rgbMyc6M5W5kkSZI0eyKiDzgGeDPwLLBnZv65Y/1WwBHAC8DJmXnirOynVQ1L6cnMPKx8PlRrJTOQmX8E/jgbQ/TR8GOUJEnS3NeQ+7C8F5gvM9eOiDWAo8plRMQ85eu3A1OA6yLi55n56MzupI0Ny2sj4vrMXJviCz0RsQ+wCbATsDbwReBF4B5gb2BF4GSK7q4f2DkzHxht8Ig4GXglsBiwBXAosC4wAByVmWeXv5Bvlvt/ANgFWBn4djnM48AewNuAfYDTgW0zc49yH78DNgM2Ag4qa702Mw+LiCWAH5f7++vsfliSJElSRdYFLgLIzJsiYvWOdasCd2fmZICIuBZYHzh7ZnfSiNZsNh0IrJOZ78/MF4DjKZqDjYAHgd2BTYGbKJqazwKLzGDMyzNzXWAtYIXMXB+YCHw6IhYBjgM+nJlrAb8E3gCcAOyXmROBCykaHSgSkl8Ca0bE/OUv8h5galnLxHL810TEJsDhwBnlOD+evY9GkiRJXamvv/rHjC0M/KPj9YsR0T+NdU8z4+/go2pjwjLSxhQJBRGxOLA0cGZEAMwPXEqRuHwSuBh4Cjhs1JFekuXP1YDVI+IKijRlHmAFYMnMvAsgM08u970qcEy533HA3f8eLHMwIs4CtqNogk4AVgIWBy4oz/9bkCIJCuAH5Vt/BXxqJj8PSZIkaW6YDCzU8bo/Mwc71i3csW4hiu/hM60bEpZtgKciYm/gMeB+YJsyoZgEXEZxLt01mbkJcBYvpR/TMvxB3wlcUY61CXAmRTryYES8DiAi/iMi3ltuu2u57eHAeSPGPAn4EPDOzLwUuJfilK9NyzToWOAG4HaKeA2K5kaSJEn6P4b6+ip/jMF1wOYAEbEmcGvHujuAlSLiFRExL8XpYDfMyrG2MWEZ4qWJ6MM/D6Q45esy4OMUqUU/RQy1K/A34JSIeJ6iSTtoBuMDkJnnR8SGEfErYAJwTmb+s5wzc3JETAUeAo6maD5OKycYDQIfAV7dMdZfImIIOLd8/VhEHAX8KiIGKBqY0ynSoNMi4gMUTZAkSZLUROcAm0bEdeXr3SNiJ2BCZp4YEQcDl1CcqXRiZj40KzvpGxryIlRt99w//9GVv8R5Hr2n7hIqc9+3v153CZWZd+EJdZdQid98//q6S6jMxQ8/U3cJlfnQOsvWXUJlzrlp1GvHdIVPfmPbukuoxDGH/rzuEipz+O1n1l1CZQZe+7ZG3lL+X1NteWhDAAAgAElEQVSerfz73wLzj2/EsbcxYZltETGOotsb+YvOzNy3hpIkSZKkMRvsodChJxuW8mpi3oxRkiRJariebFgkSZKkNuudfKU7rhImSZIkqUuZsEiSJEktM9hDEYsJiyRJkqTGMmGRJEmSWqaXbk1iwiJJkiSpsUxYJEmSpJZxDoskSZIkNYAJiyRJktQyPRSwmLBIkiRJai4TFkmSJKllnMMiSZIkSQ1gwiJJkiS1jPdhkSRJkqQGMGGRJEmSWmaw7gLmIhMWSZIkSY1lwiJJkiS1TA9NYbFh6QaTB8fVXUIlFllkqbpLqMxiq65QdwmV6R/Xnf9bmTK1e/9m+NA6y9ZdQmVOu+7+ukuozA5vWbLuEiqz6NYfqruESmx/yz11l1CZqV38d/ZA3QXIhkWSJElqG+/DIkmSJEkNYMIiSZIktYz3YZEkSZKkBjBhkSRJklrG+7BIkiRJUgOYsEiSJEkt00NTWExYJEmSJDWXCYskSZLUMoM9FLGYsEiSJElqLBMWSZIkqWV6J18xYZEkSZLUYCYskiRJUssM9lDEYsIiSZIkqbFMWCRJkqSW6aGLhJmwSJIkSWouExZJkiSpZQZ76DphPZ+wRMRuEXHwKMtPj4h5IuLkiHjXTI65QUT8pHx+Vvnzyoh4/ZypWpIkSeoNJizTkJk7A0TErA4xVI7z/jlVkyRJkgS9NYelqxqWiNgN2AqYH1gK+DawDfBG4D+BBYFPAM8CdwN7l299d0RsAUwAPpuZF0XEvUB0jD0PcBywEkUydURmXj2Gmh7KzKU7Xm9V1rAtsFxZI8DjwB7AfMBPgT5gPLBPZt4y0x+GJEmS1AW68ZSwBTNzC+BIii/77wP2AvYEPgtsmJnrA0/xUsPySGZuDGwNfC8i+nj5DUT3BB7NzA2B9wLfG2M9neNsB+wPbJGZk4ETgP0ycyJwIXAo8E7gMeA9wAEUTZQkSZL0b4ND1T+aohsblj+UP58C7uh4vgBwW2b+q1x2DfAGiobiaoDMfASYDLxylHFXAzaPiCuAs4GBiFhsJmubCCwKvFi+XhU4phxzd2CZzLwAuB44D/gcMDiT+5AkSZK6Rjc2LNPqB4eAN0TEAuXrDYC7KE69WgsgIl4NLJCZj5XLO90B/KRMQ7YGfpqZT4yhns5x9gcuBr5Qvr4T2LUc83DgvIjYCHgoMzcDvgR8eQz7kCRJUg8ZGqr+0RRdNYdlBl4APgNcGRFTgT9RnIK1E7BYRFxOkcLsWW4/NOLn8cAJEXEVsBBwzBj3O3KcLwA3RcT5wL7AaeX8mEHgI8ATwBkRsS8wQJGySJIkST2pb6hJ7ZNmyaOT/9WVv8RFXnyq7hIq86+zvlt3CZXpH9ed/w7yi/86q+4SKrN8jHYWbHc47br76y6hMju8Zcm6S6jM+ud8v+4SKnH3Fz9bdwmVWfHIsf47bvvMu9gyI8+6aYRbH/pH5d//Vlt6kUYce3d+s5hLIuIIinkpw39ghifr756Z99VWmCRJktQlbFhmQ2Z+gZfmo0iSJElzRS+dJNWNk+4lSZIkdQkTFkmSJKllBnsoYjFhkSRJktRYJiySJElSy0ztoVuLm7BIkiRJaiwTFkmSJKllemkOiw2LJEmS1DJTe6hh8ZQwSZIkSY1lwiJJkiS1TC+dEmbCIkmSJKmxTFgkSZKklvGyxpIkSZLUACYskiRJUss4h0WSJEmSGsCERZIkSWoZ78MiSZIkSQ1gwiJJkiS1zGDvBCwmLJIkSZKay4SlCyw0rq/uEiox8OSjdZdQmSfu+EvdJVRm3oUn1F1CJRadMK7uEipzzk0P1F1CZXZ4y5J1l1CZn978cN0lVGaN31xSdwmV+ON5d9VdQmVWPqJ7/85msWXqrmBUU3soYjFhkSRJktRYJiySJElSy3gfFkmSJElqABMWSZIkqWWm9k7AYsIiSZIkqblMWCRJkqSWcQ6LJEmSJDWACYskSZLUMt6HRZIkSZIawIRFkiRJahnnsEiSJElSA5iwSJIkSS3jfVgkSZIkqQFMWCRJkqSWcQ6LJEmSJDWACYskSZLUMoPeh0WSJEmS6ldJwxIRu0XEwaMsPz0i5omIkyPiXTM55gYR8ZPy+Vnlzysj4vVzpuo5LyKWjIjvzuYYt86peiRJktQdpg5V/2iKuXpKWGbuDBARszrEUDnO++dUTVXKzIeBA2ZzmAb9cZEkSZLmrhk2LBGxG7AVMD+wFPBtYBvgjcB/AgsCnwCeBe4G9i7f+u6I2AKYAHw2My+KiHuB6Bh7HuA4YCWKtOeIzLx6DDU9lJlLd7zeqqxhW2C5skaAx4E9gPmAnwJ9wHhgn8y8ZRpjfwZYu6z7I8CmwM7AIHBGZn43IlYCTgTmBZ4Bdiw/n+PL8acAe1F8vmeUz4/OzInlPs4HPg0sAnwJeBG4p/zs5gV+BLwK+DMwMKPPQ5IkSb3Fq4S93IKZuQVwJMWX/fdRfAnfE/gssGFmrg88xUsNyyOZuTGwNfC9iOjj5WnBnsCjmbkh8F7ge2Osp3Oc7YD9gS0yczJwArBf2RxcCBwKvBN4DHgPReIxYQbj356Z61J8PjsA6wDrA9uWp6B9HfhSZq4NHA28rVw23JR8A5g0XGtm3grMFxHLRsRSwCsz849lrdtm5kbAg8DuwD7l/jcAvkrRwEiSJEk9aaynhP2h/PkUcEfH8wWA2zLzX+WyaygSiZuAqwEy85GImAy8cpRxVwPWjYg1KNKPgYhYLDOfmIljmAgsTJFSAKwKHFOedjYOuDszL4iIlYHzgOeBL85gzCx/vglYHri8rO8VwMrA64Eby+P7BUBEfAs4LCIOLbd9YcSYPwB2A54DTo6IxYGlgTPLZm48cCmwBHBBOXZGxKMz8VlIkiSpB0w1YXmZaX0iQ8AbImKB8vUGwF0UX9jXAoiIVwMLZOZj5fJOdwA/KVOJrYGfjrFZ6Rxnf+Bi4Avl6zuBXcsxDwfOi4iNgIcyczOKU7C+PIPxB8ufCfxvZk4sU5BTgT+Wdb+zPL4dI2L/ctmh5X4/RnEqWGetPwW2pEiSTqdIfO4HtinHngRcBtwOrFuO/Tpg8TF8HpIkSVJXmt1J9y8AnwGujIipwJ8oTsHaCVgsIi6nSGH2LLcfGvHzeOCEiLgKWAg4Zoz7HTnOF4Cbyrkh+wKnlfNjBinmoTwBnBER+1LMCfncGMYmM2+JiCsi4lqKBORG4AHgv4DvR8ThwL+AD1KkIsdGxPhy2493jpeZz0TEzcA8mfkMQER8HLggIvqBfwC7UqRTJ0XENcB9Ze2SJEnSv/XSfVj6hnooTupWz06Z0pW/xHGP3FV3CZW571uTZrxRS8278IymiLXTraf8uu4SKnP5A0/XXUJltnhT94bUP7354bpLqMxRZ+5XdwmVOH//H9ZdQmXe/5uf1F1CZQaWf/PIM4Qa4cRf31f5978937l8I469cXe6j4gjKOalDP8Shifr756Z983B/ZwNLNqxqA94KjO3nVP7kCRJkqrQpPukVK1xDUtmfoGX5qNUuZ/tqt6HJEmS1EvK6RE/oriQ1GRgt8x8fJTt+oBfAudm5vHTG7OSO91LkiRJqs7g0FDlj1m0L3BLecuT04AjprHdFymuwDtDNiySJEmS5pR1gYvK5xcCm4zcICK2A6Z2bDddjTslTJIkSdL0NeE+LBGxB3AQ/3fu+d8prn4L8DTF/RI73/NGYGfg/cB/j2U/NiySJEmSZlpmngSc1LmsvLDVQuXLhShuNt9pV2AZ4ApgBeC5iPhLZl4yrf3YsEiSJEktM7W592G5Dtgc+G3585rOlZl56PDziPgMxc3dp9msgA2LJEmSpDnnWOCU8iboz1Gc/kVEHATcnZm/mNkBbVgkSZKklmlqwpKZU4DtR1n+zVGWfW4sY3qVMEmSJEmNZcIiSZIktUxTE5YqmLBIkiRJaiwTFkmSJKlleilhsWGRJEmSWqaXGhZPCZMkSZLUWCYskiRJUsuYsEiSJElSA5iwSJIkSS1jwiJJkiRJDWDCIkmSJLVMLyUsNixdoP+Zx+suoRJ9Lz5XdwmVWXbH7esuoTr93RncvvDMs3WXUJl3LLdE3SVUZtGtP1R3CZVZ4zeX1F1CZQ7e/pi6S6jEoYesV3cJlenmv7NVPxsWSZIkqWV6KWHpzn8KlSRJktQVTFgkSZKkljFhkSRJkqQGMGGRJEmSWuZFExZJkiRJqp8JiyRJktQyzmGRJEmSpAYwYZEkSZJaxoRFkiRJkhrAhEWSJElqmalDJiySJEmSVDsTFkmSJKllnMMiSZIkSQ1gwiJJkiS1jAmLJEmSJDWACYskSZLUMr2UsNiwVCAiHsrMpSPiKOAo4CPAQ5l5fM2lSZIkSa1iw1KNIYDMPBggIuqtRpIkSV1l6uBg3SXMNT3TsETEb4F3A08BjwMbZObNEfF74CuZ+bOIuBC4ODO/FRHHA38DFs/Mj0XEJ4G1MnObiNgZWC4zvzqDfV4J7N3x+nXA6RSJy1+BHwCLlasPzMzbIuJkYEVgfuDozPzxnPsUJEmSpHbppUn35wKbAesCfwY2iYhVgSeBd0XEeGBRYONy+7cBk4D1ytfrActExACwNfA/M7n/VSialZ0y83+Bw4DLMnNjiqbmuIhYsKzvfcB7gKmzcqCSJEnqblMHhyp/NEUvNSznAFtQNC2HA5sCWwHHUTQnGwFnA4tHxHrADZn5HHBXRKwOvADcCKwPLJuZd83k/t9DkZoM53erAXtExBXACcCimflP4KDy9RnAfLN4rJIkSVJX6JmGJTNvozjV6p2ZeQGwILAN8Avgd8B/ARcD1wFH8lKCci7wNeCKcv2XgctmoYRvUjQjp0ZEP3AH8M3MnAjsAvwwIpYC3p6Z7wO2BL5WbitJkiT9mwlL97oKeKR8fjXwSGZOoWhOVsnMWyiakteV66FoaNYsl18FvJUiiRmLoc6fmXk5cBtFc/QlYIdynst5wJ2Z+XdgqYi4DrgEODIze2dGlSRJkjRCz0y6B8jMT3Y8P6zj+UXA0uXzS4AlOtZNpjiVa9j4MexnmfLnxHLR5zvW7dux6bajvHffkcskSZKkTi82KAGpWk81LHNSRGwFHMxLKUpf+fzozPx5bYVJkiRJXcSGZRZl5vnA+XXXIUmSpN7TpDkmVeu1OSySJEmSWsSERZIkSWoZExZJkiRJagATFkmSJKllTFgkSZIkqQFMWCRJkqSWMWGRJEmSpAYwYZEkSZJaxoRFkiRJkhrAhEWSJElqmSETFkmSJEmqnwmLJEmS1DKDJiySJEmSVD8TFkmSJKllhoZMWCRJkiSpdiYskiRJUsv00lXCbFgkSZKklumlSfc2LF1gaN4F6i6hEkP93fvH85GLLqy7hMqMmzC+7hIq8adf3l53CZW54S831F1CZba/5Z66S6jMH8+7q+4SKnPoIevVXUIlJn3jmrpLqMwx+3287hLUxbr3G6EkSZLUpYYG665g7nHSvSRJkqTGMmGRJEmSWsbLGkuSJElSA5iwSJIkSS3TS1cJM2GRJEmS1FgmLJIkSVLL9NKNI01YJEmSJDWWCYskSZLUMiYskiRJktQAJiySJElSywx6HxZJkiRJqp8JiyRJktQyzmGRJEmSpAYwYZEkSZJaxoRFkiRJkhrAhEWSJElqmUETluaJiIfKn0dFxGsi4jMRsVfddU1PRJweEbPcFEbE+RGx3JysSZIkSWqTNiUsQwCZeTBARNRbzRhk5s511yBJkqTuM9RD92GZrYYlIn4LvBt4Cngc2CAzb46I3wNfycyfRcSFwMWZ+a2IOB74G7B4Zn4sIj4JrJWZ20TEzsBymfnVGezzSmDvjtevA04HPgL8FfgBsFi5+sDMvC0iTgZWBOYHjs7MH09j7A2AScBzwPHA/cCXgBeBe8r9jgNOBpYvnx8A/A44DliJIrX6dGb+KiLuBVYD/gD8v8ycEhGHlOOdXe5jPDAF2CszH4iIzwGbA38HXjO9z0KSJEnqdrN7Sti5wGbAusCfgU0iYlXgSeBdETEeWBTYuNz+bRQNwXrl6/WAZSJiANga+J+Z3P8qFM3KTpn5v8BhwGWZuTFFc3FcRCxY1vc+4D3A1BmMOV9mblA2NScA22bmRsCDwO7APsC9mbk2sCOwBrAn8Ghmbgi8FzimHGsIeB44C9iuXLYzcCrwdYrmaSLwDWBSRLwV2DAz3wF8AFhwJj8PSZIk9YChweofTTG7Dcs5wBYUTcvhwKbAVhRpw9uAjSiShMUjYj3ghsx8DrgrIlYHXgBuBNYHls3Mu2Zy/++hSE2GP9LVgD0i4gqKZmPRzPwncFD5+gxgvhmMmQARsTiwNHBmmepsCiwHvB64ASAz78nMb5f73bzc79nAQES8Eugrx/wBsFtEvAO4MzOfLN9zWPmeI4AlgKBIa8jMZ4HfzuTnIUmSJHWV2WpYMvM2ilOt3pmZF1AkAtsAv6D44v1fwMXAdcCRvJSgnAt8DbiiXP9l4LJZKOGbFM3IqRHRD9wBfLNMLXYBfhgRSwFvz8z3AVsCXyu3nZbh5ucxilPCtikTlklljXcA7wSIiBUj4rRy2U/K/W4N/BR4ouNz+hNF8/KfFI0T5XsOLd/zMYpm6g5gjYjoi4h5gbfOwmciSZKkLjc4OFT5oynmxFXCrgIeKZ9fDTySmVMompNVMvMWiqbkdeV6KBqaNcvlV1F8MT97jPsb6vyZmZcDt1E0R18CdigTkfMo0oy/A0tFxHXAJcCRmTnDkCszh4CPAxeU790LuJ1i3smKEXEV8EPgqHLZquWyq4D7y/d3/qZ/wP9v797jrB/r/Y+/BokkZ+VQitpvdI4OyqGziEpho7Y2iU12dC6H7JDO5+SsSKLNDpXIoZy16yeEvCU5JXFHusv5vuf3x/WdjHvf98xovjPX+n7n/Xw85rHWrLVm7ve615qZ7/X9XNfnghfY/lnz+YeA/2q+5kjgattXNLl/QRnUzZrg/0lERERERC8NzaQOA331wF/v6uWLuMifb6wdYcrcfuxhtSNMmcctsVjtCFPiiqMurB1hylxy4z21I0yZrd/+nNoRpswVpz3WWdTd8ZLt16kdYUp85gsX1I4wZb7xu5NqR5gyC62+7tD4j5p+z/ngD6f8+O+qz282EM99oNoaS9oceD+PVCaGmutfsX1qi//OvsCr5/Pv7GD7prb+nYiIiIiImJyBGrDY/gHwg2n4dw4ADpjqfyciIiIiYioMD9Aak6nWmZ3uIyIiIiJi5hmoCktERERERIxv7gxah54KS0REREREDKxUWCIiIiIiOiZrWCIiIiIiIgZAKiwRERERER2TCktERERERMQASIUlIiIiIqJj5qbCEhERERERUV8qLBERERERHTM8oPuwSFoMOA5YEfgr8E7bf57nMbsCOwJzgU/ZPmWs75kKS0REREREtGVX4ErbGwLfBvYdfaekJYAPAS8DNga+PN43zIAlIiIiIqJjhucOT/nHP2l94Izm+o+B184bvflYEngiMGe8b5gpYRERERER8ZhJ2hF4H2UAAjAE3A7c03w+G3jS6K+xfa+kE4BrKMWTT43372TAEhERERHRMYPQJcz20cDRo2+TdDKlekJz+Zd57l8PWA9YjTLA+Ymki2z/ckH/TqaERUREREREWy4CNm2ubwpcMM/9TwTutf2Q7QcpA5qlx/qGqbBERERERHTM8Nxxl37UcghwjKQLgAeA7QAkvQ/4re0fSnqdpJ8DDwMX2j57rG+YAUtERERERLTC9n3A1vO5/Uujrn/4sXzPDFgiIiIiIjpmgCssrRsa1E1nYuLuP/2QXr6Ie77xM7UjTJmvnLN/7QhTZpEVV6kdYUoML/2U2hGmzNBDD9SOMGXmLNXf123h2XfWjjBlhh7u6XtyqL9Lh3dbY8vaEabMocM3DtXOMD+r7Xj8lB//3XT0dgPx3FNhiYiIiIjomJlUYenvUD8iIiIiIjovFZaIiIiIiI4ZnjNzKiwZsEREREREdEymhEVERERERAyAVFgiIiIiIjomFZaIiIiIiIgBkApLRERERETHpMISERERERExAFJhiYiIiIjomFRYIiIiIiIiBkAqLBERERERHZMKS0RERERExABIhSUiIiIiomPmpsISERERERFRXyosEREREREdkzUsERERERERA6A3AxZJj5f0rto5/lmS3tNcvlPSQbXzRERERMTgGp47Z8o/BkVvBizASsBOtUNMwj61A0REREREDJo+rWHZC1hL0seB5wLLNre/1/bVkq4DLgTWBG4H3gZsD6xp+2OSHg9ca/sZkn4K3AEsA2wGfAN4JmWAt6/t8+YXQNJGwMeAB4BVgcOAVwPPA75i+zBJVwDnNbfNBd4M/CewjKSvA78A1pN0JrA8cKjtI1r7X4qIiIiIzhueMzgVkKnWpwrLJ4HfAIsDZ9t+DbALcGhz/+rAPrZfDqwAvLi5fXjU9xh9/Tu2Xw/sCNxp+5XAW4CDx8mxCrAFsBuwN/B2YNMmC8CTmu/9SuA2YBPbBwF32d69ecyDtjcG3grsOaFnHxERERHRQ30asIx4LrCjpHOBIyhVEoBZtm9rrt8KLDbP1w3N8/l1o77fps33OxlYWNKyLNhVtucCfwF+Z3sOcPc8/97lzeUt88kBcFlzeTtlABYRERER8Q9Zw9JNcynP51rgS7ZfTalufKu5f3g+X3M/sHJzfZ35fD+a7/fd5vu9CTjR9l1j5Bj978w7CJrfY+b32Il8j4iIiIiI3uvTgOUO4HHAksDWzTqU0ygDDpj/1K8zgKdLOh/YCrhnPo89jLI25mfAzyhVkYma38BkQVPQrpF07Hy+Zn7fIyIiIiJmsJlUYRkaHs7xcNfdf/ohvXwR93zjZ2pHmDJfOWf/2hGmzCIrrlI7wpQYXvoptSNMmaGHHqgdYcrMWaq/r9vCs++sHWHKDD3c0/fkUJ/OEz/abmtsWTvClDl0+MaBnO2yzOv3m/Ljv7t/8omBeO596hI2bSTtS+n+NfJGGWqu72D7pmrBIiIiImJGGKQKyFTLgOWfYPsA4IDaOSIiIiIi+i4DloiIiIiIjhmeO3f8B/VEfydTRkRERERE56XCEhERERHRMTNpDUsqLBERERERMbBSYYmIiIiI6JhUWCIiIiIiIgZAKiwRERERER0zNxWWiIiIiIiI+lJhiYiIiIjomOE5qbBERERERERUlwpLRERERETHpEtYRERERETEAEiFJSIiIiKiY1JhiYiIiIiIGACpsEREREREdEwqLBEREREREQMgFZaIiIiIiI6ZSRWWoeHh4doZIiIiIiIi5itTwiIiIiIiYmBlwBIREREREQMrA5aIiIiIiBhYGbBERERERMTAyoAlIiIiIiIGVgYsERERERExsDJgiYiIiIiIgZUBS0REREREDKzsdB8TIulZwLOAK4E/2O7VjqOSlrV9V+0cbZG0me0fjvp8a9vfq5kpImIQSVrI9tzaOSZL0tMWdJ/tm6czS0TbMmCJcUnaHdgCWBb4NrA6sHvVUC2RtBFwMLCwpBOBW2wfVTnWP03SZsArgG0lvby5eWHgTUCnByyS9gPmO1C2vf80x5kSklYBlgIeBj4CfM325XVTTY6kn7Lg1+3V0xxnSkh6HrAEMBc4CDjI9jl1U02OpF9TXreFgUWBO4EVgLtsv7RmtjZIejswB3g88DlJn7X9+cqxJuvg5nJV4InAL4EXArOA9WuFapOkdwN7AosDQ8Cw7dXrporpkClhMRHbAK8D/mL7i8DLKudp0wHAhsDtwBeA3erGmbQrgGuB+wA3H1cB29YM1ZKrgKuBdSkHGT+n/MFau2aolh0PPJly0HsW8KW6cVqxJbA1cDPwKWATYH/Ke7MvDgUeAPYB9gb2qxtn8mw/1/bzgP8FNrP9cuANwG/rJmvNHpSfsXcATwU2rxtn8mxvbntz4Fbguba3BZ4H/LVuslb9B7ApsBawZnMZM0AqLDERC1HOtI2cJb2/Ypa2zbV9l6Rh27Mlza4daDJs3wIcI+nbfZjiMJrtkwEk7Wx77+bmMyWdVTFW2+YC5wN72z6hOZvYabb/DGW6iu2R1+pnTcWsL+6nDKYXtX2ppDm1A7VoddsGsP07SavVDtSS+5rL2bYfkNSn46Gn2B75O/0QsGLNMC2bZfum2iFi+vXpBzSmzncpB1GrSTodOKVynjZdL+lTwHKSPgr05RfhRyR9BLiXR8rmK1fO1JZlJD3T9vWS1gaWrB2oRY8DPgucL+lVlKk4fTFH0ruAX1Cmp9xbOU+bhoFjgdMlbU05SOyLWZIO4JHXrS9rIW4ALgXe1wyer6ycp02nSzoP+H/AS4H/rpxn0iQd1FxdVNKZwGU0J1Ft71UtWEybDFhiXLa/Juls4DnAtbZ/XTtTi3YDdgQuBP4OdP6MdmMbYGXbfTooHLEncJKkpwB/oD+vGcAOlOmXRwJvAd5ZN06r3k6ZLrUVcA3wb3XjtOpfgZfYPr0ZaG5TO1CL3sEj03CuAfatG6cdtneQ9ETbf5P0S9u3187UFtv7SXohIOAY21fUztQCz3M5olcNgGLBMmCJcUk6etSnm0h6CLgFONj23ZViteWHtl9fO8QU+D2PTHnoFdsXN80Sng78zvbfKkdq0w3Ag5S1EGfTo7nntu+Q9APK1KlL6FeF5QHg5ZK2BE6jNCjpS9fBB4HZwB3A5ZSK5gNVE7VA0rOBQyUtA3xL0rWjOyt2WdO84wOUqWAnSFrM9s8rx5oU28cASPq67X80/ZF0LKW6GT2XAUtMxOLA74ALKAvuX0z543UMpftUl90t6U3AdZT1A9i+rm6kViwK/Lrp9ANlSth2NQO1RdLbKAf0iwDfa9YfHVg5VlsOA26jVFkuo/wh3rRqopY0UzpWpSySfRjYi340gwA4GvgxsBFloHJUc70P+vqe/CqlonkEpdnFaUAvBizA4ZQmMvtSmiYcSceb5YdRJncAABsOSURBVEh6D+X3/jKS3trcPESp+sUMkC5hMREr2N7H9pm2P0FZWLovsHTtYC1YEXgfcAjlD/OhdeO05jPAeyjP51DKc+uL91P++M6idNPaom6cVq1h++PAfbZPobQ47ov1bW8P/M320cAzagdq0XLNc3rI9vn062/ryHvy/r69J21fTzmZcxulitQXi9s+l/LcrqIHjXJsH2x7JWB/2ys3HyvZfk3tbDE9UmGJiXiSpDVtXytpLWBJSctR+rx3mu1X1c4wRfrSyWd+5jRdfYZtz5H099qBWrSIpOUBJC1JU/XriUUkLQYMS1qYsgdGb0has7lclVJB6ouR9+Rwz96Td0naBVhC0jbAX2oHatH9kjam7C/2MnowYBnla01ji8VGbrCdKWEzQAYsMRHvAY6TtDJl7crulEWmn6yaqgWSfs+jF+3dY/uFtfK0aKQ3/RDwAso0lb78Ur9Q0vHAqpIOpXQv6ot9gIuAlSgdjPaoG6dVX6J0LVqBsofOF+vGadV7gW9Sfu5OAnatG6dVe9PP9+S7KNMSZ1H2dtqxbpxW7Qx8Hlge+CD9ej+eSpmieEvzeRbdzxAZsMRErAM8ibLQ8snA0bafWzdSa9ZsLocoz3OrillaY/tjI9clDdGfudnY3kvSG4BfUbrW/aB2phZdbFuSVqAcSPVpB+efUhoJPBP4ve1ZlfO06Wbb6418IunlNcO07J7R70nbfTlAfJrtjwJIWgj4MPDpupFa8zZg1x40xZmfhWy/o3aImH4ZsMRE7EZZQLoPpZ971xfa/4Pt0d1uLmr2ZOk8SaP371iJHqwXaKYRLQycQKnwnUuZ8nCu7VdXDdee7wJb2r6zma7yAeBfKmdqy5mU5h1H9GywAvB9SW+kTAU7ANgYeFHdSK05sJkC/E3K4vS+TME8StK2lClux1K61/XFIsDZkq6l/Lz9rHKeNl0p6aWUjnUj+7A8WDdSTIcMWGIibrP9R0lL2v5Zs8FiLzQDlJEzhivTn/nZo3vV3wd8rlaQFu1ImcLxFMrzG6Ksg7iwZqiWnS3p25SGFn+hbPrWC7bXkbQusEPTMewU252fVtr4MmVD3WUoA7M+vW6bN3se/RvwE0m/sb1T7Vwt2I5ygmBx4H22z6mcpzW2vwB8QdKLgQ9JOtx2X058bARsPurzYfpViY4FyIAlJuIeSW+hLLrcBVildqAWXTvq+hXAGbWCtMn2MwAkrUiZxtH5gZjtI4AjJO3YdGTqjVEVsaMpzSxeQ5lj3zcje7A8E9igcpZJkzRyEGjgPODVwHGUimYf2qOPeBzweEqFs9MNBSTtPOrTi4BNgDUkrWH78EqxWiVpccq0sHdSTuzsVzdRe2w/v3aGqCMDlpiInSgHGB+jTFH5z7pxWnUsZV+ZkY4jzwfOrxenHZJeSdkL4q+UvvXvtn1W3VStOV/SxygHUUPAyrZ3qZxpskw5Uzg0n9t6cfaw2YD2ZZRF6bvYvrFuolbMr134YZTXrRfTFCWdSxmsHAW8xnbXp4StNOr6PZQppivRr8XbV9I0f2haN/dGc9J0Fx7dJWzteoliumTAEuOyPZuywBnKgKVPTqZ0Lbq1+XyYHgxYgAOBDWzf1ux6/D9AXwYsxwPfB9andIu5s26cyRupiPXc94Gd+lDtG9Hjtuij7WH71+M/rDOOsn3rqOpYb0haxPbDwAuBB5vbFoVerfPYg7JxaR8bCsQYMmCJme4ptvvU0WfEnGYzNGz/QVKf+vD/zfanJD3L9o6SOt8lTNLXbe8u6eJ57hq2/YoqoVoiaR/bB1LWDGwr6R/32d6uWrAWSDrJ9paS/sgjZ+iHKK/byhWjTdrIexI4XNK8z63LvzPf33zMWx3rQ1XsWMrP2a95dMW2N5VaSvXoFtu92scpxpcBS8x010paeeTgvkf+Kuk/KdWiDSn7sPTFcLMIeElJS9CPNVULNwvRb5rn9j5MUxkZUB5aNcUUsL1lc7nSeI/toAOay22qpmiZ7fc3l72rjo2cABi1hnE54K4etaKG0h3yBkm/45EBdNcHmjEBGbDETLc+cLOkWZSDw86fGW28g9KG+pPANfRrU7RPAFsA3wZuaC677tLm0mM+qoNsX9FcvQz4CKUb32nAVdVCtUTSd1nAoLLr1SPbf2quPgx8BliRst7jav7vwLoz5qmGPUpPfvcjaUPgG5QmCSdKusX2UZVjtWUXYGtKF8WYQTJgiRmtR60e57U8cJntDzWtm5eiJ3N+bZ/PI+uMTquZpS22j6mdYRocDfyY0pb0Lsoi7o2qJpq8MatGklaz3dmD+8bhwBeAfYH/BY6kNE/opPGqYZLebPvU6cozRQ6kVNZPprx2P6P8vPXBrcAv+rQWLiYmA5aY0SQ9m3LQsQzwLcrO6X3YFf5YHmmQ8GOaDj/14kzeAtYLAP05M9pzy9k+WtI7bJ/f7C7eabbPG+ch36T76yIWt31usxbpqp6th5ufPYCuD1jm2r5L0rDt2ZJm1w7UoscDV0i6ikc2jux0NTMmJgOWmOm+CuwAHEHpPnUa0IcBC7YvbS77cnC4ZXP1JbZvGbld0pqVIsVjNPJaSVqVju/nMUFD4z9k4N0vaWPKOquXAX0fsPThNbu+qawv12z03PUq32ifmt+NPalmxhgyYIkZz/b1zZmo23p0JuovzQZplwAvATr/vCQ9h7LA/jOSPkQ5sFgI+DTwgprZYkLeS6k4rEXZI2K3unGmRR8WO+8MfJ4yzfSDwK5140y5Prxm/0HZP+1C4G/Au+vGac8YVc0+VDNjDJ0/6xoxSXc1G1EtIWkberLOg7LD8drAZ5vLPiy6X4bSsejJNC1yga0oi0tj8P0W2M320pRBZp/29uiz+yh7lzwb+Cn9+R3ZZ+sAi9p+D/BS4NmV80yHPlTGYgypsMRM92vg6ZTNB9elB5sQAtieBew57+2Svm97iwqRJs32BcAFkl5k+7LaeeIx+w7wI8omtM8EjqEMPPusDwdRJwBfaa7/GTgO2KxenCnXh9fs6zzSjno/yvrMDaulmR59qIzFGFJhiRlJ0rskXULZQOyVwHLABsCLa+aaBkvXDvDPkvT15urBki4e/VE1WEzUKra/CWD780Dv9i6RtOw8N51bJUi7lhhpRGL7BOAJlfO0QtJHF7Db/RenPUz7HrL9OwDbNwDpqBWdlwpLzFTHAecAe1H2KoHyS/2OaommR5fPQvVyI7sZZFjSv9i+TtIalD0iekHSRsDBlIXpJ1J24j7K9gHjfGkXPCjpdZS9gl5Cfw5+bwb2l/RU4GzgZNtX2v7BOF/XBTc1G9GOrGH8Q+U806EPlbEYQwYsMSPZfgC4kbKgNDpg1EZ2cynrVxYbdff+058oHqP3UTaxezJwG2VhcF8cQH/3vdiJsuj+K8BvKBv3dZ7t45vB5YbAQZRNTRcb+6s6YwfKz9cmlNfswLpx2idpWdt3jbqpD9XMGEOmhEVE1/w38CTgT6M+YsDZ/jll+uUmwCtt/7JuolbNbQ6ehm3Ppgdd+UbYvh74MPAhyh4lN9RN1A5Jp1KqRm+lVNmXr5uoVQ9RuoPNAq4Alqwbpz2SNmr2YLlI0n9JehdAT6qZMYZUWCJmlj50+Jlte5/aIeKxkfQ2YB/K353vNa3E+3Lmt7f7XkjaHdgCWJayIe0awO5VQ7XjEsq6xacCq1O62LlqovYcRqlivg64jPK6bVo1UXv6XM2MMWTAEtEjkvZjAetUbO9v+23THGkqXNW0oP4Vj+x0fF3dSDEB7wdeBpxBmYLzv/Rnqkpv972grBnbEDjH9pck9aIyZvvTwKclrQt8DvgMsHjdVK1Zw/ZOkjawfUqzb1VfzLV9V3PCY3aP9k6LcWTAEtEvVzWX76S0bD6fcpC4VrVE7XsBj94ocphsGNYFc2w/0BxozJH099qBJkvS60d9egOPTJd6JfCTaQ80NRai/IyNnAjpxU73kr5GqbBcBxwBvLluolYtIml5SqOLJelPowTocTUzxpYBS0SP2D4ZQNLOtvdubj5T0lkVY7XK9qtqZ4h/yoWSjgdWlXQo8IvagVqw7QJuH6Y/A5bjKSc+VpN0OnBK5TxtuRN4adOApW/2Bi6itA6/lLL2qC92o2yEfCHwd/pVzYwxZMAS0U/LSHqm7eslrU0PFl1KOsn2lpL+yDzT3myvXClWTNxngPUoU/mu7Un72HfbfljSorWDTKGzKC3gnwPY9pWV87RlVcrC7UuA/wHOs92XSsRTbUvSCsAs211uZz+vH9p+/fgPi77JgCWin/YETpK0EnArPTgLZXvL5nK+Gw5KerPtU6c3VTwGP7K9PmUNS18cC2xHWaw9clA41FxfvVaolh3VvG6/qR2kTbZ3BpC0AfBZSjOBFauGas/OwHds31k7yBS4W9KbKFP55kLWMM4UQ8PDfRp4R8RMJelc21nLMqAknUY5U28eOdDoy7QpJA0By9meVTtLmySdCVzDo1+3w6uGaoGkPYHXACtQpk+d2Zf3o6RLgcfz6Ndsu6qhWiLpp/PcNJzf+zNDKiwRPSRpe+CjjNoIzXZfzvguSHY6Hmx/5tENE3qzzkPSGyg73f9V0hOAnWxfUDlWWy5uLp/cXPblLOfGwDKU9rhn9miqG5RNMP8PSavZ7vQi9axhnLlSYYnoIUlXU7re3DJyW08Xl/5DKizdJOkQ27vWzjEZzRntN9m+Q9IqwEm216udaypJ+r7tLWrnmAxJiwGvomyMueaCppv2RR9+R0r6PY8eNN9j+4W18sT0SYUlop9uaHaojhh0qh2gBX+3fQeA7T9Iurd2oGmwdO0AkyFpK+D1wIuA/0dpCtF3fahCr9lcDgHrAFtVzBLTKAOWiH66V9KPgct5ZHPFvepGmnJ9+GMcHSLp/c3VOZKOA86jdEKbCZvZdX16xseAu4FPUzpP3Vc5z3To+ms270yBi5o9WWIGyIAlop9Orx1gKklaiDJAeTnwc9sPAl+smypmoD83l99pLocpg5YYcLZfJGktYHPgbEl3dH2K20zQDFBGBl4r069NMWMMGbBE9NN3gH8HngacTeny0wuSvkxpsboaZTrHn4B39mRfj+gQ28cASFoE2AVYm9Ju9ZCauWJ8kl4AvJbSKQx61rZ5AfpQhb521PUr6Feb9BjDQrUDRMSUOJQyWHkdsCxlv4i+eLHtw4D1bL+BsgFcdFcfDqIOo+y7chbwdODIqmmmx921A0zSecDbga/YfkVfp8w21egR51YL0p5jKYPL3wN/BJ5fN05Ml1RYIvppDds7SdrA9imSPlQ7UIsWlrQOcGOzw/iStQPF+JruWUsBD1Parn7N9uWUhc9d9yzbGzbXT5F08ZiP7hBJzwOWoEy9OQg4yPY5tt9WN9mkLQesD2ws6QPAHba3rZypFZLeDsyh7MXyOUmftf152wdUjtaGkyl759zafD4MnF8vTkyXDFgi+mkRScsDw5KWpF/zfI8FvgHsSNmh+rC6cWKCjgf+C3gPcBLwJeBVth+qGaoli0l6gu17m31YFq4dqEWHArsDnwD2pvzMnVM1UTuWBlahTC1dAuj0/iTz2APYBDgBeCplv6PPV03UnqfYfnntEDH9MiUsop/2oezevC5wKbB/3Tjtsf0NYDPKQcYnbB9VOVJMzFzKmdClbZ9AvwbRXwYul/R94FeUwVhf3A9cDSxq+1LKmfs+OAN4BvBJ2y+z/dHagVo00vFsdtNVq08np6+VtHLtEDH9+vQmjoiG7fMASVoBmGW78+0sR0jaBfgg5SBqTUmfsP3dyrFifI+jnJ0/X9KrgEUr52nT3yiLgZcEbga2p5zd7oNhSlXzdElbA32oiGF73doZptANlBNV75O0H3Bl5TxtWh+4WdIsyntz2HYGMDNABiwRPSLp67Z3l3QJo3ruS6JHZfRdgeePmn5zHpABy+DbgdIE4kjgLcA768Zp1eeAnYG/1A4yBf4VeInt05uB5ja1A8XYbO8g6Ym2/ybpl7Zvr52pLbb/pXaGqCMDloh+GVlUuQOPTAvomzso01RoBi1d71Y0U9wAPEiZrng28Ne6cVp1dVPV7KMHgJdL2hI4jdJ18K66kWIskp4NHCppGeBbkq61/cPaudow8tyAZYBvAb15bjG2DFgiesT2n5qrR9pev2qYqXMfcIGk84AXA0+S9FUA2++tmizGchhwG6XKchllmtGmVRO159SmqvmPvTxs71gxT5uOBn4MbEQZqBzVXI/B9VXKSasjKM0uTgP6clDf5+cWY8ii+4gekbRUc/Xvkr4k6T8k7Sxp56rB2vVFYC/gTOBA4MOUVpcn1wwV41rD9seB+2yfQmlx3BfvpSy8P3HUR18sZ/to4CHb55Pjhk6wfT1lfcdtwOzaedrU5+cWC5YKS0S//IiyKPH3lI3dVqwbpz2SNmtK/5r3PtuHV4gUj81Iq2162Gr7dtt9GqQ8iqQ1m8tVKfvoxGC7q2lOsoSkbejX2qp5n1umBM8QGbBE9MtDkn4BPItR01MoC/C73tp4ueZypXlu700HtJ4babW9EqWD0R5147TqPklnUFoaDwP0aOf09wLfBNai7J+za904MQHvolShZ1Fa2/dleiLAr4GnA3dSntudVdPEtMmAJaJfXkvZDO0QYLfKWVpl+5jm6ieBFwBPqBgnHruLbf+j1Taweu1ALfpB7QBT6Gbb6418Iqkv3Qb77Gkj+8pIWogybfbTdSNNjqR3ATtRBs4jJ+M2oLRLjxkgA5aIHrE9h7IPxBtrZ5lC/01Z/zDSYGCYsiFhDLbvAlvavrOZ0vEBoBctSkcNpvvo+5LeSJkKdgCwMfCiupFiHEdJ2pYy7fJYyp5VXXcccA6lcvTJ5ra5lK6RMQNkwBIRXbO87Q1qh4jH7GxJ3waWpsypf2nlPDExXwZOobSRPZO8bl2wHeUEweLA+2yfUznPpNl+ALiRst9RzEAZsERE19wk6am2b6kdJMYnaWRH+6OBJwKvocyxjwEmaaT6ZcrmrK+mnOV+BnBdrVyxYPN0g7wI2ARYQ9IaaUwSXZcBS0R0gqQ/UqZ/LQZsLenPzV3DtleulyzGYcrrNjSf2/q0jqVvDlvAbcOUwUsMntENSe4BTmhuS2OS6Lyh4eG8jyMiIiK6TNKqtm8dVR37B9upikWnpcISEZ0i6bWU310LAV8D9rV9fN1UsSCSvm57d0kXz3PXsO1XVAkV45J0ku0tR1U2oVTJUtEcXO9vPuatjqUqFp2XCktEdIqkn1MWlR4M/DvwPdsbVg0VCyTpEMrmbs+Y565h29tViBQRER2TCktEdM29lJbGD9u+XVLOugy2S5tLV00Rj4mk77KAtQ8ZaA6meaphj5KqWHRdBiwR0TWzgTOAwyW9h/ThH2g936Okzw4d605Jq9m+abrCxPhsrzTW/ZLebPvU6coT0aYMWCKia7YC1rB9jaTnAEfWDhTRN7bPG+ch3yTrIrpmDyADluikDFgiohMk7ceo6Q6SRt+9/7QHipjZhsZ/SAyYvGbRWQvVDhARMUFXAVcD6wKPB35O+QO8ds1QETNU1o51T16z6KxUWCKiE2yfDGU3Z9t7NzefKemsirEiIiJiiqXCEhFds4ykZwJIWhtYsnKeiJko04u6J69ZdFYGLBHRNXsCJ0n6E/BtYLfKeSJ6T9Ky89x0bpUgMS5JH53fbvfAF6c9TERLsnFkREREzJekjSibtC4MnAjcYvuouqliLJK2A94EPBU4GzjZ9pV1U0VMTgYsEdEpkrYHPgosNnKb7dXrJYroL0nnA28BTqYcBP/M9jp1U8V4JC0MbAgcBLzQ9mLjfEnEQMuUsIjomo9QDpzWGvUREVNjru27gGHbsykbt8YAk3QqcCnwVuCTwPJ1E0VMXrqERUTX3GD7+tohImaI6yV9ClhO0keB7G4/+C4BNqBMCVsd+C3gqokiJilTwiKiUySdCDwJuJxmXwHbe1UNFdFTkhYBdgKeC/wGONz2g3VTxURIWhf4HPAy24vXzhMxGamwRETXnF47QETfSXr9qE9vaD4AXgn8ZNoDxYRJ+hqlwnIdcATw5rqJIiYvA5aI6JrvAP8OPI3SAeeaqmki+mnbBdw+TAYsg+5O4KW2H6gdJKItGbBERNccCtwGvA64DDgW2LRqooj+ebfthyUtWjtIPGarAhdJugT4H+A823MrZ4qYlHQJi4iuWcP2x4H7bZ8CLFU7UEQPHdtcGri2+Ri5HgPM9s621wW+R2lrfHvlSBGTlgpLRHTNIpKWB4YlLQnkzGFEy2xv11w+Q9IQsJztWZVjxQRI2hN4DbACcBGwX91EEZOXAUtEdM0+lD/CK1H2GtizbpyI/pL0BspO93+V9ARgJ9sXVI4VY9sYWIay2eeZ2eU++iBtjSOikyStAMyynV9iEVNE0qXAm2zfIWkV4CTb69XOFWOTtBjwKuDDwJq2V6ocKWJSsoYlIjpB0teby0skXQycSllYenHdZBG99nfbdwDY/gNwb+U8MQ5JWwFfAw6kbBq5Q91EEZOXKWER0RUHNJc7APfVDBLRd5Le31ydI+k44DxgPWB2vVQxQR8D7gY+DfzQdn5fRudlSlhEdIqkC22vXztHRJ9Jeuc8Nw0DQwC2j5n+RPFYSFoL2JyyaeQdtreoHCliUlJhiYhOkLSU7XuAv0v6EqXF6lwA24dXDRfRMyODEkmLALsAa1N2Tj+kZq4Yn6QXAK+ldAoD+E3FOBGtyIAlIrriR8D6wO8p0x1WrBsnYkY4DPgLcBawEXAksH3VRDGe84AbgL1tn147TEQbMmCJiK54SNIvgGfx6DOGw8D+dSJF9N6zbG/YXD8lTS46YTnKyZ2NJX2AMiVs28qZIiYlA5aI6IrXAqtQpqTsVjlLxEyxmKQn2L632Ydl4dqBYlxLU35XrgYsAdxUN07E5GXAEhGdYHsOcDPwxtpZImaQLwOXS7qaso4lu6YPvjOAU4BP2r66dpiINmTAEhEREQvyN+BaYEnKCYPtgROqJoox2V63doaItmXAEhEREQvyOWBnysL7iIgqMmCJiIiIBbna9nm1Q0TEzJYBS0RERCzIqZIuYVRnPts7VswTETNQBiwRERGxIO8FPkumhEVERRmwRERExILcbvvE2iEiYmbLgCUiIiIW5D5JZwC/omzSiu296kaKiJkmA5aIiIhYkB/UDhARMTQ8PFw7Q0RERERExHwtVDtARERERETEgmTAEhERERERAysDloiIiIiIGFgZsERERERExMDKgCUiIiIiIgbW/weydmIuMChAzg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wAAAJ7CAYAAAABchVmAAAABHNCSVQICAgIfAhkiAAAAAlwSFlzAAALEgAACxIB0t1+/AAAIABJREFUeJzs3XeYJGW59/HvzLCwsARBiUoQwRtUXhNKTguIEkWUqCCIZFHgnIOCHHNYVBQDICAIKCLCAUHJUbIR4RBuEBERkIyLuKSdef+oGukzzO7Ohtqq6v5+rquv6a6qfuqunoXte3/1VPUNDQ0hSZIkSU3UX3cBkiRJkjQtNiySJEmSGsuGRZIkSVJj2bBIkiRJaiwbFkmSJEmNZcMiSZIkqbHmqbsASeoWETEI3AoMlouGgN9m5l5zeD8nA3dk5pFzaLwrge9k5v/MYLv5gMOBLctFA8CP51Qd09jnbsD7M3OrGWx3PHBsZv4hIk4AfpKZV8yh/Z8MfD4zPzti3Z+Bf2bm/5vBGB8BxmXmcaOs2xtYpMrPUJLazoZFkuacIWDDzHyy7kIqci6QwJqZ+XxELApcEBETMvMzFe53LDcM2xQ4DiAzPzqH9/9XYBfgs8MLImI9YH7gn2N4/7oUjezLZOb350B9ktTVbFgkac7pKx8vExF7AHsB44DFgEnD/+IeEZ8CdgVeAO4GPpyZT5fv2a8c83HggMy8qxxy7Yi4AVgIuBQ4JDMHyy/SR1J8mX4eOCIzLy73cwSwY7mfu8rxHumocQA4vXzfbpk52LFufWAVYPPMHALIzCcj4oPACuU2rwaOHX4NnJqZX4+I5YFrgDuA5YEPA2d2vN4AeB3wVWABioTqs5l5wYjPcE1gEjAvsDRwaWZ+NCK+CCwD/LhMRCZRJkYR8V7gvylOgZ5cfk6/iYjPlHUuXdbwCLBDZv59lF/frcBrImLNzLyxXLYbcBrw7rK2JYDvA0sASwH3AdtTNCtbA5tExJRy/VrlNrcA9wCvAj4P/BHYIzMviojPA2tk5maj1CNJPcU5LJI0Z10ZEb+PiD+UP18VEROAjwDvycy3UzQNRwJExNYUzcoa5alF9wIHlA3CbsC65Xu+BpzTsZ9lgI2AtwBvBj4aEYsBPwM+lplvoWgMfhQRy0fE7sBmwNvLdbcBP+wYb77yvX/PzA91Niul1YGbhpuVYZl5T2ZeXr78MXB5eRzrAh+MiO3Lda8BPpeZqwAPjXj9HHAS8MHMXB3YBjguIl4zooaPUTRgawFvBLaJiLdm5qeBB4GdM/PXwxtHRFA0UNuWx/wZ4OcRsWC5ybrAdpm5KvAUsDejGwJOpfg9ERHzl++9qGObHYHrM3OdzHwdMAX4UGaeC5wHfDMzjy23XQ54a2buOjx+Zj5K8fs+PiK2Kfe10zTqkaSeYsIiSXPWqKeERcRWwJYRsTJFkzGhXLUx8LPMnAyQmf9Rbj+JInW4PiKGU5tXRMQryuenZeaz5bY/AjanOHXp7sz8bTnW7RFxLUVj827g5OH3AEcDD0fE8N8D3wAWLPc5mkGm849cEbEAsA7FqVlk5uSI+CHwHuAmilTnxo63dL5eiyLpOLfjWKcCI+eGfBjYvEykVqFIkRbsWD8y3ZoIXJaZ95U1XRkRDwNvL9dflZnPlM//QJF8TcvpwB8j4mPAthRNyNThlZn57YhYNyIOAlamaKhuHHUkuHFk41eOcWlEnAn8D7BeZj4xnXokqWfYsEjSnPWyU8LKU6VuoDhl6BrgLGCLcvWLdMzRiIiFgVdQTGg/LTM/1bFu2cx8qggOXvqyXO7zBYqGYuT+Byj+Xz+j5aeWz0+kSDhGuhH4eET0dX7Zjoh3UCQf+43ynn6KU+AAnhuR2nS+HgBuL5OT4XFfDfwd+GDHe66laCwuojilbI1Rjmvk/kc77uGapnQsH5reWJn5cET8juL3thtwELB4R72TKFKok4Aryn1Ma7zpzXt5A8VxrwVcP53tJKlneEqYJFVvdeCRzPxSZl4KbAVQpgmXAe/rOE3pc8DBwMXAThGxVLntXsAlHWPuGBHzRsR4iuThAoqm4vURsXr5njcC6wFXle/dvUxCAA4Ers7MF8rXv6aY6/G6iNhz5AGUczfuBI4qrxZGRCwJfAe4JzP/We5//3LdIhSnNQ3XPPLLe+frG4GVy9PgiIjVyn0tM7xBmSy9DTi0PM3qNcBKFA0IFI3fOP6vK4BNI2KFcoyJ5ftuGnl8Y3QacAiwcGbePmLdu4BvZeaPgccokqbp1fYyEXEwxRye1YFDhn+PktTrbFgkac6Z1tWsLgH+FhEZEb8CnqX4V/SVMvNCisvmXh8RfwSWBA4vG5tJwKURcTNF0rBtx37upUgcfkdxatNpmfk48AHguxFxC/Ajign8fwJ+QNEc/ToibqM4Le2DHeORmc8BuwNHRsRrRzmO7Sj+3vhdRPyBYrL/mZn5uXL9LhSTy2+haEJ+lpmnTuOz+ffrzHysHPvI8lh/RDGf5f6ObZ4CvgL8ISKuAXamaNJWKjc5F/hpRGzScTx3UCQ/55Q1fRnYMjOfHuXYxuJcitPUTh1l3eeBb5QXQjiGYj7QcG0XAgdGxKFM489IRLwF+CSwa2Y+BHwCOL2c/yRJPa1vaGgsV4uUJEmSpLnPhEWSJElSY9mwSJIkSWosGxZJkiRJjWXDIkmSJKmxvA9LF9inb4WuvHLCt355aN0lVOa+1Xepu4TKvDh1xtu00UoLjrzxexfpm96tTNpt8uAMrybcWguN697fW/8zj9ddQiWG5l1gxhu11NC1P627hMqM33zfRv7HNje+/x039JdGHLsJiyRJkqTGMmGRJEmSWmagEdnH3GHCIkmSJKmxTFgkSZKklhno4vmHI5mwSJIkSWosExZJkiSpZZzDIkmSJEkNYMIiSZIktYxzWCRJkiSpAUxYJEmSpJZxDoskSZIkNYAJiyRJktQyzmGRJEmSpAYwYZEkSZJaxjkskiRJktQAJiySJElSyziHRZIkSZIawIRFkiRJapleSh166VglSZIktYwJiyRJktQyvTSHxYZlLoiIhYATgUWAZYBjgN8B3wMmA48CUzJzj4j4GLATMAickZnfradqSZIkqX6eEjZ3rAT8JDPfDWwGHAwcC+yamZsA9wBExKrA9sA6wPrAthGxcj0lS5IkqakG+qp/NIUJy9zxMPCJiHgf8DQwDlgmM+8s118D7AC8CVgeuBzoA14BrAzcPdcrliRJkhrAhGXuOAS4PjN3BX5G0YzcXyYqAGuWP+8E/jczJ2bmRsBpwC1zvVpJkiQ12kBfX+WPpjBhmTvOB74TEdsCt1OkLAcAJ0XE08DzwAOZeWtEXBER1wLjgRuBB+oqWpIkSaqbDctckJlXAat1LouI/YAtM/PxiPgC8Fy57deBr8/1IiVJktQaTZpjUjUblvo8DFwaEf8EngJ2q7keSZIkqXFsWGqSmWcDZ9ddhyRJktqnSXNMquake0mSJEmNZcIiSZIktUwvzWExYZEkSZLUWCYskiRJUss4h0WSJEmSGsCERZIkSWoZ57BIkiRJUgOYsEiSJEktY8IiSZIkSQ1gwiJJkiS1jFcJkyRJkqQGMGGRJEmSWsY5LJIkSZLUACYskiRJUss4h0WSJEmSGsCERZIkSWoZ57BIkiRJUgOYsHSBb/3y0LpLqMQntphUdwmVOfryCXWXUJl5lnh13SVUYmjqUnWXUJm+F56ru4TKLLJI9/7eBp58tO4SKtP3Ynf+mRzq796vXft38d/Zxw3tW3cJo2rCHJaI6AOOAd4MPAvsmZl/7li/LXAYMAicnJnHzcp+TFgkSZIkzYr3AvNl5trAp4CjRqw/CtgEWBc4JCIWmZWd2LBIkiRJLTPQV/1jDNYFLgLIzJuA1Uesfx5YFJi/fD00K8dqwyJJkiRpViwM/KPj9YsR0dlffAP4HXAr8IvMnDwrO7FhkSRJklpmoK+v8scYTAYW6njdn5mDABGxLPAxYHlgBWDJiNhuVo7VhkWSJElqmf6+vsofY3AdsDlARKxJkaQMGw+8CDyXmUPAIxSnh8207r1chSRJkqQqnQNsGhHXla93j4idgAmZeWJEnApcHxFTgHuAH87KTmxYJEmSpJbpa8CdI8vkZOR1n+/qWP9N4Juzux9PCZMkSZLUWCYskiRJUsv0NyBhmVtMWCRJkiQ1lgmLJEmS1DJ9A72TO/TOkUqSJElqHRMWSZIkqWWacJWwucWERZIkSVJjmbBIkiRJLeNVwiRJkiSpAUxYJEmSpJbp6++d3KF3jnQOi4j5IuIjddchSZIkdTMTllm3NLAn8IO6C5EkSVJv6aU5LDYss+4wYNWI+G9gNWCxcvmBmXlbRNwFXAusAvwd2A7YFVglMz8VEfMBd2bmayPiSuARYFFgS+AYYCWKBOyIzLx6bh6YJEmS1BSeEjbrvgTcAcwPXJaZGwN7A8eV61cEPp2ZawOLA+8olw91jNH5/MeZ+S5gD+DRzNwQeC/wvcqOQJIkSa3UN9BX+aMpTFhm32rAxIjYAeijSEkAHsvMB8vnfwPGj3jfyD8Fd3WMt25ErFFuMxARi2XmE3O+dEmSJKnZbFhm3SBFQnUn8KPMPCMilgF2LtcPjfKeZ4FlyudvH2U8yvHuz8yvRsRCwCE2K5IkSerUN9A7J0r1zpHOeY8A44CFgO3LeSjnUTQcMPqpXxcBK0TEr4APAP8YZdvvU8yNuQq4Cri/iuIlSZKkNjBhmUWZ+RzwtumsX6bj+c4dqzYcZduJHc+fB3abM1VKkiSpG/XSVcJMWCRJkiQ1lgmLJEmS1DJ9/SYskiRJklQ7ExZJkiSpZfq9SpgkSZIk1c+ERZIkSWqZJt2JvmomLJIkSZIay4RFkiRJahkTFkmSJElqABMWSZIkqWW8SpgkSZIkNYAJiyRJktQyzmGRJEmSpAYwYZEkSZJapr/fhEWSJEmSamfCIkmSJLVMn1cJkyRJkqT6mbBIkiRJLdPvVcIkSZIkqX4mLJIkSVLL9NJ9WGxYusB9q+9SdwmVOPryCXWXUJmPb/zfdZdQmcXmHai7hEoc9NWt6y6hMk//9eG6S6jMYquuUHcJlXnijr/UXUJllt1x+7pLqMQjF11YdwmVOfryz9ddgrqYDYskSZLUMl4lTJIkSZIawIRFkiRJahmvEiZJkiRJDWDCIkmSJLVMX78JiyRJkiTVzoRFkiRJapl+rxImSZIkSfUzYZEkSZJaxjvdS5IkSWosbxwpSZIkSQ1gwiJJkiS1TF9/7+QOvXOkkiRJklrHhEWSJElqGS9rLEmSJEkNYMIiSZIktYxXCZMkSZKkBuiahCUiBoDLgHHAFpn5j4hYEjgiMw+YjXG3A96UmZ+bQ6WOdb/LAm/OzF/Mzf1KkiSp+XopYemahgV4NbBgZr5jeEFmPgzMcrPSYWgOjDGzJgKrADYskiRJ6lnd1LAcC6wcEccBrwUmAHsCJ2fmWhGxAfBF4EXgHmAfYBdgc2ABYEVgUmaeGhFrA98CngSeA347rZ1GxKuAU4BXlIt2BR4DfgQsDAwAn87MqyLiXiAy8/mI+ApwB3AfcCjwfFn3GcAk4JPA/BFxnSmLJEmSOnkflnbaj6IBeBC4PTPXBabwUjpyPLBtZm5UbvPhcvnCmbkVsA1FkwBwDLBzZm4G3DqD/X4a+HlmrgMcAryzXHZJZm4AbA/8YAZjLAdsC6wFHJqZg8BXgdNtViRJktTLuqlh6ZSdLyJicWBp4MyIuBLYlKJJALi5/Hk/ML58vnRm/ql8/qsZ7CuAGwAy88bM/Amw6vD7MvNBYHJELDHifX0dz2/NzKHM/BfwrzEcnyRJknpY38BA5Y+m6NaGZXDE68coGpJtyoRlEsUEfRh9fsrfIuIN5fM1Z7Cv2ylSFSJi/fJUr9uB9ctlrwYWLWuYAiwdEX3AW6Yx3nAjM0hxOpkkSZLUs7ppDgtMY3J8Zg5FxCeACyKiH/gHxVyT105jnI8CJ0XE08DjFA3ItHyl3PaDFE3GR8rxT4qI91OkNh/NzMGI+BpwIXAv8MQ06h5+fitwWET8LjPPnM7+JUmS1GO8SlgLZeZ9wNrTWpaZlwKXjnjbKR3bPkcx8Z7M/D0zTlaG3/cYsPUoq7YdZduTgZNH2fbqjm2WKX/eTHFqmSRJktSzuqZhqVpEnE1xatewPuCpzHxZYyJJkiRVqb+HrhJmwzJGmbld3TVIkiRJvcaGRZIkSWqZXprD0jtHKkmSJKl1TFgkSZKkljFhkSRJkqQGMGGRJEmSWqavh64S1jtHKkmSJKl1TFgkSZKklnEOiyRJkiQ1gAmLJEmS1DImLJIkSZLUACYskiRJUsv0m7BIkiRJUv1MWCRJkqSW8T4skiRJktQAJiySJElSy3iVMEmSJElqABMWSZIkqWV6KWGxYekCL06tu4JqzLPEq+suoTKLzTtQdwmVeeL57vwDOc/4+eouoTLzLjyh7hIq0z+ue/+a6+bfG106mXjchPF1l1CZbv47W/Xr3v+TS5IkSV3Kq4RJkiRJUgOYsEiSJEkt0z/QvaeXj2TCIkmSJKmxTFgkSZKklumlq4T1zpFKkiRJah0TFkmSJKllTFgkSZIkqQFMWCRJkqSWacJ9WCKiDzgGeDPwLLBnZv55lO2+DzyemYfNyn7qP1JJkiRJbfReYL7MXBv4FHDUyA0iYm/gTbOzExsWSZIkqWX6Bvorf4zBusBFAJl5E7B658qIWAt4B/D92TlWGxZJkiRJs2Jh4B8dr1+MiH6AiFgK+AxwANA3OztxDoskSZLUMg25SthkYKGO1/2ZOVg+/wDwSuACYGlg/oi4MzNPndmd2LBIkiRJmhXXAVsCZ0XEmsCtwysy8zvAdwAiYjcgZqVZARsWSZIkqXWacJUw4Bxg04i4rny9e0TsBEzIzBPn1E5sWCRJkqSW6esfqLsEMnMI2HfE4rtG2e6U2dlPI1ozSZIkSRrNHGlYImIgIq6MiGsjYpFy2ZIR8d3ZHHe7iPjMdNY/NMqy3SJiy9nZb8dYZ01n3b+PLyLWi4g3zeg95fqPRsSYWuIZHb8kSZJ6VP9A9Y+GmFOnhL0aWDAz3zG8IDMfpriM2ewampl1sxs5jRjr/dNZ13l8ewBnAP87vfeUDgNOAaaOsYzpHb8kSZLU1eZUw3IssHJEHAe8FpgA7AmcnJlrRcQGwBeBF4F7gH2AXYDNgQWAFYFJmXlqRKwNfAt4EngO+G1EzAf8jOKyaQsAh2fmZcD4iPgRsDzwGMXl0w4HHgISOBiYH1gCODYzvx8R+wG7UjQMv8nMT0zroCLiocxcOiKuBG6muEvnQuV++imalP2BdwNvjYjbgV+X71mf4trTfcCCwM7A+sBS5fveFxFfprjhzgBwVGaePdrxz+TvQpIkSd2uGZPu54o5daT7AXcADwK3Z+a6wBReSgeOB7bNzI3KbT5cLl84M7cCtgE+WS47Btg5MzfjpUujvQ5YDNiK4ov/cKO1IPCpzFwPWAR4y4i6XkXRTKwN/EdELA7sBuyfmesAdwzf3GYaOtONmzJzU+AyYKfh9Zn5e4o7fP5nZt7f8Z43Artk5kSKKyh8IDNPomimdoiIdwMrZOb6wETg0+XpdKMdvyRJktSTqrhKWHa+KJuEpYEzI6IPGA9cSpG03Fxudn+5HGDpzPxT+fxXwBqZeXtEHE+RTMwDfLtc/3jZJAA8TJG+dLq6vHnNvyLiNor0Zw+K5mUF4AbGfufNP3TUuuQo60eO8wDwnYh4GngNcG3Hdn3AasDqEXFF+XoeYAVgqZHHP8b6JEmS1CP6Bpozx6RqVWRJgyNeP0bxJX+bMmGZRJFSwOjzM/4WEW8on68JUE5oXygzt6RIZ74zxlreUb5/AWAV4G7go8DeZS1vo0hfxmJ6c0kGeflneQLw4czcgyJVGm5oplKcAnYncEWZwGwCnEnRxD0w8vglSZKkXjUnG5ZRv9CX12f+BHBBeVOZvYDbpzPOR4GTIuJSYNVy2d3AhhFxNcUX+yNG2efQKMsWjohLgKuBz2XmkxSnWV0bEZdTpDI3zeqxdbgJ+GpErNKx7DTgmog4H3gUWKZcfi3wy8w8H3gmIn4F/Jri9LJ/MvrxS5IkSS/poauE9Q0NdedFqMqJ/ttl5oF111K12x6a3JW/xFUe/03dJVTmiLfvVXcJlXni+bFeAK9dvnLMjnWXUJln/v543SVUZuEVlq67hMpM/svLruzfNZbccqu6S6jEk1dfXncJlXnlu7euu4TKDLxp47FOH5irppz37cq//82/9YGNOPaev9N9RGxFcTWx4V96X/n86Mz8eW2FSZIkSdPSoASkal3bsGTm1RSngs1ou/OB86uvSJIkSdLM6tqGRZIkSepWfd6HRZIkSZLqZ8IiSZIktU0PzWExYZEkSZLUWCYskiRJUtuYsEiSJElS/UxYJEmSpJbxKmGSJEmS1AAmLJIkSVLbOIdFkiRJkupnwiJJkiS1jQmLJEmSJNXPhEWSJElqmb4BExZJkiRJqp0JiyRJktQ23odFkiRJkupnwiJJkiS1jVcJkyRJkqT6mbB0gZUWHKy7hEoMTV2q7hIqc9BXt667hMrMM36+ukuoxKf2O6PuEiqz2ZIT6i6hMlOmDtVdQmUWnTCu7hIq88Izz9ZdQiX+9Mvb6y6hMhvtuFfdJfScPhMWSZIkSaqfCYskSZLUNl4lTJIkSZLqZ8IiSZIktYxzWCRJkiSpAUxYJEmSpLYxYZEkSZKk+pmwSJIkSW3jVcIkSZIkqX4mLJIkSVLL9A04h0WSJEmSamfCIkmSJLWNVwmTJEmSpPqZsEiSJEltY8IiSZIkSfUzYZEkSZJaps/7sEiSJElS/UxYKhIRuwFrAlMz84CIuBeIzHy+5tIkSZLUds5h0RzyZGYeUD4fqrUSSZIkqYVMWKr12oi4PjPXBvoAImIfYBNgJ2Bt4IvAi8A9wN7AisDJwAsUDeXOmflADbVLkiSpqfp6J3fonSNthgOBdTLz/Zn5AnA8sG1mbgQ8COwObArcRNHUfBZYpKZaJUmS1FR9/dU/GqI5lfSGjYFXAETE4sDSwJkRcQVFo7IccCLwD+BiYH+K9EWSJEnqSTYsc9c2wFMRsTfwGHA/sE1mTgQmAZcB7wWuycxNgLOAQ+sqVpIkSc001Ndf+aMpnMNSrSFemmw//PNAilO+LgM+DlwQEf0UqcquwN+AUyLieYqG8qC5WrEkSZLUIDYsFcnMU4BTOl6vWD59Hnh9+fweisal02PAepUXKEmSpPZqUAJStd45UkmSJEmtY8IiSZIktU1fX90VzDUmLJIkSZIay4RFkiRJapv+3skdeudIJUmSJLWOCYskSZLUMk26T0rVeudIJUmSJLWOCYskSZLUNiYskiRJklQ/ExZJkiSpbUxYJEmSJKl+JiySJElS25iwSJIkSVL9TFgkSZKklvE+LJIkSZLUACYskiRJUtuYsEiSJElS/UxYJEmSpLbp66u7grnGhEWSJElSY5mwSJIkSW3TQ3NYbFi6QZdGgn0vPFd3CZV5+q8P111CZeZdeELdJVRisyW787gALn74mbpLqMyH1lm27hIqc85ND9RdQmXesdwSdZdQiRv+ckPdJVRmYhf/na362bBIkiRJLeN9WCRJkiSpAUxYJEmSpLbp753coXeOVJIkSVLrmLBIkiRJbeMcFkmSJEmqnwmLJEmS1DYmLJIkSZJUPxMWSZIkqW1MWCRJkiSpfiYskiRJUst4p3tJkiRJagATFkmSJKltTFgkSZIkqX4mLJIkSVLb9PXVXcFcY8IiSZIkqbFMWCRJkqS26aE5LK1qWCJiN2BNYGpmHhAR9wKRmc/XXNqoIuLNwFaZ+cVZfP8rgbMyc6M5W5kkSZI0eyKiDzgGeDPwLLBnZv65Y/1WwBHAC8DJmXnirOynVQ1L6cnMPKx8PlRrJTOQmX8E/jgbQ/TR8GOUJEnS3NeQ+7C8F5gvM9eOiDWAo8plRMQ85eu3A1OA6yLi55n56MzupI0Ny2sj4vrMXJviCz0RsQ+wCbATsDbwReBF4B5gb2BF4GSK7q4f2DkzHxht8Ig4GXglsBiwBXAosC4wAByVmWeXv5Bvlvt/ANgFWBn4djnM48AewNuAfYDTgW0zc49yH78DNgM2Ag4qa702Mw+LiCWAH5f7++vsfliSJElSRdYFLgLIzJsiYvWOdasCd2fmZICIuBZYHzh7ZnfSiNZsNh0IrJOZ78/MF4DjKZqDjYAHgd2BTYGbKJqazwKLzGDMyzNzXWAtYIXMXB+YCHw6IhYBjgM+nJlrAb8E3gCcAOyXmROBCykaHSgSkl8Ca0bE/OUv8h5galnLxHL810TEJsDhwBnlOD+evY9GkiRJXamvv/rHjC0M/KPj9YsR0T+NdU8z4+/go2pjwjLSxhQJBRGxOLA0cGZEAMwPXEqRuHwSuBh4Cjhs1JFekuXP1YDVI+IKijRlHmAFYMnMvAsgM08u970qcEy533HA3f8eLHMwIs4CtqNogk4AVgIWBy4oz/9bkCIJCuAH5Vt/BXxqJj8PSZIkaW6YDCzU8bo/Mwc71i3csW4hiu/hM60bEpZtgKciYm/gMeB+YJsyoZgEXEZxLt01mbkJcBYvpR/TMvxB3wlcUY61CXAmRTryYES8DiAi/iMi3ltuu2u57eHAeSPGPAn4EPDOzLwUuJfilK9NyzToWOAG4HaKeA2K5kaSJEn6P4b6+ip/jMF1wOYAEbEmcGvHujuAlSLiFRExL8XpYDfMyrG2MWEZ4qWJ6MM/D6Q45esy4OMUqUU/RQy1K/A34JSIeJ6iSTtoBuMDkJnnR8SGEfErYAJwTmb+s5wzc3JETAUeAo6maD5OKycYDQIfAV7dMdZfImIIOLd8/VhEHAX8KiIGKBqY0ynSoNMi4gMUTZAkSZLUROcAm0bEdeXr3SNiJ2BCZp4YEQcDl1CcqXRiZj40KzvpGxryIlRt99w//9GVv8R5Hr2n7hIqc9+3v153CZWZd+EJdZdQid98//q6S6jMxQ8/U3cJlfnQOsvWXUJlzrlp1GvHdIVPfmPbukuoxDGH/rzuEipz+O1n1l1CZQZe+7ZG3lL+X1NteWhDAAAgAElEQVSerfz73wLzj2/EsbcxYZltETGOotsb+YvOzNy3hpIkSZKkMRvsodChJxuW8mpi3oxRkiRJariebFgkSZKkNuudfKU7rhImSZIkqUuZsEiSJEktM9hDEYsJiyRJkqTGMmGRJEmSWqaXbk1iwiJJkiSpsUxYJEmSpJZxDoskSZIkNYAJiyRJktQyPRSwmLBIkiRJai4TFkmSJKllnMMiSZIkSQ1gwiJJkiS1jPdhkSRJkqQGMGGRJEmSWmaw7gLmIhMWSZIkSY1lwiJJkiS1TA9NYbFh6QaTB8fVXUIlFllkqbpLqMxiq65QdwmV6R/Xnf9bmTK1e/9m+NA6y9ZdQmVOu+7+ukuozA5vWbLuEiqz6NYfqruESmx/yz11l1CZqV38d/ZA3QXIhkWSJElqG+/DIkmSJEkNYMIiSZIktYz3YZEkSZKkBjBhkSRJklrG+7BIkiRJUgOYsEiSJEkt00NTWExYJEmSJDWXCYskSZLUMoM9FLGYsEiSJElqLBMWSZIkqWV6J18xYZEkSZLUYCYskiRJUssM9lDEYsIiSZIkqbFMWCRJkqSW6aGLhJmwSJIkSWouExZJkiSpZQZ76DphPZ+wRMRuEXHwKMtPj4h5IuLkiHjXTI65QUT8pHx+Vvnzyoh4/ZypWpIkSeoNJizTkJk7A0TErA4xVI7z/jlVkyRJkgS9NYelqxqWiNgN2AqYH1gK+DawDfBG4D+BBYFPAM8CdwN7l299d0RsAUwAPpuZF0XEvUB0jD0PcBywEkUydURmXj2Gmh7KzKU7Xm9V1rAtsFxZI8DjwB7AfMBPgT5gPLBPZt4y0x+GJEmS1AW68ZSwBTNzC+BIii/77wP2AvYEPgtsmJnrA0/xUsPySGZuDGwNfC8i+nj5DUT3BB7NzA2B9wLfG2M9neNsB+wPbJGZk4ETgP0ycyJwIXAo8E7gMeA9wAEUTZQkSZL0b4ND1T+aohsblj+UP58C7uh4vgBwW2b+q1x2DfAGiobiaoDMfASYDLxylHFXAzaPiCuAs4GBiFhsJmubCCwKvFi+XhU4phxzd2CZzLwAuB44D/gcMDiT+5AkSZK6Rjc2LNPqB4eAN0TEAuXrDYC7KE69WgsgIl4NLJCZj5XLO90B/KRMQ7YGfpqZT4yhns5x9gcuBr5Qvr4T2LUc83DgvIjYCHgoMzcDvgR8eQz7kCRJUg8ZGqr+0RRdNYdlBl4APgNcGRFTgT9RnIK1E7BYRFxOkcLsWW4/NOLn8cAJEXEVsBBwzBj3O3KcLwA3RcT5wL7AaeX8mEHgI8ATwBkRsS8wQJGySJIkST2pb6hJ7ZNmyaOT/9WVv8RFXnyq7hIq86+zvlt3CZXpH9ed/w7yi/86q+4SKrN8jHYWbHc47br76y6hMju8Zcm6S6jM+ud8v+4SKnH3Fz9bdwmVWfHIsf47bvvMu9gyI8+6aYRbH/pH5d//Vlt6kUYce3d+s5hLIuIIinkpw39ghifr756Z99VWmCRJktQlbFhmQ2Z+gZfmo0iSJElzRS+dJNWNk+4lSZIkdQkTFkmSJKllBnsoYjFhkSRJktRYJiySJElSy0ztoVuLm7BIkiRJaiwTFkmSJKllemkOiw2LJEmS1DJTe6hh8ZQwSZIkSY1lwiJJkiS1TC+dEmbCIkmSJKmxTFgkSZKklvGyxpIkSZLUACYskiRJUss4h0WSJEmSGsCERZIkSWoZ78MiSZIkSQ1gwiJJkiS1zGDvBCwmLJIkSZKay4SlCyw0rq/uEiox8OSjdZdQmSfu+EvdJVRm3oUn1F1CJRadMK7uEipzzk0P1F1CZXZ4y5J1l1CZn978cN0lVGaN31xSdwmV+ON5d9VdQmVWPqJ7/85msWXqrmBUU3soYjFhkSRJktRYJiySJElSy3gfFkmSJElqABMWSZIkqWWm9k7AYsIiSZIkqblMWCRJkqSWcQ6LJEmSJDWACYskSZLUMt6HRZIkSZIawIRFkiRJahnnsEiSJElSA5iwSJIkSS3jfVgkSZIkqQFMWCRJkqSWcQ6LJEmSJDWACYskSZLUMoPeh0WSJEmS6ldJwxIRu0XEwaMsPz0i5omIkyPiXTM55gYR8ZPy+Vnlzysj4vVzpuo5LyKWjIjvzuYYt86peiRJktQdpg5V/2iKuXpKWGbuDBARszrEUDnO++dUTVXKzIeBA2ZzmAb9cZEkSZLmrhk2LBGxG7AVMD+wFPBtYBvgjcB/AgsCnwCeBe4G9i7f+u6I2AKYAHw2My+KiHuB6Bh7HuA4YCWKtOeIzLx6DDU9lJlLd7zeqqxhW2C5skaAx4E9gPmAnwJ9wHhgn8y8ZRpjfwZYu6z7I8CmwM7AIHBGZn43IlYCTgTmBZ4Bdiw/n+PL8acAe1F8vmeUz4/OzInlPs4HPg0sAnwJeBG4p/zs5gV+BLwK+DMwMKPPQ5IkSb3Fq4S93IKZuQVwJMWX/fdRfAnfE/gssGFmrg88xUsNyyOZuTGwNfC9iOjj5WnBnsCjmbkh8F7ge2Osp3Oc7YD9gS0yczJwArBf2RxcCBwKvBN4DHgPReIxYQbj356Z61J8PjsA6wDrA9uWp6B9HfhSZq4NHA28rVw23JR8A5g0XGtm3grMFxHLRsRSwCsz849lrdtm5kbAg8DuwD7l/jcAvkrRwEiSJEk9aaynhP2h/PkUcEfH8wWA2zLzX+WyaygSiZuAqwEy85GImAy8cpRxVwPWjYg1KNKPgYhYLDOfmIljmAgsTJFSAKwKHFOedjYOuDszL4iIlYHzgOeBL85gzCx/vglYHri8rO8VwMrA64Eby+P7BUBEfAs4LCIOLbd9YcSYPwB2A54DTo6IxYGlgTPLZm48cCmwBHBBOXZGxKMz8VlIkiSpB0w1YXmZaX0iQ8AbImKB8vUGwF0UX9jXAoiIVwMLZOZj5fJOdwA/KVOJrYGfjrFZ6Rxnf+Bi4Avl6zuBXcsxDwfOi4iNgIcyczOKU7C+PIPxB8ufCfxvZk4sU5BTgT+Wdb+zPL4dI2L/ctmh5X4/RnEqWGetPwW2pEiSTqdIfO4HtinHngRcBtwOrFuO/Tpg8TF8HpIkSVJXmt1J9y8AnwGujIipwJ8oTsHaCVgsIi6nSGH2LLcfGvHzeOCEiLgKWAg4Zoz7HTnOF4Cbyrkh+wKnlfNjBinmoTwBnBER+1LMCfncGMYmM2+JiCsi4lqKBORG4AHgv4DvR8ThwL+AD1KkIsdGxPhy2493jpeZz0TEzcA8mfkMQER8HLggIvqBfwC7UqRTJ0XENcB9Ze2SJEnSv/XSfVj6hnooTupWz06Z0pW/xHGP3FV3CZW571uTZrxRS8278IymiLXTraf8uu4SKnP5A0/XXUJltnhT94bUP7354bpLqMxRZ+5XdwmVOH//H9ZdQmXe/5uf1F1CZQaWf/PIM4Qa4cRf31f5978937l8I469cXe6j4gjKOalDP8Shifr756Z983B/ZwNLNqxqA94KjO3nVP7kCRJkqrQpPukVK1xDUtmfoGX5qNUuZ/tqt6HJEmS1EvK6RE/oriQ1GRgt8x8fJTt+oBfAudm5vHTG7OSO91LkiRJqs7g0FDlj1m0L3BLecuT04AjprHdFymuwDtDNiySJEmS5pR1gYvK5xcCm4zcICK2A6Z2bDddjTslTJIkSdL0NeE+LBGxB3AQ/3fu+d8prn4L8DTF/RI73/NGYGfg/cB/j2U/NiySJEmSZlpmngSc1LmsvLDVQuXLhShuNt9pV2AZ4ApgBeC5iPhLZl4yrf3YsEiSJEktM7W592G5Dtgc+G3585rOlZl56PDziPgMxc3dp9msgA2LJEmSpDnnWOCU8iboz1Gc/kVEHATcnZm/mNkBbVgkSZKklmlqwpKZU4DtR1n+zVGWfW4sY3qVMEmSJEmNZcIiSZIktUxTE5YqmLBIkiRJaiwTFkmSJKlleilhsWGRJEmSWqaXGhZPCZMkSZLUWCYskiRJUsuYsEiSJElSA5iwSJIkSS1jwiJJkiRJDWDCIkmSJLVMLyUsNixdoP+Zx+suoRJ9Lz5XdwmVWXbH7esuoTr93RncvvDMs3WXUJl3LLdE3SVUZtGtP1R3CZVZ4zeX1F1CZQ7e/pi6S6jEoYesV3cJlenmv7NVPxsWSZIkqWV6KWHpzn8KlSRJktQVTFgkSZKkljFhkSRJkqQGMGGRJEmSWuZFExZJkiRJqp8JiyRJktQyzmGRJEmSpAYwYZEkSZJaxoRFkiRJkhrAhEWSJElqmalDJiySJEmSVDsTFkmSJKllnMMiSZIkSQ1gwiJJkiS1jAmLJEmSJDWACYskSZLUMr2UsNiwVCAiHsrMpSPiKOAo4CPAQ5l5fM2lSZIkSa1iw1KNIYDMPBggIuqtRpIkSV1l6uBg3SXMNT3TsETEb4F3A08BjwMbZObNEfF74CuZ+bOIuBC4ODO/FRHHA38DFs/Mj0XEJ4G1MnObiNgZWC4zvzqDfV4J7N3x+nXA6RSJy1+BHwCLlasPzMzbIuJkYEVgfuDozPzxnPsUJEmSpHbppUn35wKbAesCfwY2iYhVgSeBd0XEeGBRYONy+7cBk4D1ytfrActExACwNfA/M7n/VSialZ0y83+Bw4DLMnNjiqbmuIhYsKzvfcB7gKmzcqCSJEnqblMHhyp/NEUvNSznAFtQNC2HA5sCWwHHUTQnGwFnA4tHxHrADZn5HHBXRKwOvADcCKwPLJuZd83k/t9DkZoM53erAXtExBXACcCimflP4KDy9RnAfLN4rJIkSVJX6JmGJTNvozjV6p2ZeQGwILAN8Avgd8B/ARcD1wFH8lKCci7wNeCKcv2XgctmoYRvUjQjp0ZEP3AH8M3MnAjsAvwwIpYC3p6Z7wO2BL5WbitJkiT9mwlL97oKeKR8fjXwSGZOoWhOVsnMWyiakteV66FoaNYsl18FvJUiiRmLoc6fmXk5cBtFc/QlYIdynst5wJ2Z+XdgqYi4DrgEODIze2dGlSRJkjRCz0y6B8jMT3Y8P6zj+UXA0uXzS4AlOtZNpjiVa9j4MexnmfLnxHLR5zvW7dux6bajvHffkcskSZKkTi82KAGpWk81LHNSRGwFHMxLKUpf+fzozPx5bYVJkiRJXcSGZRZl5vnA+XXXIUmSpN7TpDkmVeu1OSySJEmSWsSERZIkSWoZExZJkiRJagATFkmSJKllTFgkSZIkqQFMWCRJkqSWMWGRJEmSpAYwYZEkSZJaxoRFkiRJkhrAhEWSJElqmSETFkmSJEmqnwmLJEmS1DKDJiySJEmSVD8TFkmSJKllhoZMWCRJkiSpdiYskiRJUsv00lXCbFgkSZKklumlSfc2LF1gaN4F6i6hEkP93fvH85GLLqy7hMqMmzC+7hIq8adf3l53CZW54S831F1CZba/5Z66S6jMH8+7q+4SKnPoIevVXUIlJn3jmrpLqMwx+3287hLUxbr3G6EkSZLUpYYG665g7nHSvSRJkqTGMmGRJEmSWsbLGkuSJElSA5iwSJIkSS3TS1cJM2GRJEmS1FgmLJIkSVLL9NKNI01YJEmSJDWWCYskSZLUMiYskiRJktQAJiySJElSywx6HxZJkiRJqp8JiyRJktQyzmGRJEmSpAYwYZEkSZJaxoRFkiRJkhrAhEWSJElqmUETluaJiIfKn0dFxGsi4jMRsVfddU1PRJweEbPcFEbE+RGx3JysSZIkSWqTNiUsQwCZeTBARNRbzRhk5s511yBJkqTuM9RD92GZrYYlIn4LvBt4Cngc2CAzb46I3wNfycyfRcSFwMWZ+a2IOB74G7B4Zn4sIj4JrJWZ20TEzsBymfnVGezzSmDvjtevA04HPgL8FfgBsFi5+sDMvC0iTgZWBOYHjs7MH09j7A2AScBzwPHA/cCXgBeBe8r9jgNOBpYvnx8A/A44DliJIrX6dGb+KiLuBVYD/gD8v8ycEhGHlOOdXe5jPDAF2CszH4iIzwGbA38HXjO9z0KSJEnqdrN7Sti5wGbAusCfgU0iYlXgSeBdETEeWBTYuNz+bRQNwXrl6/WAZSJiANga+J+Z3P8qFM3KTpn5v8BhwGWZuTFFc3FcRCxY1vc+4D3A1BmMOV9mblA2NScA22bmRsCDwO7APsC9mbk2sCOwBrAn8Ghmbgi8FzimHGsIeB44C9iuXLYzcCrwdYrmaSLwDWBSRLwV2DAz3wF8AFhwJj8PSZIk9YChweofTTG7Dcs5wBYUTcvhwKbAVhRpw9uAjSiShMUjYj3ghsx8DrgrIlYHXgBuBNYHls3Mu2Zy/++hSE2GP9LVgD0i4gqKZmPRzPwncFD5+gxgvhmMmQARsTiwNHBmmepsCiwHvB64ASAz78nMb5f73bzc79nAQES8Eugrx/wBsFtEvAO4MzOfLN9zWPmeI4AlgKBIa8jMZ4HfzuTnIUmSJHWV2WpYMvM2ilOt3pmZF1AkAtsAv6D44v1fwMXAdcCRvJSgnAt8DbiiXP9l4LJZKOGbFM3IqRHRD9wBfLNMLXYBfhgRSwFvz8z3AVsCXyu3nZbh5ucxilPCtikTlklljXcA7wSIiBUj4rRy2U/K/W4N/BR4ouNz+hNF8/KfFI0T5XsOLd/zMYpm6g5gjYjoi4h5gbfOwmciSZKkLjc4OFT5oynmxFXCrgIeKZ9fDTySmVMompNVMvMWiqbkdeV6KBqaNcvlV1F8MT97jPsb6vyZmZcDt1E0R18CdigTkfMo0oy/A0tFxHXAJcCRmTnDkCszh4CPAxeU790LuJ1i3smKEXEV8EPgqHLZquWyq4D7y/d3/qZ/wP9v797jrB/r/Y+/BokkZ+VQitpvdI4OyqGziEpho7Y2iU12dC6H7JDO5+SsSKLNDpXIoZy16yeEvCU5JXFHusv5vuf3x/WdjHvf98xovjPX+n7n/Xw85rHWrLVm7ve615qZ7/X9XNfnghfY/lnz+YeA/2q+5kjgattXNLl/QRnUzZrg/0lERERERC8NzaQOA331wF/v6uWLuMifb6wdYcrcfuxhtSNMmcctsVjtCFPiiqMurB1hylxy4z21I0yZrd/+nNoRpswVpz3WWdTd8ZLt16kdYUp85gsX1I4wZb7xu5NqR5gyC62+7tD4j5p+z/ngD6f8+O+qz282EM99oNoaS9oceD+PVCaGmutfsX1qi//OvsCr5/Pv7GD7prb+nYiIiIiImJyBGrDY/gHwg2n4dw4ADpjqfyciIiIiYioMD9Aak6nWmZ3uIyIiIiJi5hmoCktERERERIxv7gxah54KS0REREREDKxUWCIiIiIiOiZrWCIiIiIiIgZAKiwRERERER2TCktERERERMQASIUlIiIiIqJj5qbCEhERERERUV8qLBERERERHTM8oPuwSFoMOA5YEfgr8E7bf57nMbsCOwJzgU/ZPmWs75kKS0REREREtGVX4ErbGwLfBvYdfaekJYAPAS8DNga+PN43zIAlIiIiIqJjhucOT/nHP2l94Izm+o+B184bvflYEngiMGe8b5gpYRERERER8ZhJ2hF4H2UAAjAE3A7c03w+G3jS6K+xfa+kE4BrKMWTT43372TAEhERERHRMYPQJcz20cDRo2+TdDKlekJz+Zd57l8PWA9YjTLA+Ymki2z/ckH/TqaERUREREREWy4CNm2ubwpcMM/9TwTutf2Q7QcpA5qlx/qGqbBERERERHTM8Nxxl37UcghwjKQLgAeA7QAkvQ/4re0fSnqdpJ8DDwMX2j57rG+YAUtERERERLTC9n3A1vO5/Uujrn/4sXzPDFgiIiIiIjpmgCssrRsa1E1nYuLuP/2QXr6Ie77xM7UjTJmvnLN/7QhTZpEVV6kdYUoML/2U2hGmzNBDD9SOMGXmLNXf123h2XfWjjBlhh7u6XtyqL9Lh3dbY8vaEabMocM3DtXOMD+r7Xj8lB//3XT0dgPx3FNhiYiIiIjomJlUYenvUD8iIiIiIjovFZaIiIiIiI4ZnjNzKiwZsEREREREdEymhEVERERERAyAVFgiIiIiIjomFZaIiIiIiIgBkApLRERERETHpMISERERERExAFJhiYiIiIjomFRYIiIiIiIiBkAqLBERERERHZMKS0RERERExABIhSUiIiIiomPmpsISERERERFRXyosEREREREdkzUsERERERERA6A3AxZJj5f0rto5/lmS3tNcvlPSQbXzRERERMTgGp47Z8o/BkVvBizASsBOtUNMwj61A0REREREDJo+rWHZC1hL0seB5wLLNre/1/bVkq4DLgTWBG4H3gZsD6xp+2OSHg9ca/sZkn4K3AEsA2wGfAN4JmWAt6/t8+YXQNJGwMeAB4BVgcOAVwPPA75i+zBJVwDnNbfNBd4M/CewjKSvA78A1pN0JrA8cKjtI1r7X4qIiIiIzhueMzgVkKnWpwrLJ4HfAIsDZ9t+DbALcGhz/+rAPrZfDqwAvLi5fXjU9xh9/Tu2Xw/sCNxp+5XAW4CDx8mxCrAFsBuwN/B2YNMmC8CTmu/9SuA2YBPbBwF32d69ecyDtjcG3grsOaFnHxERERHRQ30asIx4LrCjpHOBIyhVEoBZtm9rrt8KLDbP1w3N8/l1o77fps33OxlYWNKyLNhVtucCfwF+Z3sOcPc8/97lzeUt88kBcFlzeTtlABYRERER8Q9Zw9JNcynP51rgS7ZfTalufKu5f3g+X3M/sHJzfZ35fD+a7/fd5vu9CTjR9l1j5Bj978w7CJrfY+b32Il8j4iIiIiI3uvTgOUO4HHAksDWzTqU0ygDDpj/1K8zgKdLOh/YCrhnPo89jLI25mfAzyhVkYma38BkQVPQrpF07Hy+Zn7fIyIiIiJmsJlUYRkaHs7xcNfdf/ohvXwR93zjZ2pHmDJfOWf/2hGmzCIrrlI7wpQYXvoptSNMmaGHHqgdYcrMWaq/r9vCs++sHWHKDD3c0/fkUJ/OEz/abmtsWTvClDl0+MaBnO2yzOv3m/Ljv7t/8omBeO596hI2bSTtS+n+NfJGGWqu72D7pmrBIiIiImJGGKQKyFTLgOWfYPsA4IDaOSIiIiIi+i4DloiIiIiIjhmeO3f8B/VEfydTRkRERERE56XCEhERERHRMTNpDUsqLBERERERMbBSYYmIiIiI6JhUWCIiIiIiIgZAKiwRERERER0zNxWWiIiIiIiI+lJhiYiIiIjomOE5qbBERERERERUlwpLRERERETHpEtYRERERETEAEiFJSIiIiKiY1JhiYiIiIiIGACpsEREREREdEwqLBEREREREQMgFZaIiIiIiI6ZSRWWoeHh4doZIiIiIiIi5itTwiIiIiIiYmBlwBIREREREQMrA5aIiIiIiBhYGbBERERERMTAyoAlIiIiIiIGVgYsERERERExsDJgiYiIiIiIgZUBS0REREREDKzsdB8TIulZwLOAK4E/2O7VjqOSlrV9V+0cbZG0me0fjvp8a9vfq5kpImIQSVrI9tzaOSZL0tMWdJ/tm6czS0TbMmCJcUnaHdgCWBb4NrA6sHvVUC2RtBFwMLCwpBOBW2wfVTnWP03SZsArgG0lvby5eWHgTUCnByyS9gPmO1C2vf80x5kSklYBlgIeBj4CfM325XVTTY6kn7Lg1+3V0xxnSkh6HrAEMBc4CDjI9jl1U02OpF9TXreFgUWBO4EVgLtsv7RmtjZIejswB3g88DlJn7X9+cqxJuvg5nJV4InAL4EXArOA9WuFapOkdwN7AosDQ8Cw7dXrporpkClhMRHbAK8D/mL7i8DLKudp0wHAhsDtwBeA3erGmbQrgGuB+wA3H1cB29YM1ZKrgKuBdSkHGT+n/MFau2aolh0PPJly0HsW8KW6cVqxJbA1cDPwKWATYH/Ke7MvDgUeAPYB9gb2qxtn8mw/1/bzgP8FNrP9cuANwG/rJmvNHpSfsXcATwU2rxtn8mxvbntz4Fbguba3BZ4H/LVuslb9B7ApsBawZnMZM0AqLDERC1HOtI2cJb2/Ypa2zbV9l6Rh27Mlza4daDJs3wIcI+nbfZjiMJrtkwEk7Wx77+bmMyWdVTFW2+YC5wN72z6hOZvYabb/DGW6iu2R1+pnTcWsL+6nDKYXtX2ppDm1A7VoddsGsP07SavVDtSS+5rL2bYfkNSn46Gn2B75O/0QsGLNMC2bZfum2iFi+vXpBzSmzncpB1GrSTodOKVynjZdL+lTwHKSPgr05RfhRyR9BLiXR8rmK1fO1JZlJD3T9vWS1gaWrB2oRY8DPgucL+lVlKk4fTFH0ruAX1Cmp9xbOU+bhoFjgdMlbU05SOyLWZIO4JHXrS9rIW4ALgXe1wyer6ycp02nSzoP+H/AS4H/rpxn0iQd1FxdVNKZwGU0J1Ft71UtWEybDFhiXLa/Juls4DnAtbZ/XTtTi3YDdgQuBP4OdP6MdmMbYGXbfTooHLEncJKkpwB/oD+vGcAOlOmXRwJvAd5ZN06r3k6ZLrUVcA3wb3XjtOpfgZfYPr0ZaG5TO1CL3sEj03CuAfatG6cdtneQ9ETbf5P0S9u3187UFtv7SXohIOAY21fUztQCz3M5olcNgGLBMmCJcUk6etSnm0h6CLgFONj23ZViteWHtl9fO8QU+D2PTHnoFdsXN80Sng78zvbfKkdq0w3Ag5S1EGfTo7nntu+Q9APK1KlL6FeF5QHg5ZK2BE6jNCjpS9fBB4HZwB3A5ZSK5gNVE7VA0rOBQyUtA3xL0rWjOyt2WdO84wOUqWAnSFrM9s8rx5oU28cASPq67X80/ZF0LKW6GT2XAUtMxOLA74ALKAvuX0z543UMpftUl90t6U3AdZT1A9i+rm6kViwK/Lrp9ANlSth2NQO1RdLbKAf0iwDfa9YfHVg5VlsOA26jVFkuo/wh3rRqopY0UzpWpSySfRjYi340gwA4GvgxsBFloHJUc70P+vqe/CqlonkEpdnFaUAvBizA4ZQmMvtSmiYcSceb5YdRJncAABsOSURBVEh6D+X3/jKS3trcPESp+sUMkC5hMREr2N7H9pm2P0FZWLovsHTtYC1YEXgfcAjlD/OhdeO05jPAeyjP51DKc+uL91P++M6idNPaom6cVq1h++PAfbZPobQ47ov1bW8P/M320cAzagdq0XLNc3rI9vn062/ryHvy/r69J21fTzmZcxulitQXi9s+l/LcrqIHjXJsH2x7JWB/2ys3HyvZfk3tbDE9UmGJiXiSpDVtXytpLWBJSctR+rx3mu1X1c4wRfrSyWd+5jRdfYZtz5H099qBWrSIpOUBJC1JU/XriUUkLQYMS1qYsgdGb0has7lclVJB6ouR9+Rwz96Td0naBVhC0jbAX2oHatH9kjam7C/2MnowYBnla01ji8VGbrCdKWEzQAYsMRHvAY6TtDJl7crulEWmn6yaqgWSfs+jF+3dY/uFtfK0aKQ3/RDwAso0lb78Ur9Q0vHAqpIOpXQv6ot9gIuAlSgdjPaoG6dVX6J0LVqBsofOF+vGadV7gW9Sfu5OAnatG6dVe9PP9+S7KNMSZ1H2dtqxbpxW7Qx8Hlge+CD9ej+eSpmieEvzeRbdzxAZsMRErAM8ibLQ8snA0bafWzdSa9ZsLocoz3OrillaY/tjI9clDdGfudnY3kvSG4BfUbrW/aB2phZdbFuSVqAcSPVpB+efUhoJPBP4ve1ZlfO06Wbb6418IunlNcO07J7R70nbfTlAfJrtjwJIWgj4MPDpupFa8zZg1x40xZmfhWy/o3aImH4ZsMRE7EZZQLoPpZ971xfa/4Pt0d1uLmr2ZOk8SaP371iJHqwXaKYRLQycQKnwnUuZ8nCu7VdXDdee7wJb2r6zma7yAeBfKmdqy5mU5h1H9GywAvB9SW+kTAU7ANgYeFHdSK05sJkC/E3K4vS+TME8StK2lClux1K61/XFIsDZkq6l/Lz9rHKeNl0p6aWUjnUj+7A8WDdSTIcMWGIibrP9R0lL2v5Zs8FiLzQDlJEzhivTn/nZo3vV3wd8rlaQFu1ImcLxFMrzG6Ksg7iwZqiWnS3p25SGFn+hbPrWC7bXkbQusEPTMewU252fVtr4MmVD3WUoA7M+vW6bN3se/RvwE0m/sb1T7Vwt2I5ygmBx4H22z6mcpzW2vwB8QdKLgQ9JOtx2X058bARsPurzYfpViY4FyIAlJuIeSW+hLLrcBVildqAWXTvq+hXAGbWCtMn2MwAkrUiZxtH5gZjtI4AjJO3YdGTqjVEVsaMpzSxeQ5lj3zcje7A8E9igcpZJkzRyEGjgPODVwHGUimYf2qOPeBzweEqFs9MNBSTtPOrTi4BNgDUkrWH78EqxWiVpccq0sHdSTuzsVzdRe2w/v3aGqCMDlpiInSgHGB+jTFH5z7pxWnUsZV+ZkY4jzwfOrxenHZJeSdkL4q+UvvXvtn1W3VStOV/SxygHUUPAyrZ3qZxpskw5Uzg0n9t6cfaw2YD2ZZRF6bvYvrFuolbMr134YZTXrRfTFCWdSxmsHAW8xnbXp4StNOr6PZQppivRr8XbV9I0f2haN/dGc9J0Fx7dJWzteoliumTAEuOyPZuywBnKgKVPTqZ0Lbq1+XyYHgxYgAOBDWzf1ux6/D9AXwYsxwPfB9andIu5s26cyRupiPXc94Gd+lDtG9Hjtuij7WH71+M/rDOOsn3rqOpYb0haxPbDwAuBB5vbFoVerfPYg7JxaR8bCsQYMmCJme4ptvvU0WfEnGYzNGz/QVKf+vD/zfanJD3L9o6SOt8lTNLXbe8u6eJ57hq2/YoqoVoiaR/bB1LWDGwr6R/32d6uWrAWSDrJ9paS/sgjZ+iHKK/byhWjTdrIexI4XNK8z63LvzPf33zMWx3rQ1XsWMrP2a95dMW2N5VaSvXoFtu92scpxpcBS8x010paeeTgvkf+Kuk/KdWiDSn7sPTFcLMIeElJS9CPNVULNwvRb5rn9j5MUxkZUB5aNcUUsL1lc7nSeI/toAOay22qpmiZ7fc3l72rjo2cABi1hnE54K4etaKG0h3yBkm/45EBdNcHmjEBGbDETLc+cLOkWZSDw86fGW28g9KG+pPANfRrU7RPAFsA3wZuaC677tLm0mM+qoNsX9FcvQz4CKUb32nAVdVCtUTSd1nAoLLr1SPbf2quPgx8BliRst7jav7vwLoz5qmGPUpPfvcjaUPgG5QmCSdKusX2UZVjtWUXYGtKF8WYQTJgiRmtR60e57U8cJntDzWtm5eiJ3N+bZ/PI+uMTquZpS22j6mdYRocDfyY0pb0Lsoi7o2qJpq8MatGklaz3dmD+8bhwBeAfYH/BY6kNE/opPGqYZLebPvU6cozRQ6kVNZPprx2P6P8vPXBrcAv+rQWLiYmA5aY0SQ9m3LQsQzwLcrO6X3YFf5YHmmQ8GOaDj/14kzeAtYLAP05M9pzy9k+WtI7bJ/f7C7eabbPG+ch36T76yIWt31usxbpqp6th5ufPYCuD1jm2r5L0rDt2ZJm1w7UoscDV0i6ikc2jux0NTMmJgOWmOm+CuwAHEHpPnUa0IcBC7YvbS77cnC4ZXP1JbZvGbld0pqVIsVjNPJaSVqVju/nMUFD4z9k4N0vaWPKOquXAX0fsPThNbu+qawv12z03PUq32ifmt+NPalmxhgyYIkZz/b1zZmo23p0JuovzQZplwAvATr/vCQ9h7LA/jOSPkQ5sFgI+DTwgprZYkLeS6k4rEXZI2K3unGmRR8WO+8MfJ4yzfSDwK5140y5Prxm/0HZP+1C4G/Au+vGac8YVc0+VDNjDJ0/6xoxSXc1G1EtIWkberLOg7LD8drAZ5vLPiy6X4bSsejJNC1yga0oi0tj8P0W2M320pRBZp/29uiz+yh7lzwb+Cn9+R3ZZ+sAi9p+D/BS4NmV80yHPlTGYgypsMRM92vg6ZTNB9elB5sQAtieBew57+2Svm97iwqRJs32BcAFkl5k+7LaeeIx+w7wI8omtM8EjqEMPPusDwdRJwBfaa7/GTgO2KxenCnXh9fs6zzSjno/yvrMDaulmR59qIzFGFJhiRlJ0rskXULZQOyVwHLABsCLa+aaBkvXDvDPkvT15urBki4e/VE1WEzUKra/CWD780Dv9i6RtOw8N51bJUi7lhhpRGL7BOAJlfO0QtJHF7Db/RenPUz7HrL9OwDbNwDpqBWdlwpLzFTHAecAe1H2KoHyS/2OaommR5fPQvVyI7sZZFjSv9i+TtIalD0iekHSRsDBlIXpJ1J24j7K9gHjfGkXPCjpdZS9gl5Cfw5+bwb2l/RU4GzgZNtX2v7BOF/XBTc1G9GOrGH8Q+U806EPlbEYQwYsMSPZfgC4kbKgNDpg1EZ2cynrVxYbdff+058oHqP3UTaxezJwG2VhcF8cQH/3vdiJsuj+K8BvKBv3dZ7t45vB5YbAQZRNTRcb+6s6YwfKz9cmlNfswLpx2idpWdt3jbqpD9XMGEOmhEVE1/w38CTgT6M+YsDZ/jll+uUmwCtt/7JuolbNbQ6ehm3Ppgdd+UbYvh74MPAhyh4lN9RN1A5Jp1KqRm+lVNmXr5uoVQ9RuoPNAq4Alqwbpz2SNmr2YLlI0n9JehdAT6qZMYZUWCJmlj50+Jlte5/aIeKxkfQ2YB/K353vNa3E+3Lmt7f7XkjaHdgCWJayIe0awO5VQ7XjEsq6xacCq1O62LlqovYcRqlivg64jPK6bVo1UXv6XM2MMWTAEtEjkvZjAetUbO9v+23THGkqXNW0oP4Vj+x0fF3dSDEB7wdeBpxBmYLzv/Rnqkpv972grBnbEDjH9pck9aIyZvvTwKclrQt8DvgMsHjdVK1Zw/ZOkjawfUqzb1VfzLV9V3PCY3aP9k6LcWTAEtEvVzWX76S0bD6fcpC4VrVE7XsBj94ocphsGNYFc2w/0BxozJH099qBJkvS60d9egOPTJd6JfCTaQ80NRai/IyNnAjpxU73kr5GqbBcBxwBvLluolYtIml5SqOLJelPowTocTUzxpYBS0SP2D4ZQNLOtvdubj5T0lkVY7XK9qtqZ4h/yoWSjgdWlXQo8IvagVqw7QJuH6Y/A5bjKSc+VpN0OnBK5TxtuRN4adOApW/2Bi6itA6/lLL2qC92o2yEfCHwd/pVzYwxZMAS0U/LSHqm7eslrU0PFl1KOsn2lpL+yDzT3myvXClWTNxngPUoU/mu7Un72HfbfljSorWDTKGzKC3gnwPY9pWV87RlVcrC7UuA/wHOs92XSsRTbUvSCsAs211uZz+vH9p+/fgPi77JgCWin/YETpK0EnArPTgLZXvL5nK+Gw5KerPtU6c3VTwGP7K9PmUNS18cC2xHWaw9clA41FxfvVaolh3VvG6/qR2kTbZ3BpC0AfBZSjOBFauGas/OwHds31k7yBS4W9KbKFP55kLWMM4UQ8PDfRp4R8RMJelc21nLMqAknUY5U28eOdDoy7QpJA0By9meVTtLmySdCVzDo1+3w6uGaoGkPYHXACtQpk+d2Zf3o6RLgcfz6Ndsu6qhWiLpp/PcNJzf+zNDKiwRPSRpe+CjjNoIzXZfzvguSHY6Hmx/5tENE3qzzkPSGyg73f9V0hOAnWxfUDlWWy5uLp/cXPblLOfGwDKU9rhn9miqG5RNMP8PSavZ7vQi9axhnLlSYYnoIUlXU7re3DJyW08Xl/5DKizdJOkQ27vWzjEZzRntN9m+Q9IqwEm216udaypJ+r7tLWrnmAxJiwGvomyMueaCppv2RR9+R0r6PY8eNN9j+4W18sT0SYUlop9uaHaojhh0qh2gBX+3fQeA7T9Iurd2oGmwdO0AkyFpK+D1wIuA/0dpCtF3fahCr9lcDgHrAFtVzBLTKAOWiH66V9KPgct5ZHPFvepGmnJ9+GMcHSLp/c3VOZKOA86jdEKbCZvZdX16xseAu4FPUzpP3Vc5z3To+ms270yBi5o9WWIGyIAlop9Orx1gKklaiDJAeTnwc9sPAl+smypmoD83l99pLocpg5YYcLZfJGktYHPgbEl3dH2K20zQDFBGBl4r069NMWMMGbBE9NN3gH8HngacTeny0wuSvkxpsboaZTrHn4B39mRfj+gQ28cASFoE2AVYm9Ju9ZCauWJ8kl4AvJbSKQx61rZ5AfpQhb521PUr6Feb9BjDQrUDRMSUOJQyWHkdsCxlv4i+eLHtw4D1bL+BsgFcdFcfDqIOo+y7chbwdODIqmmmx921A0zSecDbga/YfkVfp8w21egR51YL0p5jKYPL3wN/BJ5fN05Ml1RYIvppDds7SdrA9imSPlQ7UIsWlrQOcGOzw/iStQPF+JruWUsBD1Parn7N9uWUhc9d9yzbGzbXT5F08ZiP7hBJzwOWoEy9OQg4yPY5tt9WN9mkLQesD2ws6QPAHba3rZypFZLeDsyh7MXyOUmftf152wdUjtaGkyl759zafD4MnF8vTkyXDFgi+mkRScsDw5KWpF/zfI8FvgHsSNmh+rC6cWKCjgf+C3gPcBLwJeBVth+qGaoli0l6gu17m31YFq4dqEWHArsDnwD2pvzMnVM1UTuWBlahTC1dAuj0/iTz2APYBDgBeCplv6PPV03UnqfYfnntEDH9MiUsop/2oezevC5wKbB/3Tjtsf0NYDPKQcYnbB9VOVJMzFzKmdClbZ9AvwbRXwYul/R94FeUwVhf3A9cDSxq+1LKmfs+OAN4BvBJ2y+z/dHagVo00vFsdtNVq08np6+VtHLtEDH9+vQmjoiG7fMASVoBmGW78+0sR0jaBfgg5SBqTUmfsP3dyrFifI+jnJ0/X9KrgEUr52nT3yiLgZcEbga2p5zd7oNhSlXzdElbA32oiGF73doZptANlBNV75O0H3Bl5TxtWh+4WdIsyntz2HYGMDNABiwRPSLp67Z3l3QJo3ruS6JHZfRdgeePmn5zHpABy+DbgdIE4kjgLcA768Zp1eeAnYG/1A4yBf4VeInt05uB5ja1A8XYbO8g6Ym2/ybpl7Zvr52pLbb/pXaGqCMDloh+GVlUuQOPTAvomzso01RoBi1d71Y0U9wAPEiZrng28Ne6cVp1dVPV7KMHgJdL2hI4jdJ18K66kWIskp4NHCppGeBbkq61/cPaudow8tyAZYBvAb15bjG2DFgiesT2n5qrR9pev2qYqXMfcIGk84AXA0+S9FUA2++tmizGchhwG6XKchllmtGmVRO159SmqvmPvTxs71gxT5uOBn4MbEQZqBzVXI/B9VXKSasjKM0uTgP6clDf5+cWY8ii+4gekbRUc/Xvkr4k6T8k7Sxp56rB2vVFYC/gTOBA4MOUVpcn1wwV41rD9seB+2yfQmlx3BfvpSy8P3HUR18sZ/to4CHb55Pjhk6wfT1lfcdtwOzaedrU5+cWC5YKS0S//IiyKPH3lI3dVqwbpz2SNmtK/5r3PtuHV4gUj81Iq2162Gr7dtt9GqQ8iqQ1m8tVKfvoxGC7q2lOsoSkbejX2qp5n1umBM8QGbBE9MtDkn4BPItR01MoC/C73tp4ueZypXlu700HtJ4babW9EqWD0R5147TqPklnUFoaDwP0aOf09wLfBNai7J+za904MQHvolShZ1Fa2/dleiLAr4GnA3dSntudVdPEtMmAJaJfXkvZDO0QYLfKWVpl+5jm6ieBFwBPqBgnHruLbf+j1Taweu1ALfpB7QBT6Gbb6418Iqkv3Qb77Gkj+8pIWogybfbTdSNNjqR3ATtRBs4jJ+M2oLRLjxkgA5aIHrE9h7IPxBtrZ5lC/01Z/zDSYGCYsiFhDLbvAlvavrOZ0vEBoBctSkcNpvvo+5LeSJkKdgCwMfCiupFiHEdJ2pYy7fJYyp5VXXcccA6lcvTJ5ra5lK6RMQNkwBIRXbO87Q1qh4jH7GxJ3waWpsypf2nlPDExXwZOobSRPZO8bl2wHeUEweLA+2yfUznPpNl+ALiRst9RzEAZsERE19wk6am2b6kdJMYnaWRH+6OBJwKvocyxjwEmaaT6ZcrmrK+mnOV+BnBdrVyxYPN0g7wI2ARYQ9IaaUwSXZcBS0R0gqQ/UqZ/LQZsLenPzV3DtleulyzGYcrrNjSf2/q0jqVvDlvAbcOUwUsMntENSe4BTmhuS2OS6Lyh4eG8jyMiIiK6TNKqtm8dVR37B9upikWnpcISEZ0i6bWU310LAV8D9rV9fN1UsSCSvm57d0kXz3PXsO1XVAkV45J0ku0tR1U2oVTJUtEcXO9vPuatjqUqFp2XCktEdIqkn1MWlR4M/DvwPdsbVg0VCyTpEMrmbs+Y565h29tViBQRER2TCktEdM29lJbGD9u+XVLOugy2S5tLV00Rj4mk77KAtQ8ZaA6meaphj5KqWHRdBiwR0TWzgTOAwyW9h/ThH2g936Okzw4d605Jq9m+abrCxPhsrzTW/ZLebPvU6coT0aYMWCKia7YC1rB9jaTnAEfWDhTRN7bPG+ch3yTrIrpmDyADluikDFgiohMk7ceo6Q6SRt+9/7QHipjZhsZ/SAyYvGbRWQvVDhARMUFXAVcD6wKPB35O+QO8ds1QETNU1o51T16z6KxUWCKiE2yfDGU3Z9t7NzefKemsirEiIiJiiqXCEhFds4ykZwJIWhtYsnKeiJko04u6J69ZdFYGLBHRNXsCJ0n6E/BtYLfKeSJ6T9Ky89x0bpUgMS5JH53fbvfAF6c9TERLsnFkREREzJekjSibtC4MnAjcYvuouqliLJK2A94EPBU4GzjZ9pV1U0VMTgYsEdEpkrYHPgosNnKb7dXrJYroL0nnA28BTqYcBP/M9jp1U8V4JC0MbAgcBLzQ9mLjfEnEQMuUsIjomo9QDpzWGvUREVNjru27gGHbsykbt8YAk3QqcCnwVuCTwPJ1E0VMXrqERUTX3GD7+tohImaI6yV9ClhO0keB7G4/+C4BNqBMCVsd+C3gqokiJilTwiKiUySdCDwJuJxmXwHbe1UNFdFTkhYBdgKeC/wGONz2g3VTxURIWhf4HPAy24vXzhMxGamwRETXnF47QETfSXr9qE9vaD4AXgn8ZNoDxYRJ+hqlwnIdcATw5rqJIiYvA5aI6JrvAP8OPI3SAeeaqmki+mnbBdw+TAYsg+5O4KW2H6gdJKItGbBERNccCtwGvA64DDgW2LRqooj+ebfthyUtWjtIPGarAhdJugT4H+A823MrZ4qYlHQJi4iuWcP2x4H7bZ8CLFU7UEQPHdtcGri2+Ri5HgPM9s621wW+R2lrfHvlSBGTlgpLRHTNIpKWB4YlLQnkzGFEy2xv11w+Q9IQsJztWZVjxQRI2hN4DbACcBGwX91EEZOXAUtEdM0+lD/CK1H2GtizbpyI/pL0BspO93+V9ARgJ9sXVI4VY9sYWIay2eeZ2eU++iBtjSOikyStAMyynV9iEVNE0qXAm2zfIWkV4CTb69XOFWOTtBjwKuDDwJq2V6ocKWJSsoYlIjpB0teby0skXQycSllYenHdZBG99nfbdwDY/gNwb+U8MQ5JWwFfAw6kbBq5Q91EEZOXKWER0RUHNJc7APfVDBLRd5Le31ydI+k44DxgPWB2vVQxQR8D7gY+DfzQdn5fRudlSlhEdIqkC22vXztHRJ9Jeuc8Nw0DQwC2j5n+RPFYSFoL2JyyaeQdtreoHCliUlJhiYhOkLSU7XuAv0v6EqXF6lwA24dXDRfRMyODEkmLALsAa1N2Tj+kZq4Yn6QXAK+ldAoD+E3FOBGtyIAlIrriR8D6wO8p0x1WrBsnYkY4DPgLcBawEXAksH3VRDGe84AbgL1tn147TEQbMmCJiK54SNIvgGfx6DOGw8D+dSJF9N6zbG/YXD8lTS46YTnKyZ2NJX2AMiVs28qZIiYlA5aI6IrXAqtQpqTsVjlLxEyxmKQn2L632Ydl4dqBYlxLU35XrgYsAdxUN07E5GXAEhGdYHsOcDPwxtpZImaQLwOXS7qaso4lu6YPvjOAU4BP2r66dpiINmTAEhEREQvyN+BaYEnKCYPtgROqJoox2V63doaItmXAEhEREQvyOWBnysL7iIgqMmCJiIiIBbna9nm1Q0TEzJYBS0RERCzIqZIuYVRnPts7VswTETNQBiwRERGxIO8FPkumhEVERRmwRERExILcbvvE2iEiYmbLgCUiIiIW5D5JZwC/omzSiu296kaKiJkmA5aIiIhYkB/UDhARMTQ8PFw7Q0RERERExHwtVDtARERERETEgmTAEhERERERAysDloiIiIiIGFgZsERERERExMDKgCUiIiIiIgbW/weydmIuMChAzgAAAABJRU5ErkJggg=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6096000" cy="483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9400" y="2590800"/>
            <a:ext cx="228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positive </a:t>
            </a:r>
            <a:r>
              <a:rPr lang="en-US" sz="1200" dirty="0" smtClean="0"/>
              <a:t>co-relation </a:t>
            </a:r>
            <a:r>
              <a:rPr lang="en-US" sz="1200" dirty="0"/>
              <a:t>between </a:t>
            </a:r>
            <a:r>
              <a:rPr lang="en-US" sz="1200" dirty="0" smtClean="0"/>
              <a:t>friend count </a:t>
            </a:r>
            <a:r>
              <a:rPr lang="en-US" sz="1200" dirty="0"/>
              <a:t>&amp; </a:t>
            </a:r>
            <a:r>
              <a:rPr lang="en-US" sz="1200" dirty="0" smtClean="0"/>
              <a:t>friendships  initiated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positive correlation for various likes </a:t>
            </a:r>
            <a:r>
              <a:rPr lang="en-US" sz="1200" dirty="0" smtClean="0"/>
              <a:t>received / given </a:t>
            </a:r>
            <a:r>
              <a:rPr lang="en-US" sz="1200" dirty="0"/>
              <a:t>with total number of </a:t>
            </a:r>
            <a:r>
              <a:rPr lang="en-US" sz="1200" dirty="0" smtClean="0"/>
              <a:t> likes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friend count /friendships initiated </a:t>
            </a:r>
            <a:r>
              <a:rPr lang="en-US" sz="1200" dirty="0"/>
              <a:t>is in near to negative correlation with </a:t>
            </a:r>
            <a:r>
              <a:rPr lang="en-US" sz="1200" dirty="0" smtClean="0"/>
              <a:t>age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etc..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09835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2024</Words>
  <Application>Microsoft Office PowerPoint</Application>
  <PresentationFormat>On-screen Show (4:3)</PresentationFormat>
  <Paragraphs>428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Project Status Report</vt:lpstr>
      <vt:lpstr>Facebook Data Science Project                   Exploratory Data Analysis</vt:lpstr>
      <vt:lpstr>Team Info</vt:lpstr>
      <vt:lpstr>Domain</vt:lpstr>
      <vt:lpstr>Introduction</vt:lpstr>
      <vt:lpstr>Dataset Description</vt:lpstr>
      <vt:lpstr>Dataset Info()</vt:lpstr>
      <vt:lpstr>Dataset Describe()</vt:lpstr>
      <vt:lpstr>EDA – Visualization Importance</vt:lpstr>
      <vt:lpstr>Dataset Correlation</vt:lpstr>
      <vt:lpstr>Box Plots</vt:lpstr>
      <vt:lpstr>Frequency Polygons</vt:lpstr>
      <vt:lpstr>Normal Probability Plot</vt:lpstr>
      <vt:lpstr>Business Question</vt:lpstr>
      <vt:lpstr>Business Question</vt:lpstr>
      <vt:lpstr>Business Question</vt:lpstr>
      <vt:lpstr>Business Question</vt:lpstr>
      <vt:lpstr>Business Question</vt:lpstr>
      <vt:lpstr>Business Question</vt:lpstr>
      <vt:lpstr>Business Question</vt:lpstr>
      <vt:lpstr>Inferential Question?</vt:lpstr>
      <vt:lpstr>Inference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2017-02-12T00:26:19Z</dcterms:created>
  <dcterms:modified xsi:type="dcterms:W3CDTF">2017-03-02T00:47:49Z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  <property fmtid="{D5CDD505-2E9C-101B-9397-08002B2CF9AE}" pid="3" name="_AdHocReviewCycleID">
    <vt:i4>111617727</vt:i4>
  </property>
  <property fmtid="{D5CDD505-2E9C-101B-9397-08002B2CF9AE}" pid="4" name="_NewReviewCycle">
    <vt:lpwstr/>
  </property>
  <property fmtid="{D5CDD505-2E9C-101B-9397-08002B2CF9AE}" pid="5" name="_PreviousAdHocReviewCycleID">
    <vt:i4>-1755507082</vt:i4>
  </property>
</Properties>
</file>