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89" r:id="rId4"/>
    <p:sldMasterId id="2147484232" r:id="rId5"/>
    <p:sldMasterId id="2147484236" r:id="rId6"/>
    <p:sldMasterId id="2147484238" r:id="rId7"/>
  </p:sldMasterIdLst>
  <p:notesMasterIdLst>
    <p:notesMasterId r:id="rId29"/>
  </p:notesMasterIdLst>
  <p:sldIdLst>
    <p:sldId id="256" r:id="rId8"/>
    <p:sldId id="279" r:id="rId9"/>
    <p:sldId id="280" r:id="rId10"/>
    <p:sldId id="259" r:id="rId11"/>
    <p:sldId id="260" r:id="rId12"/>
    <p:sldId id="281" r:id="rId13"/>
    <p:sldId id="286" r:id="rId14"/>
    <p:sldId id="266" r:id="rId15"/>
    <p:sldId id="264" r:id="rId16"/>
    <p:sldId id="262" r:id="rId17"/>
    <p:sldId id="282" r:id="rId18"/>
    <p:sldId id="265" r:id="rId19"/>
    <p:sldId id="267" r:id="rId20"/>
    <p:sldId id="263" r:id="rId21"/>
    <p:sldId id="268" r:id="rId22"/>
    <p:sldId id="269" r:id="rId23"/>
    <p:sldId id="283" r:id="rId24"/>
    <p:sldId id="285" r:id="rId25"/>
    <p:sldId id="284" r:id="rId26"/>
    <p:sldId id="275"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p15:clr>
            <a:srgbClr val="A4A3A4"/>
          </p15:clr>
        </p15:guide>
        <p15:guide id="2" orient="horz" pos="3864">
          <p15:clr>
            <a:srgbClr val="A4A3A4"/>
          </p15:clr>
        </p15:guide>
        <p15:guide id="3" orient="horz" pos="201">
          <p15:clr>
            <a:srgbClr val="A4A3A4"/>
          </p15:clr>
        </p15:guide>
        <p15:guide id="4" pos="5485">
          <p15:clr>
            <a:srgbClr val="A4A3A4"/>
          </p15:clr>
        </p15:guide>
        <p15:guide id="5" pos="3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837"/>
    <a:srgbClr val="FDBC5F"/>
    <a:srgbClr val="6D6E71"/>
    <a:srgbClr val="7C3520"/>
    <a:srgbClr val="F3901D"/>
    <a:srgbClr val="CC3399"/>
    <a:srgbClr val="199CFF"/>
    <a:srgbClr val="CCECFF"/>
    <a:srgbClr val="66CC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0" autoAdjust="0"/>
    <p:restoredTop sz="97698" autoAdjust="0"/>
  </p:normalViewPr>
  <p:slideViewPr>
    <p:cSldViewPr snapToGrid="0" showGuides="1">
      <p:cViewPr varScale="1">
        <p:scale>
          <a:sx n="68" d="100"/>
          <a:sy n="68" d="100"/>
        </p:scale>
        <p:origin x="1494" y="72"/>
      </p:cViewPr>
      <p:guideLst>
        <p:guide orient="horz" pos="4104"/>
        <p:guide orient="horz" pos="3864"/>
        <p:guide orient="horz" pos="201"/>
        <p:guide pos="5485"/>
        <p:guide pos="303"/>
      </p:guideLst>
    </p:cSldViewPr>
  </p:slideViewPr>
  <p:outlineViewPr>
    <p:cViewPr>
      <p:scale>
        <a:sx n="33" d="100"/>
        <a:sy n="33" d="100"/>
      </p:scale>
      <p:origin x="0" y="1380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2/26/2017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a:solidFill>
                  <a:srgbClr val="1F497D"/>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rgbClr val="FFFFFF"/>
                </a:solidFill>
                <a:latin typeface="+mn-lt"/>
                <a:cs typeface="Arial" charset="0"/>
              </a:defRPr>
            </a:lvl1pPr>
          </a:lstStyle>
          <a:p>
            <a:endParaRPr lang="en-US" dirty="0"/>
          </a:p>
        </p:txBody>
      </p:sp>
    </p:spTree>
    <p:extLst>
      <p:ext uri="{BB962C8B-B14F-4D97-AF65-F5344CB8AC3E}">
        <p14:creationId xmlns:p14="http://schemas.microsoft.com/office/powerpoint/2010/main" val="36715225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59" y="1465509"/>
            <a:ext cx="8544207" cy="1723549"/>
          </a:xfrm>
        </p:spPr>
        <p:txBody>
          <a:bodyPr wrap="square">
            <a:sp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221758" indent="-243268">
              <a:spcBef>
                <a:spcPts val="0"/>
              </a:spcBef>
              <a:spcAft>
                <a:spcPts val="0"/>
              </a:spcAft>
              <a:buClr>
                <a:schemeClr val="tx2"/>
              </a:buClr>
              <a:buSzPct val="70000"/>
              <a:buFont typeface="Wingdings" pitchFamily="2" charset="2"/>
              <a:buChar char="§"/>
              <a:defRPr sz="1600">
                <a:latin typeface="Arial" pitchFamily="34" charset="0"/>
                <a:cs typeface="Arial" pitchFamily="34" charset="0"/>
              </a:defRPr>
            </a:lvl6pPr>
            <a:lvl7pPr marL="1459629" indent="-232460">
              <a:spcBef>
                <a:spcPts val="0"/>
              </a:spcBef>
              <a:spcAft>
                <a:spcPts val="0"/>
              </a:spcAft>
              <a:buClr>
                <a:srgbClr val="C00000"/>
              </a:buClr>
              <a:buSzPct val="70000"/>
              <a:buFont typeface="Arial" pitchFamily="34" charset="0"/>
              <a:buChar char="–"/>
              <a:defRPr sz="1600" baseline="0">
                <a:latin typeface="Arial" pitchFamily="34" charset="0"/>
                <a:cs typeface="Arial" pitchFamily="34" charset="0"/>
              </a:defRPr>
            </a:lvl7pPr>
            <a:lvl8pPr marL="1362317" indent="-194615">
              <a:spcBef>
                <a:spcPts val="0"/>
              </a:spcBef>
              <a:spcAft>
                <a:spcPts val="0"/>
              </a:spcAft>
              <a:buSzPct val="70000"/>
              <a:defRPr sz="1600" baseline="0">
                <a:latin typeface="Arial" pitchFamily="34" charset="0"/>
                <a:cs typeface="Arial" pitchFamily="34" charset="0"/>
              </a:defRPr>
            </a:lvl8pPr>
            <a:lvl9pPr marL="1552883" indent="-190561">
              <a:spcBef>
                <a:spcPts val="0"/>
              </a:spcBef>
              <a:spcAft>
                <a:spcPts val="0"/>
              </a:spcAft>
              <a:buSzPct val="70000"/>
              <a:buFont typeface="Arial" pitchFamily="34" charset="0"/>
              <a:buChar char="–"/>
              <a:defRPr sz="16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 </a:t>
            </a:r>
          </a:p>
        </p:txBody>
      </p:sp>
      <p:sp>
        <p:nvSpPr>
          <p:cNvPr id="6" name="Title Placeholder 1"/>
          <p:cNvSpPr>
            <a:spLocks noGrp="1"/>
          </p:cNvSpPr>
          <p:nvPr>
            <p:ph type="title"/>
          </p:nvPr>
        </p:nvSpPr>
        <p:spPr>
          <a:xfrm>
            <a:off x="304827" y="588332"/>
            <a:ext cx="8539163"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endParaRPr lang="en-US" dirty="0"/>
          </a:p>
        </p:txBody>
      </p:sp>
    </p:spTree>
    <p:extLst>
      <p:ext uri="{BB962C8B-B14F-4D97-AF65-F5344CB8AC3E}">
        <p14:creationId xmlns:p14="http://schemas.microsoft.com/office/powerpoint/2010/main" val="29818161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041" y="2217921"/>
            <a:ext cx="4040188" cy="276999"/>
          </a:xfrm>
        </p:spPr>
        <p:txBody>
          <a:bodyPr anchor="b"/>
          <a:lstStyle>
            <a:lvl1pPr marL="0" indent="0">
              <a:buNone/>
              <a:defRPr sz="1800" b="1"/>
            </a:lvl1pPr>
            <a:lvl2pPr marL="389237" indent="0">
              <a:buNone/>
              <a:defRPr sz="1800" b="1"/>
            </a:lvl2pPr>
            <a:lvl3pPr marL="778477" indent="0">
              <a:buNone/>
              <a:defRPr sz="1600" b="1"/>
            </a:lvl3pPr>
            <a:lvl4pPr marL="1167702" indent="0">
              <a:buNone/>
              <a:defRPr sz="1300" b="1"/>
            </a:lvl4pPr>
            <a:lvl5pPr marL="1556936" indent="0">
              <a:buNone/>
              <a:defRPr sz="1300" b="1"/>
            </a:lvl5pPr>
            <a:lvl6pPr marL="1946168" indent="0">
              <a:buNone/>
              <a:defRPr sz="1300" b="1"/>
            </a:lvl6pPr>
            <a:lvl7pPr marL="2335404" indent="0">
              <a:buNone/>
              <a:defRPr sz="1300" b="1"/>
            </a:lvl7pPr>
            <a:lvl8pPr marL="2724632" indent="0">
              <a:buNone/>
              <a:defRPr sz="1300" b="1"/>
            </a:lvl8pPr>
            <a:lvl9pPr marL="3113869" indent="0">
              <a:buNone/>
              <a:defRPr sz="1300" b="1"/>
            </a:lvl9pPr>
          </a:lstStyle>
          <a:p>
            <a:pPr lvl="0"/>
            <a:r>
              <a:rPr lang="en-US"/>
              <a:t>Click to edit Master text styles</a:t>
            </a:r>
          </a:p>
        </p:txBody>
      </p:sp>
      <p:sp>
        <p:nvSpPr>
          <p:cNvPr id="4" name="Content Placeholder 3"/>
          <p:cNvSpPr>
            <a:spLocks noGrp="1"/>
          </p:cNvSpPr>
          <p:nvPr>
            <p:ph sz="half" idx="2"/>
          </p:nvPr>
        </p:nvSpPr>
        <p:spPr>
          <a:xfrm>
            <a:off x="320041" y="2494916"/>
            <a:ext cx="4040188" cy="1092607"/>
          </a:xfrm>
        </p:spPr>
        <p:txBody>
          <a:bodyPr/>
          <a:lstStyle>
            <a:lvl1pPr>
              <a:defRPr sz="1800"/>
            </a:lvl1pPr>
            <a:lvl2pPr>
              <a:defRPr sz="1600"/>
            </a:lvl2pPr>
            <a:lvl3pPr>
              <a:defRPr sz="1300"/>
            </a:lvl3pPr>
            <a:lvl4pPr>
              <a:defRPr sz="1200"/>
            </a:lvl4pPr>
            <a:lvl5pPr>
              <a:defRPr sz="12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6493" y="2217921"/>
            <a:ext cx="4041775" cy="276999"/>
          </a:xfrm>
        </p:spPr>
        <p:txBody>
          <a:bodyPr anchor="b"/>
          <a:lstStyle>
            <a:lvl1pPr marL="0" indent="0">
              <a:buNone/>
              <a:defRPr sz="1800" b="1"/>
            </a:lvl1pPr>
            <a:lvl2pPr marL="389237" indent="0">
              <a:buNone/>
              <a:defRPr sz="1800" b="1"/>
            </a:lvl2pPr>
            <a:lvl3pPr marL="778477" indent="0">
              <a:buNone/>
              <a:defRPr sz="1600" b="1"/>
            </a:lvl3pPr>
            <a:lvl4pPr marL="1167702" indent="0">
              <a:buNone/>
              <a:defRPr sz="1300" b="1"/>
            </a:lvl4pPr>
            <a:lvl5pPr marL="1556936" indent="0">
              <a:buNone/>
              <a:defRPr sz="1300" b="1"/>
            </a:lvl5pPr>
            <a:lvl6pPr marL="1946168" indent="0">
              <a:buNone/>
              <a:defRPr sz="1300" b="1"/>
            </a:lvl6pPr>
            <a:lvl7pPr marL="2335404" indent="0">
              <a:buNone/>
              <a:defRPr sz="1300" b="1"/>
            </a:lvl7pPr>
            <a:lvl8pPr marL="2724632" indent="0">
              <a:buNone/>
              <a:defRPr sz="1300" b="1"/>
            </a:lvl8pPr>
            <a:lvl9pPr marL="3113869" indent="0">
              <a:buNone/>
              <a:defRPr sz="1300" b="1"/>
            </a:lvl9pPr>
          </a:lstStyle>
          <a:p>
            <a:pPr lvl="0"/>
            <a:r>
              <a:rPr lang="en-US"/>
              <a:t>Click to edit Master text styles</a:t>
            </a:r>
          </a:p>
        </p:txBody>
      </p:sp>
      <p:sp>
        <p:nvSpPr>
          <p:cNvPr id="6" name="Content Placeholder 5"/>
          <p:cNvSpPr>
            <a:spLocks noGrp="1"/>
          </p:cNvSpPr>
          <p:nvPr>
            <p:ph sz="quarter" idx="4"/>
          </p:nvPr>
        </p:nvSpPr>
        <p:spPr>
          <a:xfrm>
            <a:off x="4736493" y="2494916"/>
            <a:ext cx="4041775" cy="1092607"/>
          </a:xfrm>
        </p:spPr>
        <p:txBody>
          <a:bodyPr/>
          <a:lstStyle>
            <a:lvl1pPr>
              <a:defRPr sz="1800"/>
            </a:lvl1pPr>
            <a:lvl2pPr>
              <a:defRPr sz="1600"/>
            </a:lvl2pPr>
            <a:lvl3pPr>
              <a:defRPr sz="1300"/>
            </a:lvl3pPr>
            <a:lvl4pPr>
              <a:defRPr sz="1200"/>
            </a:lvl4pPr>
            <a:lvl5pPr>
              <a:defRPr sz="12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3"/>
          <p:cNvSpPr>
            <a:spLocks noGrp="1" noChangeArrowheads="1"/>
          </p:cNvSpPr>
          <p:nvPr>
            <p:ph type="title"/>
          </p:nvPr>
        </p:nvSpPr>
        <p:spPr bwMode="auto">
          <a:xfrm>
            <a:off x="301626" y="1143003"/>
            <a:ext cx="8521700" cy="430887"/>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89781499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hank You">
    <p:spTree>
      <p:nvGrpSpPr>
        <p:cNvPr id="1" name=""/>
        <p:cNvGrpSpPr/>
        <p:nvPr/>
      </p:nvGrpSpPr>
      <p:grpSpPr>
        <a:xfrm>
          <a:off x="0" y="0"/>
          <a:ext cx="0" cy="0"/>
          <a:chOff x="0" y="0"/>
          <a:chExt cx="0" cy="0"/>
        </a:xfrm>
      </p:grpSpPr>
      <p:pic>
        <p:nvPicPr>
          <p:cNvPr id="2" name="Picture 9" descr="E:\Documents and Settings\Administrator\Desktop\glc istock\ist2_3950759-cubes.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89215" y="1981212"/>
            <a:ext cx="3963986" cy="260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8134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09811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a:xfrm>
            <a:off x="457203" y="304804"/>
            <a:ext cx="8212136" cy="430887"/>
          </a:xfrm>
        </p:spPr>
        <p:txBody>
          <a:bodyPr/>
          <a:lstStyle>
            <a:lvl1pPr algn="l">
              <a:defRPr/>
            </a:lvl1pPr>
          </a:lstStyle>
          <a:p>
            <a:r>
              <a:rPr lang="en-US" dirty="0"/>
              <a:t>Click to edit Master title style</a:t>
            </a:r>
          </a:p>
        </p:txBody>
      </p:sp>
      <p:sp>
        <p:nvSpPr>
          <p:cNvPr id="3" name="Text Placeholder 4"/>
          <p:cNvSpPr>
            <a:spLocks noGrp="1"/>
          </p:cNvSpPr>
          <p:nvPr>
            <p:ph type="body" sz="quarter" idx="10" hasCustomPrompt="1"/>
          </p:nvPr>
        </p:nvSpPr>
        <p:spPr>
          <a:xfrm>
            <a:off x="302960" y="960454"/>
            <a:ext cx="4170595" cy="5303836"/>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p:cNvSpPr>
            <a:spLocks noGrp="1"/>
          </p:cNvSpPr>
          <p:nvPr>
            <p:ph type="body" sz="quarter" idx="11" hasCustomPrompt="1"/>
          </p:nvPr>
        </p:nvSpPr>
        <p:spPr>
          <a:xfrm>
            <a:off x="4648229" y="960454"/>
            <a:ext cx="4170595" cy="5303836"/>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2" hasCustomPrompt="1"/>
          </p:nvPr>
        </p:nvSpPr>
        <p:spPr>
          <a:xfrm>
            <a:off x="302960" y="960449"/>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1</a:t>
            </a:r>
          </a:p>
        </p:txBody>
      </p:sp>
      <p:sp>
        <p:nvSpPr>
          <p:cNvPr id="6" name="Text Placeholder 4"/>
          <p:cNvSpPr>
            <a:spLocks noGrp="1"/>
          </p:cNvSpPr>
          <p:nvPr>
            <p:ph type="body" sz="quarter" idx="13" hasCustomPrompt="1"/>
          </p:nvPr>
        </p:nvSpPr>
        <p:spPr>
          <a:xfrm>
            <a:off x="4648229" y="960449"/>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2</a:t>
            </a:r>
          </a:p>
        </p:txBody>
      </p:sp>
    </p:spTree>
    <p:extLst>
      <p:ext uri="{BB962C8B-B14F-4D97-AF65-F5344CB8AC3E}">
        <p14:creationId xmlns:p14="http://schemas.microsoft.com/office/powerpoint/2010/main" val="373229129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827" y="469490"/>
            <a:ext cx="8539163" cy="430887"/>
          </a:xfrm>
        </p:spPr>
        <p:txBody>
          <a:bodyPr/>
          <a:lstStyle>
            <a:lvl1pPr algn="l">
              <a:defRPr/>
            </a:lvl1pPr>
          </a:lstStyle>
          <a:p>
            <a:r>
              <a:rPr lang="en-US"/>
              <a:t>Click to edit Master title style</a:t>
            </a:r>
            <a:endParaRPr lang="en-US" dirty="0"/>
          </a:p>
        </p:txBody>
      </p:sp>
      <p:sp>
        <p:nvSpPr>
          <p:cNvPr id="11" name="Text Placeholder 4"/>
          <p:cNvSpPr>
            <a:spLocks noGrp="1"/>
          </p:cNvSpPr>
          <p:nvPr>
            <p:ph type="body" sz="quarter" idx="10" hasCustomPrompt="1"/>
          </p:nvPr>
        </p:nvSpPr>
        <p:spPr>
          <a:xfrm>
            <a:off x="302960" y="961441"/>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1" hasCustomPrompt="1"/>
          </p:nvPr>
        </p:nvSpPr>
        <p:spPr>
          <a:xfrm>
            <a:off x="4648229" y="961441"/>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p:cNvSpPr>
            <a:spLocks noGrp="1"/>
          </p:cNvSpPr>
          <p:nvPr>
            <p:ph type="body" sz="quarter" idx="12" hasCustomPrompt="1"/>
          </p:nvPr>
        </p:nvSpPr>
        <p:spPr>
          <a:xfrm>
            <a:off x="302960" y="961427"/>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1</a:t>
            </a:r>
          </a:p>
        </p:txBody>
      </p:sp>
      <p:sp>
        <p:nvSpPr>
          <p:cNvPr id="14" name="Text Placeholder 4"/>
          <p:cNvSpPr>
            <a:spLocks noGrp="1"/>
          </p:cNvSpPr>
          <p:nvPr>
            <p:ph type="body" sz="quarter" idx="13" hasCustomPrompt="1"/>
          </p:nvPr>
        </p:nvSpPr>
        <p:spPr>
          <a:xfrm>
            <a:off x="4648229" y="961427"/>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2</a:t>
            </a:r>
          </a:p>
        </p:txBody>
      </p:sp>
      <p:sp>
        <p:nvSpPr>
          <p:cNvPr id="15" name="Text Placeholder 4"/>
          <p:cNvSpPr>
            <a:spLocks noGrp="1"/>
          </p:cNvSpPr>
          <p:nvPr>
            <p:ph type="body" sz="quarter" idx="14" hasCustomPrompt="1"/>
          </p:nvPr>
        </p:nvSpPr>
        <p:spPr>
          <a:xfrm>
            <a:off x="302960" y="3702884"/>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p:cNvSpPr>
            <a:spLocks noGrp="1"/>
          </p:cNvSpPr>
          <p:nvPr>
            <p:ph type="body" sz="quarter" idx="15" hasCustomPrompt="1"/>
          </p:nvPr>
        </p:nvSpPr>
        <p:spPr>
          <a:xfrm>
            <a:off x="4648229" y="3702884"/>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p:cNvSpPr>
            <a:spLocks noGrp="1"/>
          </p:cNvSpPr>
          <p:nvPr>
            <p:ph type="body" sz="quarter" idx="16" hasCustomPrompt="1"/>
          </p:nvPr>
        </p:nvSpPr>
        <p:spPr>
          <a:xfrm>
            <a:off x="302960" y="3702868"/>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3</a:t>
            </a:r>
          </a:p>
        </p:txBody>
      </p:sp>
      <p:sp>
        <p:nvSpPr>
          <p:cNvPr id="18" name="Text Placeholder 4"/>
          <p:cNvSpPr>
            <a:spLocks noGrp="1"/>
          </p:cNvSpPr>
          <p:nvPr>
            <p:ph type="body" sz="quarter" idx="17" hasCustomPrompt="1"/>
          </p:nvPr>
        </p:nvSpPr>
        <p:spPr>
          <a:xfrm>
            <a:off x="4648229" y="3702868"/>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4</a:t>
            </a:r>
          </a:p>
        </p:txBody>
      </p:sp>
    </p:spTree>
    <p:extLst>
      <p:ext uri="{BB962C8B-B14F-4D97-AF65-F5344CB8AC3E}">
        <p14:creationId xmlns:p14="http://schemas.microsoft.com/office/powerpoint/2010/main" val="352528993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77853" y="1489287"/>
            <a:ext cx="8113713" cy="1231106"/>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p:cNvSpPr>
            <a:spLocks noGrp="1"/>
          </p:cNvSpPr>
          <p:nvPr>
            <p:ph type="title"/>
          </p:nvPr>
        </p:nvSpPr>
        <p:spPr bwMode="black">
          <a:xfrm>
            <a:off x="576073" y="182885"/>
            <a:ext cx="8119872" cy="731521"/>
          </a:xfrm>
          <a:prstGeom prst="rect">
            <a:avLst/>
          </a:prstGeom>
        </p:spPr>
        <p:txBody>
          <a:bodyPr vert="horz" lIns="0" tIns="0" rIns="0" bIns="0" rtlCol="0" anchor="t" anchorCtr="0">
            <a:noAutofit/>
          </a:bodyPr>
          <a:lstStyle/>
          <a:p>
            <a:r>
              <a:rPr lang="en-US"/>
              <a:t>Click to edit Master title style</a:t>
            </a:r>
            <a:endParaRPr lang="en-US" dirty="0"/>
          </a:p>
        </p:txBody>
      </p:sp>
    </p:spTree>
    <p:extLst>
      <p:ext uri="{BB962C8B-B14F-4D97-AF65-F5344CB8AC3E}">
        <p14:creationId xmlns:p14="http://schemas.microsoft.com/office/powerpoint/2010/main" val="3460141679"/>
      </p:ext>
    </p:extLst>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Tree>
    <p:extLst>
      <p:ext uri="{BB962C8B-B14F-4D97-AF65-F5344CB8AC3E}">
        <p14:creationId xmlns:p14="http://schemas.microsoft.com/office/powerpoint/2010/main" val="357037279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5" y="1971675"/>
            <a:ext cx="4078287" cy="4162425"/>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4838700" y="1971677"/>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481013" y="727077"/>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3684548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a:t>Click to Edit Master Title Style</a:t>
            </a:r>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spTree>
    <p:extLst>
      <p:ext uri="{BB962C8B-B14F-4D97-AF65-F5344CB8AC3E}">
        <p14:creationId xmlns:p14="http://schemas.microsoft.com/office/powerpoint/2010/main" val="35391976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a:t>Click to edit Master title style</a:t>
            </a:r>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94776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209158442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290024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1468005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7329532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55912068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53157424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1065519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97465193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139092643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a:t>Click icon to add table</a:t>
            </a:r>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302145700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1500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a:t>Click icon to add chart</a:t>
            </a:r>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1566937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3861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a:t>Click to edit Master title style</a:t>
            </a:r>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326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5" name="TextBox 7"/>
          <p:cNvSpPr txBox="1">
            <a:spLocks noChangeArrowheads="1"/>
          </p:cNvSpPr>
          <p:nvPr/>
        </p:nvSpPr>
        <p:spPr bwMode="gray">
          <a:xfrm>
            <a:off x="1366838" y="3370263"/>
            <a:ext cx="6754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spcBef>
                <a:spcPts val="600"/>
              </a:spcBef>
              <a:defRPr/>
            </a:pPr>
            <a:r>
              <a:rPr lang="en-US" altLang="en-US" sz="1000" dirty="0">
                <a:solidFill>
                  <a:prstClr val="white">
                    <a:lumMod val="50000"/>
                  </a:prstClr>
                </a:solidFill>
                <a:latin typeface="Arial" pitchFamily="34" charset="0"/>
                <a:cs typeface="Arial" pitchFamily="34" charset="0"/>
              </a:rPr>
              <a:t>Disclaimer </a:t>
            </a:r>
          </a:p>
          <a:p>
            <a:pPr algn="just">
              <a:spcBef>
                <a:spcPts val="600"/>
              </a:spcBef>
              <a:defRPr/>
            </a:pPr>
            <a:r>
              <a:rPr lang="en-US" altLang="en-US" sz="900" dirty="0">
                <a:solidFill>
                  <a:prstClr val="white">
                    <a:lumMod val="50000"/>
                  </a:prstClr>
                </a:solidFill>
                <a:latin typeface="Arial" pitchFamily="34" charset="0"/>
                <a:cs typeface="Arial" pitchFamily="34" charset="0"/>
              </a:rPr>
              <a:t>Tech Mahindra Limited, herein referred to as TechM provides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bg1">
                    <a:lumMod val="50000"/>
                  </a:schemeClr>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176304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671654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dirty="0"/>
              <a:t>Click icon to add table</a:t>
            </a:r>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419373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7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40"/>
            <a:ext cx="82248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57"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477328"/>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032" indent="-285737">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420" indent="-273038">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124" indent="-228590">
              <a:spcBef>
                <a:spcPts val="0"/>
              </a:spcBef>
              <a:spcAft>
                <a:spcPts val="0"/>
              </a:spcAft>
              <a:buSzPct val="70000"/>
              <a:defRPr sz="1800" baseline="0">
                <a:latin typeface="Arial" pitchFamily="34" charset="0"/>
                <a:cs typeface="Arial" pitchFamily="34" charset="0"/>
              </a:defRPr>
            </a:lvl8pPr>
            <a:lvl9pPr marL="1823952" indent="-223828">
              <a:spcBef>
                <a:spcPts val="0"/>
              </a:spcBef>
              <a:spcAft>
                <a:spcPts val="0"/>
              </a:spcAft>
              <a:buSzPct val="70000"/>
              <a:buFont typeface="Arial" pitchFamily="34" charset="0"/>
              <a:buChar char="–"/>
              <a:defRPr sz="1800">
                <a:latin typeface="Arial" pitchFamily="34" charset="0"/>
                <a:cs typeface="Arial" pitchFamily="34" charset="0"/>
              </a:defRPr>
            </a:lvl9pPr>
          </a:lstStyle>
          <a:p>
            <a:pPr marL="290499" lvl="0" indent="-290499" algn="l" defTabSz="914357"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473" lvl="2" indent="-279386" algn="l" defTabSz="914357"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860" lvl="3" indent="-279386" algn="l" defTabSz="914357"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596" lvl="4" indent="-285737" algn="l" defTabSz="933406"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032" lvl="5" indent="-285737" algn="l" defTabSz="914357"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23458214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4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2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1496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rgbClr val="1F497D"/>
                </a:solidFill>
              </a:rPr>
              <a:pPr algn="ctr" eaLnBrk="1" hangingPunct="1">
                <a:defRPr/>
              </a:pPr>
              <a:t>‹#›</a:t>
            </a:fld>
            <a:endParaRPr lang="en-US" altLang="en-US" sz="1200" dirty="0">
              <a:solidFill>
                <a:srgbClr val="1F497D"/>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Tree>
    <p:extLst>
      <p:ext uri="{BB962C8B-B14F-4D97-AF65-F5344CB8AC3E}">
        <p14:creationId xmlns:p14="http://schemas.microsoft.com/office/powerpoint/2010/main" val="412118230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1" r:id="rId6"/>
    <p:sldLayoutId id="2147483804" r:id="rId7"/>
    <p:sldLayoutId id="2147483805" r:id="rId8"/>
    <p:sldLayoutId id="2147483807" r:id="rId9"/>
    <p:sldLayoutId id="2147483886" r:id="rId10"/>
    <p:sldLayoutId id="2147483887" r:id="rId11"/>
    <p:sldLayoutId id="2147483888" r:id="rId12"/>
    <p:sldLayoutId id="2147483890" r:id="rId13"/>
    <p:sldLayoutId id="2147483892" r:id="rId14"/>
    <p:sldLayoutId id="2147483893" r:id="rId15"/>
    <p:sldLayoutId id="2147483895" r:id="rId16"/>
    <p:sldLayoutId id="2147484053" r:id="rId17"/>
    <p:sldLayoutId id="2147484156" r:id="rId18"/>
    <p:sldLayoutId id="2147484208" r:id="rId19"/>
    <p:sldLayoutId id="2147484209" r:id="rId20"/>
    <p:sldLayoutId id="2147484210" r:id="rId21"/>
    <p:sldLayoutId id="2147484211" r:id="rId22"/>
    <p:sldLayoutId id="2147484212" r:id="rId23"/>
    <p:sldLayoutId id="2147484213" r:id="rId24"/>
    <p:sldLayoutId id="2147484214" r:id="rId25"/>
    <p:sldLayoutId id="2147484215" r:id="rId26"/>
    <p:sldLayoutId id="2147484216" r:id="rId27"/>
    <p:sldLayoutId id="2147484217" r:id="rId28"/>
    <p:sldLayoutId id="2147484218" r:id="rId29"/>
    <p:sldLayoutId id="2147484219" r:id="rId30"/>
    <p:sldLayoutId id="2147484225" r:id="rId31"/>
  </p:sldLayoutIdLst>
  <p:transition/>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chemeClr val="tx2"/>
                </a:solidFill>
              </a:rPr>
              <a:pPr algn="ctr" eaLnBrk="1" hangingPunct="1">
                <a:defRPr/>
              </a:pPr>
              <a:t>‹#›</a:t>
            </a:fld>
            <a:endParaRPr lang="en-US" altLang="en-US" sz="1200" dirty="0">
              <a:solidFill>
                <a:schemeClr val="tx2"/>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a:solidFill>
                  <a:schemeClr val="tx2"/>
                </a:solidFill>
              </a:rPr>
              <a:t>Copyright © 2015 Tech Mahindra. All rights reserved.</a:t>
            </a:r>
          </a:p>
        </p:txBody>
      </p:sp>
    </p:spTree>
    <p:extLst>
      <p:ext uri="{BB962C8B-B14F-4D97-AF65-F5344CB8AC3E}">
        <p14:creationId xmlns:p14="http://schemas.microsoft.com/office/powerpoint/2010/main" val="247256900"/>
      </p:ext>
    </p:extLst>
  </p:cSld>
  <p:clrMap bg1="lt1" tx1="dk1" bg2="lt2" tx2="dk2" accent1="accent1" accent2="accent2" accent3="accent3" accent4="accent4" accent5="accent5" accent6="accent6" hlink="hlink" folHlink="folHlink"/>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chemeClr val="tx2"/>
                </a:solidFill>
              </a:rPr>
              <a:pPr algn="ctr" eaLnBrk="1" hangingPunct="1">
                <a:defRPr/>
              </a:pPr>
              <a:t>‹#›</a:t>
            </a:fld>
            <a:endParaRPr lang="en-US" altLang="en-US" sz="1200" dirty="0">
              <a:solidFill>
                <a:schemeClr val="tx2"/>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a:solidFill>
                  <a:schemeClr val="tx2"/>
                </a:solidFill>
              </a:rPr>
              <a:t>Copyright © 2015 Tech Mahindra. All rights reserved.</a:t>
            </a:r>
          </a:p>
        </p:txBody>
      </p:sp>
    </p:spTree>
    <p:extLst>
      <p:ext uri="{BB962C8B-B14F-4D97-AF65-F5344CB8AC3E}">
        <p14:creationId xmlns:p14="http://schemas.microsoft.com/office/powerpoint/2010/main" val="1131668037"/>
      </p:ext>
    </p:extLst>
  </p:cSld>
  <p:clrMap bg1="lt1" tx1="dk1" bg2="lt2" tx2="dk2" accent1="accent1" accent2="accent2" accent3="accent3" accent4="accent4" accent5="accent5" accent6="accent6" hlink="hlink" folHlink="folHlink"/>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chemeClr val="tx2"/>
                </a:solidFill>
              </a:rPr>
              <a:pPr algn="ctr" eaLnBrk="1" hangingPunct="1">
                <a:defRPr/>
              </a:pPr>
              <a:t>‹#›</a:t>
            </a:fld>
            <a:endParaRPr lang="en-US" altLang="en-US" sz="1200" dirty="0">
              <a:solidFill>
                <a:schemeClr val="tx2"/>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a:solidFill>
                  <a:schemeClr val="tx2"/>
                </a:solidFill>
              </a:rPr>
              <a:t>Copyright © 2015 Tech Mahindra. All rights reserved.</a:t>
            </a:r>
          </a:p>
        </p:txBody>
      </p:sp>
    </p:spTree>
    <p:extLst>
      <p:ext uri="{BB962C8B-B14F-4D97-AF65-F5344CB8AC3E}">
        <p14:creationId xmlns:p14="http://schemas.microsoft.com/office/powerpoint/2010/main" val="234667749"/>
      </p:ext>
    </p:extLst>
  </p:cSld>
  <p:clrMap bg1="lt1" tx1="dk1" bg2="lt2" tx2="dk2" accent1="accent1" accent2="accent2" accent3="accent3" accent4="accent4" accent5="accent5" accent6="accent6" hlink="hlink" folHlink="folHlink"/>
  <p:sldLayoutIdLst>
    <p:sldLayoutId id="2147484239" r:id="rId1"/>
  </p:sldLayoutIdLst>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755265" y="3562378"/>
            <a:ext cx="5511800" cy="436415"/>
          </a:xfrm>
        </p:spPr>
        <p:txBody>
          <a:bodyPr/>
          <a:lstStyle/>
          <a:p>
            <a:pPr algn="r"/>
            <a:r>
              <a:rPr lang="en-US" dirty="0">
                <a:solidFill>
                  <a:schemeClr val="bg1">
                    <a:lumMod val="50000"/>
                  </a:schemeClr>
                </a:solidFill>
              </a:rPr>
              <a:t>By Data Diggers International</a:t>
            </a:r>
          </a:p>
        </p:txBody>
      </p:sp>
      <p:sp>
        <p:nvSpPr>
          <p:cNvPr id="3" name="Title 2"/>
          <p:cNvSpPr>
            <a:spLocks noGrp="1"/>
          </p:cNvSpPr>
          <p:nvPr>
            <p:ph type="title"/>
          </p:nvPr>
        </p:nvSpPr>
        <p:spPr>
          <a:xfrm>
            <a:off x="1173712" y="2416408"/>
            <a:ext cx="7178722" cy="940937"/>
          </a:xfrm>
        </p:spPr>
        <p:txBody>
          <a:bodyPr/>
          <a:lstStyle/>
          <a:p>
            <a:pPr algn="ctr"/>
            <a:r>
              <a:rPr lang="en-US" sz="3600" dirty="0">
                <a:solidFill>
                  <a:schemeClr val="tx1">
                    <a:lumMod val="65000"/>
                    <a:lumOff val="35000"/>
                  </a:schemeClr>
                </a:solidFill>
              </a:rPr>
              <a:t>Facebook – </a:t>
            </a:r>
            <a:br>
              <a:rPr lang="en-US" sz="3600" dirty="0">
                <a:solidFill>
                  <a:schemeClr val="tx1">
                    <a:lumMod val="65000"/>
                    <a:lumOff val="35000"/>
                  </a:schemeClr>
                </a:solidFill>
              </a:rPr>
            </a:br>
            <a:r>
              <a:rPr lang="en-US" sz="3600" dirty="0">
                <a:solidFill>
                  <a:schemeClr val="tx1">
                    <a:lumMod val="65000"/>
                    <a:lumOff val="35000"/>
                  </a:schemeClr>
                </a:solidFill>
              </a:rPr>
              <a:t>Exploratory Data Analysis</a:t>
            </a:r>
          </a:p>
        </p:txBody>
      </p:sp>
    </p:spTree>
    <p:extLst>
      <p:ext uri="{BB962C8B-B14F-4D97-AF65-F5344CB8AC3E}">
        <p14:creationId xmlns:p14="http://schemas.microsoft.com/office/powerpoint/2010/main" val="27869988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975" y="189461"/>
            <a:ext cx="5457826" cy="369332"/>
          </a:xfrm>
        </p:spPr>
        <p:txBody>
          <a:bodyPr/>
          <a:lstStyle/>
          <a:p>
            <a:r>
              <a:rPr lang="en-US" dirty="0"/>
              <a:t>Facebook User Reaction – By Age</a:t>
            </a:r>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6515101" y="733425"/>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a:ln>
                  <a:noFill/>
                </a:ln>
                <a:solidFill>
                  <a:srgbClr val="C00000"/>
                </a:solidFill>
                <a:effectLst/>
                <a:latin typeface="Calibri" panose="020F0502020204030204" pitchFamily="34" charset="0"/>
              </a:rPr>
              <a:t>Likes Received </a:t>
            </a:r>
            <a:r>
              <a:rPr kumimoji="0" lang="en-US" i="0" u="none" strike="noStrike" cap="none" normalizeH="0" baseline="0" dirty="0">
                <a:ln>
                  <a:noFill/>
                </a:ln>
                <a:solidFill>
                  <a:srgbClr val="C00000"/>
                </a:solidFill>
                <a:effectLst/>
                <a:latin typeface="Calibri" panose="020F0502020204030204" pitchFamily="34" charset="0"/>
              </a:rPr>
              <a:t>by Age of Facebook</a:t>
            </a:r>
            <a:r>
              <a:rPr kumimoji="0" lang="en-US" i="0" u="none" strike="noStrike" cap="none" normalizeH="0" dirty="0">
                <a:ln>
                  <a:noFill/>
                </a:ln>
                <a:solidFill>
                  <a:srgbClr val="C00000"/>
                </a:solidFill>
                <a:effectLst/>
                <a:latin typeface="Calibri" panose="020F0502020204030204" pitchFamily="34" charset="0"/>
              </a:rPr>
              <a:t> User</a:t>
            </a: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latin typeface="Calibri" panose="020F0502020204030204" pitchFamily="34" charset="0"/>
              </a:rPr>
              <a:t>Activity Level is highest with the Millennials </a:t>
            </a:r>
          </a:p>
          <a:p>
            <a:pPr marR="0" algn="l" defTabSz="914400" rtl="0" eaLnBrk="1" fontAlgn="base" latinLnBrk="0" hangingPunct="1">
              <a:lnSpc>
                <a:spcPct val="100000"/>
              </a:lnSpc>
              <a:spcBef>
                <a:spcPct val="20000"/>
              </a:spcBef>
              <a:spcAft>
                <a:spcPct val="0"/>
              </a:spcAft>
              <a:buClr>
                <a:srgbClr val="BF1313"/>
              </a:buClr>
              <a:buSzPct val="200000"/>
              <a:tabLst/>
            </a:pPr>
            <a:endParaRPr lang="en-US" sz="5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baseline="0" dirty="0">
                <a:latin typeface="Calibri" panose="020F0502020204030204" pitchFamily="34" charset="0"/>
              </a:rPr>
              <a:t>Outliers makes</a:t>
            </a:r>
            <a:r>
              <a:rPr lang="en-US" sz="1400" b="1" dirty="0">
                <a:latin typeface="Calibri" panose="020F0502020204030204" pitchFamily="34" charset="0"/>
              </a:rPr>
              <a:t> the Data Visualization difficult</a:t>
            </a: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sp>
        <p:nvSpPr>
          <p:cNvPr id="9" name="Rounded Rectangle 8"/>
          <p:cNvSpPr/>
          <p:nvPr/>
        </p:nvSpPr>
        <p:spPr bwMode="auto">
          <a:xfrm>
            <a:off x="6591301" y="3829050"/>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a:ln>
                  <a:noFill/>
                </a:ln>
                <a:solidFill>
                  <a:srgbClr val="C00000"/>
                </a:solidFill>
                <a:effectLst/>
                <a:latin typeface="Calibri" panose="020F0502020204030204" pitchFamily="34" charset="0"/>
              </a:rPr>
              <a:t>Likes Received </a:t>
            </a:r>
            <a:r>
              <a:rPr kumimoji="0" lang="en-US" i="0" u="none" strike="noStrike" cap="none" normalizeH="0" baseline="0" dirty="0">
                <a:ln>
                  <a:noFill/>
                </a:ln>
                <a:solidFill>
                  <a:srgbClr val="C00000"/>
                </a:solidFill>
                <a:effectLst/>
                <a:latin typeface="Calibri" panose="020F0502020204030204" pitchFamily="34" charset="0"/>
              </a:rPr>
              <a:t>by Age of Facebook</a:t>
            </a:r>
            <a:r>
              <a:rPr kumimoji="0" lang="en-US" i="0" u="none" strike="noStrike" cap="none" normalizeH="0" dirty="0">
                <a:ln>
                  <a:noFill/>
                </a:ln>
                <a:solidFill>
                  <a:srgbClr val="C00000"/>
                </a:solidFill>
                <a:effectLst/>
                <a:latin typeface="Calibri" panose="020F0502020204030204" pitchFamily="34" charset="0"/>
              </a:rPr>
              <a:t> User without Outliers </a:t>
            </a:r>
          </a:p>
          <a:p>
            <a:pPr fontAlgn="base">
              <a:spcBef>
                <a:spcPct val="20000"/>
              </a:spcBef>
              <a:spcAft>
                <a:spcPct val="0"/>
              </a:spcAft>
              <a:buClr>
                <a:srgbClr val="BF1313"/>
              </a:buClr>
              <a:buSzPct val="200000"/>
            </a:pPr>
            <a:r>
              <a:rPr lang="en-US" sz="2000" dirty="0">
                <a:latin typeface="Calibri" panose="020F0502020204030204" pitchFamily="34" charset="0"/>
              </a:rPr>
              <a:t>Observation:</a:t>
            </a:r>
          </a:p>
          <a:p>
            <a:pPr fontAlgn="base">
              <a:spcBef>
                <a:spcPct val="20000"/>
              </a:spcBef>
              <a:spcAft>
                <a:spcPct val="0"/>
              </a:spcAft>
              <a:buClr>
                <a:srgbClr val="BF1313"/>
              </a:buClr>
              <a:buSzPct val="200000"/>
            </a:pPr>
            <a:r>
              <a:rPr lang="en-US" sz="1400" b="1" dirty="0">
                <a:latin typeface="Calibri" panose="020F0502020204030204" pitchFamily="34" charset="0"/>
              </a:rPr>
              <a:t>Likes Received by FB User who are more than 100+ Years continues to be seen as Strong even for this case</a:t>
            </a:r>
            <a:endParaRPr lang="en-US" baseline="0" dirty="0">
              <a:solidFill>
                <a:srgbClr val="C00000"/>
              </a:solidFill>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i="0" u="none" strike="noStrike" cap="none" normalizeH="0" baseline="0" dirty="0">
              <a:ln>
                <a:noFill/>
              </a:ln>
              <a:solidFill>
                <a:srgbClr val="C00000"/>
              </a:solidFill>
              <a:effectLst/>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8391"/>
            <a:ext cx="6448425" cy="30732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4" y="3691663"/>
            <a:ext cx="6381749" cy="3109187"/>
          </a:xfrm>
          <a:prstGeom prst="rect">
            <a:avLst/>
          </a:prstGeom>
        </p:spPr>
      </p:pic>
      <p:sp>
        <p:nvSpPr>
          <p:cNvPr id="11" name="Rounded Rectangle 10"/>
          <p:cNvSpPr/>
          <p:nvPr/>
        </p:nvSpPr>
        <p:spPr bwMode="auto">
          <a:xfrm>
            <a:off x="460375" y="122231"/>
            <a:ext cx="313055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a:ln>
                  <a:noFill/>
                </a:ln>
                <a:solidFill>
                  <a:schemeClr val="bg1"/>
                </a:solidFill>
                <a:effectLst/>
                <a:latin typeface="Calibri" panose="020F0502020204030204" pitchFamily="34" charset="0"/>
              </a:rPr>
              <a:t>Basic</a:t>
            </a:r>
            <a:r>
              <a:rPr kumimoji="0" lang="en-US" sz="2400" b="1" i="0" u="none" strike="noStrike" cap="none" normalizeH="0" dirty="0">
                <a:ln>
                  <a:noFill/>
                </a:ln>
                <a:solidFill>
                  <a:schemeClr val="bg1"/>
                </a:solidFill>
                <a:effectLst/>
                <a:latin typeface="Calibri" panose="020F0502020204030204" pitchFamily="34" charset="0"/>
              </a:rPr>
              <a:t> Analysis IV</a:t>
            </a:r>
            <a:endParaRPr kumimoji="0" lang="en-US" sz="2400" b="1" i="0" u="none" strike="noStrike" cap="none" normalizeH="0" baseline="0" dirty="0">
              <a:ln>
                <a:noFill/>
              </a:ln>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288614937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pPr algn="ctr"/>
            <a:r>
              <a:rPr lang="en-US" dirty="0">
                <a:solidFill>
                  <a:srgbClr val="C00000"/>
                </a:solidFill>
              </a:rPr>
              <a:t>Business Questions</a:t>
            </a:r>
          </a:p>
        </p:txBody>
      </p:sp>
    </p:spTree>
    <p:extLst>
      <p:ext uri="{BB962C8B-B14F-4D97-AF65-F5344CB8AC3E}">
        <p14:creationId xmlns:p14="http://schemas.microsoft.com/office/powerpoint/2010/main" val="31110011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98426" y="838200"/>
            <a:ext cx="4444999" cy="26860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a:xfrm>
            <a:off x="1082675" y="322263"/>
            <a:ext cx="7708900" cy="307777"/>
          </a:xfrm>
        </p:spPr>
        <p:txBody>
          <a:bodyPr/>
          <a:lstStyle/>
          <a:p>
            <a:r>
              <a:rPr lang="en-US" sz="2000" dirty="0"/>
              <a:t>Q1. Does Gender and Age of User effect their Likeability in FB?</a:t>
            </a:r>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2657476" y="1512384"/>
            <a:ext cx="1771650" cy="1011374"/>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latin typeface="Calibri" panose="020F0502020204030204" pitchFamily="34" charset="0"/>
              </a:rPr>
              <a:t>Male FB Users are still more than Female FB User by almost 9%</a:t>
            </a: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9" y="962180"/>
            <a:ext cx="3197840" cy="2111781"/>
          </a:xfrm>
          <a:prstGeom prst="rect">
            <a:avLst/>
          </a:prstGeom>
        </p:spPr>
      </p:pic>
      <p:sp>
        <p:nvSpPr>
          <p:cNvPr id="16" name="Rounded Rectangle 15"/>
          <p:cNvSpPr/>
          <p:nvPr/>
        </p:nvSpPr>
        <p:spPr bwMode="auto">
          <a:xfrm>
            <a:off x="4657726" y="838200"/>
            <a:ext cx="4342781" cy="26860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a:ln>
                <a:noFill/>
              </a:ln>
              <a:solidFill>
                <a:schemeClr val="tx1"/>
              </a:solidFill>
              <a:effectLst/>
              <a:latin typeface="Arial"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245" y="887588"/>
            <a:ext cx="3809160" cy="2396774"/>
          </a:xfrm>
          <a:prstGeom prst="rect">
            <a:avLst/>
          </a:prstGeom>
        </p:spPr>
      </p:pic>
      <p:sp>
        <p:nvSpPr>
          <p:cNvPr id="17" name="Rounded Rectangle 16"/>
          <p:cNvSpPr/>
          <p:nvPr/>
        </p:nvSpPr>
        <p:spPr bwMode="auto">
          <a:xfrm>
            <a:off x="107952" y="3638552"/>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000" dirty="0">
              <a:latin typeface="Arial" charset="0"/>
            </a:endParaRPr>
          </a:p>
          <a:p>
            <a:pPr algn="ctr" fontAlgn="base">
              <a:spcBef>
                <a:spcPct val="20000"/>
              </a:spcBef>
              <a:spcAft>
                <a:spcPct val="0"/>
              </a:spcAft>
              <a:buClr>
                <a:srgbClr val="BF1313"/>
              </a:buClr>
              <a:buSzPct val="200000"/>
            </a:pPr>
            <a:r>
              <a:rPr lang="en-US" sz="2000" dirty="0">
                <a:latin typeface="Arial" charset="0"/>
              </a:rPr>
              <a:t>Histogram of Age-wise Distribution of Average likes for  </a:t>
            </a:r>
          </a:p>
          <a:p>
            <a:pPr algn="ctr" fontAlgn="base">
              <a:spcBef>
                <a:spcPct val="20000"/>
              </a:spcBef>
              <a:spcAft>
                <a:spcPct val="0"/>
              </a:spcAft>
              <a:buClr>
                <a:srgbClr val="BF1313"/>
              </a:buClr>
              <a:buSzPct val="200000"/>
            </a:pPr>
            <a:r>
              <a:rPr lang="en-US" sz="2000" dirty="0">
                <a:latin typeface="Arial" charset="0"/>
              </a:rPr>
              <a:t>Male and Females</a:t>
            </a:r>
          </a:p>
          <a:p>
            <a:pPr algn="ctr" fontAlgn="base">
              <a:spcBef>
                <a:spcPct val="20000"/>
              </a:spcBef>
              <a:spcAft>
                <a:spcPct val="0"/>
              </a:spcAft>
              <a:buClr>
                <a:srgbClr val="BF1313"/>
              </a:buClr>
              <a:buSzPct val="200000"/>
            </a:pPr>
            <a:r>
              <a:rPr lang="en-US" sz="2000" dirty="0">
                <a:latin typeface="Arial" charset="0"/>
              </a:rPr>
              <a:t>&lt; </a:t>
            </a:r>
            <a:r>
              <a:rPr lang="en-US" sz="2000" b="1" dirty="0" err="1">
                <a:solidFill>
                  <a:srgbClr val="C00000"/>
                </a:solidFill>
                <a:latin typeface="Arial" charset="0"/>
              </a:rPr>
              <a:t>Dieago</a:t>
            </a:r>
            <a:r>
              <a:rPr lang="en-US" sz="2000" b="1" dirty="0">
                <a:solidFill>
                  <a:srgbClr val="C00000"/>
                </a:solidFill>
                <a:latin typeface="Arial" charset="0"/>
              </a:rPr>
              <a:t> can you please provide?</a:t>
            </a:r>
            <a:r>
              <a:rPr lang="en-US" sz="2000" dirty="0">
                <a:latin typeface="Arial" charset="0"/>
              </a:rPr>
              <a:t>&gt;</a:t>
            </a: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
        <p:nvSpPr>
          <p:cNvPr id="19" name="Rounded Rectangle 18"/>
          <p:cNvSpPr/>
          <p:nvPr/>
        </p:nvSpPr>
        <p:spPr bwMode="auto">
          <a:xfrm>
            <a:off x="4657726" y="3638552"/>
            <a:ext cx="4342781" cy="2914646"/>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762826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2934" y="415926"/>
            <a:ext cx="8496914" cy="615553"/>
          </a:xfrm>
        </p:spPr>
        <p:txBody>
          <a:bodyPr/>
          <a:lstStyle/>
          <a:p>
            <a:pPr algn="ctr"/>
            <a:r>
              <a:rPr lang="en-US" sz="2000" dirty="0"/>
              <a:t>Q2. What is the Device Usage pattern by FB Users over Age Group?</a:t>
            </a:r>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ounded Rectangle 9"/>
          <p:cNvSpPr/>
          <p:nvPr/>
        </p:nvSpPr>
        <p:spPr bwMode="auto">
          <a:xfrm>
            <a:off x="152398" y="819146"/>
            <a:ext cx="4321175" cy="2787648"/>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a:ln>
                <a:noFill/>
              </a:ln>
              <a:solidFill>
                <a:schemeClr val="tx1"/>
              </a:solidFill>
              <a:effectLst/>
              <a:latin typeface="Arial"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5" y="1187039"/>
            <a:ext cx="3405189" cy="2248710"/>
          </a:xfrm>
          <a:prstGeom prst="rect">
            <a:avLst/>
          </a:prstGeom>
        </p:spPr>
      </p:pic>
      <p:sp>
        <p:nvSpPr>
          <p:cNvPr id="14" name="Rounded Rectangle 13"/>
          <p:cNvSpPr/>
          <p:nvPr/>
        </p:nvSpPr>
        <p:spPr bwMode="auto">
          <a:xfrm>
            <a:off x="2645796" y="1786656"/>
            <a:ext cx="1771650" cy="1169263"/>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latin typeface="Calibri" panose="020F0502020204030204" pitchFamily="34" charset="0"/>
              </a:rPr>
              <a:t>FB Usage on Mobile Device is more than Double that thru browser (laptop/desktop)</a:t>
            </a: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sp>
        <p:nvSpPr>
          <p:cNvPr id="15" name="Rounded Rectangle 14"/>
          <p:cNvSpPr/>
          <p:nvPr/>
        </p:nvSpPr>
        <p:spPr bwMode="auto">
          <a:xfrm>
            <a:off x="4514849" y="819146"/>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908" y="889299"/>
            <a:ext cx="3985240" cy="2634947"/>
          </a:xfrm>
          <a:prstGeom prst="rect">
            <a:avLst/>
          </a:prstGeom>
        </p:spPr>
      </p:pic>
      <p:sp>
        <p:nvSpPr>
          <p:cNvPr id="16" name="Rounded Rectangle 15"/>
          <p:cNvSpPr/>
          <p:nvPr/>
        </p:nvSpPr>
        <p:spPr bwMode="auto">
          <a:xfrm>
            <a:off x="155575" y="3702044"/>
            <a:ext cx="4340226" cy="3070227"/>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
        <p:nvSpPr>
          <p:cNvPr id="17" name="Rounded Rectangle 16"/>
          <p:cNvSpPr/>
          <p:nvPr/>
        </p:nvSpPr>
        <p:spPr bwMode="auto">
          <a:xfrm>
            <a:off x="4555508" y="3733800"/>
            <a:ext cx="4444999" cy="2914646"/>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BF1313"/>
              </a:buClr>
              <a:buSzPct val="200000"/>
            </a:pPr>
            <a:r>
              <a:rPr lang="en-US" sz="2400" b="1" dirty="0">
                <a:latin typeface="Calibri" panose="020F0502020204030204" pitchFamily="34" charset="0"/>
              </a:rPr>
              <a:t>Observation:</a:t>
            </a:r>
          </a:p>
          <a:p>
            <a:pPr fontAlgn="base">
              <a:spcBef>
                <a:spcPct val="20000"/>
              </a:spcBef>
              <a:spcAft>
                <a:spcPct val="0"/>
              </a:spcAft>
              <a:buClr>
                <a:srgbClr val="BF1313"/>
              </a:buClr>
              <a:buSzPct val="200000"/>
            </a:pPr>
            <a:r>
              <a:rPr lang="en-US" dirty="0">
                <a:latin typeface="Calibri" panose="020F0502020204030204" pitchFamily="34" charset="0"/>
              </a:rPr>
              <a:t>Usage of Mobile Device to Access Social Media is Significantly High with Age Group </a:t>
            </a:r>
            <a:r>
              <a:rPr lang="en-US" dirty="0" err="1">
                <a:latin typeface="Calibri" panose="020F0502020204030204" pitchFamily="34" charset="0"/>
              </a:rPr>
              <a:t>upto</a:t>
            </a:r>
            <a:r>
              <a:rPr lang="en-US" dirty="0">
                <a:latin typeface="Calibri" panose="020F0502020204030204" pitchFamily="34" charset="0"/>
              </a:rPr>
              <a:t> 50 years.</a:t>
            </a:r>
          </a:p>
          <a:p>
            <a:pPr fontAlgn="base">
              <a:spcBef>
                <a:spcPct val="20000"/>
              </a:spcBef>
              <a:spcAft>
                <a:spcPct val="0"/>
              </a:spcAft>
              <a:buClr>
                <a:srgbClr val="BF1313"/>
              </a:buClr>
              <a:buSzPct val="200000"/>
            </a:pPr>
            <a:r>
              <a:rPr lang="en-US" dirty="0">
                <a:latin typeface="Calibri" panose="020F0502020204030204" pitchFamily="34" charset="0"/>
              </a:rPr>
              <a:t>Even with 60+ years usage of mobile device is slightly higher than www</a:t>
            </a:r>
          </a:p>
          <a:p>
            <a:pPr fontAlgn="base">
              <a:spcBef>
                <a:spcPct val="20000"/>
              </a:spcBef>
              <a:spcAft>
                <a:spcPct val="0"/>
              </a:spcAft>
              <a:buClr>
                <a:srgbClr val="BF1313"/>
              </a:buClr>
              <a:buSzPct val="200000"/>
            </a:pPr>
            <a:endParaRPr lang="en-US" sz="500" dirty="0">
              <a:latin typeface="Calibri" panose="020F0502020204030204" pitchFamily="34" charset="0"/>
            </a:endParaRPr>
          </a:p>
          <a:p>
            <a:pPr fontAlgn="base">
              <a:spcBef>
                <a:spcPct val="20000"/>
              </a:spcBef>
              <a:spcAft>
                <a:spcPct val="0"/>
              </a:spcAft>
              <a:buClr>
                <a:srgbClr val="BF1313"/>
              </a:buClr>
              <a:buSzPct val="200000"/>
            </a:pPr>
            <a:r>
              <a:rPr lang="en-US" dirty="0">
                <a:latin typeface="Calibri" panose="020F0502020204030204" pitchFamily="34" charset="0"/>
              </a:rPr>
              <a:t>As a Percentage Share the 30-39 years accesses the most with the mobile device</a:t>
            </a:r>
          </a:p>
          <a:p>
            <a:pPr fontAlgn="base">
              <a:spcBef>
                <a:spcPct val="20000"/>
              </a:spcBef>
              <a:spcAft>
                <a:spcPct val="0"/>
              </a:spcAft>
              <a:buClr>
                <a:srgbClr val="BF1313"/>
              </a:buClr>
              <a:buSzPct val="200000"/>
            </a:pPr>
            <a:endParaRPr lang="en-US" sz="500" dirty="0">
              <a:latin typeface="Calibri" panose="020F0502020204030204" pitchFamily="34"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025" y="3743309"/>
            <a:ext cx="3873500" cy="1552579"/>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975" y="5372096"/>
            <a:ext cx="3892550" cy="1400175"/>
          </a:xfrm>
          <a:prstGeom prst="rect">
            <a:avLst/>
          </a:prstGeom>
        </p:spPr>
      </p:pic>
    </p:spTree>
    <p:extLst>
      <p:ext uri="{BB962C8B-B14F-4D97-AF65-F5344CB8AC3E}">
        <p14:creationId xmlns:p14="http://schemas.microsoft.com/office/powerpoint/2010/main" val="17732299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48" y="360364"/>
            <a:ext cx="8305802" cy="354012"/>
          </a:xfrm>
        </p:spPr>
        <p:txBody>
          <a:bodyPr/>
          <a:lstStyle/>
          <a:p>
            <a:pPr algn="r"/>
            <a:r>
              <a:rPr lang="en-US" sz="2000" dirty="0"/>
              <a:t> Q3. What is the Relationship between “Likes” and “Likes Received”</a:t>
            </a:r>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5114924" y="919235"/>
            <a:ext cx="3609975"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a:ln>
                  <a:noFill/>
                </a:ln>
                <a:solidFill>
                  <a:srgbClr val="C00000"/>
                </a:solidFill>
                <a:effectLst/>
                <a:latin typeface="Calibri" panose="020F0502020204030204" pitchFamily="34" charset="0"/>
              </a:rPr>
              <a:t>Likes Vs Likes Received</a:t>
            </a:r>
            <a:endParaRPr kumimoji="0" lang="en-US" i="0" u="none" strike="noStrike" cap="none" normalizeH="0" dirty="0">
              <a:ln>
                <a:noFill/>
              </a:ln>
              <a:solidFill>
                <a:srgbClr val="C00000"/>
              </a:solidFill>
              <a:effectLst/>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lang="en-US" sz="2000"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u="sng" dirty="0">
                <a:latin typeface="Calibri" panose="020F0502020204030204" pitchFamily="34" charset="0"/>
              </a:rPr>
              <a:t>Liking More </a:t>
            </a:r>
            <a:r>
              <a:rPr lang="en-US" sz="1400" b="1" dirty="0">
                <a:latin typeface="Calibri" panose="020F0502020204030204" pitchFamily="34" charset="0"/>
              </a:rPr>
              <a:t>things does NOT mean you will be </a:t>
            </a:r>
            <a:r>
              <a:rPr lang="en-US" sz="1400" b="1" u="sng" dirty="0">
                <a:latin typeface="Calibri" panose="020F0502020204030204" pitchFamily="34" charset="0"/>
              </a:rPr>
              <a:t>liked back </a:t>
            </a:r>
            <a:r>
              <a:rPr lang="en-US" sz="1400" b="1" dirty="0">
                <a:latin typeface="Calibri" panose="020F0502020204030204" pitchFamily="34" charset="0"/>
              </a:rPr>
              <a:t>more</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solidFill>
                  <a:srgbClr val="C00000"/>
                </a:solidFill>
                <a:latin typeface="Calibri" panose="020F0502020204030204" pitchFamily="34" charset="0"/>
              </a:rPr>
              <a:t>Does Female gets more Like than Males?</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80" y="765590"/>
            <a:ext cx="4651245" cy="3141975"/>
          </a:xfrm>
          <a:prstGeom prst="rect">
            <a:avLst/>
          </a:prstGeom>
        </p:spPr>
      </p:pic>
      <p:sp>
        <p:nvSpPr>
          <p:cNvPr id="12" name="Rounded Rectangle 11"/>
          <p:cNvSpPr/>
          <p:nvPr/>
        </p:nvSpPr>
        <p:spPr bwMode="auto">
          <a:xfrm>
            <a:off x="4686298" y="3933825"/>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r>
              <a:rPr lang="en-US" sz="2400" dirty="0">
                <a:latin typeface="Arial" charset="0"/>
              </a:rPr>
              <a:t>Need Scatter Plot for Male</a:t>
            </a:r>
          </a:p>
          <a:p>
            <a:pPr algn="ctr" fontAlgn="base">
              <a:spcBef>
                <a:spcPct val="20000"/>
              </a:spcBef>
              <a:spcAft>
                <a:spcPct val="0"/>
              </a:spcAft>
              <a:buClr>
                <a:srgbClr val="BF1313"/>
              </a:buClr>
              <a:buSzPct val="200000"/>
            </a:pPr>
            <a:r>
              <a:rPr lang="en-US" sz="2400" dirty="0">
                <a:latin typeface="Arial" charset="0"/>
              </a:rPr>
              <a:t>&lt; </a:t>
            </a:r>
            <a:r>
              <a:rPr lang="en-US" sz="2400" b="1" dirty="0" err="1">
                <a:solidFill>
                  <a:srgbClr val="C00000"/>
                </a:solidFill>
                <a:latin typeface="Arial" charset="0"/>
              </a:rPr>
              <a:t>Dieago</a:t>
            </a:r>
            <a:r>
              <a:rPr lang="en-US" sz="2400" b="1" dirty="0">
                <a:solidFill>
                  <a:srgbClr val="C00000"/>
                </a:solidFill>
                <a:latin typeface="Arial" charset="0"/>
              </a:rPr>
              <a:t> can you please provide?</a:t>
            </a:r>
            <a:r>
              <a:rPr lang="en-US" sz="2400" dirty="0">
                <a:latin typeface="Arial" charset="0"/>
              </a:rPr>
              <a:t>&gt;</a:t>
            </a:r>
          </a:p>
          <a:p>
            <a:pPr algn="ctr" fontAlgn="base">
              <a:spcBef>
                <a:spcPct val="20000"/>
              </a:spcBef>
              <a:spcAft>
                <a:spcPct val="0"/>
              </a:spcAft>
              <a:buClr>
                <a:srgbClr val="BF1313"/>
              </a:buClr>
              <a:buSzPct val="200000"/>
            </a:pP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
        <p:nvSpPr>
          <p:cNvPr id="13" name="Rounded Rectangle 12"/>
          <p:cNvSpPr/>
          <p:nvPr/>
        </p:nvSpPr>
        <p:spPr bwMode="auto">
          <a:xfrm>
            <a:off x="155574" y="3952875"/>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r>
              <a:rPr lang="en-US" sz="2400" dirty="0">
                <a:latin typeface="Arial" charset="0"/>
              </a:rPr>
              <a:t>Need Scatter Plot for Female</a:t>
            </a:r>
          </a:p>
          <a:p>
            <a:pPr algn="ctr" fontAlgn="base">
              <a:spcBef>
                <a:spcPct val="20000"/>
              </a:spcBef>
              <a:spcAft>
                <a:spcPct val="0"/>
              </a:spcAft>
              <a:buClr>
                <a:srgbClr val="BF1313"/>
              </a:buClr>
              <a:buSzPct val="200000"/>
            </a:pPr>
            <a:r>
              <a:rPr lang="en-US" sz="2400" dirty="0">
                <a:latin typeface="Arial" charset="0"/>
              </a:rPr>
              <a:t>&lt; </a:t>
            </a:r>
            <a:r>
              <a:rPr lang="en-US" sz="2400" b="1" dirty="0" err="1">
                <a:solidFill>
                  <a:srgbClr val="C00000"/>
                </a:solidFill>
                <a:latin typeface="Arial" charset="0"/>
              </a:rPr>
              <a:t>Dieago</a:t>
            </a:r>
            <a:r>
              <a:rPr lang="en-US" sz="2400" b="1" dirty="0">
                <a:solidFill>
                  <a:srgbClr val="C00000"/>
                </a:solidFill>
                <a:latin typeface="Arial" charset="0"/>
              </a:rPr>
              <a:t> can you please provide?</a:t>
            </a:r>
            <a:r>
              <a:rPr lang="en-US" sz="2400" dirty="0">
                <a:latin typeface="Arial" charset="0"/>
              </a:rPr>
              <a:t>&gt;</a:t>
            </a:r>
          </a:p>
          <a:p>
            <a:pPr algn="ctr" fontAlgn="base">
              <a:spcBef>
                <a:spcPct val="20000"/>
              </a:spcBef>
              <a:spcAft>
                <a:spcPct val="0"/>
              </a:spcAft>
              <a:buClr>
                <a:srgbClr val="BF1313"/>
              </a:buClr>
              <a:buSzPct val="200000"/>
            </a:pP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666432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5823" y="284712"/>
            <a:ext cx="7791451" cy="307777"/>
          </a:xfrm>
        </p:spPr>
        <p:txBody>
          <a:bodyPr/>
          <a:lstStyle/>
          <a:p>
            <a:r>
              <a:rPr lang="en-US" sz="2000" dirty="0"/>
              <a:t> Q4. How are “Friend Count” and “Friendship Initiated” Related?</a:t>
            </a:r>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5100636" y="1045405"/>
            <a:ext cx="3700463" cy="212642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endParaRPr lang="en-US" sz="2000"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dirty="0">
                <a:latin typeface="Calibri" panose="020F0502020204030204" pitchFamily="34" charset="0"/>
              </a:rPr>
              <a:t>Most Users Have more Friend’s Than Friendship Initiated</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dirty="0">
              <a:latin typeface="Calibri" panose="020F0502020204030204" pitchFamily="34" charset="0"/>
            </a:endParaRPr>
          </a:p>
          <a:p>
            <a:pPr fontAlgn="base">
              <a:spcBef>
                <a:spcPct val="20000"/>
              </a:spcBef>
              <a:spcAft>
                <a:spcPct val="0"/>
              </a:spcAft>
              <a:buClr>
                <a:srgbClr val="BF1313"/>
              </a:buClr>
              <a:buSzPct val="200000"/>
            </a:pPr>
            <a:r>
              <a:rPr lang="en-US" sz="1400" b="1" dirty="0">
                <a:solidFill>
                  <a:srgbClr val="C00000"/>
                </a:solidFill>
                <a:latin typeface="Calibri" panose="020F0502020204030204" pitchFamily="34" charset="0"/>
              </a:rPr>
              <a:t>Does Female gets more Friend’s than Friendship Initiated?</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788230"/>
            <a:ext cx="4629150" cy="2863245"/>
          </a:xfrm>
          <a:prstGeom prst="rect">
            <a:avLst/>
          </a:prstGeom>
        </p:spPr>
      </p:pic>
      <p:sp>
        <p:nvSpPr>
          <p:cNvPr id="9" name="Rounded Rectangle 8"/>
          <p:cNvSpPr/>
          <p:nvPr/>
        </p:nvSpPr>
        <p:spPr bwMode="auto">
          <a:xfrm>
            <a:off x="4714873" y="3667125"/>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r>
              <a:rPr lang="en-US" sz="2400" dirty="0">
                <a:latin typeface="Arial" charset="0"/>
              </a:rPr>
              <a:t>Need Scatter Plot for Male</a:t>
            </a:r>
          </a:p>
          <a:p>
            <a:pPr algn="ctr" fontAlgn="base">
              <a:spcBef>
                <a:spcPct val="20000"/>
              </a:spcBef>
              <a:spcAft>
                <a:spcPct val="0"/>
              </a:spcAft>
              <a:buClr>
                <a:srgbClr val="BF1313"/>
              </a:buClr>
              <a:buSzPct val="200000"/>
            </a:pPr>
            <a:r>
              <a:rPr lang="en-US" sz="2400" dirty="0">
                <a:latin typeface="Arial" charset="0"/>
              </a:rPr>
              <a:t>&lt; </a:t>
            </a:r>
            <a:r>
              <a:rPr lang="en-US" sz="2400" b="1" dirty="0" err="1">
                <a:solidFill>
                  <a:srgbClr val="C00000"/>
                </a:solidFill>
                <a:latin typeface="Arial" charset="0"/>
              </a:rPr>
              <a:t>Dieago</a:t>
            </a:r>
            <a:r>
              <a:rPr lang="en-US" sz="2400" b="1" dirty="0">
                <a:solidFill>
                  <a:srgbClr val="C00000"/>
                </a:solidFill>
                <a:latin typeface="Arial" charset="0"/>
              </a:rPr>
              <a:t> can you please provide?</a:t>
            </a:r>
            <a:r>
              <a:rPr lang="en-US" sz="2400" dirty="0">
                <a:latin typeface="Arial" charset="0"/>
              </a:rPr>
              <a:t>&gt;</a:t>
            </a:r>
          </a:p>
          <a:p>
            <a:pPr algn="ctr" fontAlgn="base">
              <a:spcBef>
                <a:spcPct val="20000"/>
              </a:spcBef>
              <a:spcAft>
                <a:spcPct val="0"/>
              </a:spcAft>
              <a:buClr>
                <a:srgbClr val="BF1313"/>
              </a:buClr>
              <a:buSzPct val="200000"/>
            </a:pP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
        <p:nvSpPr>
          <p:cNvPr id="10" name="Rounded Rectangle 9"/>
          <p:cNvSpPr/>
          <p:nvPr/>
        </p:nvSpPr>
        <p:spPr bwMode="auto">
          <a:xfrm>
            <a:off x="184149" y="3686175"/>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r>
              <a:rPr lang="en-US" sz="2400" dirty="0">
                <a:latin typeface="Arial" charset="0"/>
              </a:rPr>
              <a:t>Need Scatter Plot for Female</a:t>
            </a:r>
          </a:p>
          <a:p>
            <a:pPr algn="ctr" fontAlgn="base">
              <a:spcBef>
                <a:spcPct val="20000"/>
              </a:spcBef>
              <a:spcAft>
                <a:spcPct val="0"/>
              </a:spcAft>
              <a:buClr>
                <a:srgbClr val="BF1313"/>
              </a:buClr>
              <a:buSzPct val="200000"/>
            </a:pPr>
            <a:r>
              <a:rPr lang="en-US" sz="2400" dirty="0">
                <a:latin typeface="Arial" charset="0"/>
              </a:rPr>
              <a:t>&lt; </a:t>
            </a:r>
            <a:r>
              <a:rPr lang="en-US" sz="2400" b="1" dirty="0" err="1">
                <a:solidFill>
                  <a:srgbClr val="C00000"/>
                </a:solidFill>
                <a:latin typeface="Arial" charset="0"/>
              </a:rPr>
              <a:t>Dieago</a:t>
            </a:r>
            <a:r>
              <a:rPr lang="en-US" sz="2400" b="1" dirty="0">
                <a:solidFill>
                  <a:srgbClr val="C00000"/>
                </a:solidFill>
                <a:latin typeface="Arial" charset="0"/>
              </a:rPr>
              <a:t> can you please provide?</a:t>
            </a:r>
            <a:r>
              <a:rPr lang="en-US" sz="2400" dirty="0">
                <a:latin typeface="Arial" charset="0"/>
              </a:rPr>
              <a:t>&gt;</a:t>
            </a:r>
          </a:p>
          <a:p>
            <a:pPr algn="ctr" fontAlgn="base">
              <a:spcBef>
                <a:spcPct val="20000"/>
              </a:spcBef>
              <a:spcAft>
                <a:spcPct val="0"/>
              </a:spcAft>
              <a:buClr>
                <a:srgbClr val="BF1313"/>
              </a:buClr>
              <a:buSzPct val="200000"/>
            </a:pP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0213497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6600824" y="2113464"/>
            <a:ext cx="2543176" cy="2515686"/>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BF1313"/>
              </a:buClr>
              <a:buSzPct val="200000"/>
            </a:pPr>
            <a:r>
              <a:rPr lang="en-US" b="1" dirty="0">
                <a:latin typeface="Calibri" panose="020F0502020204030204" pitchFamily="34" charset="0"/>
              </a:rPr>
              <a:t>FB Age is the number of Year or Month in FB.</a:t>
            </a:r>
          </a:p>
          <a:p>
            <a:pPr marR="0" algn="l" defTabSz="914400" rtl="0" eaLnBrk="1" fontAlgn="base" latinLnBrk="0" hangingPunct="1">
              <a:lnSpc>
                <a:spcPct val="100000"/>
              </a:lnSpc>
              <a:spcBef>
                <a:spcPct val="20000"/>
              </a:spcBef>
              <a:spcAft>
                <a:spcPct val="0"/>
              </a:spcAft>
              <a:buClr>
                <a:srgbClr val="BF1313"/>
              </a:buClr>
              <a:buSzPct val="200000"/>
              <a:tabLst/>
            </a:pPr>
            <a:endParaRPr lang="en-US" sz="2000"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600" b="1" dirty="0">
                <a:latin typeface="Calibri" panose="020F0502020204030204" pitchFamily="34" charset="0"/>
              </a:rPr>
              <a:t>More </a:t>
            </a:r>
            <a:r>
              <a:rPr lang="en-US" sz="1600" b="1" u="sng" dirty="0">
                <a:latin typeface="Calibri" panose="020F0502020204030204" pitchFamily="34" charset="0"/>
              </a:rPr>
              <a:t>FB Age</a:t>
            </a:r>
            <a:r>
              <a:rPr lang="en-US" sz="1600" b="1" dirty="0">
                <a:latin typeface="Calibri" panose="020F0502020204030204" pitchFamily="34" charset="0"/>
              </a:rPr>
              <a:t> does not translate to More Friends. Rate of Increase in Network diminishes over time</a:t>
            </a:r>
            <a:endParaRPr kumimoji="0" lang="en-US" sz="1600" b="0" i="0" u="none" strike="noStrike" cap="none" normalizeH="0" baseline="0" dirty="0">
              <a:ln>
                <a:noFill/>
              </a:ln>
              <a:effectLst/>
              <a:latin typeface="Calibri" panose="020F0502020204030204" pitchFamily="34" charset="0"/>
            </a:endParaRPr>
          </a:p>
        </p:txBody>
      </p:sp>
      <p:sp>
        <p:nvSpPr>
          <p:cNvPr id="3" name="Title 2"/>
          <p:cNvSpPr>
            <a:spLocks noGrp="1"/>
          </p:cNvSpPr>
          <p:nvPr>
            <p:ph type="title"/>
          </p:nvPr>
        </p:nvSpPr>
        <p:spPr>
          <a:xfrm>
            <a:off x="390525" y="760962"/>
            <a:ext cx="7600950" cy="292388"/>
          </a:xfrm>
          <a:noFill/>
        </p:spPr>
        <p:txBody>
          <a:bodyPr/>
          <a:lstStyle/>
          <a:p>
            <a:r>
              <a:rPr lang="en-US" sz="1900" dirty="0"/>
              <a:t> Q5. What is the Significance of FB Age w.r.t. “Friend Count”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336867"/>
            <a:ext cx="6591300" cy="4484967"/>
          </a:xfrm>
          <a:prstGeom prst="rect">
            <a:avLst/>
          </a:prstGeom>
        </p:spPr>
      </p:pic>
    </p:spTree>
    <p:extLst>
      <p:ext uri="{BB962C8B-B14F-4D97-AF65-F5344CB8AC3E}">
        <p14:creationId xmlns:p14="http://schemas.microsoft.com/office/powerpoint/2010/main" val="387254549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5908676" y="1084764"/>
            <a:ext cx="3159124" cy="2563312"/>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BF1313"/>
              </a:buClr>
              <a:buSzPct val="200000"/>
            </a:pPr>
            <a:r>
              <a:rPr lang="en-US" b="1" dirty="0">
                <a:latin typeface="Calibri" panose="020F0502020204030204" pitchFamily="34" charset="0"/>
              </a:rPr>
              <a:t>FB Age is the number of year or Month</a:t>
            </a:r>
          </a:p>
          <a:p>
            <a:pPr marR="0" algn="l" defTabSz="914400" rtl="0" eaLnBrk="1" fontAlgn="base" latinLnBrk="0" hangingPunct="1">
              <a:lnSpc>
                <a:spcPct val="100000"/>
              </a:lnSpc>
              <a:spcBef>
                <a:spcPct val="20000"/>
              </a:spcBef>
              <a:spcAft>
                <a:spcPct val="0"/>
              </a:spcAft>
              <a:buClr>
                <a:srgbClr val="BF1313"/>
              </a:buClr>
              <a:buSzPct val="200000"/>
              <a:tabLst/>
            </a:pPr>
            <a:endParaRPr lang="en-US" sz="200"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600" dirty="0">
                <a:latin typeface="Calibri" panose="020F0502020204030204" pitchFamily="34" charset="0"/>
              </a:rPr>
              <a:t>Likes Received - Average number of Likes Received by User is directly proportional to FB Age. </a:t>
            </a:r>
          </a:p>
          <a:p>
            <a:pPr marR="0" algn="l" defTabSz="914400" rtl="0" eaLnBrk="1" fontAlgn="base" latinLnBrk="0" hangingPunct="1">
              <a:lnSpc>
                <a:spcPct val="100000"/>
              </a:lnSpc>
              <a:spcBef>
                <a:spcPct val="20000"/>
              </a:spcBef>
              <a:spcAft>
                <a:spcPct val="0"/>
              </a:spcAft>
              <a:buClr>
                <a:srgbClr val="BF1313"/>
              </a:buClr>
              <a:buSzPct val="200000"/>
              <a:tabLst/>
            </a:pPr>
            <a:r>
              <a:rPr lang="en-US" sz="1600" b="1" dirty="0">
                <a:latin typeface="Calibri" panose="020F0502020204030204" pitchFamily="34" charset="0"/>
              </a:rPr>
              <a:t>Oldest Account between 8 and 9 Years old has the Highest Average.</a:t>
            </a:r>
            <a:endParaRPr kumimoji="0" lang="en-US" sz="1400" b="1" i="0" u="none" strike="noStrike" cap="none" normalizeH="0" baseline="0" dirty="0">
              <a:ln>
                <a:noFill/>
              </a:ln>
              <a:effectLst/>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955723"/>
            <a:ext cx="5781675" cy="2806652"/>
          </a:xfrm>
          <a:prstGeom prst="rect">
            <a:avLst/>
          </a:prstGeom>
        </p:spPr>
      </p:pic>
      <p:sp>
        <p:nvSpPr>
          <p:cNvPr id="9" name="Rounded Rectangle 8"/>
          <p:cNvSpPr/>
          <p:nvPr/>
        </p:nvSpPr>
        <p:spPr bwMode="auto">
          <a:xfrm>
            <a:off x="339725" y="3838577"/>
            <a:ext cx="5499100" cy="2552698"/>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r>
              <a:rPr lang="en-US" sz="2400" dirty="0">
                <a:latin typeface="Arial" charset="0"/>
              </a:rPr>
              <a:t>Can we plot the Above Graph based on “Likes Received” when Grouped by FB Age in Month instead of year?</a:t>
            </a:r>
          </a:p>
          <a:p>
            <a:pPr algn="ctr" fontAlgn="base">
              <a:spcBef>
                <a:spcPct val="20000"/>
              </a:spcBef>
              <a:spcAft>
                <a:spcPct val="0"/>
              </a:spcAft>
              <a:buClr>
                <a:srgbClr val="BF1313"/>
              </a:buClr>
              <a:buSzPct val="200000"/>
            </a:pPr>
            <a:r>
              <a:rPr lang="en-US" sz="2400" dirty="0">
                <a:latin typeface="Arial" charset="0"/>
              </a:rPr>
              <a:t>&lt; </a:t>
            </a:r>
            <a:r>
              <a:rPr lang="en-US" sz="2400" b="1" dirty="0" err="1">
                <a:solidFill>
                  <a:srgbClr val="C00000"/>
                </a:solidFill>
                <a:latin typeface="Arial" charset="0"/>
              </a:rPr>
              <a:t>Dieago</a:t>
            </a:r>
            <a:r>
              <a:rPr lang="en-US" sz="2400" b="1" dirty="0">
                <a:solidFill>
                  <a:srgbClr val="C00000"/>
                </a:solidFill>
                <a:latin typeface="Arial" charset="0"/>
              </a:rPr>
              <a:t> can you please help with this?&gt;</a:t>
            </a: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
        <p:nvSpPr>
          <p:cNvPr id="10" name="Title 2"/>
          <p:cNvSpPr txBox="1">
            <a:spLocks/>
          </p:cNvSpPr>
          <p:nvPr/>
        </p:nvSpPr>
        <p:spPr bwMode="auto">
          <a:xfrm>
            <a:off x="342900" y="656187"/>
            <a:ext cx="7800975" cy="2923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a:lstStyle>
          <a:p>
            <a:r>
              <a:rPr lang="en-US" sz="1900" kern="0" dirty="0"/>
              <a:t> Q6. What is the Significance of FB Age w.r.t. “Likes Received”</a:t>
            </a:r>
          </a:p>
        </p:txBody>
      </p:sp>
    </p:spTree>
    <p:extLst>
      <p:ext uri="{BB962C8B-B14F-4D97-AF65-F5344CB8AC3E}">
        <p14:creationId xmlns:p14="http://schemas.microsoft.com/office/powerpoint/2010/main" val="74844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6032500" y="1084764"/>
            <a:ext cx="3035299" cy="2563312"/>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BF1313"/>
              </a:buClr>
              <a:buSzPct val="200000"/>
            </a:pPr>
            <a:r>
              <a:rPr lang="en-US" b="1" dirty="0">
                <a:latin typeface="Calibri" panose="020F0502020204030204" pitchFamily="34" charset="0"/>
              </a:rPr>
              <a:t>FB Age is the number of Year or Month</a:t>
            </a:r>
          </a:p>
          <a:p>
            <a:pPr marR="0" algn="l" defTabSz="914400" rtl="0" eaLnBrk="1" fontAlgn="base" latinLnBrk="0" hangingPunct="1">
              <a:lnSpc>
                <a:spcPct val="100000"/>
              </a:lnSpc>
              <a:spcBef>
                <a:spcPct val="20000"/>
              </a:spcBef>
              <a:spcAft>
                <a:spcPct val="0"/>
              </a:spcAft>
              <a:buClr>
                <a:srgbClr val="BF1313"/>
              </a:buClr>
              <a:buSzPct val="200000"/>
              <a:tabLst/>
            </a:pPr>
            <a:endParaRPr lang="en-US" sz="200"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600" dirty="0">
                <a:latin typeface="Calibri" panose="020F0502020204030204" pitchFamily="34" charset="0"/>
              </a:rPr>
              <a:t>Likes Received - Average number of Likes Received by User is directly proportional to FB Age. </a:t>
            </a:r>
          </a:p>
          <a:p>
            <a:pPr marR="0" algn="l" defTabSz="914400" rtl="0" eaLnBrk="1" fontAlgn="base" latinLnBrk="0" hangingPunct="1">
              <a:lnSpc>
                <a:spcPct val="100000"/>
              </a:lnSpc>
              <a:spcBef>
                <a:spcPct val="20000"/>
              </a:spcBef>
              <a:spcAft>
                <a:spcPct val="0"/>
              </a:spcAft>
              <a:buClr>
                <a:srgbClr val="BF1313"/>
              </a:buClr>
              <a:buSzPct val="200000"/>
              <a:tabLst/>
            </a:pPr>
            <a:r>
              <a:rPr lang="en-US" sz="1600" b="1" dirty="0">
                <a:latin typeface="Calibri" panose="020F0502020204030204" pitchFamily="34" charset="0"/>
              </a:rPr>
              <a:t>Oldest Account between 8 and 9 Years has the Highest Average.</a:t>
            </a:r>
            <a:endParaRPr kumimoji="0" lang="en-US" sz="1400" b="1" i="0" u="none" strike="noStrike" cap="none" normalizeH="0" baseline="0" dirty="0">
              <a:ln>
                <a:noFill/>
              </a:ln>
              <a:effectLst/>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sp>
        <p:nvSpPr>
          <p:cNvPr id="9" name="Rounded Rectangle 8"/>
          <p:cNvSpPr/>
          <p:nvPr/>
        </p:nvSpPr>
        <p:spPr bwMode="auto">
          <a:xfrm>
            <a:off x="463550" y="3838577"/>
            <a:ext cx="5499100" cy="2552698"/>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r>
              <a:rPr lang="en-US" sz="2400" dirty="0">
                <a:latin typeface="Arial" charset="0"/>
              </a:rPr>
              <a:t>Can we plot the Graph based on “Likes Received” when Grouped by FB Age in Month for Male?</a:t>
            </a:r>
          </a:p>
          <a:p>
            <a:pPr algn="ctr" fontAlgn="base">
              <a:spcBef>
                <a:spcPct val="20000"/>
              </a:spcBef>
              <a:spcAft>
                <a:spcPct val="0"/>
              </a:spcAft>
              <a:buClr>
                <a:srgbClr val="BF1313"/>
              </a:buClr>
              <a:buSzPct val="200000"/>
            </a:pPr>
            <a:r>
              <a:rPr lang="en-US" sz="2400" dirty="0">
                <a:latin typeface="Arial" charset="0"/>
              </a:rPr>
              <a:t>&lt; </a:t>
            </a:r>
            <a:r>
              <a:rPr lang="en-US" sz="2400" b="1" dirty="0" err="1">
                <a:solidFill>
                  <a:srgbClr val="C00000"/>
                </a:solidFill>
                <a:latin typeface="Arial" charset="0"/>
              </a:rPr>
              <a:t>Dieago</a:t>
            </a:r>
            <a:r>
              <a:rPr lang="en-US" sz="2400" b="1" dirty="0">
                <a:solidFill>
                  <a:srgbClr val="C00000"/>
                </a:solidFill>
                <a:latin typeface="Arial" charset="0"/>
              </a:rPr>
              <a:t> can you please help with this?&gt;</a:t>
            </a: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
        <p:nvSpPr>
          <p:cNvPr id="10" name="Title 2"/>
          <p:cNvSpPr txBox="1">
            <a:spLocks/>
          </p:cNvSpPr>
          <p:nvPr/>
        </p:nvSpPr>
        <p:spPr bwMode="auto">
          <a:xfrm>
            <a:off x="342900" y="656187"/>
            <a:ext cx="7800975" cy="2923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a:lstStyle>
          <a:p>
            <a:r>
              <a:rPr lang="en-US" sz="1900" kern="0" dirty="0"/>
              <a:t> Q6. What is the Significance of FB Age w.r.t. “Likes Received”</a:t>
            </a:r>
          </a:p>
        </p:txBody>
      </p:sp>
      <p:sp>
        <p:nvSpPr>
          <p:cNvPr id="7" name="Rounded Rectangle 6"/>
          <p:cNvSpPr/>
          <p:nvPr/>
        </p:nvSpPr>
        <p:spPr bwMode="auto">
          <a:xfrm>
            <a:off x="460375" y="1084766"/>
            <a:ext cx="5499100" cy="2552698"/>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r>
              <a:rPr lang="en-US" sz="2400" dirty="0">
                <a:latin typeface="Arial" charset="0"/>
              </a:rPr>
              <a:t>Can we plot the Graph based on “Likes Received” when Grouped by FB Age in Month for Female?</a:t>
            </a:r>
          </a:p>
          <a:p>
            <a:pPr algn="ctr" fontAlgn="base">
              <a:spcBef>
                <a:spcPct val="20000"/>
              </a:spcBef>
              <a:spcAft>
                <a:spcPct val="0"/>
              </a:spcAft>
              <a:buClr>
                <a:srgbClr val="BF1313"/>
              </a:buClr>
              <a:buSzPct val="200000"/>
            </a:pPr>
            <a:r>
              <a:rPr lang="en-US" sz="2400" dirty="0">
                <a:latin typeface="Arial" charset="0"/>
              </a:rPr>
              <a:t>&lt; </a:t>
            </a:r>
            <a:r>
              <a:rPr lang="en-US" sz="2400" b="1" dirty="0" err="1">
                <a:solidFill>
                  <a:srgbClr val="C00000"/>
                </a:solidFill>
                <a:latin typeface="Arial" charset="0"/>
              </a:rPr>
              <a:t>Dieago</a:t>
            </a:r>
            <a:r>
              <a:rPr lang="en-US" sz="2400" b="1" dirty="0">
                <a:solidFill>
                  <a:srgbClr val="C00000"/>
                </a:solidFill>
                <a:latin typeface="Arial" charset="0"/>
              </a:rPr>
              <a:t> can you please help with this?&gt;</a:t>
            </a: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3899035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465235"/>
            <a:ext cx="7515225" cy="307777"/>
          </a:xfrm>
        </p:spPr>
        <p:txBody>
          <a:bodyPr/>
          <a:lstStyle/>
          <a:p>
            <a:pPr algn="ctr"/>
            <a:r>
              <a:rPr lang="en-US" sz="2000" dirty="0"/>
              <a:t>Q7. What has Stars to do about ones Social Likeability?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1420582"/>
            <a:ext cx="6591301" cy="3595796"/>
          </a:xfrm>
          <a:prstGeom prst="rect">
            <a:avLst/>
          </a:prstGeom>
        </p:spPr>
      </p:pic>
      <p:sp>
        <p:nvSpPr>
          <p:cNvPr id="9" name="Rounded Rectangle 8"/>
          <p:cNvSpPr/>
          <p:nvPr/>
        </p:nvSpPr>
        <p:spPr bwMode="auto">
          <a:xfrm>
            <a:off x="6886575" y="1544407"/>
            <a:ext cx="2009775" cy="25146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sz="2000" b="0" i="0" u="none" strike="noStrike" cap="none" normalizeH="0" baseline="0" dirty="0">
                <a:ln>
                  <a:noFill/>
                </a:ln>
                <a:solidFill>
                  <a:schemeClr val="tx1"/>
                </a:solidFill>
                <a:effectLst/>
                <a:latin typeface="Calibri" panose="020F0502020204030204" pitchFamily="34" charset="0"/>
              </a:rPr>
              <a:t>No Significant outlier on Friend Count for</a:t>
            </a:r>
            <a:r>
              <a:rPr kumimoji="0" lang="en-US" sz="2000" b="0" i="0" u="none" strike="noStrike" cap="none" normalizeH="0" dirty="0">
                <a:ln>
                  <a:noFill/>
                </a:ln>
                <a:solidFill>
                  <a:schemeClr val="tx1"/>
                </a:solidFill>
                <a:effectLst/>
                <a:latin typeface="Calibri" panose="020F0502020204030204" pitchFamily="34" charset="0"/>
              </a:rPr>
              <a:t> the various Zodiac Signs</a:t>
            </a:r>
            <a:endParaRPr kumimoji="0" lang="en-US" sz="2000" b="0" i="0" u="none" strike="noStrike" cap="none" normalizeH="0" baseline="0" dirty="0">
              <a:ln>
                <a:noFill/>
              </a:ln>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2395036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a:xfrm>
            <a:off x="576073" y="182885"/>
            <a:ext cx="8119872" cy="388615"/>
          </a:xfrm>
        </p:spPr>
        <p:txBody>
          <a:bodyPr/>
          <a:lstStyle/>
          <a:p>
            <a:pPr algn="ctr"/>
            <a:r>
              <a:rPr lang="en-US" sz="2800" dirty="0"/>
              <a:t>Team Info</a:t>
            </a:r>
          </a:p>
        </p:txBody>
      </p:sp>
    </p:spTree>
    <p:extLst>
      <p:ext uri="{BB962C8B-B14F-4D97-AF65-F5344CB8AC3E}">
        <p14:creationId xmlns:p14="http://schemas.microsoft.com/office/powerpoint/2010/main" val="20096444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5" y="927093"/>
            <a:ext cx="6686550" cy="276999"/>
          </a:xfrm>
        </p:spPr>
        <p:txBody>
          <a:bodyPr/>
          <a:lstStyle/>
          <a:p>
            <a:pPr algn="r"/>
            <a:r>
              <a:rPr lang="en-US" sz="1800" dirty="0"/>
              <a:t>Now we know why the following Hollywood Stars are popular</a:t>
            </a:r>
          </a:p>
        </p:txBody>
      </p:sp>
      <p:sp>
        <p:nvSpPr>
          <p:cNvPr id="4" name="Rounded Rectangle 3"/>
          <p:cNvSpPr/>
          <p:nvPr/>
        </p:nvSpPr>
        <p:spPr bwMode="auto">
          <a:xfrm>
            <a:off x="117475" y="822318"/>
            <a:ext cx="183515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a:ln>
                  <a:noFill/>
                </a:ln>
                <a:solidFill>
                  <a:schemeClr val="bg1"/>
                </a:solidFill>
                <a:effectLst/>
                <a:latin typeface="Calibri" panose="020F0502020204030204" pitchFamily="34" charset="0"/>
              </a:rPr>
              <a:t>Inference I</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9250" r="17800"/>
          <a:stretch/>
        </p:blipFill>
        <p:spPr>
          <a:xfrm>
            <a:off x="171449" y="1857375"/>
            <a:ext cx="2952751" cy="311943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9600" r="16600"/>
          <a:stretch/>
        </p:blipFill>
        <p:spPr>
          <a:xfrm>
            <a:off x="3190875" y="1833563"/>
            <a:ext cx="3038475" cy="314325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33758" t="3907" r="24683" b="24609"/>
          <a:stretch/>
        </p:blipFill>
        <p:spPr>
          <a:xfrm>
            <a:off x="6324600" y="1833563"/>
            <a:ext cx="2733675" cy="3134689"/>
          </a:xfrm>
          <a:prstGeom prst="rect">
            <a:avLst/>
          </a:prstGeom>
        </p:spPr>
      </p:pic>
      <p:sp>
        <p:nvSpPr>
          <p:cNvPr id="11" name="Title 1"/>
          <p:cNvSpPr txBox="1">
            <a:spLocks/>
          </p:cNvSpPr>
          <p:nvPr/>
        </p:nvSpPr>
        <p:spPr bwMode="gray">
          <a:xfrm>
            <a:off x="1171575" y="341410"/>
            <a:ext cx="7515225"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a:lstStyle>
          <a:p>
            <a:r>
              <a:rPr lang="en-US" sz="2000" dirty="0"/>
              <a:t>Q7. What has Stars to do about ones Social Likeability?</a:t>
            </a:r>
          </a:p>
        </p:txBody>
      </p:sp>
    </p:spTree>
    <p:extLst>
      <p:ext uri="{BB962C8B-B14F-4D97-AF65-F5344CB8AC3E}">
        <p14:creationId xmlns:p14="http://schemas.microsoft.com/office/powerpoint/2010/main" val="20916281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1915882"/>
            <a:ext cx="6991350" cy="3814037"/>
          </a:xfrm>
          <a:prstGeom prst="rect">
            <a:avLst/>
          </a:prstGeom>
        </p:spPr>
      </p:pic>
      <p:sp>
        <p:nvSpPr>
          <p:cNvPr id="7" name="Oval 6"/>
          <p:cNvSpPr/>
          <p:nvPr/>
        </p:nvSpPr>
        <p:spPr bwMode="auto">
          <a:xfrm>
            <a:off x="2905125" y="2076450"/>
            <a:ext cx="981075" cy="1266825"/>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a:ln>
                <a:noFill/>
              </a:ln>
              <a:solidFill>
                <a:schemeClr val="tx1"/>
              </a:solidFill>
              <a:effectLst/>
              <a:latin typeface="Arial" charset="0"/>
            </a:endParaRPr>
          </a:p>
        </p:txBody>
      </p:sp>
      <p:sp>
        <p:nvSpPr>
          <p:cNvPr id="5" name="Line Callout 2 (Border and Accent Bar) 4"/>
          <p:cNvSpPr/>
          <p:nvPr/>
        </p:nvSpPr>
        <p:spPr bwMode="auto">
          <a:xfrm>
            <a:off x="7258050" y="1038225"/>
            <a:ext cx="1562100" cy="1543050"/>
          </a:xfrm>
          <a:prstGeom prst="accentBorderCallout2">
            <a:avLst>
              <a:gd name="adj1" fmla="val 18750"/>
              <a:gd name="adj2" fmla="val -8333"/>
              <a:gd name="adj3" fmla="val 18750"/>
              <a:gd name="adj4" fmla="val -16667"/>
              <a:gd name="adj5" fmla="val 112500"/>
              <a:gd name="adj6" fmla="val -22532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b="1" dirty="0">
                <a:latin typeface="Arial" charset="0"/>
              </a:rPr>
              <a:t>Leo Females are gets the most like in Facebook</a:t>
            </a:r>
            <a:endParaRPr kumimoji="0" lang="en-US" b="1" i="0" u="none" strike="noStrike" cap="none" normalizeH="0" baseline="0" dirty="0">
              <a:ln>
                <a:noFill/>
              </a:ln>
              <a:solidFill>
                <a:schemeClr val="tx1"/>
              </a:solidFill>
              <a:effectLst/>
              <a:latin typeface="Arial" charset="0"/>
            </a:endParaRPr>
          </a:p>
        </p:txBody>
      </p:sp>
      <p:sp>
        <p:nvSpPr>
          <p:cNvPr id="10" name="Title 1"/>
          <p:cNvSpPr txBox="1">
            <a:spLocks/>
          </p:cNvSpPr>
          <p:nvPr/>
        </p:nvSpPr>
        <p:spPr bwMode="gray">
          <a:xfrm>
            <a:off x="828675" y="430707"/>
            <a:ext cx="7515225"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a:lstStyle>
          <a:p>
            <a:pPr algn="ctr"/>
            <a:r>
              <a:rPr lang="en-US" sz="2000" dirty="0"/>
              <a:t>Q7. What has Stars to do about ones Social Likeability?</a:t>
            </a:r>
          </a:p>
        </p:txBody>
      </p:sp>
    </p:spTree>
    <p:extLst>
      <p:ext uri="{BB962C8B-B14F-4D97-AF65-F5344CB8AC3E}">
        <p14:creationId xmlns:p14="http://schemas.microsoft.com/office/powerpoint/2010/main" val="22603922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a:xfrm>
            <a:off x="576073" y="182885"/>
            <a:ext cx="8119872" cy="388615"/>
          </a:xfrm>
        </p:spPr>
        <p:txBody>
          <a:bodyPr/>
          <a:lstStyle/>
          <a:p>
            <a:pPr algn="ctr"/>
            <a:r>
              <a:rPr lang="en-US" sz="2800" dirty="0"/>
              <a:t>Domain and Topic of Project</a:t>
            </a:r>
          </a:p>
        </p:txBody>
      </p:sp>
    </p:spTree>
    <p:extLst>
      <p:ext uri="{BB962C8B-B14F-4D97-AF65-F5344CB8AC3E}">
        <p14:creationId xmlns:p14="http://schemas.microsoft.com/office/powerpoint/2010/main" val="40135905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752475" y="228594"/>
            <a:ext cx="243840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a:ln>
                  <a:noFill/>
                </a:ln>
                <a:solidFill>
                  <a:schemeClr val="bg1"/>
                </a:solidFill>
                <a:effectLst/>
                <a:latin typeface="Calibri" panose="020F0502020204030204" pitchFamily="34" charset="0"/>
              </a:rPr>
              <a:t>About the Data I</a:t>
            </a:r>
          </a:p>
        </p:txBody>
      </p:sp>
      <p:sp>
        <p:nvSpPr>
          <p:cNvPr id="3" name="Title 2"/>
          <p:cNvSpPr>
            <a:spLocks noGrp="1"/>
          </p:cNvSpPr>
          <p:nvPr>
            <p:ph type="title"/>
          </p:nvPr>
        </p:nvSpPr>
        <p:spPr>
          <a:xfrm>
            <a:off x="3238500" y="267765"/>
            <a:ext cx="4895708" cy="369332"/>
          </a:xfrm>
        </p:spPr>
        <p:txBody>
          <a:bodyPr/>
          <a:lstStyle/>
          <a:p>
            <a:r>
              <a:rPr lang="en-US" dirty="0"/>
              <a:t> -  </a:t>
            </a:r>
            <a:r>
              <a:rPr lang="en-US" dirty="0" err="1"/>
              <a:t>pseudo_facebook.tsv</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4706485"/>
              </p:ext>
            </p:extLst>
          </p:nvPr>
        </p:nvGraphicFramePr>
        <p:xfrm>
          <a:off x="945772" y="2156343"/>
          <a:ext cx="6464963" cy="4053840"/>
        </p:xfrm>
        <a:graphic>
          <a:graphicData uri="http://schemas.openxmlformats.org/drawingml/2006/table">
            <a:tbl>
              <a:tblPr>
                <a:tableStyleId>{5C22544A-7EE6-4342-B048-85BDC9FD1C3A}</a:tableStyleId>
              </a:tblPr>
              <a:tblGrid>
                <a:gridCol w="760200">
                  <a:extLst>
                    <a:ext uri="{9D8B030D-6E8A-4147-A177-3AD203B41FA5}">
                      <a16:colId xmlns:a16="http://schemas.microsoft.com/office/drawing/2014/main" val="20000"/>
                    </a:ext>
                  </a:extLst>
                </a:gridCol>
                <a:gridCol w="3856146">
                  <a:extLst>
                    <a:ext uri="{9D8B030D-6E8A-4147-A177-3AD203B41FA5}">
                      <a16:colId xmlns:a16="http://schemas.microsoft.com/office/drawing/2014/main" val="20001"/>
                    </a:ext>
                  </a:extLst>
                </a:gridCol>
                <a:gridCol w="1848617">
                  <a:extLst>
                    <a:ext uri="{9D8B030D-6E8A-4147-A177-3AD203B41FA5}">
                      <a16:colId xmlns:a16="http://schemas.microsoft.com/office/drawing/2014/main" val="20002"/>
                    </a:ext>
                  </a:extLst>
                </a:gridCol>
              </a:tblGrid>
              <a:tr h="249787">
                <a:tc>
                  <a:txBody>
                    <a:bodyPr/>
                    <a:lstStyle/>
                    <a:p>
                      <a:pPr algn="ctr" fontAlgn="b"/>
                      <a:r>
                        <a:rPr lang="en-US" sz="1600" b="1" u="none" strike="noStrike" dirty="0" err="1">
                          <a:effectLst/>
                          <a:latin typeface="Calibri" panose="020F0502020204030204" pitchFamily="34" charset="0"/>
                        </a:rPr>
                        <a:t>Srl</a:t>
                      </a:r>
                      <a:r>
                        <a:rPr lang="en-US" sz="1600" b="1" u="none" strike="noStrike" dirty="0">
                          <a:effectLst/>
                          <a:latin typeface="Calibri" panose="020F0502020204030204" pitchFamily="34" charset="0"/>
                        </a:rPr>
                        <a:t>#</a:t>
                      </a:r>
                      <a:endParaRPr lang="en-US" sz="1600" b="1" i="0" u="none" strike="noStrike" dirty="0">
                        <a:solidFill>
                          <a:srgbClr val="000000"/>
                        </a:solidFill>
                        <a:effectLst/>
                        <a:latin typeface="Calibri" panose="020F0502020204030204" pitchFamily="34" charset="0"/>
                      </a:endParaRPr>
                    </a:p>
                  </a:txBody>
                  <a:tcPr marL="9525" marR="9525" marT="9525" marB="0" anchor="b">
                    <a:solidFill>
                      <a:srgbClr val="FDBC5F"/>
                    </a:solidFill>
                  </a:tcPr>
                </a:tc>
                <a:tc>
                  <a:txBody>
                    <a:bodyPr/>
                    <a:lstStyle/>
                    <a:p>
                      <a:pPr algn="l" fontAlgn="b"/>
                      <a:r>
                        <a:rPr lang="en-US" sz="1600" b="1" u="none" strike="noStrike" dirty="0">
                          <a:effectLst/>
                          <a:latin typeface="Calibri" panose="020F0502020204030204" pitchFamily="34" charset="0"/>
                        </a:rPr>
                        <a:t>Column Description</a:t>
                      </a:r>
                      <a:endParaRPr lang="en-US" sz="1600" b="1" i="0" u="none" strike="noStrike" dirty="0">
                        <a:solidFill>
                          <a:srgbClr val="000000"/>
                        </a:solidFill>
                        <a:effectLst/>
                        <a:latin typeface="Calibri" panose="020F0502020204030204" pitchFamily="34" charset="0"/>
                      </a:endParaRPr>
                    </a:p>
                  </a:txBody>
                  <a:tcPr marL="9525" marR="9525" marT="9525" marB="0" anchor="b">
                    <a:solidFill>
                      <a:srgbClr val="FDBC5F"/>
                    </a:solidFill>
                  </a:tcPr>
                </a:tc>
                <a:tc>
                  <a:txBody>
                    <a:bodyPr/>
                    <a:lstStyle/>
                    <a:p>
                      <a:pPr algn="l" fontAlgn="b"/>
                      <a:r>
                        <a:rPr lang="en-US" sz="1600" b="1" u="none" strike="noStrike" dirty="0">
                          <a:effectLst/>
                          <a:latin typeface="Calibri" panose="020F0502020204030204" pitchFamily="34" charset="0"/>
                        </a:rPr>
                        <a:t>Data Type</a:t>
                      </a:r>
                      <a:endParaRPr lang="en-US" sz="1600" b="1" i="0" u="none" strike="noStrike" dirty="0">
                        <a:solidFill>
                          <a:srgbClr val="000000"/>
                        </a:solidFill>
                        <a:effectLst/>
                        <a:latin typeface="Calibri" panose="020F0502020204030204" pitchFamily="34" charset="0"/>
                      </a:endParaRPr>
                    </a:p>
                  </a:txBody>
                  <a:tcPr marL="9525" marR="9525" marT="9525" marB="0" anchor="b">
                    <a:solidFill>
                      <a:srgbClr val="FDBC5F"/>
                    </a:solidFill>
                  </a:tcPr>
                </a:tc>
                <a:extLst>
                  <a:ext uri="{0D108BD9-81ED-4DB2-BD59-A6C34878D82A}">
                    <a16:rowId xmlns:a16="http://schemas.microsoft.com/office/drawing/2014/main" val="10000"/>
                  </a:ext>
                </a:extLst>
              </a:tr>
              <a:tr h="237892">
                <a:tc>
                  <a:txBody>
                    <a:bodyPr/>
                    <a:lstStyle/>
                    <a:p>
                      <a:pPr algn="ctr" fontAlgn="b"/>
                      <a:r>
                        <a:rPr lang="en-US" sz="1600" u="none" strike="noStrike">
                          <a:effectLst/>
                          <a:latin typeface="Calibri" panose="020F0502020204030204" pitchFamily="34" charset="0"/>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err="1">
                          <a:effectLst/>
                          <a:latin typeface="Calibri" panose="020F0502020204030204" pitchFamily="34" charset="0"/>
                        </a:rPr>
                        <a:t>dob_year_dob_month_dob_day</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latin typeface="Calibri" panose="020F0502020204030204" pitchFamily="34" charset="0"/>
                        </a:rPr>
                        <a:t>datetime64[ns]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37892">
                <a:tc>
                  <a:txBody>
                    <a:bodyPr/>
                    <a:lstStyle/>
                    <a:p>
                      <a:pPr algn="ctr" fontAlgn="b"/>
                      <a:r>
                        <a:rPr lang="en-US" sz="1600" u="none" strike="noStrike">
                          <a:effectLst/>
                          <a:latin typeface="Calibri" panose="020F0502020204030204" pitchFamily="34" charset="0"/>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userid</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37892">
                <a:tc>
                  <a:txBody>
                    <a:bodyPr/>
                    <a:lstStyle/>
                    <a:p>
                      <a:pPr algn="ctr" fontAlgn="b"/>
                      <a:r>
                        <a:rPr lang="en-US" sz="1600" u="none" strike="noStrike">
                          <a:effectLst/>
                          <a:latin typeface="Calibri" panose="020F0502020204030204" pitchFamily="34" charset="0"/>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age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37892">
                <a:tc>
                  <a:txBody>
                    <a:bodyPr/>
                    <a:lstStyle/>
                    <a:p>
                      <a:pPr algn="ctr" fontAlgn="b"/>
                      <a:r>
                        <a:rPr lang="en-US" sz="1600" u="none" strike="noStrike">
                          <a:effectLst/>
                          <a:latin typeface="Calibri" panose="020F0502020204030204" pitchFamily="34" charset="0"/>
                        </a:rPr>
                        <a:t>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gender</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object</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37892">
                <a:tc>
                  <a:txBody>
                    <a:bodyPr/>
                    <a:lstStyle/>
                    <a:p>
                      <a:pPr algn="ctr" fontAlgn="b"/>
                      <a:r>
                        <a:rPr lang="en-US" sz="1600" u="none" strike="noStrike">
                          <a:effectLst/>
                          <a:latin typeface="Calibri" panose="020F0502020204030204" pitchFamily="34" charset="0"/>
                        </a:rPr>
                        <a:t>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tenure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float64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37892">
                <a:tc>
                  <a:txBody>
                    <a:bodyPr/>
                    <a:lstStyle/>
                    <a:p>
                      <a:pPr algn="ctr" fontAlgn="b"/>
                      <a:r>
                        <a:rPr lang="en-US" sz="1600" u="none" strike="noStrike">
                          <a:effectLst/>
                          <a:latin typeface="Calibri" panose="020F0502020204030204" pitchFamily="34" charset="0"/>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friend_count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237892">
                <a:tc>
                  <a:txBody>
                    <a:bodyPr/>
                    <a:lstStyle/>
                    <a:p>
                      <a:pPr algn="ctr" fontAlgn="b"/>
                      <a:r>
                        <a:rPr lang="en-US" sz="1600" u="none" strike="noStrike">
                          <a:effectLst/>
                          <a:latin typeface="Calibri" panose="020F0502020204030204" pitchFamily="34" charset="0"/>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friendships_initiated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37892">
                <a:tc>
                  <a:txBody>
                    <a:bodyPr/>
                    <a:lstStyle/>
                    <a:p>
                      <a:pPr algn="ctr" fontAlgn="b"/>
                      <a:r>
                        <a:rPr lang="en-US" sz="1600" u="none" strike="noStrike">
                          <a:effectLst/>
                          <a:latin typeface="Calibri" panose="020F0502020204030204" pitchFamily="34" charset="0"/>
                        </a:rPr>
                        <a:t>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likes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37892">
                <a:tc>
                  <a:txBody>
                    <a:bodyPr/>
                    <a:lstStyle/>
                    <a:p>
                      <a:pPr algn="ctr" fontAlgn="b"/>
                      <a:r>
                        <a:rPr lang="en-US" sz="1600" u="none" strike="noStrike">
                          <a:effectLst/>
                          <a:latin typeface="Calibri" panose="020F0502020204030204" pitchFamily="34" charset="0"/>
                        </a:rPr>
                        <a:t>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likes_received</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37892">
                <a:tc>
                  <a:txBody>
                    <a:bodyPr/>
                    <a:lstStyle/>
                    <a:p>
                      <a:pPr algn="ctr" fontAlgn="b"/>
                      <a:r>
                        <a:rPr lang="en-US" sz="1600" u="none" strike="noStrike">
                          <a:effectLst/>
                          <a:latin typeface="Calibri" panose="020F0502020204030204" pitchFamily="34" charset="0"/>
                        </a:rPr>
                        <a:t>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mobile_likes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37892">
                <a:tc>
                  <a:txBody>
                    <a:bodyPr/>
                    <a:lstStyle/>
                    <a:p>
                      <a:pPr algn="ctr" fontAlgn="b"/>
                      <a:r>
                        <a:rPr lang="en-US" sz="1600" u="none" strike="noStrike">
                          <a:effectLst/>
                          <a:latin typeface="Calibri" panose="020F0502020204030204" pitchFamily="34" charset="0"/>
                        </a:rPr>
                        <a:t>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mobile_likes_received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237892">
                <a:tc>
                  <a:txBody>
                    <a:bodyPr/>
                    <a:lstStyle/>
                    <a:p>
                      <a:pPr algn="ctr" fontAlgn="b"/>
                      <a:r>
                        <a:rPr lang="en-US" sz="1600" u="none" strike="noStrike">
                          <a:effectLst/>
                          <a:latin typeface="Calibri" panose="020F0502020204030204" pitchFamily="34" charset="0"/>
                        </a:rPr>
                        <a:t>12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www_likes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237892">
                <a:tc>
                  <a:txBody>
                    <a:bodyPr/>
                    <a:lstStyle/>
                    <a:p>
                      <a:pPr algn="ctr" fontAlgn="b"/>
                      <a:r>
                        <a:rPr lang="en-US" sz="1600" u="none" strike="noStrike">
                          <a:effectLst/>
                          <a:latin typeface="Calibri" panose="020F0502020204030204" pitchFamily="34" charset="0"/>
                        </a:rPr>
                        <a:t>13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www_likes_received</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237892">
                <a:tc>
                  <a:txBody>
                    <a:bodyPr/>
                    <a:lstStyle/>
                    <a:p>
                      <a:pPr algn="ctr" fontAlgn="b"/>
                      <a:r>
                        <a:rPr lang="en-US" sz="1600" u="none" strike="noStrike">
                          <a:effectLst/>
                          <a:latin typeface="Calibri" panose="020F0502020204030204" pitchFamily="34" charset="0"/>
                        </a:rPr>
                        <a:t>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tenure_mnth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float64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237892">
                <a:tc>
                  <a:txBody>
                    <a:bodyPr/>
                    <a:lstStyle/>
                    <a:p>
                      <a:pPr algn="ctr" fontAlgn="b"/>
                      <a:r>
                        <a:rPr lang="en-US" sz="1600" u="none" strike="noStrike">
                          <a:effectLst/>
                          <a:latin typeface="Calibri" panose="020F0502020204030204" pitchFamily="34" charset="0"/>
                        </a:rPr>
                        <a:t>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tenure_yrs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latin typeface="Calibri" panose="020F0502020204030204" pitchFamily="34" charset="0"/>
                        </a:rPr>
                        <a:t>float64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06117911"/>
              </p:ext>
            </p:extLst>
          </p:nvPr>
        </p:nvGraphicFramePr>
        <p:xfrm>
          <a:off x="937145" y="1137692"/>
          <a:ext cx="6459941" cy="741680"/>
        </p:xfrm>
        <a:graphic>
          <a:graphicData uri="http://schemas.openxmlformats.org/drawingml/2006/table">
            <a:tbl>
              <a:tblPr firstRow="1" bandRow="1">
                <a:tableStyleId>{5C22544A-7EE6-4342-B048-85BDC9FD1C3A}</a:tableStyleId>
              </a:tblPr>
              <a:tblGrid>
                <a:gridCol w="3605997">
                  <a:extLst>
                    <a:ext uri="{9D8B030D-6E8A-4147-A177-3AD203B41FA5}">
                      <a16:colId xmlns:a16="http://schemas.microsoft.com/office/drawing/2014/main" val="20000"/>
                    </a:ext>
                  </a:extLst>
                </a:gridCol>
                <a:gridCol w="2853944">
                  <a:extLst>
                    <a:ext uri="{9D8B030D-6E8A-4147-A177-3AD203B41FA5}">
                      <a16:colId xmlns:a16="http://schemas.microsoft.com/office/drawing/2014/main" val="20001"/>
                    </a:ext>
                  </a:extLst>
                </a:gridCol>
              </a:tblGrid>
              <a:tr h="370840">
                <a:tc>
                  <a:txBody>
                    <a:bodyPr/>
                    <a:lstStyle/>
                    <a:p>
                      <a:r>
                        <a:rPr lang="en-US" b="1" dirty="0">
                          <a:solidFill>
                            <a:srgbClr val="E31837"/>
                          </a:solidFill>
                        </a:rPr>
                        <a:t># of Records</a:t>
                      </a:r>
                    </a:p>
                  </a:txBody>
                  <a:tcPr/>
                </a:tc>
                <a:tc>
                  <a:txBody>
                    <a:bodyPr/>
                    <a:lstStyle/>
                    <a:p>
                      <a:pPr algn="ctr"/>
                      <a:r>
                        <a:rPr lang="en-US" dirty="0">
                          <a:solidFill>
                            <a:schemeClr val="tx1"/>
                          </a:solidFill>
                        </a:rPr>
                        <a:t>99,003</a:t>
                      </a:r>
                    </a:p>
                  </a:txBody>
                  <a:tcPr/>
                </a:tc>
                <a:extLst>
                  <a:ext uri="{0D108BD9-81ED-4DB2-BD59-A6C34878D82A}">
                    <a16:rowId xmlns:a16="http://schemas.microsoft.com/office/drawing/2014/main" val="10000"/>
                  </a:ext>
                </a:extLst>
              </a:tr>
              <a:tr h="370840">
                <a:tc>
                  <a:txBody>
                    <a:bodyPr/>
                    <a:lstStyle/>
                    <a:p>
                      <a:r>
                        <a:rPr lang="en-US" b="1" dirty="0">
                          <a:solidFill>
                            <a:srgbClr val="E31837"/>
                          </a:solidFill>
                        </a:rPr>
                        <a:t># of Columns</a:t>
                      </a:r>
                    </a:p>
                  </a:txBody>
                  <a:tcPr/>
                </a:tc>
                <a:tc>
                  <a:txBody>
                    <a:bodyPr/>
                    <a:lstStyle/>
                    <a:p>
                      <a:pPr algn="ctr"/>
                      <a:r>
                        <a:rPr lang="en-US" dirty="0">
                          <a:solidFill>
                            <a:schemeClr val="tx1"/>
                          </a:solidFill>
                        </a:rPr>
                        <a:t> 15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58942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22036" y="267764"/>
            <a:ext cx="5750514" cy="369332"/>
          </a:xfrm>
        </p:spPr>
        <p:txBody>
          <a:bodyPr/>
          <a:lstStyle/>
          <a:p>
            <a:r>
              <a:rPr lang="en-US" dirty="0"/>
              <a:t>-  </a:t>
            </a:r>
            <a:r>
              <a:rPr lang="en-US" dirty="0" err="1"/>
              <a:t>pseudo_facebook.tsv</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52042166"/>
              </p:ext>
            </p:extLst>
          </p:nvPr>
        </p:nvGraphicFramePr>
        <p:xfrm>
          <a:off x="228172" y="1423349"/>
          <a:ext cx="8693626" cy="3521128"/>
        </p:xfrm>
        <a:graphic>
          <a:graphicData uri="http://schemas.openxmlformats.org/drawingml/2006/table">
            <a:tbl>
              <a:tblPr>
                <a:tableStyleId>{5C22544A-7EE6-4342-B048-85BDC9FD1C3A}</a:tableStyleId>
              </a:tblPr>
              <a:tblGrid>
                <a:gridCol w="2146990">
                  <a:extLst>
                    <a:ext uri="{9D8B030D-6E8A-4147-A177-3AD203B41FA5}">
                      <a16:colId xmlns:a16="http://schemas.microsoft.com/office/drawing/2014/main" val="20000"/>
                    </a:ext>
                  </a:extLst>
                </a:gridCol>
                <a:gridCol w="811462">
                  <a:extLst>
                    <a:ext uri="{9D8B030D-6E8A-4147-A177-3AD203B41FA5}">
                      <a16:colId xmlns:a16="http://schemas.microsoft.com/office/drawing/2014/main" val="20001"/>
                    </a:ext>
                  </a:extLst>
                </a:gridCol>
                <a:gridCol w="828366">
                  <a:extLst>
                    <a:ext uri="{9D8B030D-6E8A-4147-A177-3AD203B41FA5}">
                      <a16:colId xmlns:a16="http://schemas.microsoft.com/office/drawing/2014/main" val="20002"/>
                    </a:ext>
                  </a:extLst>
                </a:gridCol>
                <a:gridCol w="849498">
                  <a:extLst>
                    <a:ext uri="{9D8B030D-6E8A-4147-A177-3AD203B41FA5}">
                      <a16:colId xmlns:a16="http://schemas.microsoft.com/office/drawing/2014/main" val="20003"/>
                    </a:ext>
                  </a:extLst>
                </a:gridCol>
                <a:gridCol w="811462">
                  <a:extLst>
                    <a:ext uri="{9D8B030D-6E8A-4147-A177-3AD203B41FA5}">
                      <a16:colId xmlns:a16="http://schemas.microsoft.com/office/drawing/2014/main" val="20004"/>
                    </a:ext>
                  </a:extLst>
                </a:gridCol>
                <a:gridCol w="811462">
                  <a:extLst>
                    <a:ext uri="{9D8B030D-6E8A-4147-A177-3AD203B41FA5}">
                      <a16:colId xmlns:a16="http://schemas.microsoft.com/office/drawing/2014/main" val="20005"/>
                    </a:ext>
                  </a:extLst>
                </a:gridCol>
                <a:gridCol w="811462">
                  <a:extLst>
                    <a:ext uri="{9D8B030D-6E8A-4147-A177-3AD203B41FA5}">
                      <a16:colId xmlns:a16="http://schemas.microsoft.com/office/drawing/2014/main" val="20006"/>
                    </a:ext>
                  </a:extLst>
                </a:gridCol>
                <a:gridCol w="811462">
                  <a:extLst>
                    <a:ext uri="{9D8B030D-6E8A-4147-A177-3AD203B41FA5}">
                      <a16:colId xmlns:a16="http://schemas.microsoft.com/office/drawing/2014/main" val="20007"/>
                    </a:ext>
                  </a:extLst>
                </a:gridCol>
                <a:gridCol w="811462">
                  <a:extLst>
                    <a:ext uri="{9D8B030D-6E8A-4147-A177-3AD203B41FA5}">
                      <a16:colId xmlns:a16="http://schemas.microsoft.com/office/drawing/2014/main" val="20008"/>
                    </a:ext>
                  </a:extLst>
                </a:gridCol>
              </a:tblGrid>
              <a:tr h="270856">
                <a:tc>
                  <a:txBody>
                    <a:bodyPr/>
                    <a:lstStyle/>
                    <a:p>
                      <a:pPr algn="l" rtl="0" fontAlgn="ctr"/>
                      <a:r>
                        <a:rPr lang="en-US" sz="1600" b="1" u="none" strike="noStrike" dirty="0">
                          <a:effectLst/>
                          <a:latin typeface="Calibri" panose="020F0502020204030204" pitchFamily="34" charset="0"/>
                        </a:rPr>
                        <a:t>Columns</a:t>
                      </a:r>
                      <a:endParaRPr lang="en-US" sz="1600" b="1"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count</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mean</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std</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min</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25%</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50%</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75%</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dirty="0">
                          <a:effectLst/>
                          <a:latin typeface="Calibri" panose="020F0502020204030204" pitchFamily="34" charset="0"/>
                        </a:rPr>
                        <a:t>max</a:t>
                      </a:r>
                      <a:endParaRPr lang="en-US" sz="1600" b="1"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extLst>
                  <a:ext uri="{0D108BD9-81ED-4DB2-BD59-A6C34878D82A}">
                    <a16:rowId xmlns:a16="http://schemas.microsoft.com/office/drawing/2014/main" val="10000"/>
                  </a:ext>
                </a:extLst>
              </a:tr>
              <a:tr h="270856">
                <a:tc>
                  <a:txBody>
                    <a:bodyPr/>
                    <a:lstStyle/>
                    <a:p>
                      <a:pPr algn="l" rtl="0" fontAlgn="ctr"/>
                      <a:r>
                        <a:rPr lang="en-US" sz="1600" b="1" u="none" strike="noStrike">
                          <a:effectLst/>
                          <a:latin typeface="Calibri" panose="020F0502020204030204" pitchFamily="34" charset="0"/>
                        </a:rPr>
                        <a:t>age</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37.28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22.59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113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70856">
                <a:tc>
                  <a:txBody>
                    <a:bodyPr/>
                    <a:lstStyle/>
                    <a:p>
                      <a:pPr algn="l" rtl="0" fontAlgn="ctr"/>
                      <a:r>
                        <a:rPr lang="en-US" sz="1600" b="1" u="none" strike="noStrike">
                          <a:effectLst/>
                          <a:latin typeface="Calibri" panose="020F0502020204030204" pitchFamily="34" charset="0"/>
                        </a:rPr>
                        <a:t>tenure</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537.89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457.65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226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675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3139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70856">
                <a:tc>
                  <a:txBody>
                    <a:bodyPr/>
                    <a:lstStyle/>
                    <a:p>
                      <a:pPr algn="l" rtl="0" fontAlgn="ctr"/>
                      <a:r>
                        <a:rPr lang="en-US" sz="1600" b="1" u="none" strike="noStrike">
                          <a:effectLst/>
                          <a:latin typeface="Calibri" panose="020F0502020204030204" pitchFamily="34" charset="0"/>
                        </a:rPr>
                        <a:t>friend_count</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196.35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387.30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206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4923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70856">
                <a:tc>
                  <a:txBody>
                    <a:bodyPr/>
                    <a:lstStyle/>
                    <a:p>
                      <a:pPr algn="l" rtl="0" fontAlgn="ctr"/>
                      <a:r>
                        <a:rPr lang="en-US" sz="1600" b="1" u="none" strike="noStrike">
                          <a:effectLst/>
                          <a:latin typeface="Calibri" panose="020F0502020204030204" pitchFamily="34" charset="0"/>
                        </a:rPr>
                        <a:t>friendships_initiated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107.45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188.79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117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4144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70856">
                <a:tc>
                  <a:txBody>
                    <a:bodyPr/>
                    <a:lstStyle/>
                    <a:p>
                      <a:pPr algn="l" rtl="0" fontAlgn="ctr"/>
                      <a:r>
                        <a:rPr lang="en-US" sz="1600" b="1" u="none" strike="noStrike">
                          <a:effectLst/>
                          <a:latin typeface="Calibri" panose="020F0502020204030204" pitchFamily="34" charset="0"/>
                        </a:rPr>
                        <a:t>likes</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156.08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572.28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25111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70856">
                <a:tc>
                  <a:txBody>
                    <a:bodyPr/>
                    <a:lstStyle/>
                    <a:p>
                      <a:pPr algn="l" rtl="0" fontAlgn="ctr"/>
                      <a:r>
                        <a:rPr lang="en-US" sz="1600" b="1" u="none" strike="noStrike">
                          <a:effectLst/>
                          <a:latin typeface="Calibri" panose="020F0502020204030204" pitchFamily="34" charset="0"/>
                        </a:rPr>
                        <a:t>likes_received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142.69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1387.92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261197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70856">
                <a:tc>
                  <a:txBody>
                    <a:bodyPr/>
                    <a:lstStyle/>
                    <a:p>
                      <a:pPr algn="l" rtl="0" fontAlgn="ctr"/>
                      <a:r>
                        <a:rPr lang="en-US" sz="1600" b="1" u="none" strike="noStrike">
                          <a:effectLst/>
                          <a:latin typeface="Calibri" panose="020F0502020204030204" pitchFamily="34" charset="0"/>
                        </a:rPr>
                        <a:t>mobile_likes</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106.12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445.25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25111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70856">
                <a:tc>
                  <a:txBody>
                    <a:bodyPr/>
                    <a:lstStyle/>
                    <a:p>
                      <a:pPr algn="l" rtl="0" fontAlgn="ctr"/>
                      <a:r>
                        <a:rPr lang="en-US" sz="1600" b="1" u="none" strike="noStrike">
                          <a:effectLst/>
                          <a:latin typeface="Calibri" panose="020F0502020204030204" pitchFamily="34" charset="0"/>
                        </a:rPr>
                        <a:t>mobile_likes_received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84.12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839.89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138561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70856">
                <a:tc>
                  <a:txBody>
                    <a:bodyPr/>
                    <a:lstStyle/>
                    <a:p>
                      <a:pPr algn="l" rtl="0" fontAlgn="ctr"/>
                      <a:r>
                        <a:rPr lang="en-US" sz="1600" b="1" u="none" strike="noStrike">
                          <a:effectLst/>
                          <a:latin typeface="Calibri" panose="020F0502020204030204" pitchFamily="34" charset="0"/>
                        </a:rPr>
                        <a:t>www_likes</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49.96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285.56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14865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70856">
                <a:tc>
                  <a:txBody>
                    <a:bodyPr/>
                    <a:lstStyle/>
                    <a:p>
                      <a:pPr algn="l" rtl="0" fontAlgn="ctr"/>
                      <a:r>
                        <a:rPr lang="en-US" sz="1600" b="1" u="none" strike="noStrike">
                          <a:effectLst/>
                          <a:latin typeface="Calibri" panose="020F0502020204030204" pitchFamily="34" charset="0"/>
                        </a:rPr>
                        <a:t>www_likes_received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58.57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601.42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latin typeface="Calibri" panose="020F0502020204030204" pitchFamily="34" charset="0"/>
                        </a:rPr>
                        <a:t>129953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70856">
                <a:tc>
                  <a:txBody>
                    <a:bodyPr/>
                    <a:lstStyle/>
                    <a:p>
                      <a:pPr algn="l" rtl="0" fontAlgn="ctr"/>
                      <a:r>
                        <a:rPr lang="en-US" sz="1600" b="1" u="none" strike="noStrike">
                          <a:effectLst/>
                          <a:latin typeface="Calibri" panose="020F0502020204030204" pitchFamily="34" charset="0"/>
                        </a:rPr>
                        <a:t>tenure_mnth</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1.47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1.25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0.62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1.13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1.85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8.6</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70856">
                <a:tc>
                  <a:txBody>
                    <a:bodyPr/>
                    <a:lstStyle/>
                    <a:p>
                      <a:pPr algn="l" rtl="0" fontAlgn="ctr"/>
                      <a:r>
                        <a:rPr lang="en-US" sz="1600" b="1" u="none" strike="noStrike" dirty="0" err="1">
                          <a:effectLst/>
                          <a:latin typeface="Calibri" panose="020F0502020204030204" pitchFamily="34" charset="0"/>
                        </a:rPr>
                        <a:t>tenure_yrs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2.00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1.26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sp>
        <p:nvSpPr>
          <p:cNvPr id="7" name="Rounded Rectangle 6"/>
          <p:cNvSpPr/>
          <p:nvPr/>
        </p:nvSpPr>
        <p:spPr bwMode="auto">
          <a:xfrm>
            <a:off x="695325" y="228593"/>
            <a:ext cx="243840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a:ln>
                  <a:noFill/>
                </a:ln>
                <a:solidFill>
                  <a:schemeClr val="bg1"/>
                </a:solidFill>
                <a:effectLst/>
                <a:latin typeface="Calibri" panose="020F0502020204030204" pitchFamily="34" charset="0"/>
              </a:rPr>
              <a:t>About the Data II</a:t>
            </a:r>
          </a:p>
        </p:txBody>
      </p:sp>
    </p:spTree>
    <p:extLst>
      <p:ext uri="{BB962C8B-B14F-4D97-AF65-F5344CB8AC3E}">
        <p14:creationId xmlns:p14="http://schemas.microsoft.com/office/powerpoint/2010/main" val="31740441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pPr algn="ctr"/>
            <a:r>
              <a:rPr lang="en-US" dirty="0">
                <a:solidFill>
                  <a:srgbClr val="C00000"/>
                </a:solidFill>
              </a:rPr>
              <a:t>Basic Analysis</a:t>
            </a:r>
          </a:p>
        </p:txBody>
      </p:sp>
    </p:spTree>
    <p:extLst>
      <p:ext uri="{BB962C8B-B14F-4D97-AF65-F5344CB8AC3E}">
        <p14:creationId xmlns:p14="http://schemas.microsoft.com/office/powerpoint/2010/main" val="36697659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975" y="189461"/>
            <a:ext cx="5457826" cy="369332"/>
          </a:xfrm>
        </p:spPr>
        <p:txBody>
          <a:bodyPr/>
          <a:lstStyle/>
          <a:p>
            <a:r>
              <a:rPr lang="en-US" dirty="0"/>
              <a:t>User Age-wise Gender Analysis</a:t>
            </a:r>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6210301" y="1019175"/>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latin typeface="Calibri" panose="020F0502020204030204" pitchFamily="34" charset="0"/>
              </a:rPr>
              <a:t>Average Female Age in FB is more than that of Male</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latin typeface="Calibri" panose="020F0502020204030204" pitchFamily="34" charset="0"/>
              </a:rPr>
              <a:t>Female Users has much larger Range of Age</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sp>
        <p:nvSpPr>
          <p:cNvPr id="11" name="Rounded Rectangle 10"/>
          <p:cNvSpPr/>
          <p:nvPr/>
        </p:nvSpPr>
        <p:spPr bwMode="auto">
          <a:xfrm>
            <a:off x="460375" y="122231"/>
            <a:ext cx="313055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a:ln>
                  <a:noFill/>
                </a:ln>
                <a:solidFill>
                  <a:schemeClr val="bg1"/>
                </a:solidFill>
                <a:effectLst/>
                <a:latin typeface="Calibri" panose="020F0502020204030204" pitchFamily="34" charset="0"/>
              </a:rPr>
              <a:t>Basic</a:t>
            </a:r>
            <a:r>
              <a:rPr kumimoji="0" lang="en-US" sz="2400" b="1" i="0" u="none" strike="noStrike" cap="none" normalizeH="0" dirty="0">
                <a:ln>
                  <a:noFill/>
                </a:ln>
                <a:solidFill>
                  <a:schemeClr val="bg1"/>
                </a:solidFill>
                <a:effectLst/>
                <a:latin typeface="Calibri" panose="020F0502020204030204" pitchFamily="34" charset="0"/>
              </a:rPr>
              <a:t> Analysis I</a:t>
            </a:r>
            <a:endParaRPr kumimoji="0" lang="en-US" sz="2400" b="1" i="0" u="none" strike="noStrike" cap="none" normalizeH="0" baseline="0" dirty="0">
              <a:ln>
                <a:noFill/>
              </a:ln>
              <a:solidFill>
                <a:schemeClr val="bg1"/>
              </a:solidFill>
              <a:effectLst/>
              <a:latin typeface="Calibri" panose="020F0502020204030204" pitchFamily="34" charset="0"/>
            </a:endParaRPr>
          </a:p>
        </p:txBody>
      </p:sp>
      <p:grpSp>
        <p:nvGrpSpPr>
          <p:cNvPr id="13" name="Group 12"/>
          <p:cNvGrpSpPr/>
          <p:nvPr/>
        </p:nvGrpSpPr>
        <p:grpSpPr>
          <a:xfrm>
            <a:off x="384176" y="904874"/>
            <a:ext cx="5597524" cy="3095626"/>
            <a:chOff x="222250" y="1362075"/>
            <a:chExt cx="4654549" cy="3247542"/>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8661" r="65566"/>
            <a:stretch/>
          </p:blipFill>
          <p:spPr>
            <a:xfrm>
              <a:off x="222250" y="1362075"/>
              <a:ext cx="1920876" cy="3245818"/>
            </a:xfrm>
            <a:prstGeom prst="rect">
              <a:avLst/>
            </a:prstGeom>
          </p:spPr>
        </p:pic>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8776" t="18617"/>
            <a:stretch/>
          </p:blipFill>
          <p:spPr>
            <a:xfrm>
              <a:off x="2019300" y="1362075"/>
              <a:ext cx="2857499" cy="3247542"/>
            </a:xfrm>
            <a:prstGeom prst="rect">
              <a:avLst/>
            </a:prstGeom>
          </p:spPr>
        </p:pic>
      </p:gr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57666" b="1"/>
          <a:stretch/>
        </p:blipFill>
        <p:spPr>
          <a:xfrm>
            <a:off x="384176" y="4000500"/>
            <a:ext cx="5521325" cy="2618094"/>
          </a:xfrm>
          <a:prstGeom prst="rect">
            <a:avLst/>
          </a:prstGeom>
        </p:spPr>
      </p:pic>
      <p:cxnSp>
        <p:nvCxnSpPr>
          <p:cNvPr id="17" name="Straight Connector 16"/>
          <p:cNvCxnSpPr/>
          <p:nvPr/>
        </p:nvCxnSpPr>
        <p:spPr bwMode="auto">
          <a:xfrm>
            <a:off x="2545294" y="3038475"/>
            <a:ext cx="1493306" cy="0"/>
          </a:xfrm>
          <a:prstGeom prst="line">
            <a:avLst/>
          </a:prstGeom>
          <a:noFill/>
          <a:ln w="9525" cap="flat" cmpd="sng" algn="ctr">
            <a:solidFill>
              <a:schemeClr val="tx1"/>
            </a:solidFill>
            <a:prstDash val="dash"/>
            <a:round/>
            <a:headEnd type="none" w="med" len="med"/>
            <a:tailEnd type="none" w="med" len="med"/>
          </a:ln>
          <a:effectLst/>
        </p:spPr>
      </p:cxnSp>
      <p:cxnSp>
        <p:nvCxnSpPr>
          <p:cNvPr id="20" name="Straight Connector 19"/>
          <p:cNvCxnSpPr/>
          <p:nvPr/>
        </p:nvCxnSpPr>
        <p:spPr bwMode="auto">
          <a:xfrm>
            <a:off x="2488144" y="2924175"/>
            <a:ext cx="1493306" cy="0"/>
          </a:xfrm>
          <a:prstGeom prst="line">
            <a:avLst/>
          </a:prstGeom>
          <a:noFill/>
          <a:ln w="9525" cap="flat" cmpd="sng" algn="ctr">
            <a:solidFill>
              <a:schemeClr val="tx1"/>
            </a:solidFill>
            <a:prstDash val="dash"/>
            <a:round/>
            <a:headEnd type="none" w="med" len="med"/>
            <a:tailEnd type="none" w="med" len="med"/>
          </a:ln>
          <a:effectLst/>
        </p:spPr>
      </p:cxnSp>
      <p:sp>
        <p:nvSpPr>
          <p:cNvPr id="21" name="Rounded Rectangle 20"/>
          <p:cNvSpPr/>
          <p:nvPr/>
        </p:nvSpPr>
        <p:spPr bwMode="auto">
          <a:xfrm>
            <a:off x="6362701" y="4000500"/>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latin typeface="Calibri" panose="020F0502020204030204" pitchFamily="34" charset="0"/>
              </a:rPr>
              <a:t>&lt;&lt;&lt;&lt; &gt;&gt;&gt;</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err="1">
                <a:solidFill>
                  <a:srgbClr val="C00000"/>
                </a:solidFill>
                <a:latin typeface="Calibri" panose="020F0502020204030204" pitchFamily="34" charset="0"/>
              </a:rPr>
              <a:t>Dieago</a:t>
            </a:r>
            <a:r>
              <a:rPr lang="en-US" sz="1400" b="1" dirty="0">
                <a:solidFill>
                  <a:srgbClr val="C00000"/>
                </a:solidFill>
                <a:latin typeface="Calibri" panose="020F0502020204030204" pitchFamily="34" charset="0"/>
              </a:rPr>
              <a:t> or Vasu can you do something about the Y-Axis Scale of this .</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spTree>
    <p:extLst>
      <p:ext uri="{BB962C8B-B14F-4D97-AF65-F5344CB8AC3E}">
        <p14:creationId xmlns:p14="http://schemas.microsoft.com/office/powerpoint/2010/main" val="5994753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3775" y="189461"/>
            <a:ext cx="4905375" cy="369332"/>
          </a:xfrm>
        </p:spPr>
        <p:txBody>
          <a:bodyPr/>
          <a:lstStyle/>
          <a:p>
            <a:r>
              <a:rPr lang="en-US" dirty="0"/>
              <a:t> Basic Correlation Matrix</a:t>
            </a:r>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bwMode="auto">
          <a:xfrm>
            <a:off x="990600" y="122231"/>
            <a:ext cx="243840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a:ln>
                  <a:noFill/>
                </a:ln>
                <a:solidFill>
                  <a:schemeClr val="bg1"/>
                </a:solidFill>
                <a:effectLst/>
                <a:latin typeface="Calibri" panose="020F0502020204030204" pitchFamily="34" charset="0"/>
              </a:rPr>
              <a:t>Basic Analysis II</a:t>
            </a:r>
          </a:p>
        </p:txBody>
      </p:sp>
      <p:sp>
        <p:nvSpPr>
          <p:cNvPr id="8" name="Rounded Rectangle 7"/>
          <p:cNvSpPr/>
          <p:nvPr/>
        </p:nvSpPr>
        <p:spPr bwMode="auto">
          <a:xfrm>
            <a:off x="6259944" y="1438275"/>
            <a:ext cx="2788806"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Strong Correlations</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latin typeface="Calibri" panose="020F0502020204030204" pitchFamily="34" charset="0"/>
              </a:rPr>
              <a:t>“Friendship Initiated “and  “Friend Count”</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baseline="0" dirty="0">
                <a:latin typeface="Calibri" panose="020F0502020204030204" pitchFamily="34" charset="0"/>
              </a:rPr>
              <a:t>“Likes” and “Likes</a:t>
            </a:r>
            <a:r>
              <a:rPr lang="en-US" sz="1400" b="1" dirty="0">
                <a:latin typeface="Calibri" panose="020F0502020204030204" pitchFamily="34" charset="0"/>
              </a:rPr>
              <a:t> Received”</a:t>
            </a: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4" y="1114426"/>
            <a:ext cx="5978525" cy="4675324"/>
          </a:xfrm>
          <a:prstGeom prst="rect">
            <a:avLst/>
          </a:prstGeom>
        </p:spPr>
      </p:pic>
    </p:spTree>
    <p:extLst>
      <p:ext uri="{BB962C8B-B14F-4D97-AF65-F5344CB8AC3E}">
        <p14:creationId xmlns:p14="http://schemas.microsoft.com/office/powerpoint/2010/main" val="2613770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52850" y="200574"/>
            <a:ext cx="4905375" cy="369332"/>
          </a:xfrm>
        </p:spPr>
        <p:txBody>
          <a:bodyPr/>
          <a:lstStyle/>
          <a:p>
            <a:r>
              <a:rPr lang="en-US" dirty="0"/>
              <a:t>Facebook User Activity – By Age </a:t>
            </a:r>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3" y="579430"/>
            <a:ext cx="6359527" cy="30972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29" y="3743325"/>
            <a:ext cx="6298771" cy="3092070"/>
          </a:xfrm>
          <a:prstGeom prst="rect">
            <a:avLst/>
          </a:prstGeom>
        </p:spPr>
      </p:pic>
      <p:sp>
        <p:nvSpPr>
          <p:cNvPr id="7" name="Rounded Rectangle 6"/>
          <p:cNvSpPr/>
          <p:nvPr/>
        </p:nvSpPr>
        <p:spPr bwMode="auto">
          <a:xfrm>
            <a:off x="460375" y="122231"/>
            <a:ext cx="313055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a:ln>
                  <a:noFill/>
                </a:ln>
                <a:solidFill>
                  <a:schemeClr val="bg1"/>
                </a:solidFill>
                <a:effectLst/>
                <a:latin typeface="Calibri" panose="020F0502020204030204" pitchFamily="34" charset="0"/>
              </a:rPr>
              <a:t>Basic Analysis</a:t>
            </a:r>
            <a:r>
              <a:rPr kumimoji="0" lang="en-US" sz="2400" b="1" i="0" u="none" strike="noStrike" cap="none" normalizeH="0" dirty="0">
                <a:ln>
                  <a:noFill/>
                </a:ln>
                <a:solidFill>
                  <a:schemeClr val="bg1"/>
                </a:solidFill>
                <a:effectLst/>
                <a:latin typeface="Calibri" panose="020F0502020204030204" pitchFamily="34" charset="0"/>
              </a:rPr>
              <a:t> III</a:t>
            </a:r>
            <a:endParaRPr kumimoji="0" lang="en-US" sz="2400" b="1" i="0" u="none" strike="noStrike" cap="none" normalizeH="0" baseline="0" dirty="0">
              <a:ln>
                <a:noFill/>
              </a:ln>
              <a:solidFill>
                <a:schemeClr val="bg1"/>
              </a:solidFill>
              <a:effectLst/>
              <a:latin typeface="Calibri" panose="020F0502020204030204" pitchFamily="34" charset="0"/>
            </a:endParaRPr>
          </a:p>
        </p:txBody>
      </p:sp>
      <p:sp>
        <p:nvSpPr>
          <p:cNvPr id="8" name="Rounded Rectangle 7"/>
          <p:cNvSpPr/>
          <p:nvPr/>
        </p:nvSpPr>
        <p:spPr bwMode="auto">
          <a:xfrm>
            <a:off x="6515101" y="733425"/>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a:ln>
                  <a:noFill/>
                </a:ln>
                <a:solidFill>
                  <a:srgbClr val="C00000"/>
                </a:solidFill>
                <a:effectLst/>
                <a:latin typeface="Calibri" panose="020F0502020204030204" pitchFamily="34" charset="0"/>
              </a:rPr>
              <a:t>Likes</a:t>
            </a:r>
            <a:r>
              <a:rPr kumimoji="0" lang="en-US" i="0" u="none" strike="noStrike" cap="none" normalizeH="0" baseline="0" dirty="0">
                <a:ln>
                  <a:noFill/>
                </a:ln>
                <a:solidFill>
                  <a:srgbClr val="C00000"/>
                </a:solidFill>
                <a:effectLst/>
                <a:latin typeface="Calibri" panose="020F0502020204030204" pitchFamily="34" charset="0"/>
              </a:rPr>
              <a:t> Activity by Age of Facebook</a:t>
            </a:r>
            <a:r>
              <a:rPr kumimoji="0" lang="en-US" i="0" u="none" strike="noStrike" cap="none" normalizeH="0" dirty="0">
                <a:ln>
                  <a:noFill/>
                </a:ln>
                <a:solidFill>
                  <a:srgbClr val="C00000"/>
                </a:solidFill>
                <a:effectLst/>
                <a:latin typeface="Calibri" panose="020F0502020204030204" pitchFamily="34" charset="0"/>
              </a:rPr>
              <a:t> User</a:t>
            </a: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latin typeface="Calibri" panose="020F0502020204030204" pitchFamily="34" charset="0"/>
              </a:rPr>
              <a:t>Activity Level is highest with the Millennials </a:t>
            </a:r>
          </a:p>
          <a:p>
            <a:pPr marR="0" algn="l" defTabSz="914400" rtl="0" eaLnBrk="1" fontAlgn="base" latinLnBrk="0" hangingPunct="1">
              <a:lnSpc>
                <a:spcPct val="100000"/>
              </a:lnSpc>
              <a:spcBef>
                <a:spcPct val="20000"/>
              </a:spcBef>
              <a:spcAft>
                <a:spcPct val="0"/>
              </a:spcAft>
              <a:buClr>
                <a:srgbClr val="BF1313"/>
              </a:buClr>
              <a:buSzPct val="200000"/>
              <a:tabLst/>
            </a:pPr>
            <a:endParaRPr lang="en-US" sz="5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baseline="0" dirty="0">
                <a:latin typeface="Calibri" panose="020F0502020204030204" pitchFamily="34" charset="0"/>
              </a:rPr>
              <a:t>Activity</a:t>
            </a:r>
            <a:r>
              <a:rPr lang="en-US" sz="1400" b="1" dirty="0">
                <a:latin typeface="Calibri" panose="020F0502020204030204" pitchFamily="34" charset="0"/>
              </a:rPr>
              <a:t> with FB User who are more than 100+ Years as well. Leads to doubt if there is some Issue with the data</a:t>
            </a:r>
            <a:endParaRPr lang="en-US" sz="1400" b="1"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sp>
        <p:nvSpPr>
          <p:cNvPr id="9" name="Rounded Rectangle 8"/>
          <p:cNvSpPr/>
          <p:nvPr/>
        </p:nvSpPr>
        <p:spPr bwMode="auto">
          <a:xfrm>
            <a:off x="6591301" y="3829050"/>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a:ln>
                  <a:noFill/>
                </a:ln>
                <a:solidFill>
                  <a:srgbClr val="C00000"/>
                </a:solidFill>
                <a:effectLst/>
                <a:latin typeface="Calibri" panose="020F0502020204030204" pitchFamily="34" charset="0"/>
              </a:rPr>
              <a:t>Likes</a:t>
            </a:r>
            <a:r>
              <a:rPr kumimoji="0" lang="en-US" i="0" u="none" strike="noStrike" cap="none" normalizeH="0" baseline="0" dirty="0">
                <a:ln>
                  <a:noFill/>
                </a:ln>
                <a:solidFill>
                  <a:srgbClr val="C00000"/>
                </a:solidFill>
                <a:effectLst/>
                <a:latin typeface="Calibri" panose="020F0502020204030204" pitchFamily="34" charset="0"/>
              </a:rPr>
              <a:t> Activity by Age of Facebook</a:t>
            </a:r>
            <a:r>
              <a:rPr kumimoji="0" lang="en-US" i="0" u="none" strike="noStrike" cap="none" normalizeH="0" dirty="0">
                <a:ln>
                  <a:noFill/>
                </a:ln>
                <a:solidFill>
                  <a:srgbClr val="C00000"/>
                </a:solidFill>
                <a:effectLst/>
                <a:latin typeface="Calibri" panose="020F0502020204030204" pitchFamily="34" charset="0"/>
              </a:rPr>
              <a:t> User without Outliers </a:t>
            </a:r>
          </a:p>
          <a:p>
            <a:pPr fontAlgn="base">
              <a:spcBef>
                <a:spcPct val="20000"/>
              </a:spcBef>
              <a:spcAft>
                <a:spcPct val="0"/>
              </a:spcAft>
              <a:buClr>
                <a:srgbClr val="BF1313"/>
              </a:buClr>
              <a:buSzPct val="200000"/>
            </a:pPr>
            <a:r>
              <a:rPr lang="en-US" sz="2000" dirty="0">
                <a:latin typeface="Calibri" panose="020F0502020204030204" pitchFamily="34" charset="0"/>
              </a:rPr>
              <a:t>Observation:</a:t>
            </a:r>
          </a:p>
          <a:p>
            <a:pPr fontAlgn="base">
              <a:spcBef>
                <a:spcPct val="20000"/>
              </a:spcBef>
              <a:spcAft>
                <a:spcPct val="0"/>
              </a:spcAft>
              <a:buClr>
                <a:srgbClr val="BF1313"/>
              </a:buClr>
              <a:buSzPct val="200000"/>
            </a:pPr>
            <a:r>
              <a:rPr lang="en-US" sz="1400" b="1" dirty="0">
                <a:latin typeface="Calibri" panose="020F0502020204030204" pitchFamily="34" charset="0"/>
              </a:rPr>
              <a:t>Activity with FB User who are more than 100+ Years continues to be seen as Strong even for this case</a:t>
            </a:r>
            <a:endParaRPr lang="en-US" baseline="0" dirty="0">
              <a:solidFill>
                <a:srgbClr val="C00000"/>
              </a:solidFill>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i="0" u="none" strike="noStrike" cap="none" normalizeH="0" baseline="0" dirty="0">
              <a:ln>
                <a:noFill/>
              </a:ln>
              <a:solidFill>
                <a:srgbClr val="C00000"/>
              </a:solidFill>
              <a:effectLst/>
              <a:latin typeface="Calibri" panose="020F0502020204030204" pitchFamily="34" charset="0"/>
            </a:endParaRPr>
          </a:p>
        </p:txBody>
      </p:sp>
    </p:spTree>
    <p:extLst>
      <p:ext uri="{BB962C8B-B14F-4D97-AF65-F5344CB8AC3E}">
        <p14:creationId xmlns:p14="http://schemas.microsoft.com/office/powerpoint/2010/main" val="688792308"/>
      </p:ext>
    </p:extLst>
  </p:cSld>
  <p:clrMapOvr>
    <a:masterClrMapping/>
  </p:clrMapOvr>
  <p:transition/>
</p:sld>
</file>

<file path=ppt/theme/theme1.xml><?xml version="1.0" encoding="utf-8"?>
<a:theme xmlns:a="http://schemas.openxmlformats.org/drawingml/2006/main" name="4_ESG-FocusAreas_Nov'12Update_Issu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01B9239780A54090A90DCC922C1264" ma:contentTypeVersion="1" ma:contentTypeDescription="Create a new document." ma:contentTypeScope="" ma:versionID="8f794da1af8b1f54bd4bc76d9b6e012d">
  <xsd:schema xmlns:xsd="http://www.w3.org/2001/XMLSchema" xmlns:xs="http://www.w3.org/2001/XMLSchema" xmlns:p="http://schemas.microsoft.com/office/2006/metadata/properties" xmlns:ns2="6d959cfd-4318-4b82-b811-515bffcd14f5" targetNamespace="http://schemas.microsoft.com/office/2006/metadata/properties" ma:root="true" ma:fieldsID="c83f371d12a0103d3d349a711f3ae775" ns2:_="">
    <xsd:import namespace="6d959cfd-4318-4b82-b811-515bffcd14f5"/>
    <xsd:element name="properties">
      <xsd:complexType>
        <xsd:sequence>
          <xsd:element name="documentManagement">
            <xsd:complexType>
              <xsd:all>
                <xsd:element ref="ns2:LinkToVide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59cfd-4318-4b82-b811-515bffcd14f5" elementFormDefault="qualified">
    <xsd:import namespace="http://schemas.microsoft.com/office/2006/documentManagement/types"/>
    <xsd:import namespace="http://schemas.microsoft.com/office/infopath/2007/PartnerControls"/>
    <xsd:element name="LinkToVideo" ma:index="8" nillable="true" ma:displayName="LinkToVideo" ma:format="Hyperlink" ma:internalName="LinkToVideo">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nkToVideo xmlns="6d959cfd-4318-4b82-b811-515bffcd14f5">
      <Url>https://mytube.techmahindra.com/kapsule/gcc-353618e7-3447-4c6e-ba8e-acfbebef9e87/xc/7WKJY</Url>
      <Description>Video_Introduction to Cloud</Description>
    </LinkToVideo>
  </documentManagement>
</p:properties>
</file>

<file path=customXml/itemProps1.xml><?xml version="1.0" encoding="utf-8"?>
<ds:datastoreItem xmlns:ds="http://schemas.openxmlformats.org/officeDocument/2006/customXml" ds:itemID="{A041B599-C9E9-400C-BEB2-5AE5FF111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59cfd-4318-4b82-b811-515bffcd14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B753E0E9-BBAC-4E77-B03C-F4757A7347B6}">
  <ds:schemaRefs>
    <ds:schemaRef ds:uri="http://schemas.microsoft.com/office/2006/documentManagement/types"/>
    <ds:schemaRef ds:uri="http://schemas.microsoft.com/office/2006/metadata/properties"/>
    <ds:schemaRef ds:uri="http://purl.org/dc/dcmitype/"/>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6d959cfd-4318-4b82-b811-515bffcd14f5"/>
  </ds:schemaRefs>
</ds:datastoreItem>
</file>

<file path=docProps/app.xml><?xml version="1.0" encoding="utf-8"?>
<Properties xmlns="http://schemas.openxmlformats.org/officeDocument/2006/extended-properties" xmlns:vt="http://schemas.openxmlformats.org/officeDocument/2006/docPropsVTypes">
  <Template/>
  <TotalTime>0</TotalTime>
  <Words>1085</Words>
  <Application>Microsoft Office PowerPoint</Application>
  <PresentationFormat>On-screen Show (4:3)</PresentationFormat>
  <Paragraphs>300</Paragraphs>
  <Slides>21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21</vt:i4>
      </vt:variant>
    </vt:vector>
  </HeadingPairs>
  <TitlesOfParts>
    <vt:vector size="30" baseType="lpstr">
      <vt:lpstr>Arial</vt:lpstr>
      <vt:lpstr>Arial Narrow</vt:lpstr>
      <vt:lpstr>Calibri</vt:lpstr>
      <vt:lpstr>Wingdings</vt:lpstr>
      <vt:lpstr>Wingdings 3</vt:lpstr>
      <vt:lpstr>4_ESG-FocusAreas_Nov'12Update_Issue1</vt:lpstr>
      <vt:lpstr>ESG-FocusAreas_Nov'12Update_Issue1</vt:lpstr>
      <vt:lpstr>1_ESG-FocusAreas_Nov'12Update_Issue1</vt:lpstr>
      <vt:lpstr>2_ESG-FocusAreas_Nov'12Update_Issue1</vt:lpstr>
      <vt:lpstr>Facebook –  Exploratory Data Analysis</vt:lpstr>
      <vt:lpstr>Team Info</vt:lpstr>
      <vt:lpstr>Domain and Topic of Project</vt:lpstr>
      <vt:lpstr> -  pseudo_facebook.tsv</vt:lpstr>
      <vt:lpstr>-  pseudo_facebook.tsv</vt:lpstr>
      <vt:lpstr>Basic Analysis</vt:lpstr>
      <vt:lpstr>User Age-wise Gender Analysis</vt:lpstr>
      <vt:lpstr> Basic Correlation Matrix</vt:lpstr>
      <vt:lpstr>Facebook User Activity – By Age </vt:lpstr>
      <vt:lpstr>Facebook User Reaction – By Age</vt:lpstr>
      <vt:lpstr>Business Questions</vt:lpstr>
      <vt:lpstr>Q1. Does Gender and Age of User effect their Likeability in FB?</vt:lpstr>
      <vt:lpstr>Q2. What is the Device Usage pattern by FB Users over Age Group?</vt:lpstr>
      <vt:lpstr> Q3. What is the Relationship between “Likes” and “Likes Received”</vt:lpstr>
      <vt:lpstr> Q4. How are “Friend Count” and “Friendship Initiated” Related?</vt:lpstr>
      <vt:lpstr> Q5. What is the Significance of FB Age w.r.t. “Friend Count”</vt:lpstr>
      <vt:lpstr>PowerPoint Presentation</vt:lpstr>
      <vt:lpstr>PowerPoint Presentation</vt:lpstr>
      <vt:lpstr>Q7. What has Stars to do about ones Social Likeability?</vt:lpstr>
      <vt:lpstr>Now we know why the following Hollywood Stars are popular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2013-06-27T05:49:50Z</dcterms:created>
  <dcterms:modified xsi:type="dcterms:W3CDTF">2017-02-27T03:58:19Z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0x0101008101B9239780A54090A90DCC922C1264</vt:lpwstr>
  </property>
</Properties>
</file>