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77" r:id="rId3"/>
    <p:sldId id="259" r:id="rId4"/>
    <p:sldId id="260" r:id="rId5"/>
    <p:sldId id="261" r:id="rId6"/>
    <p:sldId id="262" r:id="rId7"/>
    <p:sldId id="263" r:id="rId8"/>
    <p:sldId id="264" r:id="rId9"/>
    <p:sldId id="271" r:id="rId10"/>
    <p:sldId id="265" r:id="rId11"/>
    <p:sldId id="266" r:id="rId12"/>
    <p:sldId id="267" r:id="rId13"/>
    <p:sldId id="272" r:id="rId14"/>
    <p:sldId id="273" r:id="rId15"/>
    <p:sldId id="274" r:id="rId16"/>
    <p:sldId id="275" r:id="rId17"/>
    <p:sldId id="276" r:id="rId18"/>
    <p:sldId id="269" r:id="rId19"/>
    <p:sldId id="278" r:id="rId20"/>
    <p:sldId id="270" r:id="rId21"/>
  </p:sldIdLst>
  <p:sldSz cx="9144000" cy="6858000" type="screen4x3"/>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1" autoAdjust="0"/>
    <p:restoredTop sz="94660"/>
  </p:normalViewPr>
  <p:slideViewPr>
    <p:cSldViewPr>
      <p:cViewPr varScale="1">
        <p:scale>
          <a:sx n="70" d="100"/>
          <a:sy n="70" d="100"/>
        </p:scale>
        <p:origin x="142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4239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857250"/>
            <a:ext cx="30861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endParaRPr lang="en-US" dirty="0"/>
          </a:p>
        </p:txBody>
      </p:sp>
    </p:spTree>
    <p:extLst>
      <p:ext uri="{BB962C8B-B14F-4D97-AF65-F5344CB8AC3E}">
        <p14:creationId xmlns:p14="http://schemas.microsoft.com/office/powerpoint/2010/main" val="218426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78" y="6476286"/>
            <a:ext cx="9143365" cy="382270"/>
          </a:xfrm>
          <a:custGeom>
            <a:avLst/>
            <a:gdLst/>
            <a:ahLst/>
            <a:cxnLst/>
            <a:rect l="l" t="t" r="r" b="b"/>
            <a:pathLst>
              <a:path w="9143365" h="382270">
                <a:moveTo>
                  <a:pt x="0" y="381713"/>
                </a:moveTo>
                <a:lnTo>
                  <a:pt x="9142821" y="381713"/>
                </a:lnTo>
                <a:lnTo>
                  <a:pt x="9142821" y="0"/>
                </a:lnTo>
                <a:lnTo>
                  <a:pt x="0" y="0"/>
                </a:lnTo>
                <a:lnTo>
                  <a:pt x="0" y="381713"/>
                </a:lnTo>
              </a:path>
            </a:pathLst>
          </a:custGeom>
          <a:solidFill>
            <a:srgbClr val="F79546"/>
          </a:solidFill>
        </p:spPr>
        <p:txBody>
          <a:bodyPr wrap="square" lIns="0" tIns="0" rIns="0" bIns="0" rtlCol="0"/>
          <a:lstStyle/>
          <a:p>
            <a:endParaRPr/>
          </a:p>
        </p:txBody>
      </p:sp>
      <p:sp>
        <p:nvSpPr>
          <p:cNvPr id="17" name="bk object 17"/>
          <p:cNvSpPr/>
          <p:nvPr/>
        </p:nvSpPr>
        <p:spPr>
          <a:xfrm>
            <a:off x="1178" y="6476286"/>
            <a:ext cx="9143365" cy="382270"/>
          </a:xfrm>
          <a:custGeom>
            <a:avLst/>
            <a:gdLst/>
            <a:ahLst/>
            <a:cxnLst/>
            <a:rect l="l" t="t" r="r" b="b"/>
            <a:pathLst>
              <a:path w="9143365" h="382270">
                <a:moveTo>
                  <a:pt x="9142821" y="0"/>
                </a:moveTo>
                <a:lnTo>
                  <a:pt x="0" y="0"/>
                </a:lnTo>
                <a:lnTo>
                  <a:pt x="0" y="381713"/>
                </a:lnTo>
              </a:path>
            </a:pathLst>
          </a:custGeom>
          <a:ln w="25399">
            <a:solidFill>
              <a:srgbClr val="F79546"/>
            </a:solidFill>
          </a:ln>
        </p:spPr>
        <p:txBody>
          <a:bodyPr wrap="square" lIns="0" tIns="0" rIns="0" bIns="0" rtlCol="0"/>
          <a:lstStyle/>
          <a:p>
            <a:endParaRPr/>
          </a:p>
        </p:txBody>
      </p:sp>
      <p:sp>
        <p:nvSpPr>
          <p:cNvPr id="18" name="bk object 18"/>
          <p:cNvSpPr/>
          <p:nvPr/>
        </p:nvSpPr>
        <p:spPr>
          <a:xfrm>
            <a:off x="142851" y="6500836"/>
            <a:ext cx="3869690" cy="285750"/>
          </a:xfrm>
          <a:custGeom>
            <a:avLst/>
            <a:gdLst/>
            <a:ahLst/>
            <a:cxnLst/>
            <a:rect l="l" t="t" r="r" b="b"/>
            <a:pathLst>
              <a:path w="3869690" h="285750">
                <a:moveTo>
                  <a:pt x="0" y="285726"/>
                </a:moveTo>
                <a:lnTo>
                  <a:pt x="3869557" y="285726"/>
                </a:lnTo>
                <a:lnTo>
                  <a:pt x="3869557" y="0"/>
                </a:lnTo>
                <a:lnTo>
                  <a:pt x="0" y="0"/>
                </a:lnTo>
                <a:lnTo>
                  <a:pt x="0" y="285726"/>
                </a:lnTo>
                <a:close/>
              </a:path>
            </a:pathLst>
          </a:custGeom>
          <a:solidFill>
            <a:srgbClr val="F79546"/>
          </a:solidFill>
        </p:spPr>
        <p:txBody>
          <a:bodyPr wrap="square" lIns="0" tIns="0" rIns="0" bIns="0" rtlCol="0"/>
          <a:lstStyle/>
          <a:p>
            <a:endParaRPr/>
          </a:p>
        </p:txBody>
      </p:sp>
      <p:sp>
        <p:nvSpPr>
          <p:cNvPr id="19" name="bk object 19"/>
          <p:cNvSpPr/>
          <p:nvPr/>
        </p:nvSpPr>
        <p:spPr>
          <a:xfrm>
            <a:off x="142851" y="6500836"/>
            <a:ext cx="3869690" cy="285750"/>
          </a:xfrm>
          <a:custGeom>
            <a:avLst/>
            <a:gdLst/>
            <a:ahLst/>
            <a:cxnLst/>
            <a:rect l="l" t="t" r="r" b="b"/>
            <a:pathLst>
              <a:path w="3869690" h="285750">
                <a:moveTo>
                  <a:pt x="0" y="285726"/>
                </a:moveTo>
                <a:lnTo>
                  <a:pt x="3869557" y="285726"/>
                </a:lnTo>
                <a:lnTo>
                  <a:pt x="3869557" y="0"/>
                </a:lnTo>
                <a:lnTo>
                  <a:pt x="0" y="0"/>
                </a:lnTo>
                <a:lnTo>
                  <a:pt x="0" y="285726"/>
                </a:lnTo>
                <a:close/>
              </a:path>
            </a:pathLst>
          </a:custGeom>
          <a:ln w="25399">
            <a:solidFill>
              <a:srgbClr val="F79546"/>
            </a:solidFill>
          </a:ln>
        </p:spPr>
        <p:txBody>
          <a:bodyPr wrap="square" lIns="0" tIns="0" rIns="0" bIns="0" rtlCol="0"/>
          <a:lstStyle/>
          <a:p>
            <a:endParaRPr/>
          </a:p>
        </p:txBody>
      </p:sp>
      <p:sp>
        <p:nvSpPr>
          <p:cNvPr id="20" name="bk object 20"/>
          <p:cNvSpPr/>
          <p:nvPr/>
        </p:nvSpPr>
        <p:spPr>
          <a:xfrm>
            <a:off x="8072505" y="6500833"/>
            <a:ext cx="1026795" cy="301624"/>
          </a:xfrm>
          <a:prstGeom prst="rect">
            <a:avLst/>
          </a:prstGeom>
          <a:blipFill>
            <a:blip r:embed="rId2" cstate="print"/>
            <a:stretch>
              <a:fillRect/>
            </a:stretch>
          </a:blipFill>
        </p:spPr>
        <p:txBody>
          <a:bodyPr wrap="square" lIns="0" tIns="0" rIns="0" bIns="0" rtlCol="0"/>
          <a:lstStyle/>
          <a:p>
            <a:endParaRPr/>
          </a:p>
        </p:txBody>
      </p:sp>
      <p:sp>
        <p:nvSpPr>
          <p:cNvPr id="21" name="bk object 21"/>
          <p:cNvSpPr/>
          <p:nvPr/>
        </p:nvSpPr>
        <p:spPr>
          <a:xfrm>
            <a:off x="6834744" y="173364"/>
            <a:ext cx="2143377" cy="790687"/>
          </a:xfrm>
          <a:prstGeom prst="rect">
            <a:avLst/>
          </a:prstGeom>
          <a:blipFill>
            <a:blip r:embed="rId3" cstate="print"/>
            <a:stretch>
              <a:fillRect/>
            </a:stretch>
          </a:blipFill>
        </p:spPr>
        <p:txBody>
          <a:bodyPr wrap="square" lIns="0" tIns="0" rIns="0" bIns="0" rtlCol="0"/>
          <a:lstStyle/>
          <a:p>
            <a:endParaRPr/>
          </a:p>
        </p:txBody>
      </p:sp>
      <p:sp>
        <p:nvSpPr>
          <p:cNvPr id="22" name="bk object 22"/>
          <p:cNvSpPr/>
          <p:nvPr/>
        </p:nvSpPr>
        <p:spPr>
          <a:xfrm>
            <a:off x="508506" y="1064261"/>
            <a:ext cx="8128010" cy="5080010"/>
          </a:xfrm>
          <a:prstGeom prst="rect">
            <a:avLst/>
          </a:prstGeom>
          <a:blipFill>
            <a:blip r:embed="rId4" cstate="print"/>
            <a:stretch>
              <a:fillRect/>
            </a:stretch>
          </a:blipFill>
        </p:spPr>
        <p:txBody>
          <a:bodyPr wrap="square" lIns="0" tIns="0" rIns="0" bIns="0" rtlCol="0"/>
          <a:lstStyle/>
          <a:p>
            <a:endParaRPr/>
          </a:p>
        </p:txBody>
      </p:sp>
      <p:sp>
        <p:nvSpPr>
          <p:cNvPr id="23" name="bk object 23"/>
          <p:cNvSpPr/>
          <p:nvPr/>
        </p:nvSpPr>
        <p:spPr>
          <a:xfrm>
            <a:off x="6215115" y="1142984"/>
            <a:ext cx="2134233" cy="2143125"/>
          </a:xfrm>
          <a:prstGeom prst="rect">
            <a:avLst/>
          </a:prstGeom>
          <a:blipFill>
            <a:blip r:embed="rId5" cstate="print"/>
            <a:stretch>
              <a:fillRect/>
            </a:stretch>
          </a:blipFill>
        </p:spPr>
        <p:txBody>
          <a:bodyPr wrap="square" lIns="0" tIns="0" rIns="0" bIns="0" rtlCol="0"/>
          <a:lstStyle/>
          <a:p>
            <a:endParaRPr/>
          </a:p>
        </p:txBody>
      </p:sp>
      <p:sp>
        <p:nvSpPr>
          <p:cNvPr id="24" name="bk object 24"/>
          <p:cNvSpPr/>
          <p:nvPr/>
        </p:nvSpPr>
        <p:spPr>
          <a:xfrm>
            <a:off x="2310383" y="1333500"/>
            <a:ext cx="4791456" cy="1237488"/>
          </a:xfrm>
          <a:prstGeom prst="rect">
            <a:avLst/>
          </a:prstGeom>
          <a:blipFill>
            <a:blip r:embed="rId6" cstate="print"/>
            <a:stretch>
              <a:fillRect/>
            </a:stretch>
          </a:blipFill>
        </p:spPr>
        <p:txBody>
          <a:bodyPr wrap="square" lIns="0" tIns="0" rIns="0" bIns="0" rtlCol="0"/>
          <a:lstStyle/>
          <a:p>
            <a:endParaRPr/>
          </a:p>
        </p:txBody>
      </p:sp>
      <p:sp>
        <p:nvSpPr>
          <p:cNvPr id="25" name="bk object 25"/>
          <p:cNvSpPr/>
          <p:nvPr/>
        </p:nvSpPr>
        <p:spPr>
          <a:xfrm>
            <a:off x="2269235" y="1429511"/>
            <a:ext cx="3523488" cy="1114043"/>
          </a:xfrm>
          <a:prstGeom prst="rect">
            <a:avLst/>
          </a:prstGeom>
          <a:blipFill>
            <a:blip r:embed="rId7" cstate="print"/>
            <a:stretch>
              <a:fillRect/>
            </a:stretch>
          </a:blipFill>
        </p:spPr>
        <p:txBody>
          <a:bodyPr wrap="square" lIns="0" tIns="0" rIns="0" bIns="0" rtlCol="0"/>
          <a:lstStyle/>
          <a:p>
            <a:endParaRPr/>
          </a:p>
        </p:txBody>
      </p:sp>
      <p:sp>
        <p:nvSpPr>
          <p:cNvPr id="26" name="bk object 26"/>
          <p:cNvSpPr/>
          <p:nvPr/>
        </p:nvSpPr>
        <p:spPr>
          <a:xfrm>
            <a:off x="2357378" y="1357243"/>
            <a:ext cx="4697095" cy="1143000"/>
          </a:xfrm>
          <a:custGeom>
            <a:avLst/>
            <a:gdLst/>
            <a:ahLst/>
            <a:cxnLst/>
            <a:rect l="l" t="t" r="r" b="b"/>
            <a:pathLst>
              <a:path w="4697095" h="1143000">
                <a:moveTo>
                  <a:pt x="3429127" y="0"/>
                </a:moveTo>
                <a:lnTo>
                  <a:pt x="0" y="0"/>
                </a:lnTo>
                <a:lnTo>
                  <a:pt x="0" y="1142999"/>
                </a:lnTo>
                <a:lnTo>
                  <a:pt x="3429127" y="1142999"/>
                </a:lnTo>
                <a:lnTo>
                  <a:pt x="3429127" y="952499"/>
                </a:lnTo>
                <a:lnTo>
                  <a:pt x="4696699" y="712591"/>
                </a:lnTo>
                <a:lnTo>
                  <a:pt x="3429127" y="666749"/>
                </a:lnTo>
                <a:lnTo>
                  <a:pt x="3429127" y="0"/>
                </a:lnTo>
                <a:close/>
              </a:path>
            </a:pathLst>
          </a:custGeom>
          <a:solidFill>
            <a:srgbClr val="DDD9C3"/>
          </a:solidFill>
        </p:spPr>
        <p:txBody>
          <a:bodyPr wrap="square" lIns="0" tIns="0" rIns="0" bIns="0" rtlCol="0"/>
          <a:lstStyle/>
          <a:p>
            <a:endParaRPr/>
          </a:p>
        </p:txBody>
      </p:sp>
      <p:sp>
        <p:nvSpPr>
          <p:cNvPr id="27" name="bk object 27"/>
          <p:cNvSpPr/>
          <p:nvPr/>
        </p:nvSpPr>
        <p:spPr>
          <a:xfrm>
            <a:off x="2357378" y="1357243"/>
            <a:ext cx="4697095" cy="1143000"/>
          </a:xfrm>
          <a:custGeom>
            <a:avLst/>
            <a:gdLst/>
            <a:ahLst/>
            <a:cxnLst/>
            <a:rect l="l" t="t" r="r" b="b"/>
            <a:pathLst>
              <a:path w="4697095" h="1143000">
                <a:moveTo>
                  <a:pt x="0" y="0"/>
                </a:moveTo>
                <a:lnTo>
                  <a:pt x="3429127" y="0"/>
                </a:lnTo>
                <a:lnTo>
                  <a:pt x="3429127" y="666749"/>
                </a:lnTo>
                <a:lnTo>
                  <a:pt x="4696699" y="712591"/>
                </a:lnTo>
                <a:lnTo>
                  <a:pt x="3429127" y="952499"/>
                </a:lnTo>
                <a:lnTo>
                  <a:pt x="3429127" y="1142999"/>
                </a:lnTo>
                <a:lnTo>
                  <a:pt x="2000256" y="1142999"/>
                </a:lnTo>
                <a:lnTo>
                  <a:pt x="0" y="1142999"/>
                </a:lnTo>
                <a:lnTo>
                  <a:pt x="0" y="666749"/>
                </a:lnTo>
                <a:lnTo>
                  <a:pt x="0" y="0"/>
                </a:lnTo>
                <a:close/>
              </a:path>
            </a:pathLst>
          </a:custGeom>
          <a:ln w="9524">
            <a:solidFill>
              <a:srgbClr val="497DBA"/>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178" y="6476286"/>
            <a:ext cx="9143365" cy="382270"/>
          </a:xfrm>
          <a:custGeom>
            <a:avLst/>
            <a:gdLst/>
            <a:ahLst/>
            <a:cxnLst/>
            <a:rect l="l" t="t" r="r" b="b"/>
            <a:pathLst>
              <a:path w="9143365" h="382270">
                <a:moveTo>
                  <a:pt x="0" y="381713"/>
                </a:moveTo>
                <a:lnTo>
                  <a:pt x="9142821" y="381713"/>
                </a:lnTo>
                <a:lnTo>
                  <a:pt x="9142821" y="0"/>
                </a:lnTo>
                <a:lnTo>
                  <a:pt x="0" y="0"/>
                </a:lnTo>
                <a:lnTo>
                  <a:pt x="0" y="381713"/>
                </a:lnTo>
              </a:path>
            </a:pathLst>
          </a:custGeom>
          <a:solidFill>
            <a:srgbClr val="F79546"/>
          </a:solidFill>
        </p:spPr>
        <p:txBody>
          <a:bodyPr wrap="square" lIns="0" tIns="0" rIns="0" bIns="0" rtlCol="0"/>
          <a:lstStyle/>
          <a:p>
            <a:endParaRPr/>
          </a:p>
        </p:txBody>
      </p:sp>
      <p:sp>
        <p:nvSpPr>
          <p:cNvPr id="17" name="bk object 17"/>
          <p:cNvSpPr/>
          <p:nvPr/>
        </p:nvSpPr>
        <p:spPr>
          <a:xfrm>
            <a:off x="1178" y="6476286"/>
            <a:ext cx="9143365" cy="382270"/>
          </a:xfrm>
          <a:custGeom>
            <a:avLst/>
            <a:gdLst/>
            <a:ahLst/>
            <a:cxnLst/>
            <a:rect l="l" t="t" r="r" b="b"/>
            <a:pathLst>
              <a:path w="9143365" h="382270">
                <a:moveTo>
                  <a:pt x="9142821" y="0"/>
                </a:moveTo>
                <a:lnTo>
                  <a:pt x="0" y="0"/>
                </a:lnTo>
                <a:lnTo>
                  <a:pt x="0" y="381713"/>
                </a:lnTo>
              </a:path>
            </a:pathLst>
          </a:custGeom>
          <a:ln w="25399">
            <a:solidFill>
              <a:srgbClr val="F79546"/>
            </a:solidFill>
          </a:ln>
        </p:spPr>
        <p:txBody>
          <a:bodyPr wrap="square" lIns="0" tIns="0" rIns="0" bIns="0" rtlCol="0"/>
          <a:lstStyle/>
          <a:p>
            <a:endParaRPr/>
          </a:p>
        </p:txBody>
      </p:sp>
      <p:sp>
        <p:nvSpPr>
          <p:cNvPr id="18" name="bk object 18"/>
          <p:cNvSpPr/>
          <p:nvPr/>
        </p:nvSpPr>
        <p:spPr>
          <a:xfrm>
            <a:off x="142851" y="6500836"/>
            <a:ext cx="3869690" cy="285750"/>
          </a:xfrm>
          <a:custGeom>
            <a:avLst/>
            <a:gdLst/>
            <a:ahLst/>
            <a:cxnLst/>
            <a:rect l="l" t="t" r="r" b="b"/>
            <a:pathLst>
              <a:path w="3869690" h="285750">
                <a:moveTo>
                  <a:pt x="0" y="285726"/>
                </a:moveTo>
                <a:lnTo>
                  <a:pt x="3869557" y="285726"/>
                </a:lnTo>
                <a:lnTo>
                  <a:pt x="3869557" y="0"/>
                </a:lnTo>
                <a:lnTo>
                  <a:pt x="0" y="0"/>
                </a:lnTo>
                <a:lnTo>
                  <a:pt x="0" y="285726"/>
                </a:lnTo>
                <a:close/>
              </a:path>
            </a:pathLst>
          </a:custGeom>
          <a:solidFill>
            <a:srgbClr val="F79546"/>
          </a:solidFill>
        </p:spPr>
        <p:txBody>
          <a:bodyPr wrap="square" lIns="0" tIns="0" rIns="0" bIns="0" rtlCol="0"/>
          <a:lstStyle/>
          <a:p>
            <a:endParaRPr/>
          </a:p>
        </p:txBody>
      </p:sp>
      <p:sp>
        <p:nvSpPr>
          <p:cNvPr id="19" name="bk object 19"/>
          <p:cNvSpPr/>
          <p:nvPr/>
        </p:nvSpPr>
        <p:spPr>
          <a:xfrm>
            <a:off x="142851" y="6500836"/>
            <a:ext cx="3869690" cy="285750"/>
          </a:xfrm>
          <a:custGeom>
            <a:avLst/>
            <a:gdLst/>
            <a:ahLst/>
            <a:cxnLst/>
            <a:rect l="l" t="t" r="r" b="b"/>
            <a:pathLst>
              <a:path w="3869690" h="285750">
                <a:moveTo>
                  <a:pt x="0" y="285726"/>
                </a:moveTo>
                <a:lnTo>
                  <a:pt x="3869557" y="285726"/>
                </a:lnTo>
                <a:lnTo>
                  <a:pt x="3869557" y="0"/>
                </a:lnTo>
                <a:lnTo>
                  <a:pt x="0" y="0"/>
                </a:lnTo>
                <a:lnTo>
                  <a:pt x="0" y="285726"/>
                </a:lnTo>
                <a:close/>
              </a:path>
            </a:pathLst>
          </a:custGeom>
          <a:ln w="25399">
            <a:solidFill>
              <a:srgbClr val="F79546"/>
            </a:solidFill>
          </a:ln>
        </p:spPr>
        <p:txBody>
          <a:bodyPr wrap="square" lIns="0" tIns="0" rIns="0" bIns="0" rtlCol="0"/>
          <a:lstStyle/>
          <a:p>
            <a:endParaRPr/>
          </a:p>
        </p:txBody>
      </p:sp>
      <p:sp>
        <p:nvSpPr>
          <p:cNvPr id="20" name="bk object 20"/>
          <p:cNvSpPr/>
          <p:nvPr/>
        </p:nvSpPr>
        <p:spPr>
          <a:xfrm>
            <a:off x="8072505" y="6500833"/>
            <a:ext cx="1026795" cy="30162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83266" y="391453"/>
            <a:ext cx="8577467" cy="482600"/>
          </a:xfrm>
          <a:prstGeom prst="rect">
            <a:avLst/>
          </a:prstGeom>
        </p:spPr>
        <p:txBody>
          <a:bodyPr wrap="square" lIns="0" tIns="0" rIns="0" bIns="0">
            <a:spAutoFit/>
          </a:bodyPr>
          <a:lstStyle>
            <a:lvl1pPr>
              <a:defRPr sz="36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1079091" y="2974683"/>
            <a:ext cx="6985816" cy="28441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21686" y="6537297"/>
            <a:ext cx="3556000" cy="254000"/>
          </a:xfrm>
          <a:prstGeom prst="rect">
            <a:avLst/>
          </a:prstGeom>
        </p:spPr>
        <p:txBody>
          <a:bodyPr wrap="square" lIns="0" tIns="0" rIns="0" bIns="0">
            <a:spAutoFit/>
          </a:bodyPr>
          <a:lstStyle>
            <a:lvl1pPr>
              <a:defRPr sz="1800" b="0" i="0">
                <a:solidFill>
                  <a:schemeClr val="bg1"/>
                </a:solidFill>
                <a:latin typeface="Calibri"/>
                <a:cs typeface="Calibri"/>
              </a:defRPr>
            </a:lvl1p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5/25/2017</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rk.apache.org/docs/latest/submitting-applications.html#master-url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90800"/>
            <a:ext cx="7772400" cy="553998"/>
          </a:xfrm>
        </p:spPr>
        <p:txBody>
          <a:bodyPr/>
          <a:lstStyle/>
          <a:p>
            <a:r>
              <a:rPr lang="en-US" dirty="0" smtClean="0"/>
              <a:t>Spark Installation and Configurations</a:t>
            </a:r>
            <a:endParaRPr lang="en-US" dirty="0"/>
          </a:p>
        </p:txBody>
      </p:sp>
      <p:sp>
        <p:nvSpPr>
          <p:cNvPr id="3"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4"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1834621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err="1" smtClean="0"/>
              <a:t>SparkConf</a:t>
            </a:r>
            <a:r>
              <a:rPr lang="en-US" dirty="0" smtClean="0"/>
              <a:t> :</a:t>
            </a:r>
            <a:endParaRPr lang="en-US" dirty="0"/>
          </a:p>
        </p:txBody>
      </p:sp>
      <p:sp>
        <p:nvSpPr>
          <p:cNvPr id="3" name="Content Placeholder 2"/>
          <p:cNvSpPr>
            <a:spLocks noGrp="1"/>
          </p:cNvSpPr>
          <p:nvPr>
            <p:ph idx="1"/>
          </p:nvPr>
        </p:nvSpPr>
        <p:spPr>
          <a:xfrm>
            <a:off x="1941909" y="2130136"/>
            <a:ext cx="6686550" cy="2215991"/>
          </a:xfrm>
        </p:spPr>
        <p:txBody>
          <a:bodyPr/>
          <a:lstStyle/>
          <a:p>
            <a:r>
              <a:rPr lang="en-US" dirty="0" err="1" smtClean="0"/>
              <a:t>SparkConf</a:t>
            </a:r>
            <a:r>
              <a:rPr lang="en-US" dirty="0" smtClean="0"/>
              <a:t> is the object which hold the all information about the driver.</a:t>
            </a:r>
          </a:p>
          <a:p>
            <a:r>
              <a:rPr lang="en-US" dirty="0" smtClean="0"/>
              <a:t>To instantiate the </a:t>
            </a:r>
            <a:r>
              <a:rPr lang="en-US" dirty="0" err="1" smtClean="0"/>
              <a:t>sparkContext</a:t>
            </a:r>
            <a:r>
              <a:rPr lang="en-US" dirty="0" smtClean="0"/>
              <a:t> we require two basic needs. That Is master </a:t>
            </a:r>
            <a:r>
              <a:rPr lang="en-US" dirty="0" err="1" smtClean="0"/>
              <a:t>url</a:t>
            </a:r>
            <a:r>
              <a:rPr lang="en-US" dirty="0" smtClean="0"/>
              <a:t> and Application name.</a:t>
            </a:r>
          </a:p>
          <a:p>
            <a:r>
              <a:rPr lang="en-US" dirty="0" smtClean="0"/>
              <a:t>Ex:	</a:t>
            </a:r>
          </a:p>
          <a:p>
            <a:pPr lvl="1"/>
            <a:r>
              <a:rPr lang="en-US" dirty="0" smtClean="0"/>
              <a:t>Import </a:t>
            </a:r>
            <a:r>
              <a:rPr lang="en-US" dirty="0" err="1" smtClean="0"/>
              <a:t>org.apache.spark.SparkConf</a:t>
            </a:r>
            <a:endParaRPr lang="en-US" dirty="0" smtClean="0"/>
          </a:p>
          <a:p>
            <a:pPr marL="342900" lvl="1"/>
            <a:r>
              <a:rPr lang="en-US" dirty="0"/>
              <a:t>	</a:t>
            </a:r>
            <a:r>
              <a:rPr lang="en-US" dirty="0" err="1" smtClean="0"/>
              <a:t>val</a:t>
            </a:r>
            <a:r>
              <a:rPr lang="en-US" dirty="0" smtClean="0"/>
              <a:t> </a:t>
            </a:r>
            <a:r>
              <a:rPr lang="en-US" dirty="0" err="1" smtClean="0"/>
              <a:t>conf</a:t>
            </a:r>
            <a:r>
              <a:rPr lang="en-US" dirty="0" smtClean="0"/>
              <a:t> = new </a:t>
            </a:r>
            <a:r>
              <a:rPr lang="en-US" dirty="0" err="1" smtClean="0"/>
              <a:t>SparkConf</a:t>
            </a:r>
            <a:r>
              <a:rPr lang="en-US" dirty="0" smtClean="0"/>
              <a:t>()</a:t>
            </a:r>
          </a:p>
          <a:p>
            <a:pPr marL="342900" lvl="1"/>
            <a:r>
              <a:rPr lang="en-US" dirty="0"/>
              <a:t>	</a:t>
            </a:r>
            <a:r>
              <a:rPr lang="en-US" dirty="0" err="1" smtClean="0"/>
              <a:t>conf.setMaster</a:t>
            </a:r>
            <a:r>
              <a:rPr lang="en-US" dirty="0" smtClean="0"/>
              <a:t>(“local”)</a:t>
            </a:r>
          </a:p>
          <a:p>
            <a:pPr marL="342900" lvl="1"/>
            <a:r>
              <a:rPr lang="en-US" dirty="0" smtClean="0"/>
              <a:t>	</a:t>
            </a:r>
            <a:r>
              <a:rPr lang="en-US" dirty="0" err="1" smtClean="0"/>
              <a:t>Conf.setAppName</a:t>
            </a:r>
            <a:r>
              <a:rPr lang="en-US" dirty="0" smtClean="0"/>
              <a:t>(“</a:t>
            </a:r>
            <a:r>
              <a:rPr lang="en-US" dirty="0" err="1" smtClean="0"/>
              <a:t>WordCountApp</a:t>
            </a:r>
            <a:r>
              <a:rPr lang="en-US" dirty="0" smtClean="0"/>
              <a:t>”)</a:t>
            </a:r>
            <a:endParaRPr lang="en-US" dirty="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361344" y="3541024"/>
            <a:ext cx="2277108" cy="2009775"/>
          </a:xfrm>
          <a:prstGeom prst="rect">
            <a:avLst/>
          </a:prstGeom>
          <a:blipFill>
            <a:blip r:embed="rId3"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360811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err="1" smtClean="0"/>
              <a:t>SparkContext</a:t>
            </a:r>
            <a:r>
              <a:rPr lang="en-US" dirty="0" smtClean="0"/>
              <a:t> :</a:t>
            </a:r>
            <a:endParaRPr lang="en-US" dirty="0"/>
          </a:p>
        </p:txBody>
      </p:sp>
      <p:sp>
        <p:nvSpPr>
          <p:cNvPr id="3" name="Content Placeholder 2"/>
          <p:cNvSpPr>
            <a:spLocks noGrp="1"/>
          </p:cNvSpPr>
          <p:nvPr>
            <p:ph idx="1"/>
          </p:nvPr>
        </p:nvSpPr>
        <p:spPr>
          <a:xfrm>
            <a:off x="522971" y="2819400"/>
            <a:ext cx="8455150" cy="2492990"/>
          </a:xfrm>
        </p:spPr>
        <p:txBody>
          <a:bodyPr/>
          <a:lstStyle/>
          <a:p>
            <a:r>
              <a:rPr lang="en-US" dirty="0" err="1" smtClean="0"/>
              <a:t>SparkContext</a:t>
            </a:r>
            <a:r>
              <a:rPr lang="en-US" dirty="0" smtClean="0"/>
              <a:t> is the starting point of the Application.  We require </a:t>
            </a:r>
            <a:r>
              <a:rPr lang="en-US" dirty="0" err="1" smtClean="0"/>
              <a:t>sparkContext</a:t>
            </a:r>
            <a:r>
              <a:rPr lang="en-US" dirty="0" smtClean="0"/>
              <a:t> to work with spark applications.</a:t>
            </a:r>
          </a:p>
          <a:p>
            <a:endParaRPr lang="en-US" dirty="0" smtClean="0"/>
          </a:p>
          <a:p>
            <a:r>
              <a:rPr lang="en-US" dirty="0" smtClean="0"/>
              <a:t>To create </a:t>
            </a:r>
            <a:r>
              <a:rPr lang="en-US" dirty="0" err="1" smtClean="0"/>
              <a:t>SparkContext</a:t>
            </a:r>
            <a:r>
              <a:rPr lang="en-US" dirty="0" smtClean="0"/>
              <a:t> we need master </a:t>
            </a:r>
            <a:r>
              <a:rPr lang="en-US" dirty="0" err="1" smtClean="0"/>
              <a:t>url</a:t>
            </a:r>
            <a:r>
              <a:rPr lang="en-US" dirty="0" smtClean="0"/>
              <a:t> and application name.</a:t>
            </a:r>
          </a:p>
          <a:p>
            <a:pPr lvl="1"/>
            <a:r>
              <a:rPr lang="en-US" dirty="0" smtClean="0"/>
              <a:t>Ex:</a:t>
            </a:r>
          </a:p>
          <a:p>
            <a:pPr lvl="2"/>
            <a:r>
              <a:rPr lang="en-US" dirty="0" smtClean="0"/>
              <a:t>Import </a:t>
            </a:r>
            <a:r>
              <a:rPr lang="en-US" dirty="0" err="1" smtClean="0"/>
              <a:t>org.apache.spark.SparkConf</a:t>
            </a:r>
            <a:endParaRPr lang="en-US" dirty="0" smtClean="0"/>
          </a:p>
          <a:p>
            <a:pPr lvl="2"/>
            <a:r>
              <a:rPr lang="en-US" dirty="0" smtClean="0"/>
              <a:t>Import </a:t>
            </a:r>
            <a:r>
              <a:rPr lang="en-US" dirty="0" err="1" smtClean="0"/>
              <a:t>org.apache.spark.SparkContext</a:t>
            </a:r>
            <a:endParaRPr lang="en-US" dirty="0" smtClean="0"/>
          </a:p>
          <a:p>
            <a:pPr lvl="2"/>
            <a:r>
              <a:rPr lang="en-US" dirty="0" smtClean="0"/>
              <a:t>Val </a:t>
            </a:r>
            <a:r>
              <a:rPr lang="en-US" dirty="0" err="1" smtClean="0"/>
              <a:t>conf</a:t>
            </a:r>
            <a:r>
              <a:rPr lang="en-US" dirty="0" smtClean="0"/>
              <a:t> = new </a:t>
            </a:r>
            <a:r>
              <a:rPr lang="en-US" dirty="0" err="1" smtClean="0"/>
              <a:t>SparkConf</a:t>
            </a:r>
            <a:r>
              <a:rPr lang="en-US" dirty="0" smtClean="0"/>
              <a:t>().</a:t>
            </a:r>
            <a:r>
              <a:rPr lang="en-US" dirty="0" err="1" smtClean="0"/>
              <a:t>setMaster</a:t>
            </a:r>
            <a:r>
              <a:rPr lang="en-US" dirty="0" smtClean="0"/>
              <a:t>(“yarn”).</a:t>
            </a:r>
            <a:r>
              <a:rPr lang="en-US" dirty="0" err="1" smtClean="0"/>
              <a:t>setAppName</a:t>
            </a:r>
            <a:r>
              <a:rPr lang="en-US" dirty="0" smtClean="0"/>
              <a:t>(“</a:t>
            </a:r>
            <a:r>
              <a:rPr lang="en-US" dirty="0" err="1" smtClean="0"/>
              <a:t>MyApp</a:t>
            </a:r>
            <a:r>
              <a:rPr lang="en-US" dirty="0" smtClean="0"/>
              <a:t>”)</a:t>
            </a:r>
          </a:p>
          <a:p>
            <a:pPr lvl="2"/>
            <a:r>
              <a:rPr lang="en-US" dirty="0" smtClean="0"/>
              <a:t>Val </a:t>
            </a:r>
            <a:r>
              <a:rPr lang="en-US" dirty="0" err="1" smtClean="0"/>
              <a:t>sc</a:t>
            </a:r>
            <a:r>
              <a:rPr lang="en-US" dirty="0" smtClean="0"/>
              <a:t> = new </a:t>
            </a:r>
            <a:r>
              <a:rPr lang="en-US" dirty="0" err="1" smtClean="0"/>
              <a:t>SparkContext</a:t>
            </a:r>
            <a:r>
              <a:rPr lang="en-US" dirty="0" smtClean="0"/>
              <a:t>(</a:t>
            </a:r>
            <a:r>
              <a:rPr lang="en-US" dirty="0" err="1" smtClean="0"/>
              <a:t>conf</a:t>
            </a:r>
            <a:r>
              <a:rPr lang="en-US" dirty="0" smtClean="0"/>
              <a:t>)</a:t>
            </a:r>
            <a:endParaRPr lang="en-US" dirty="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191000" y="391453"/>
            <a:ext cx="2277108" cy="2009775"/>
          </a:xfrm>
          <a:prstGeom prst="rect">
            <a:avLst/>
          </a:prstGeom>
          <a:blipFill>
            <a:blip r:embed="rId3"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341504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19" y="739478"/>
            <a:ext cx="6683765" cy="553998"/>
          </a:xfrm>
        </p:spPr>
        <p:txBody>
          <a:bodyPr/>
          <a:lstStyle/>
          <a:p>
            <a:r>
              <a:rPr lang="en-US" dirty="0" smtClean="0"/>
              <a:t>Spark Configurations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0950363"/>
              </p:ext>
            </p:extLst>
          </p:nvPr>
        </p:nvGraphicFramePr>
        <p:xfrm>
          <a:off x="609600" y="1641128"/>
          <a:ext cx="8011066" cy="3616672"/>
        </p:xfrm>
        <a:graphic>
          <a:graphicData uri="http://schemas.openxmlformats.org/drawingml/2006/table">
            <a:tbl>
              <a:tblPr firstRow="1" firstCol="1" bandRow="1">
                <a:tableStyleId>{5C22544A-7EE6-4342-B048-85BDC9FD1C3A}</a:tableStyleId>
              </a:tblPr>
              <a:tblGrid>
                <a:gridCol w="2670113"/>
                <a:gridCol w="949861"/>
                <a:gridCol w="4391092"/>
              </a:tblGrid>
              <a:tr h="455135">
                <a:tc>
                  <a:txBody>
                    <a:bodyPr/>
                    <a:lstStyle/>
                    <a:p>
                      <a:pPr marL="0" marR="0">
                        <a:lnSpc>
                          <a:spcPct val="107000"/>
                        </a:lnSpc>
                        <a:spcBef>
                          <a:spcPts val="0"/>
                        </a:spcBef>
                        <a:spcAft>
                          <a:spcPts val="0"/>
                        </a:spcAft>
                      </a:pPr>
                      <a:r>
                        <a:rPr lang="en-US" sz="1400" b="1" dirty="0">
                          <a:effectLst/>
                          <a:latin typeface="Gill Sans MT" panose="020B0502020104020203" pitchFamily="34" charset="0"/>
                        </a:rPr>
                        <a:t>Configuration</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Default</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Description</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r>
              <a:tr h="535275">
                <a:tc>
                  <a:txBody>
                    <a:bodyPr/>
                    <a:lstStyle/>
                    <a:p>
                      <a:pPr marL="0" marR="0">
                        <a:lnSpc>
                          <a:spcPct val="107000"/>
                        </a:lnSpc>
                        <a:spcBef>
                          <a:spcPts val="0"/>
                        </a:spcBef>
                        <a:spcAft>
                          <a:spcPts val="0"/>
                        </a:spcAft>
                      </a:pPr>
                      <a:r>
                        <a:rPr lang="en-US" sz="1400" b="1" dirty="0">
                          <a:effectLst/>
                          <a:latin typeface="Gill Sans MT" panose="020B0502020104020203" pitchFamily="34" charset="0"/>
                        </a:rPr>
                        <a:t>spark.app.name</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None</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The name of your application. This will appear in the UI and in log data.</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r>
              <a:tr h="752800">
                <a:tc>
                  <a:txBody>
                    <a:bodyPr/>
                    <a:lstStyle/>
                    <a:p>
                      <a:pPr marL="0" marR="0">
                        <a:lnSpc>
                          <a:spcPct val="107000"/>
                        </a:lnSpc>
                        <a:spcBef>
                          <a:spcPts val="0"/>
                        </a:spcBef>
                        <a:spcAft>
                          <a:spcPts val="0"/>
                        </a:spcAft>
                      </a:pPr>
                      <a:r>
                        <a:rPr lang="en-US" sz="1400" b="1" dirty="0" err="1">
                          <a:effectLst/>
                          <a:latin typeface="Gill Sans MT" panose="020B0502020104020203" pitchFamily="34" charset="0"/>
                        </a:rPr>
                        <a:t>spark.driver.memory</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1g</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Amount of memory to use for the driver process, i.e. where SparkContext is initialized. (e.g. 1g, 2g).</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r>
              <a:tr h="535275">
                <a:tc>
                  <a:txBody>
                    <a:bodyPr/>
                    <a:lstStyle/>
                    <a:p>
                      <a:pPr marL="0" marR="0">
                        <a:lnSpc>
                          <a:spcPct val="107000"/>
                        </a:lnSpc>
                        <a:spcBef>
                          <a:spcPts val="0"/>
                        </a:spcBef>
                        <a:spcAft>
                          <a:spcPts val="0"/>
                        </a:spcAft>
                      </a:pPr>
                      <a:r>
                        <a:rPr lang="en-US" sz="1400" b="1">
                          <a:effectLst/>
                          <a:latin typeface="Gill Sans MT" panose="020B0502020104020203" pitchFamily="34" charset="0"/>
                        </a:rPr>
                        <a:t>spark.executor.memory</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1g</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Amount of memory to use per executor process (e.g. 2g, 8g).</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r>
              <a:tr h="802912">
                <a:tc>
                  <a:txBody>
                    <a:bodyPr/>
                    <a:lstStyle/>
                    <a:p>
                      <a:pPr marL="0" marR="0">
                        <a:lnSpc>
                          <a:spcPct val="107000"/>
                        </a:lnSpc>
                        <a:spcBef>
                          <a:spcPts val="0"/>
                        </a:spcBef>
                        <a:spcAft>
                          <a:spcPts val="0"/>
                        </a:spcAft>
                      </a:pPr>
                      <a:r>
                        <a:rPr lang="en-US" sz="1400" b="1">
                          <a:effectLst/>
                          <a:latin typeface="Gill Sans MT" panose="020B0502020104020203" pitchFamily="34" charset="0"/>
                        </a:rPr>
                        <a:t>spark.local.dir</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/tmp</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dirty="0">
                          <a:effectLst/>
                          <a:latin typeface="Gill Sans MT" panose="020B0502020104020203" pitchFamily="34" charset="0"/>
                        </a:rPr>
                        <a:t>Directory to use for "scratch" space in Spark, including map output files and RDDs that get stored on disk.</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r>
              <a:tr h="535275">
                <a:tc>
                  <a:txBody>
                    <a:bodyPr/>
                    <a:lstStyle/>
                    <a:p>
                      <a:pPr marL="0" marR="0">
                        <a:lnSpc>
                          <a:spcPct val="107000"/>
                        </a:lnSpc>
                        <a:spcBef>
                          <a:spcPts val="0"/>
                        </a:spcBef>
                        <a:spcAft>
                          <a:spcPts val="0"/>
                        </a:spcAft>
                      </a:pPr>
                      <a:r>
                        <a:rPr lang="en-US" sz="1400" b="1">
                          <a:effectLst/>
                          <a:latin typeface="Gill Sans MT" panose="020B0502020104020203" pitchFamily="34" charset="0"/>
                        </a:rPr>
                        <a:t>spark.logConf</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false</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dirty="0">
                          <a:effectLst/>
                          <a:latin typeface="Gill Sans MT" panose="020B0502020104020203" pitchFamily="34" charset="0"/>
                        </a:rPr>
                        <a:t>Logs the effective </a:t>
                      </a:r>
                      <a:r>
                        <a:rPr lang="en-US" sz="1400" b="1" dirty="0" err="1">
                          <a:effectLst/>
                          <a:latin typeface="Gill Sans MT" panose="020B0502020104020203" pitchFamily="34" charset="0"/>
                        </a:rPr>
                        <a:t>SparkConf</a:t>
                      </a:r>
                      <a:r>
                        <a:rPr lang="en-US" sz="1400" b="1" dirty="0">
                          <a:effectLst/>
                          <a:latin typeface="Gill Sans MT" panose="020B0502020104020203" pitchFamily="34" charset="0"/>
                        </a:rPr>
                        <a:t> as INFO when a </a:t>
                      </a:r>
                      <a:r>
                        <a:rPr lang="en-US" sz="1400" b="1" dirty="0" err="1">
                          <a:effectLst/>
                          <a:latin typeface="Gill Sans MT" panose="020B0502020104020203" pitchFamily="34" charset="0"/>
                        </a:rPr>
                        <a:t>SparkContext</a:t>
                      </a:r>
                      <a:r>
                        <a:rPr lang="en-US" sz="1400" b="1" dirty="0">
                          <a:effectLst/>
                          <a:latin typeface="Gill Sans MT" panose="020B0502020104020203" pitchFamily="34" charset="0"/>
                        </a:rPr>
                        <a:t> is started.</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r>
            </a:tbl>
          </a:graphicData>
        </a:graphic>
      </p:graphicFrame>
      <p:sp>
        <p:nvSpPr>
          <p:cNvPr id="5"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216365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a:t>Spark Configurations :</a:t>
            </a:r>
          </a:p>
        </p:txBody>
      </p:sp>
      <p:graphicFrame>
        <p:nvGraphicFramePr>
          <p:cNvPr id="4" name="Table 3"/>
          <p:cNvGraphicFramePr>
            <a:graphicFrameLocks noGrp="1"/>
          </p:cNvGraphicFramePr>
          <p:nvPr>
            <p:extLst>
              <p:ext uri="{D42A27DB-BD31-4B8C-83A1-F6EECF244321}">
                <p14:modId xmlns:p14="http://schemas.microsoft.com/office/powerpoint/2010/main" val="1693897412"/>
              </p:ext>
            </p:extLst>
          </p:nvPr>
        </p:nvGraphicFramePr>
        <p:xfrm>
          <a:off x="730248" y="1066800"/>
          <a:ext cx="7683501" cy="3298386"/>
        </p:xfrm>
        <a:graphic>
          <a:graphicData uri="http://schemas.openxmlformats.org/drawingml/2006/table">
            <a:tbl>
              <a:tblPr firstRow="1" firstCol="1" bandRow="1">
                <a:tableStyleId>{5C22544A-7EE6-4342-B048-85BDC9FD1C3A}</a:tableStyleId>
              </a:tblPr>
              <a:tblGrid>
                <a:gridCol w="2560935"/>
                <a:gridCol w="911022"/>
                <a:gridCol w="4211544"/>
              </a:tblGrid>
              <a:tr h="452572">
                <a:tc>
                  <a:txBody>
                    <a:bodyPr/>
                    <a:lstStyle/>
                    <a:p>
                      <a:pPr marL="0" marR="0">
                        <a:lnSpc>
                          <a:spcPct val="107000"/>
                        </a:lnSpc>
                        <a:spcBef>
                          <a:spcPts val="0"/>
                        </a:spcBef>
                        <a:spcAft>
                          <a:spcPts val="0"/>
                        </a:spcAft>
                      </a:pPr>
                      <a:r>
                        <a:rPr lang="en-US" sz="1400" b="1" dirty="0" err="1">
                          <a:effectLst/>
                          <a:latin typeface="Gill Sans MT" panose="020B0502020104020203" pitchFamily="34" charset="0"/>
                        </a:rPr>
                        <a:t>spark.master</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None</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The cluster manager to connect to. See the list of </a:t>
                      </a:r>
                      <a:r>
                        <a:rPr lang="en-US" sz="1400" b="1" u="none" strike="noStrike">
                          <a:effectLst/>
                          <a:latin typeface="Gill Sans MT" panose="020B0502020104020203" pitchFamily="34" charset="0"/>
                          <a:hlinkClick r:id="rId3"/>
                        </a:rPr>
                        <a:t>allowed master URL's</a:t>
                      </a:r>
                      <a:r>
                        <a:rPr lang="en-US" sz="1400" b="1">
                          <a:effectLst/>
                          <a:latin typeface="Gill Sans MT" panose="020B0502020104020203" pitchFamily="34" charset="0"/>
                        </a:rPr>
                        <a:t>.</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r>
              <a:tr h="435597">
                <a:tc>
                  <a:txBody>
                    <a:bodyPr/>
                    <a:lstStyle/>
                    <a:p>
                      <a:pPr marL="0" marR="0">
                        <a:lnSpc>
                          <a:spcPct val="107000"/>
                        </a:lnSpc>
                        <a:spcBef>
                          <a:spcPts val="0"/>
                        </a:spcBef>
                        <a:spcAft>
                          <a:spcPts val="0"/>
                        </a:spcAft>
                      </a:pPr>
                      <a:r>
                        <a:rPr lang="en-US" sz="1400" b="1">
                          <a:effectLst/>
                          <a:latin typeface="Gill Sans MT" panose="020B0502020104020203" pitchFamily="34" charset="0"/>
                        </a:rPr>
                        <a:t>spark.submit.deployMode</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dirty="0">
                          <a:effectLst/>
                          <a:latin typeface="Gill Sans MT" panose="020B0502020104020203" pitchFamily="34" charset="0"/>
                        </a:rPr>
                        <a:t>None`</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mode of Spark driver program, either "client" or "cluster", </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r>
              <a:tr h="1192628">
                <a:tc>
                  <a:txBody>
                    <a:bodyPr/>
                    <a:lstStyle/>
                    <a:p>
                      <a:pPr marL="0" marR="0">
                        <a:lnSpc>
                          <a:spcPct val="107000"/>
                        </a:lnSpc>
                        <a:spcBef>
                          <a:spcPts val="0"/>
                        </a:spcBef>
                        <a:spcAft>
                          <a:spcPts val="0"/>
                        </a:spcAft>
                      </a:pPr>
                      <a:r>
                        <a:rPr lang="en-US" sz="1400" b="1">
                          <a:effectLst/>
                          <a:latin typeface="Gill Sans MT" panose="020B0502020104020203" pitchFamily="34" charset="0"/>
                        </a:rPr>
                        <a:t>spark.executor.extraClassPath</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None</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ts val="1500"/>
                        </a:lnSpc>
                        <a:spcBef>
                          <a:spcPts val="0"/>
                        </a:spcBef>
                        <a:spcAft>
                          <a:spcPts val="1500"/>
                        </a:spcAft>
                      </a:pPr>
                      <a:r>
                        <a:rPr lang="en-US" sz="1400" b="1" dirty="0">
                          <a:effectLst/>
                          <a:latin typeface="Gill Sans MT" panose="020B0502020104020203" pitchFamily="34" charset="0"/>
                        </a:rPr>
                        <a:t/>
                      </a:r>
                      <a:br>
                        <a:rPr lang="en-US" sz="1400" b="1" dirty="0">
                          <a:effectLst/>
                          <a:latin typeface="Gill Sans MT" panose="020B0502020104020203" pitchFamily="34" charset="0"/>
                        </a:rPr>
                      </a:br>
                      <a:r>
                        <a:rPr lang="en-US" sz="1400" b="1" dirty="0">
                          <a:effectLst/>
                          <a:latin typeface="Gill Sans MT" panose="020B0502020104020203" pitchFamily="34" charset="0"/>
                        </a:rPr>
                        <a:t>Extra </a:t>
                      </a:r>
                      <a:r>
                        <a:rPr lang="en-US" sz="1400" b="1" dirty="0" err="1">
                          <a:effectLst/>
                          <a:latin typeface="Gill Sans MT" panose="020B0502020104020203" pitchFamily="34" charset="0"/>
                        </a:rPr>
                        <a:t>classpath</a:t>
                      </a:r>
                      <a:r>
                        <a:rPr lang="en-US" sz="1400" b="1" dirty="0">
                          <a:effectLst/>
                          <a:latin typeface="Gill Sans MT" panose="020B0502020104020203" pitchFamily="34" charset="0"/>
                        </a:rPr>
                        <a:t> entries to prepend to the </a:t>
                      </a:r>
                      <a:r>
                        <a:rPr lang="en-US" sz="1400" b="1" dirty="0" err="1">
                          <a:effectLst/>
                          <a:latin typeface="Gill Sans MT" panose="020B0502020104020203" pitchFamily="34" charset="0"/>
                        </a:rPr>
                        <a:t>classpath</a:t>
                      </a:r>
                      <a:r>
                        <a:rPr lang="en-US" sz="1400" b="1" dirty="0">
                          <a:effectLst/>
                          <a:latin typeface="Gill Sans MT" panose="020B0502020104020203" pitchFamily="34" charset="0"/>
                        </a:rPr>
                        <a:t> of executors. This exists primarily for backwards-compatibility with older versions of Spark. </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r>
              <a:tr h="596314">
                <a:tc>
                  <a:txBody>
                    <a:bodyPr/>
                    <a:lstStyle/>
                    <a:p>
                      <a:pPr marL="0" marR="0">
                        <a:lnSpc>
                          <a:spcPct val="107000"/>
                        </a:lnSpc>
                        <a:spcBef>
                          <a:spcPts val="0"/>
                        </a:spcBef>
                        <a:spcAft>
                          <a:spcPts val="0"/>
                        </a:spcAft>
                      </a:pPr>
                      <a:r>
                        <a:rPr lang="en-US" sz="1400" b="1">
                          <a:effectLst/>
                          <a:latin typeface="Gill Sans MT" panose="020B0502020104020203" pitchFamily="34" charset="0"/>
                        </a:rPr>
                        <a:t>spark.jars</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None</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ts val="1500"/>
                        </a:lnSpc>
                        <a:spcBef>
                          <a:spcPts val="0"/>
                        </a:spcBef>
                        <a:spcAft>
                          <a:spcPts val="1500"/>
                        </a:spcAft>
                      </a:pPr>
                      <a:r>
                        <a:rPr lang="en-US" sz="1400" b="1" dirty="0">
                          <a:effectLst/>
                          <a:latin typeface="Gill Sans MT" panose="020B0502020104020203" pitchFamily="34" charset="0"/>
                        </a:rPr>
                        <a:t>Comma-separated list of local jars to include on the driver and executor </a:t>
                      </a:r>
                      <a:r>
                        <a:rPr lang="en-US" sz="1400" b="1" dirty="0" err="1">
                          <a:effectLst/>
                          <a:latin typeface="Gill Sans MT" panose="020B0502020104020203" pitchFamily="34" charset="0"/>
                        </a:rPr>
                        <a:t>classpaths</a:t>
                      </a:r>
                      <a:r>
                        <a:rPr lang="en-US" sz="1400" b="1" dirty="0">
                          <a:effectLst/>
                          <a:latin typeface="Gill Sans MT" panose="020B0502020104020203" pitchFamily="34" charset="0"/>
                        </a:rPr>
                        <a:t>.</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r>
              <a:tr h="596314">
                <a:tc>
                  <a:txBody>
                    <a:bodyPr/>
                    <a:lstStyle/>
                    <a:p>
                      <a:pPr marL="0" marR="0">
                        <a:lnSpc>
                          <a:spcPct val="107000"/>
                        </a:lnSpc>
                        <a:spcBef>
                          <a:spcPts val="0"/>
                        </a:spcBef>
                        <a:spcAft>
                          <a:spcPts val="0"/>
                        </a:spcAft>
                      </a:pPr>
                      <a:r>
                        <a:rPr lang="en-US" sz="1400" b="1" dirty="0" err="1">
                          <a:effectLst/>
                          <a:latin typeface="Gill Sans MT" panose="020B0502020104020203" pitchFamily="34" charset="0"/>
                        </a:rPr>
                        <a:t>spark.ui.port</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4040</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c>
                  <a:txBody>
                    <a:bodyPr/>
                    <a:lstStyle/>
                    <a:p>
                      <a:pPr marL="0" marR="0">
                        <a:lnSpc>
                          <a:spcPts val="1500"/>
                        </a:lnSpc>
                        <a:spcBef>
                          <a:spcPts val="0"/>
                        </a:spcBef>
                        <a:spcAft>
                          <a:spcPts val="1500"/>
                        </a:spcAft>
                      </a:pPr>
                      <a:r>
                        <a:rPr lang="en-US" sz="1400" b="1" dirty="0">
                          <a:effectLst/>
                          <a:latin typeface="Gill Sans MT" panose="020B0502020104020203" pitchFamily="34" charset="0"/>
                        </a:rPr>
                        <a:t>Port for your application's dashboard, which shows memory and workload data.</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41249" marR="41249" marT="0" marB="0"/>
                </a:tc>
              </a:tr>
            </a:tbl>
          </a:graphicData>
        </a:graphic>
      </p:graphicFrame>
      <p:sp>
        <p:nvSpPr>
          <p:cNvPr id="5" name="object 2"/>
          <p:cNvSpPr/>
          <p:nvPr/>
        </p:nvSpPr>
        <p:spPr>
          <a:xfrm>
            <a:off x="6834744" y="173364"/>
            <a:ext cx="2143377" cy="790687"/>
          </a:xfrm>
          <a:prstGeom prst="rect">
            <a:avLst/>
          </a:prstGeom>
          <a:blipFill>
            <a:blip r:embed="rId4"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3" name="Rectangle 2"/>
          <p:cNvSpPr/>
          <p:nvPr/>
        </p:nvSpPr>
        <p:spPr>
          <a:xfrm>
            <a:off x="0" y="4467935"/>
            <a:ext cx="6477000" cy="2308324"/>
          </a:xfrm>
          <a:prstGeom prst="rect">
            <a:avLst/>
          </a:prstGeom>
        </p:spPr>
        <p:txBody>
          <a:bodyPr wrap="square">
            <a:spAutoFit/>
          </a:bodyPr>
          <a:lstStyle/>
          <a:p>
            <a:r>
              <a:rPr lang="en-US" dirty="0"/>
              <a:t> </a:t>
            </a:r>
            <a:r>
              <a:rPr lang="en-US" dirty="0" err="1" smtClean="0"/>
              <a:t>sc.stop</a:t>
            </a:r>
            <a:r>
              <a:rPr lang="en-US" dirty="0" smtClean="0"/>
              <a:t>  // only for spark-shell</a:t>
            </a:r>
            <a:endParaRPr lang="en-US" dirty="0"/>
          </a:p>
          <a:p>
            <a:r>
              <a:rPr lang="en-US" dirty="0" smtClean="0"/>
              <a:t>//</a:t>
            </a:r>
            <a:r>
              <a:rPr lang="en-US" dirty="0"/>
              <a:t>import required classes</a:t>
            </a:r>
          </a:p>
          <a:p>
            <a:r>
              <a:rPr lang="en-US" dirty="0" smtClean="0"/>
              <a:t>import </a:t>
            </a:r>
            <a:r>
              <a:rPr lang="en-US" dirty="0" err="1"/>
              <a:t>org.apache.spark.SparkConf</a:t>
            </a:r>
            <a:endParaRPr lang="en-US" dirty="0"/>
          </a:p>
          <a:p>
            <a:r>
              <a:rPr lang="en-US" dirty="0"/>
              <a:t>import </a:t>
            </a:r>
            <a:r>
              <a:rPr lang="en-US" dirty="0" err="1"/>
              <a:t>org.apache.spark.SparkContext</a:t>
            </a:r>
            <a:endParaRPr lang="en-US" dirty="0"/>
          </a:p>
          <a:p>
            <a:r>
              <a:rPr lang="en-US" dirty="0" smtClean="0"/>
              <a:t>//</a:t>
            </a:r>
            <a:r>
              <a:rPr lang="en-US" dirty="0"/>
              <a:t>must have these two parameters.</a:t>
            </a:r>
          </a:p>
          <a:p>
            <a:r>
              <a:rPr lang="en-US" dirty="0" err="1"/>
              <a:t>val</a:t>
            </a:r>
            <a:r>
              <a:rPr lang="en-US" dirty="0"/>
              <a:t> </a:t>
            </a:r>
            <a:r>
              <a:rPr lang="en-US" dirty="0" err="1"/>
              <a:t>conf</a:t>
            </a:r>
            <a:r>
              <a:rPr lang="en-US" dirty="0"/>
              <a:t> = new </a:t>
            </a:r>
            <a:r>
              <a:rPr lang="en-US" dirty="0" err="1"/>
              <a:t>SparkConf</a:t>
            </a:r>
            <a:r>
              <a:rPr lang="en-US" dirty="0"/>
              <a:t>().</a:t>
            </a:r>
            <a:r>
              <a:rPr lang="en-US" dirty="0" err="1"/>
              <a:t>setMaster</a:t>
            </a:r>
            <a:r>
              <a:rPr lang="en-US" dirty="0"/>
              <a:t>("local").</a:t>
            </a:r>
            <a:r>
              <a:rPr lang="en-US" dirty="0" err="1"/>
              <a:t>setAppName</a:t>
            </a:r>
            <a:r>
              <a:rPr lang="en-US" dirty="0"/>
              <a:t>("</a:t>
            </a:r>
            <a:r>
              <a:rPr lang="en-US" dirty="0" err="1"/>
              <a:t>MyApp</a:t>
            </a:r>
            <a:r>
              <a:rPr lang="en-US" dirty="0"/>
              <a:t>")</a:t>
            </a:r>
          </a:p>
          <a:p>
            <a:endParaRPr lang="en-US" dirty="0"/>
          </a:p>
        </p:txBody>
      </p:sp>
      <p:sp>
        <p:nvSpPr>
          <p:cNvPr id="7" name="Rectangle 6"/>
          <p:cNvSpPr/>
          <p:nvPr/>
        </p:nvSpPr>
        <p:spPr>
          <a:xfrm>
            <a:off x="5257800" y="4744934"/>
            <a:ext cx="4572000" cy="1754326"/>
          </a:xfrm>
          <a:prstGeom prst="rect">
            <a:avLst/>
          </a:prstGeom>
        </p:spPr>
        <p:txBody>
          <a:bodyPr>
            <a:spAutoFit/>
          </a:bodyPr>
          <a:lstStyle/>
          <a:p>
            <a:r>
              <a:rPr lang="en-US" dirty="0"/>
              <a:t>//optional</a:t>
            </a:r>
          </a:p>
          <a:p>
            <a:r>
              <a:rPr lang="en-US" dirty="0" err="1"/>
              <a:t>conf.set</a:t>
            </a:r>
            <a:r>
              <a:rPr lang="en-US" dirty="0"/>
              <a:t>("spark.ui.port","4041")</a:t>
            </a:r>
          </a:p>
          <a:p>
            <a:endParaRPr lang="en-US" dirty="0"/>
          </a:p>
          <a:p>
            <a:r>
              <a:rPr lang="en-US" dirty="0"/>
              <a:t>//create </a:t>
            </a:r>
            <a:r>
              <a:rPr lang="en-US" dirty="0" err="1"/>
              <a:t>sparkContext</a:t>
            </a:r>
            <a:r>
              <a:rPr lang="en-US" dirty="0"/>
              <a:t> using </a:t>
            </a:r>
            <a:r>
              <a:rPr lang="en-US" dirty="0" err="1"/>
              <a:t>SparkConf</a:t>
            </a:r>
            <a:endParaRPr lang="en-US" dirty="0"/>
          </a:p>
          <a:p>
            <a:endParaRPr lang="en-US" dirty="0"/>
          </a:p>
          <a:p>
            <a:r>
              <a:rPr lang="en-US" dirty="0" err="1"/>
              <a:t>val</a:t>
            </a:r>
            <a:r>
              <a:rPr lang="en-US" dirty="0"/>
              <a:t> </a:t>
            </a:r>
            <a:r>
              <a:rPr lang="en-US" dirty="0" err="1"/>
              <a:t>sc</a:t>
            </a:r>
            <a:r>
              <a:rPr lang="en-US" dirty="0"/>
              <a:t> = new </a:t>
            </a:r>
            <a:r>
              <a:rPr lang="en-US" dirty="0" err="1"/>
              <a:t>SparkContext</a:t>
            </a:r>
            <a:r>
              <a:rPr lang="en-US" dirty="0"/>
              <a:t>(</a:t>
            </a:r>
            <a:r>
              <a:rPr lang="en-US" dirty="0" err="1"/>
              <a:t>conf</a:t>
            </a:r>
            <a:r>
              <a:rPr lang="en-US" dirty="0"/>
              <a:t>)</a:t>
            </a:r>
          </a:p>
        </p:txBody>
      </p:sp>
    </p:spTree>
    <p:extLst>
      <p:ext uri="{BB962C8B-B14F-4D97-AF65-F5344CB8AC3E}">
        <p14:creationId xmlns:p14="http://schemas.microsoft.com/office/powerpoint/2010/main" val="307276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Driver Memory vs Executor </a:t>
            </a:r>
            <a:r>
              <a:rPr lang="en-US" dirty="0" err="1" smtClean="0"/>
              <a:t>Mememory</a:t>
            </a:r>
            <a:endParaRPr lang="en-US" dirty="0"/>
          </a:p>
        </p:txBody>
      </p:sp>
      <p:sp>
        <p:nvSpPr>
          <p:cNvPr id="5" name="Text Placeholder 4"/>
          <p:cNvSpPr>
            <a:spLocks noGrp="1"/>
          </p:cNvSpPr>
          <p:nvPr>
            <p:ph type="body" idx="1"/>
          </p:nvPr>
        </p:nvSpPr>
        <p:spPr>
          <a:xfrm>
            <a:off x="283266" y="1447801"/>
            <a:ext cx="7781641" cy="3046988"/>
          </a:xfrm>
        </p:spPr>
        <p:txBody>
          <a:bodyPr/>
          <a:lstStyle/>
          <a:p>
            <a:r>
              <a:rPr lang="en-US" b="1" dirty="0"/>
              <a:t>If the job is based purely on transformations </a:t>
            </a:r>
            <a:r>
              <a:rPr lang="en-US" dirty="0"/>
              <a:t>and terminates on some distributed output action like </a:t>
            </a:r>
            <a:r>
              <a:rPr lang="en-US" b="1" dirty="0" err="1"/>
              <a:t>rdd.saveAsTextFile</a:t>
            </a:r>
            <a:r>
              <a:rPr lang="en-US" b="1" dirty="0"/>
              <a:t>, </a:t>
            </a:r>
            <a:r>
              <a:rPr lang="en-US" b="1" dirty="0" err="1"/>
              <a:t>rdd.saveToCassandra</a:t>
            </a:r>
            <a:r>
              <a:rPr lang="en-US" b="1" dirty="0"/>
              <a:t>, </a:t>
            </a:r>
            <a:r>
              <a:rPr lang="en-US" dirty="0"/>
              <a:t>... then the memory needs of the driver will be very low. Few 100's of MB will do. The driver is also responsible of delivering files and collecting metrics, but not be involved in data processing.</a:t>
            </a:r>
          </a:p>
          <a:p>
            <a:endParaRPr lang="en-US" dirty="0"/>
          </a:p>
          <a:p>
            <a:r>
              <a:rPr lang="en-US" b="1" dirty="0"/>
              <a:t>If the job requires the driver to participate in the computation</a:t>
            </a:r>
            <a:r>
              <a:rPr lang="en-US" dirty="0"/>
              <a:t>, like e.g. some ML </a:t>
            </a:r>
            <a:r>
              <a:rPr lang="en-US" dirty="0" err="1"/>
              <a:t>algo</a:t>
            </a:r>
            <a:r>
              <a:rPr lang="en-US" dirty="0"/>
              <a:t> that needs to materialize results and broadcast them on the next iteration, then your job becomes dependent of the amount of data passing through the driver. Operations like </a:t>
            </a:r>
            <a:r>
              <a:rPr lang="en-US" b="1" dirty="0"/>
              <a:t>.</a:t>
            </a:r>
            <a:r>
              <a:rPr lang="en-US" b="1" dirty="0" err="1"/>
              <a:t>collect,.take</a:t>
            </a:r>
            <a:r>
              <a:rPr lang="en-US" b="1" dirty="0"/>
              <a:t> and </a:t>
            </a:r>
            <a:r>
              <a:rPr lang="en-US" b="1" dirty="0" err="1"/>
              <a:t>takeSample</a:t>
            </a:r>
            <a:r>
              <a:rPr lang="en-US" dirty="0"/>
              <a:t> deliver data to the driver and hence, the driver needs enough memory to allocate such data.</a:t>
            </a:r>
          </a:p>
        </p:txBody>
      </p:sp>
    </p:spTree>
    <p:extLst>
      <p:ext uri="{BB962C8B-B14F-4D97-AF65-F5344CB8AC3E}">
        <p14:creationId xmlns:p14="http://schemas.microsoft.com/office/powerpoint/2010/main" val="1991738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Driver Memory:</a:t>
            </a:r>
            <a:endParaRPr lang="en-US" dirty="0"/>
          </a:p>
        </p:txBody>
      </p:sp>
      <p:sp>
        <p:nvSpPr>
          <p:cNvPr id="8" name="TextBox 7"/>
          <p:cNvSpPr txBox="1"/>
          <p:nvPr/>
        </p:nvSpPr>
        <p:spPr>
          <a:xfrm>
            <a:off x="283266" y="1752600"/>
            <a:ext cx="8174934" cy="369332"/>
          </a:xfrm>
          <a:prstGeom prst="rect">
            <a:avLst/>
          </a:prstGeom>
          <a:noFill/>
        </p:spPr>
        <p:txBody>
          <a:bodyPr wrap="square" rtlCol="0">
            <a:spAutoFit/>
          </a:bodyPr>
          <a:lstStyle/>
          <a:p>
            <a:r>
              <a:rPr lang="en-US" dirty="0" smtClean="0"/>
              <a:t>Spark-shell –driver-memory </a:t>
            </a:r>
            <a:r>
              <a:rPr lang="en-US" dirty="0"/>
              <a:t>5</a:t>
            </a:r>
            <a:r>
              <a:rPr lang="en-US" dirty="0" smtClean="0"/>
              <a:t>G or –</a:t>
            </a:r>
            <a:r>
              <a:rPr lang="en-US" dirty="0" err="1" smtClean="0"/>
              <a:t>conf</a:t>
            </a:r>
            <a:r>
              <a:rPr lang="en-US" dirty="0" smtClean="0"/>
              <a:t> </a:t>
            </a:r>
            <a:r>
              <a:rPr lang="en-US" dirty="0" err="1" smtClean="0"/>
              <a:t>spark.driver.memory</a:t>
            </a:r>
            <a:r>
              <a:rPr lang="en-US" dirty="0" smtClean="0"/>
              <a:t>=5G</a:t>
            </a:r>
            <a:endParaRPr lang="en-US" dirty="0"/>
          </a:p>
        </p:txBody>
      </p:sp>
      <p:pic>
        <p:nvPicPr>
          <p:cNvPr id="9" name="Picture 8"/>
          <p:cNvPicPr>
            <a:picLocks noChangeAspect="1"/>
          </p:cNvPicPr>
          <p:nvPr/>
        </p:nvPicPr>
        <p:blipFill>
          <a:blip r:embed="rId2"/>
          <a:stretch>
            <a:fillRect/>
          </a:stretch>
        </p:blipFill>
        <p:spPr>
          <a:xfrm>
            <a:off x="193273" y="2819400"/>
            <a:ext cx="8967787" cy="2295525"/>
          </a:xfrm>
          <a:prstGeom prst="rect">
            <a:avLst/>
          </a:prstGeom>
        </p:spPr>
      </p:pic>
    </p:spTree>
    <p:extLst>
      <p:ext uri="{BB962C8B-B14F-4D97-AF65-F5344CB8AC3E}">
        <p14:creationId xmlns:p14="http://schemas.microsoft.com/office/powerpoint/2010/main" val="163840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Executor Memory :</a:t>
            </a:r>
            <a:endParaRPr lang="en-US" dirty="0"/>
          </a:p>
        </p:txBody>
      </p:sp>
      <p:sp>
        <p:nvSpPr>
          <p:cNvPr id="4" name="Rectangle 3"/>
          <p:cNvSpPr/>
          <p:nvPr/>
        </p:nvSpPr>
        <p:spPr>
          <a:xfrm>
            <a:off x="283266" y="959099"/>
            <a:ext cx="7848600" cy="369332"/>
          </a:xfrm>
          <a:prstGeom prst="rect">
            <a:avLst/>
          </a:prstGeom>
        </p:spPr>
        <p:txBody>
          <a:bodyPr wrap="square">
            <a:spAutoFit/>
          </a:bodyPr>
          <a:lstStyle/>
          <a:p>
            <a:r>
              <a:rPr lang="en-US" dirty="0"/>
              <a:t>Spark-shell </a:t>
            </a:r>
            <a:r>
              <a:rPr lang="en-US" dirty="0" smtClean="0"/>
              <a:t>–executor-memory 2G –</a:t>
            </a:r>
            <a:r>
              <a:rPr lang="en-US" dirty="0" err="1" smtClean="0"/>
              <a:t>num</a:t>
            </a:r>
            <a:r>
              <a:rPr lang="en-US" dirty="0" smtClean="0"/>
              <a:t>-executors 10</a:t>
            </a:r>
            <a:endParaRPr lang="en-US" dirty="0"/>
          </a:p>
        </p:txBody>
      </p:sp>
      <p:pic>
        <p:nvPicPr>
          <p:cNvPr id="7" name="Picture 6"/>
          <p:cNvPicPr>
            <a:picLocks noChangeAspect="1"/>
          </p:cNvPicPr>
          <p:nvPr/>
        </p:nvPicPr>
        <p:blipFill>
          <a:blip r:embed="rId2"/>
          <a:stretch>
            <a:fillRect/>
          </a:stretch>
        </p:blipFill>
        <p:spPr>
          <a:xfrm>
            <a:off x="88061" y="1524000"/>
            <a:ext cx="8967875" cy="4905375"/>
          </a:xfrm>
          <a:prstGeom prst="rect">
            <a:avLst/>
          </a:prstGeom>
        </p:spPr>
      </p:pic>
    </p:spTree>
    <p:extLst>
      <p:ext uri="{BB962C8B-B14F-4D97-AF65-F5344CB8AC3E}">
        <p14:creationId xmlns:p14="http://schemas.microsoft.com/office/powerpoint/2010/main" val="1065810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Memory Management in Spark.</a:t>
            </a:r>
            <a:endParaRPr lang="en-US" dirty="0"/>
          </a:p>
        </p:txBody>
      </p:sp>
      <p:pic>
        <p:nvPicPr>
          <p:cNvPr id="4" name="Picture 3"/>
          <p:cNvPicPr>
            <a:picLocks noChangeAspect="1"/>
          </p:cNvPicPr>
          <p:nvPr/>
        </p:nvPicPr>
        <p:blipFill>
          <a:blip r:embed="rId2"/>
          <a:stretch>
            <a:fillRect/>
          </a:stretch>
        </p:blipFill>
        <p:spPr>
          <a:xfrm>
            <a:off x="4536742" y="1371600"/>
            <a:ext cx="4130729" cy="4343400"/>
          </a:xfrm>
          <a:prstGeom prst="rect">
            <a:avLst/>
          </a:prstGeom>
        </p:spPr>
      </p:pic>
      <p:sp>
        <p:nvSpPr>
          <p:cNvPr id="5" name="TextBox 4"/>
          <p:cNvSpPr txBox="1"/>
          <p:nvPr/>
        </p:nvSpPr>
        <p:spPr>
          <a:xfrm>
            <a:off x="609600" y="1981200"/>
            <a:ext cx="3200400" cy="2862322"/>
          </a:xfrm>
          <a:prstGeom prst="rect">
            <a:avLst/>
          </a:prstGeom>
          <a:noFill/>
        </p:spPr>
        <p:txBody>
          <a:bodyPr wrap="square" rtlCol="0">
            <a:spAutoFit/>
          </a:bodyPr>
          <a:lstStyle/>
          <a:p>
            <a:r>
              <a:rPr lang="en-US" dirty="0" smtClean="0"/>
              <a:t>Ex:</a:t>
            </a:r>
          </a:p>
          <a:p>
            <a:endParaRPr lang="en-US" dirty="0"/>
          </a:p>
          <a:p>
            <a:r>
              <a:rPr lang="en-US" dirty="0" smtClean="0"/>
              <a:t>If you given 1G executor memory</a:t>
            </a:r>
          </a:p>
          <a:p>
            <a:endParaRPr lang="en-US" dirty="0"/>
          </a:p>
          <a:p>
            <a:r>
              <a:rPr lang="en-US" dirty="0" smtClean="0"/>
              <a:t>(1024-300)*0.75 = 543MB will be used by spark.</a:t>
            </a:r>
          </a:p>
          <a:p>
            <a:endParaRPr lang="en-US" dirty="0"/>
          </a:p>
          <a:p>
            <a:r>
              <a:rPr lang="en-US" dirty="0" smtClean="0"/>
              <a:t>This will apply for driver memory also</a:t>
            </a:r>
            <a:endParaRPr lang="en-US" dirty="0"/>
          </a:p>
        </p:txBody>
      </p:sp>
    </p:spTree>
    <p:extLst>
      <p:ext uri="{BB962C8B-B14F-4D97-AF65-F5344CB8AC3E}">
        <p14:creationId xmlns:p14="http://schemas.microsoft.com/office/powerpoint/2010/main" val="66204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Enable History server :</a:t>
            </a:r>
            <a:endParaRPr lang="en-US" dirty="0"/>
          </a:p>
        </p:txBody>
      </p:sp>
      <p:sp>
        <p:nvSpPr>
          <p:cNvPr id="3" name="Content Placeholder 2"/>
          <p:cNvSpPr>
            <a:spLocks noGrp="1"/>
          </p:cNvSpPr>
          <p:nvPr>
            <p:ph idx="1"/>
          </p:nvPr>
        </p:nvSpPr>
        <p:spPr>
          <a:xfrm>
            <a:off x="533400" y="1537819"/>
            <a:ext cx="6985816" cy="1384995"/>
          </a:xfrm>
        </p:spPr>
        <p:txBody>
          <a:bodyPr/>
          <a:lstStyle/>
          <a:p>
            <a:r>
              <a:rPr lang="en-US" dirty="0" smtClean="0"/>
              <a:t>Uncomment the lines from </a:t>
            </a:r>
            <a:r>
              <a:rPr lang="en-US" b="1" dirty="0" smtClean="0"/>
              <a:t>/</a:t>
            </a:r>
            <a:r>
              <a:rPr lang="en-US" b="1" dirty="0" err="1" smtClean="0"/>
              <a:t>etc</a:t>
            </a:r>
            <a:r>
              <a:rPr lang="en-US" b="1" dirty="0" smtClean="0"/>
              <a:t>/spark/</a:t>
            </a:r>
            <a:r>
              <a:rPr lang="en-US" b="1" dirty="0" err="1" smtClean="0"/>
              <a:t>conf</a:t>
            </a:r>
            <a:r>
              <a:rPr lang="en-US" b="1" dirty="0" smtClean="0"/>
              <a:t>/spark-</a:t>
            </a:r>
            <a:r>
              <a:rPr lang="en-US" b="1" dirty="0" err="1" smtClean="0"/>
              <a:t>defaults.conf</a:t>
            </a:r>
            <a:endParaRPr lang="en-US" b="1" dirty="0" smtClean="0"/>
          </a:p>
          <a:p>
            <a:r>
              <a:rPr lang="en-US" dirty="0" err="1"/>
              <a:t>spark.eventLog.enabled</a:t>
            </a:r>
            <a:r>
              <a:rPr lang="en-US" dirty="0"/>
              <a:t>           true</a:t>
            </a:r>
          </a:p>
          <a:p>
            <a:r>
              <a:rPr lang="en-US" dirty="0" err="1"/>
              <a:t>spark.eventLog.dir</a:t>
            </a:r>
            <a:r>
              <a:rPr lang="en-US" dirty="0"/>
              <a:t>               hdfs://quickstart.cloudera:8020/user/spark/applicationHistory</a:t>
            </a:r>
          </a:p>
          <a:p>
            <a:endParaRPr lang="en-US" dirty="0"/>
          </a:p>
        </p:txBody>
      </p:sp>
      <p:sp>
        <p:nvSpPr>
          <p:cNvPr id="5"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pic>
        <p:nvPicPr>
          <p:cNvPr id="7" name="Picture 6"/>
          <p:cNvPicPr>
            <a:picLocks noChangeAspect="1"/>
          </p:cNvPicPr>
          <p:nvPr/>
        </p:nvPicPr>
        <p:blipFill>
          <a:blip r:embed="rId3"/>
          <a:stretch>
            <a:fillRect/>
          </a:stretch>
        </p:blipFill>
        <p:spPr>
          <a:xfrm>
            <a:off x="533400" y="2922814"/>
            <a:ext cx="7620000" cy="3552265"/>
          </a:xfrm>
          <a:prstGeom prst="rect">
            <a:avLst/>
          </a:prstGeom>
        </p:spPr>
      </p:pic>
    </p:spTree>
    <p:extLst>
      <p:ext uri="{BB962C8B-B14F-4D97-AF65-F5344CB8AC3E}">
        <p14:creationId xmlns:p14="http://schemas.microsoft.com/office/powerpoint/2010/main" val="1085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QUIZ</a:t>
            </a:r>
            <a:endParaRPr lang="en-US" dirty="0"/>
          </a:p>
        </p:txBody>
      </p:sp>
      <p:sp>
        <p:nvSpPr>
          <p:cNvPr id="3" name="Text Placeholder 2"/>
          <p:cNvSpPr>
            <a:spLocks noGrp="1"/>
          </p:cNvSpPr>
          <p:nvPr>
            <p:ph type="body" idx="1"/>
          </p:nvPr>
        </p:nvSpPr>
        <p:spPr>
          <a:xfrm>
            <a:off x="685800" y="1295400"/>
            <a:ext cx="6985816" cy="2862322"/>
          </a:xfrm>
        </p:spPr>
        <p:txBody>
          <a:bodyPr/>
          <a:lstStyle/>
          <a:p>
            <a:pPr marL="457200" indent="-457200">
              <a:buFont typeface="+mj-lt"/>
              <a:buAutoNum type="arabicPeriod"/>
            </a:pPr>
            <a:r>
              <a:rPr lang="en-US" sz="2400" dirty="0" smtClean="0"/>
              <a:t>What is Driver </a:t>
            </a:r>
            <a:r>
              <a:rPr lang="en-US" sz="2400" dirty="0"/>
              <a:t>Memory </a:t>
            </a:r>
            <a:endParaRPr lang="en-US" sz="2400" dirty="0" smtClean="0"/>
          </a:p>
          <a:p>
            <a:pPr marL="457200" indent="-457200">
              <a:buFont typeface="+mj-lt"/>
              <a:buAutoNum type="arabicPeriod"/>
            </a:pPr>
            <a:r>
              <a:rPr lang="en-US" sz="2400" dirty="0" smtClean="0"/>
              <a:t>What is Executor Memory</a:t>
            </a:r>
          </a:p>
          <a:p>
            <a:pPr marL="457200" indent="-457200">
              <a:buFont typeface="+mj-lt"/>
              <a:buAutoNum type="arabicPeriod"/>
            </a:pPr>
            <a:r>
              <a:rPr lang="en-US" sz="2400" dirty="0" smtClean="0"/>
              <a:t>What is </a:t>
            </a:r>
            <a:r>
              <a:rPr lang="en-US" sz="2400" dirty="0" err="1" smtClean="0"/>
              <a:t>SparkConf</a:t>
            </a:r>
            <a:endParaRPr lang="en-US" sz="2400" dirty="0" smtClean="0"/>
          </a:p>
          <a:p>
            <a:pPr marL="457200" indent="-457200">
              <a:buFont typeface="+mj-lt"/>
              <a:buAutoNum type="arabicPeriod"/>
            </a:pPr>
            <a:r>
              <a:rPr lang="en-US" sz="2400" dirty="0" smtClean="0"/>
              <a:t>How to Create </a:t>
            </a:r>
            <a:r>
              <a:rPr lang="en-US" sz="2400" dirty="0" err="1" smtClean="0"/>
              <a:t>SparkContext</a:t>
            </a:r>
            <a:endParaRPr lang="en-US" sz="2400" dirty="0" smtClean="0"/>
          </a:p>
          <a:p>
            <a:pPr marL="457200" indent="-457200">
              <a:buFont typeface="+mj-lt"/>
              <a:buAutoNum type="arabicPeriod"/>
            </a:pPr>
            <a:r>
              <a:rPr lang="en-US" sz="2400" dirty="0"/>
              <a:t>If you given 1G executor </a:t>
            </a:r>
            <a:r>
              <a:rPr lang="en-US" sz="2400" dirty="0" smtClean="0"/>
              <a:t>memory, </a:t>
            </a:r>
            <a:r>
              <a:rPr lang="en-US" sz="2400" dirty="0"/>
              <a:t> </a:t>
            </a:r>
            <a:r>
              <a:rPr lang="en-US" sz="2400" dirty="0" smtClean="0"/>
              <a:t>what is the actual memory used?</a:t>
            </a:r>
            <a:endParaRPr lang="en-US" sz="2400" dirty="0"/>
          </a:p>
          <a:p>
            <a:pPr marL="457200" indent="-457200">
              <a:buFont typeface="+mj-lt"/>
              <a:buAutoNum type="arabicPeriod"/>
            </a:pPr>
            <a:endParaRPr lang="en-US" sz="2400" dirty="0" smtClean="0"/>
          </a:p>
          <a:p>
            <a:endParaRPr lang="en-US" dirty="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326884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Agenda</a:t>
            </a:r>
            <a:endParaRPr lang="en-US" dirty="0"/>
          </a:p>
        </p:txBody>
      </p:sp>
      <p:sp>
        <p:nvSpPr>
          <p:cNvPr id="3" name="Text Placeholder 2"/>
          <p:cNvSpPr>
            <a:spLocks noGrp="1"/>
          </p:cNvSpPr>
          <p:nvPr>
            <p:ph type="body" idx="1"/>
          </p:nvPr>
        </p:nvSpPr>
        <p:spPr>
          <a:xfrm>
            <a:off x="457200" y="1066800"/>
            <a:ext cx="6985816" cy="3508653"/>
          </a:xfrm>
        </p:spPr>
        <p:txBody>
          <a:bodyPr/>
          <a:lstStyle/>
          <a:p>
            <a:pPr marL="514350" indent="-514350">
              <a:buFont typeface="Arial" panose="020B0604020202020204" pitchFamily="34" charset="0"/>
              <a:buChar char="•"/>
            </a:pPr>
            <a:r>
              <a:rPr lang="en-US" sz="3200" dirty="0" smtClean="0"/>
              <a:t>Spark Installation Steps</a:t>
            </a:r>
          </a:p>
          <a:p>
            <a:pPr marL="514350" indent="-514350">
              <a:buFont typeface="Arial" panose="020B0604020202020204" pitchFamily="34" charset="0"/>
              <a:buChar char="•"/>
            </a:pPr>
            <a:r>
              <a:rPr lang="en-US" sz="3200" dirty="0" smtClean="0"/>
              <a:t>Spark-Shell</a:t>
            </a:r>
          </a:p>
          <a:p>
            <a:pPr marL="514350" indent="-514350">
              <a:buFont typeface="Arial" panose="020B0604020202020204" pitchFamily="34" charset="0"/>
              <a:buChar char="•"/>
            </a:pPr>
            <a:r>
              <a:rPr lang="en-US" sz="3200" dirty="0" err="1" smtClean="0"/>
              <a:t>SparkContext</a:t>
            </a:r>
            <a:endParaRPr lang="en-US" sz="3200" dirty="0" smtClean="0"/>
          </a:p>
          <a:p>
            <a:pPr marL="514350" indent="-514350">
              <a:buFont typeface="Arial" panose="020B0604020202020204" pitchFamily="34" charset="0"/>
              <a:buChar char="•"/>
            </a:pPr>
            <a:r>
              <a:rPr lang="en-US" sz="3200" dirty="0" err="1" smtClean="0"/>
              <a:t>SparkConf</a:t>
            </a:r>
            <a:endParaRPr lang="en-US" sz="3200" dirty="0" smtClean="0"/>
          </a:p>
          <a:p>
            <a:pPr marL="514350" indent="-514350">
              <a:buFont typeface="Arial" panose="020B0604020202020204" pitchFamily="34" charset="0"/>
              <a:buChar char="•"/>
            </a:pPr>
            <a:r>
              <a:rPr lang="en-US" sz="3200" dirty="0" smtClean="0"/>
              <a:t>Spark-Shell Parameters</a:t>
            </a:r>
          </a:p>
          <a:p>
            <a:pPr marL="514350" indent="-514350">
              <a:buFont typeface="Arial" panose="020B0604020202020204" pitchFamily="34" charset="0"/>
              <a:buChar char="•"/>
            </a:pPr>
            <a:r>
              <a:rPr lang="en-US" sz="3200" dirty="0" smtClean="0"/>
              <a:t>Spark History Server </a:t>
            </a:r>
          </a:p>
          <a:p>
            <a:endParaRPr lang="en-US" dirty="0" smtClean="0"/>
          </a:p>
          <a:p>
            <a:endParaRPr lang="en-US" dirty="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1630335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50" dirty="0"/>
              <a:t>Thank You…….</a:t>
            </a:r>
          </a:p>
        </p:txBody>
      </p:sp>
      <p:sp>
        <p:nvSpPr>
          <p:cNvPr id="5" name="Title 1"/>
          <p:cNvSpPr txBox="1">
            <a:spLocks/>
          </p:cNvSpPr>
          <p:nvPr/>
        </p:nvSpPr>
        <p:spPr>
          <a:xfrm>
            <a:off x="4596787" y="4267200"/>
            <a:ext cx="3874633"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700" dirty="0"/>
              <a:t>Any Queries…..</a:t>
            </a:r>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4005488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Spark Installation:</a:t>
            </a:r>
            <a:endParaRPr lang="en-US" dirty="0"/>
          </a:p>
        </p:txBody>
      </p:sp>
      <p:sp>
        <p:nvSpPr>
          <p:cNvPr id="3" name="Content Placeholder 2"/>
          <p:cNvSpPr>
            <a:spLocks noGrp="1"/>
          </p:cNvSpPr>
          <p:nvPr>
            <p:ph idx="1"/>
          </p:nvPr>
        </p:nvSpPr>
        <p:spPr>
          <a:xfrm>
            <a:off x="457200" y="1163540"/>
            <a:ext cx="6985816" cy="4708981"/>
          </a:xfrm>
        </p:spPr>
        <p:txBody>
          <a:bodyPr/>
          <a:lstStyle/>
          <a:p>
            <a:r>
              <a:rPr lang="en-US" dirty="0" smtClean="0"/>
              <a:t>1</a:t>
            </a:r>
            <a:r>
              <a:rPr lang="en-US" dirty="0"/>
              <a:t>. </a:t>
            </a:r>
            <a:r>
              <a:rPr lang="en-US" dirty="0" err="1"/>
              <a:t>wget</a:t>
            </a:r>
            <a:r>
              <a:rPr lang="en-US" dirty="0"/>
              <a:t> http://d3kbcqa49mib13.cloudfront.net/spark-2.0.0-bin-hadoop2.7.tgz</a:t>
            </a:r>
          </a:p>
          <a:p>
            <a:endParaRPr lang="en-US" dirty="0"/>
          </a:p>
          <a:p>
            <a:r>
              <a:rPr lang="en-US" dirty="0"/>
              <a:t>2. tar </a:t>
            </a:r>
            <a:r>
              <a:rPr lang="en-US" dirty="0" err="1"/>
              <a:t>xvf</a:t>
            </a:r>
            <a:r>
              <a:rPr lang="en-US" dirty="0"/>
              <a:t> spark-2.0.0-bin-hadoop2.7.tgz</a:t>
            </a:r>
          </a:p>
          <a:p>
            <a:endParaRPr lang="en-US" dirty="0"/>
          </a:p>
          <a:p>
            <a:r>
              <a:rPr lang="en-US" dirty="0"/>
              <a:t>3. </a:t>
            </a:r>
            <a:r>
              <a:rPr lang="en-US" dirty="0" err="1"/>
              <a:t>sudo</a:t>
            </a:r>
            <a:r>
              <a:rPr lang="en-US" dirty="0"/>
              <a:t> </a:t>
            </a:r>
            <a:r>
              <a:rPr lang="en-US" dirty="0" err="1"/>
              <a:t>mkdir</a:t>
            </a:r>
            <a:r>
              <a:rPr lang="en-US" dirty="0"/>
              <a:t> /</a:t>
            </a:r>
            <a:r>
              <a:rPr lang="en-US" dirty="0" err="1"/>
              <a:t>usr</a:t>
            </a:r>
            <a:r>
              <a:rPr lang="en-US" dirty="0"/>
              <a:t>/local/spark</a:t>
            </a:r>
          </a:p>
          <a:p>
            <a:endParaRPr lang="en-US" dirty="0"/>
          </a:p>
          <a:p>
            <a:r>
              <a:rPr lang="en-US" dirty="0"/>
              <a:t>4. </a:t>
            </a:r>
            <a:r>
              <a:rPr lang="en-US" dirty="0" err="1"/>
              <a:t>sudo</a:t>
            </a:r>
            <a:r>
              <a:rPr lang="en-US" dirty="0"/>
              <a:t> </a:t>
            </a:r>
            <a:r>
              <a:rPr lang="en-US" dirty="0" err="1"/>
              <a:t>cp</a:t>
            </a:r>
            <a:r>
              <a:rPr lang="en-US" dirty="0"/>
              <a:t> -r spark-2.0.0-bin-hadoop2.7/* /</a:t>
            </a:r>
            <a:r>
              <a:rPr lang="en-US" dirty="0" err="1"/>
              <a:t>usr</a:t>
            </a:r>
            <a:r>
              <a:rPr lang="en-US" dirty="0"/>
              <a:t>/local/spark</a:t>
            </a:r>
          </a:p>
          <a:p>
            <a:endParaRPr lang="en-US" dirty="0"/>
          </a:p>
          <a:p>
            <a:r>
              <a:rPr lang="en-US" dirty="0"/>
              <a:t>5. export SPARK_EXAMPLES_JAR=/</a:t>
            </a:r>
            <a:r>
              <a:rPr lang="en-US" dirty="0" err="1"/>
              <a:t>usr</a:t>
            </a:r>
            <a:r>
              <a:rPr lang="en-US" dirty="0"/>
              <a:t>/local/spark/examples/jars/spark-examples_2.11-2.0.0.jar</a:t>
            </a:r>
          </a:p>
          <a:p>
            <a:endParaRPr lang="en-US" dirty="0"/>
          </a:p>
          <a:p>
            <a:r>
              <a:rPr lang="en-US" dirty="0"/>
              <a:t>6. PATH=$PATH:$HOME/bin:/</a:t>
            </a:r>
            <a:r>
              <a:rPr lang="en-US" dirty="0" err="1"/>
              <a:t>usr</a:t>
            </a:r>
            <a:r>
              <a:rPr lang="en-US" dirty="0"/>
              <a:t>/local/spark/bin</a:t>
            </a:r>
          </a:p>
          <a:p>
            <a:endParaRPr lang="en-US" dirty="0"/>
          </a:p>
          <a:p>
            <a:r>
              <a:rPr lang="en-US" dirty="0"/>
              <a:t>7.  source ~/.</a:t>
            </a:r>
            <a:r>
              <a:rPr lang="en-US" dirty="0" err="1"/>
              <a:t>bash_profile</a:t>
            </a:r>
            <a:endParaRPr lang="en-US" dirty="0"/>
          </a:p>
          <a:p>
            <a:endParaRPr lang="en-US" dirty="0"/>
          </a:p>
          <a:p>
            <a:r>
              <a:rPr lang="en-US" dirty="0"/>
              <a:t>8.  spark-shell</a:t>
            </a:r>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2574659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Spark Shell :-</a:t>
            </a:r>
            <a:endParaRPr lang="en-US" dirty="0"/>
          </a:p>
        </p:txBody>
      </p:sp>
      <p:sp>
        <p:nvSpPr>
          <p:cNvPr id="3" name="Content Placeholder 2"/>
          <p:cNvSpPr>
            <a:spLocks noGrp="1"/>
          </p:cNvSpPr>
          <p:nvPr>
            <p:ph idx="1"/>
          </p:nvPr>
        </p:nvSpPr>
        <p:spPr>
          <a:xfrm>
            <a:off x="762000" y="2675719"/>
            <a:ext cx="6985816" cy="2634879"/>
          </a:xfrm>
        </p:spPr>
        <p:txBody>
          <a:bodyPr/>
          <a:lstStyle/>
          <a:p>
            <a:r>
              <a:rPr lang="en-US" dirty="0" smtClean="0"/>
              <a:t>Spark comes with interactive 3 types of shell</a:t>
            </a:r>
          </a:p>
          <a:p>
            <a:pPr lvl="1"/>
            <a:r>
              <a:rPr lang="en-US" dirty="0" smtClean="0"/>
              <a:t>Spark-shell with </a:t>
            </a:r>
            <a:r>
              <a:rPr lang="en-US" dirty="0" err="1" smtClean="0"/>
              <a:t>scala</a:t>
            </a:r>
            <a:r>
              <a:rPr lang="en-US" dirty="0" smtClean="0"/>
              <a:t> support</a:t>
            </a:r>
          </a:p>
          <a:p>
            <a:pPr lvl="1"/>
            <a:r>
              <a:rPr lang="en-US" dirty="0" err="1" smtClean="0"/>
              <a:t>Pyspark</a:t>
            </a:r>
            <a:r>
              <a:rPr lang="en-US" dirty="0" smtClean="0"/>
              <a:t>	with python support</a:t>
            </a:r>
          </a:p>
          <a:p>
            <a:pPr lvl="1"/>
            <a:r>
              <a:rPr lang="en-US" dirty="0" err="1" smtClean="0"/>
              <a:t>sparkR</a:t>
            </a:r>
            <a:r>
              <a:rPr lang="en-US" dirty="0" smtClean="0"/>
              <a:t> with R support</a:t>
            </a:r>
            <a:endParaRPr lang="en-US" dirty="0"/>
          </a:p>
        </p:txBody>
      </p:sp>
      <p:sp>
        <p:nvSpPr>
          <p:cNvPr id="4"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5"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
        <p:nvSpPr>
          <p:cNvPr id="7" name="Rectangle 6"/>
          <p:cNvSpPr/>
          <p:nvPr/>
        </p:nvSpPr>
        <p:spPr>
          <a:xfrm>
            <a:off x="650822" y="1560026"/>
            <a:ext cx="7502577" cy="646331"/>
          </a:xfrm>
          <a:prstGeom prst="rect">
            <a:avLst/>
          </a:prstGeom>
        </p:spPr>
        <p:txBody>
          <a:bodyPr wrap="square">
            <a:spAutoFit/>
          </a:bodyPr>
          <a:lstStyle/>
          <a:p>
            <a:r>
              <a:rPr lang="en-US" dirty="0">
                <a:solidFill>
                  <a:srgbClr val="1D1F22"/>
                </a:solidFill>
                <a:latin typeface="Helvetica Neue"/>
              </a:rPr>
              <a:t>Spark’s shell provides a simple way to learn the API, as well as a powerful tool to analyze data interactively</a:t>
            </a:r>
            <a:endParaRPr lang="en-US" dirty="0"/>
          </a:p>
        </p:txBody>
      </p:sp>
      <p:sp>
        <p:nvSpPr>
          <p:cNvPr id="8" name="object 5"/>
          <p:cNvSpPr/>
          <p:nvPr/>
        </p:nvSpPr>
        <p:spPr>
          <a:xfrm>
            <a:off x="6400800" y="2115214"/>
            <a:ext cx="2277108" cy="200977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164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Spark Shell:</a:t>
            </a:r>
            <a:endParaRPr lang="en-US" dirty="0"/>
          </a:p>
        </p:txBody>
      </p:sp>
      <p:sp>
        <p:nvSpPr>
          <p:cNvPr id="3" name="Content Placeholder 2"/>
          <p:cNvSpPr>
            <a:spLocks noGrp="1"/>
          </p:cNvSpPr>
          <p:nvPr>
            <p:ph idx="1"/>
          </p:nvPr>
        </p:nvSpPr>
        <p:spPr>
          <a:xfrm>
            <a:off x="920616" y="1958929"/>
            <a:ext cx="6985816" cy="276999"/>
          </a:xfrm>
        </p:spPr>
        <p:txBody>
          <a:bodyPr/>
          <a:lstStyle/>
          <a:p>
            <a:r>
              <a:rPr lang="en-US" dirty="0" smtClean="0"/>
              <a:t>Spark-shell</a:t>
            </a:r>
            <a:endParaRPr lang="en-US" dirty="0"/>
          </a:p>
        </p:txBody>
      </p:sp>
      <p:pic>
        <p:nvPicPr>
          <p:cNvPr id="4" name="Picture 3"/>
          <p:cNvPicPr>
            <a:picLocks noChangeAspect="1"/>
          </p:cNvPicPr>
          <p:nvPr/>
        </p:nvPicPr>
        <p:blipFill>
          <a:blip r:embed="rId2"/>
          <a:stretch>
            <a:fillRect/>
          </a:stretch>
        </p:blipFill>
        <p:spPr>
          <a:xfrm>
            <a:off x="901858" y="2514600"/>
            <a:ext cx="6794342" cy="3262912"/>
          </a:xfrm>
          <a:prstGeom prst="rect">
            <a:avLst/>
          </a:prstGeom>
        </p:spPr>
      </p:pic>
      <p:sp>
        <p:nvSpPr>
          <p:cNvPr id="5" name="object 2"/>
          <p:cNvSpPr/>
          <p:nvPr/>
        </p:nvSpPr>
        <p:spPr>
          <a:xfrm>
            <a:off x="6834744" y="173364"/>
            <a:ext cx="2143377" cy="790687"/>
          </a:xfrm>
          <a:prstGeom prst="rect">
            <a:avLst/>
          </a:prstGeom>
          <a:blipFill>
            <a:blip r:embed="rId3"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426260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Spark Shell:</a:t>
            </a:r>
            <a:endParaRPr lang="en-US" dirty="0"/>
          </a:p>
        </p:txBody>
      </p:sp>
      <p:sp>
        <p:nvSpPr>
          <p:cNvPr id="3" name="Content Placeholder 2"/>
          <p:cNvSpPr>
            <a:spLocks noGrp="1"/>
          </p:cNvSpPr>
          <p:nvPr>
            <p:ph idx="1"/>
          </p:nvPr>
        </p:nvSpPr>
        <p:spPr>
          <a:xfrm>
            <a:off x="609600" y="1598782"/>
            <a:ext cx="6985816" cy="276999"/>
          </a:xfrm>
        </p:spPr>
        <p:txBody>
          <a:bodyPr/>
          <a:lstStyle/>
          <a:p>
            <a:r>
              <a:rPr lang="en-US" dirty="0" smtClean="0"/>
              <a:t> </a:t>
            </a:r>
            <a:r>
              <a:rPr lang="en-US" dirty="0" err="1" smtClean="0"/>
              <a:t>pyspark</a:t>
            </a:r>
            <a:endParaRPr lang="en-US" dirty="0"/>
          </a:p>
        </p:txBody>
      </p:sp>
      <p:pic>
        <p:nvPicPr>
          <p:cNvPr id="4" name="Picture 3"/>
          <p:cNvPicPr>
            <a:picLocks noChangeAspect="1"/>
          </p:cNvPicPr>
          <p:nvPr/>
        </p:nvPicPr>
        <p:blipFill>
          <a:blip r:embed="rId2"/>
          <a:stretch>
            <a:fillRect/>
          </a:stretch>
        </p:blipFill>
        <p:spPr>
          <a:xfrm>
            <a:off x="609600" y="2475255"/>
            <a:ext cx="7074849" cy="3077855"/>
          </a:xfrm>
          <a:prstGeom prst="rect">
            <a:avLst/>
          </a:prstGeom>
        </p:spPr>
      </p:pic>
      <p:sp>
        <p:nvSpPr>
          <p:cNvPr id="5" name="object 2"/>
          <p:cNvSpPr/>
          <p:nvPr/>
        </p:nvSpPr>
        <p:spPr>
          <a:xfrm>
            <a:off x="6834744" y="173364"/>
            <a:ext cx="2143377" cy="790687"/>
          </a:xfrm>
          <a:prstGeom prst="rect">
            <a:avLst/>
          </a:prstGeom>
          <a:blipFill>
            <a:blip r:embed="rId3"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314282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Spark Shell</a:t>
            </a:r>
            <a:endParaRPr lang="en-US" dirty="0"/>
          </a:p>
        </p:txBody>
      </p:sp>
      <p:sp>
        <p:nvSpPr>
          <p:cNvPr id="3" name="Content Placeholder 2"/>
          <p:cNvSpPr>
            <a:spLocks noGrp="1"/>
          </p:cNvSpPr>
          <p:nvPr>
            <p:ph idx="1"/>
          </p:nvPr>
        </p:nvSpPr>
        <p:spPr>
          <a:xfrm>
            <a:off x="889909" y="1342222"/>
            <a:ext cx="6985816" cy="276999"/>
          </a:xfrm>
        </p:spPr>
        <p:txBody>
          <a:bodyPr/>
          <a:lstStyle/>
          <a:p>
            <a:r>
              <a:rPr lang="en-US" dirty="0" err="1" smtClean="0"/>
              <a:t>sparkR</a:t>
            </a:r>
            <a:endParaRPr lang="en-US" dirty="0"/>
          </a:p>
        </p:txBody>
      </p:sp>
      <p:pic>
        <p:nvPicPr>
          <p:cNvPr id="4" name="Picture 3"/>
          <p:cNvPicPr>
            <a:picLocks noChangeAspect="1"/>
          </p:cNvPicPr>
          <p:nvPr/>
        </p:nvPicPr>
        <p:blipFill>
          <a:blip r:embed="rId2"/>
          <a:stretch>
            <a:fillRect/>
          </a:stretch>
        </p:blipFill>
        <p:spPr>
          <a:xfrm>
            <a:off x="1589395" y="2015993"/>
            <a:ext cx="6411605" cy="4430841"/>
          </a:xfrm>
          <a:prstGeom prst="rect">
            <a:avLst/>
          </a:prstGeom>
        </p:spPr>
      </p:pic>
      <p:sp>
        <p:nvSpPr>
          <p:cNvPr id="5" name="object 2"/>
          <p:cNvSpPr/>
          <p:nvPr/>
        </p:nvSpPr>
        <p:spPr>
          <a:xfrm>
            <a:off x="6834744" y="173364"/>
            <a:ext cx="2143377" cy="790687"/>
          </a:xfrm>
          <a:prstGeom prst="rect">
            <a:avLst/>
          </a:prstGeom>
          <a:blipFill>
            <a:blip r:embed="rId3"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2879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66" y="391453"/>
            <a:ext cx="8577467" cy="553998"/>
          </a:xfrm>
        </p:spPr>
        <p:txBody>
          <a:bodyPr/>
          <a:lstStyle/>
          <a:p>
            <a:r>
              <a:rPr lang="en-US" dirty="0" smtClean="0"/>
              <a:t>Spark Shell Arguments: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4387787"/>
              </p:ext>
            </p:extLst>
          </p:nvPr>
        </p:nvGraphicFramePr>
        <p:xfrm>
          <a:off x="762000" y="1524000"/>
          <a:ext cx="7026854" cy="4125676"/>
        </p:xfrm>
        <a:graphic>
          <a:graphicData uri="http://schemas.openxmlformats.org/drawingml/2006/table">
            <a:tbl>
              <a:tblPr firstRow="1" firstCol="1" bandRow="1">
                <a:tableStyleId>{5C22544A-7EE6-4342-B048-85BDC9FD1C3A}</a:tableStyleId>
              </a:tblPr>
              <a:tblGrid>
                <a:gridCol w="3528253"/>
                <a:gridCol w="3498601"/>
              </a:tblGrid>
              <a:tr h="478829">
                <a:tc>
                  <a:txBody>
                    <a:bodyPr/>
                    <a:lstStyle/>
                    <a:p>
                      <a:pPr marL="0" marR="0">
                        <a:lnSpc>
                          <a:spcPct val="107000"/>
                        </a:lnSpc>
                        <a:spcBef>
                          <a:spcPts val="0"/>
                        </a:spcBef>
                        <a:spcAft>
                          <a:spcPts val="0"/>
                        </a:spcAft>
                      </a:pPr>
                      <a:r>
                        <a:rPr lang="en-US" sz="1400" b="1" dirty="0" smtClean="0">
                          <a:effectLst/>
                          <a:latin typeface="Gill Sans MT" panose="020B0502020104020203" pitchFamily="34" charset="0"/>
                        </a:rPr>
                        <a:t>  --</a:t>
                      </a:r>
                      <a:r>
                        <a:rPr lang="en-US" sz="1400" b="1" dirty="0">
                          <a:effectLst/>
                          <a:latin typeface="Gill Sans MT" panose="020B0502020104020203" pitchFamily="34" charset="0"/>
                        </a:rPr>
                        <a:t>master MASTER_URL         </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c>
                  <a:txBody>
                    <a:bodyPr/>
                    <a:lstStyle/>
                    <a:p>
                      <a:pPr marL="0" marR="0">
                        <a:lnSpc>
                          <a:spcPct val="107000"/>
                        </a:lnSpc>
                        <a:spcBef>
                          <a:spcPts val="0"/>
                        </a:spcBef>
                        <a:spcAft>
                          <a:spcPts val="0"/>
                        </a:spcAft>
                      </a:pPr>
                      <a:r>
                        <a:rPr lang="en-US" sz="1400" b="1" dirty="0" smtClean="0">
                          <a:effectLst/>
                          <a:latin typeface="Gill Sans MT" panose="020B0502020104020203" pitchFamily="34" charset="0"/>
                        </a:rPr>
                        <a:t>spark</a:t>
                      </a:r>
                      <a:r>
                        <a:rPr lang="en-US" sz="1400" b="1" dirty="0">
                          <a:effectLst/>
                          <a:latin typeface="Gill Sans MT" panose="020B0502020104020203" pitchFamily="34" charset="0"/>
                        </a:rPr>
                        <a:t>://host:port, mesos://host:port, yarn, or local.</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r>
              <a:tr h="1468276">
                <a:tc>
                  <a:txBody>
                    <a:bodyPr/>
                    <a:lstStyle/>
                    <a:p>
                      <a:pPr marL="0" marR="0">
                        <a:lnSpc>
                          <a:spcPct val="107000"/>
                        </a:lnSpc>
                        <a:spcBef>
                          <a:spcPts val="0"/>
                        </a:spcBef>
                        <a:spcAft>
                          <a:spcPts val="0"/>
                        </a:spcAft>
                      </a:pPr>
                      <a:r>
                        <a:rPr lang="en-US" sz="1400" b="1" dirty="0">
                          <a:effectLst/>
                          <a:latin typeface="Gill Sans MT" panose="020B0502020104020203" pitchFamily="34" charset="0"/>
                        </a:rPr>
                        <a:t>  --deploy-mode DEPLOY_MODE   </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c>
                  <a:txBody>
                    <a:bodyPr/>
                    <a:lstStyle/>
                    <a:p>
                      <a:pPr marL="0" marR="0">
                        <a:lnSpc>
                          <a:spcPct val="107000"/>
                        </a:lnSpc>
                        <a:spcBef>
                          <a:spcPts val="0"/>
                        </a:spcBef>
                        <a:spcAft>
                          <a:spcPts val="0"/>
                        </a:spcAft>
                      </a:pPr>
                      <a:r>
                        <a:rPr lang="en-US" sz="1400" b="1" dirty="0">
                          <a:effectLst/>
                          <a:latin typeface="Gill Sans MT" panose="020B0502020104020203" pitchFamily="34" charset="0"/>
                        </a:rPr>
                        <a:t>Whether to launch the driver program locally </a:t>
                      </a:r>
                      <a:r>
                        <a:rPr lang="en-US" sz="1400" b="1" dirty="0" smtClean="0">
                          <a:effectLst/>
                          <a:latin typeface="Gill Sans MT" panose="020B0502020104020203" pitchFamily="34" charset="0"/>
                        </a:rPr>
                        <a:t>(“client") </a:t>
                      </a:r>
                      <a:r>
                        <a:rPr lang="en-US" sz="1400" b="1" dirty="0">
                          <a:effectLst/>
                          <a:latin typeface="Gill Sans MT" panose="020B0502020104020203" pitchFamily="34" charset="0"/>
                        </a:rPr>
                        <a:t>or </a:t>
                      </a:r>
                      <a:r>
                        <a:rPr lang="en-US" sz="1400" b="1" dirty="0">
                          <a:solidFill>
                            <a:srgbClr val="FF0000"/>
                          </a:solidFill>
                          <a:effectLst/>
                          <a:latin typeface="Gill Sans MT" panose="020B0502020104020203" pitchFamily="34" charset="0"/>
                        </a:rPr>
                        <a:t>on one of the worker machines inside the cluster ("cluster")</a:t>
                      </a:r>
                      <a:r>
                        <a:rPr lang="en-US" sz="1400" b="1" dirty="0">
                          <a:effectLst/>
                          <a:latin typeface="Gill Sans MT" panose="020B0502020104020203" pitchFamily="34" charset="0"/>
                        </a:rPr>
                        <a:t>                       (Default: client).</a:t>
                      </a:r>
                    </a:p>
                    <a:p>
                      <a:pPr marL="0" marR="0">
                        <a:lnSpc>
                          <a:spcPct val="107000"/>
                        </a:lnSpc>
                        <a:spcBef>
                          <a:spcPts val="0"/>
                        </a:spcBef>
                        <a:spcAft>
                          <a:spcPts val="0"/>
                        </a:spcAft>
                      </a:pPr>
                      <a:r>
                        <a:rPr lang="en-US" sz="1400" b="1" dirty="0">
                          <a:effectLst/>
                          <a:latin typeface="Gill Sans MT" panose="020B0502020104020203" pitchFamily="34" charset="0"/>
                        </a:rPr>
                        <a:t> </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r>
              <a:tr h="726190">
                <a:tc>
                  <a:txBody>
                    <a:bodyPr/>
                    <a:lstStyle/>
                    <a:p>
                      <a:pPr marL="0" marR="0">
                        <a:lnSpc>
                          <a:spcPct val="107000"/>
                        </a:lnSpc>
                        <a:spcBef>
                          <a:spcPts val="0"/>
                        </a:spcBef>
                        <a:spcAft>
                          <a:spcPts val="0"/>
                        </a:spcAft>
                      </a:pPr>
                      <a:r>
                        <a:rPr lang="en-US" sz="1400" b="1" dirty="0">
                          <a:effectLst/>
                          <a:latin typeface="Gill Sans MT" panose="020B0502020104020203" pitchFamily="34" charset="0"/>
                        </a:rPr>
                        <a:t>  --class CLASS_NAME</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Your application's main class (for Java / Scala apps).</a:t>
                      </a:r>
                    </a:p>
                    <a:p>
                      <a:pPr marL="0" marR="0">
                        <a:lnSpc>
                          <a:spcPct val="107000"/>
                        </a:lnSpc>
                        <a:spcBef>
                          <a:spcPts val="0"/>
                        </a:spcBef>
                        <a:spcAft>
                          <a:spcPts val="0"/>
                        </a:spcAft>
                      </a:pPr>
                      <a:r>
                        <a:rPr lang="en-US" sz="1400" b="1">
                          <a:effectLst/>
                          <a:latin typeface="Gill Sans MT" panose="020B0502020104020203" pitchFamily="34" charset="0"/>
                        </a:rPr>
                        <a:t> </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r>
              <a:tr h="478829">
                <a:tc>
                  <a:txBody>
                    <a:bodyPr/>
                    <a:lstStyle/>
                    <a:p>
                      <a:pPr marL="0" marR="0">
                        <a:lnSpc>
                          <a:spcPct val="107000"/>
                        </a:lnSpc>
                        <a:spcBef>
                          <a:spcPts val="0"/>
                        </a:spcBef>
                        <a:spcAft>
                          <a:spcPts val="0"/>
                        </a:spcAft>
                      </a:pPr>
                      <a:r>
                        <a:rPr lang="en-US" sz="1400" b="1" dirty="0">
                          <a:effectLst/>
                          <a:latin typeface="Gill Sans MT" panose="020B0502020104020203" pitchFamily="34" charset="0"/>
                        </a:rPr>
                        <a:t>--name </a:t>
                      </a:r>
                      <a:r>
                        <a:rPr lang="en-US" sz="1400" b="1" dirty="0" err="1">
                          <a:effectLst/>
                          <a:latin typeface="Gill Sans MT" panose="020B0502020104020203" pitchFamily="34" charset="0"/>
                        </a:rPr>
                        <a:t>NAME</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  A name of your application.</a:t>
                      </a:r>
                    </a:p>
                    <a:p>
                      <a:pPr marL="0" marR="0">
                        <a:lnSpc>
                          <a:spcPct val="107000"/>
                        </a:lnSpc>
                        <a:spcBef>
                          <a:spcPts val="0"/>
                        </a:spcBef>
                        <a:spcAft>
                          <a:spcPts val="0"/>
                        </a:spcAft>
                      </a:pPr>
                      <a:r>
                        <a:rPr lang="en-US" sz="1400" b="1">
                          <a:effectLst/>
                          <a:latin typeface="Gill Sans MT" panose="020B0502020104020203" pitchFamily="34" charset="0"/>
                        </a:rPr>
                        <a:t> </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r>
              <a:tr h="973552">
                <a:tc>
                  <a:txBody>
                    <a:bodyPr/>
                    <a:lstStyle/>
                    <a:p>
                      <a:pPr marL="0" marR="0">
                        <a:lnSpc>
                          <a:spcPct val="107000"/>
                        </a:lnSpc>
                        <a:spcBef>
                          <a:spcPts val="0"/>
                        </a:spcBef>
                        <a:spcAft>
                          <a:spcPts val="0"/>
                        </a:spcAft>
                      </a:pPr>
                      <a:r>
                        <a:rPr lang="en-US" sz="1400" b="1" dirty="0">
                          <a:effectLst/>
                          <a:latin typeface="Gill Sans MT" panose="020B0502020104020203" pitchFamily="34" charset="0"/>
                        </a:rPr>
                        <a:t>  --jars </a:t>
                      </a:r>
                      <a:r>
                        <a:rPr lang="en-US" sz="1400" b="1" dirty="0" err="1">
                          <a:effectLst/>
                          <a:latin typeface="Gill Sans MT" panose="020B0502020104020203" pitchFamily="34" charset="0"/>
                        </a:rPr>
                        <a:t>JARS</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c>
                  <a:txBody>
                    <a:bodyPr/>
                    <a:lstStyle/>
                    <a:p>
                      <a:pPr marL="0" marR="0">
                        <a:lnSpc>
                          <a:spcPct val="107000"/>
                        </a:lnSpc>
                        <a:spcBef>
                          <a:spcPts val="0"/>
                        </a:spcBef>
                        <a:spcAft>
                          <a:spcPts val="0"/>
                        </a:spcAft>
                      </a:pPr>
                      <a:r>
                        <a:rPr lang="en-US" sz="1400" b="1" dirty="0">
                          <a:effectLst/>
                          <a:latin typeface="Gill Sans MT" panose="020B0502020104020203" pitchFamily="34" charset="0"/>
                        </a:rPr>
                        <a:t>Comma-separated list of local jars to include on the </a:t>
                      </a:r>
                      <a:r>
                        <a:rPr lang="en-US" sz="1400" b="1" dirty="0" err="1">
                          <a:effectLst/>
                          <a:latin typeface="Gill Sans MT" panose="020B0502020104020203" pitchFamily="34" charset="0"/>
                        </a:rPr>
                        <a:t>driverand</a:t>
                      </a:r>
                      <a:r>
                        <a:rPr lang="en-US" sz="1400" b="1" dirty="0">
                          <a:effectLst/>
                          <a:latin typeface="Gill Sans MT" panose="020B0502020104020203" pitchFamily="34" charset="0"/>
                        </a:rPr>
                        <a:t> executor </a:t>
                      </a:r>
                      <a:r>
                        <a:rPr lang="en-US" sz="1400" b="1" dirty="0" err="1">
                          <a:effectLst/>
                          <a:latin typeface="Gill Sans MT" panose="020B0502020104020203" pitchFamily="34" charset="0"/>
                        </a:rPr>
                        <a:t>classpaths</a:t>
                      </a:r>
                      <a:r>
                        <a:rPr lang="en-US" sz="1400" b="1" dirty="0">
                          <a:effectLst/>
                          <a:latin typeface="Gill Sans MT" panose="020B0502020104020203" pitchFamily="34" charset="0"/>
                        </a:rPr>
                        <a:t>.</a:t>
                      </a:r>
                    </a:p>
                    <a:p>
                      <a:pPr marL="0" marR="0">
                        <a:lnSpc>
                          <a:spcPct val="107000"/>
                        </a:lnSpc>
                        <a:spcBef>
                          <a:spcPts val="0"/>
                        </a:spcBef>
                        <a:spcAft>
                          <a:spcPts val="0"/>
                        </a:spcAft>
                      </a:pPr>
                      <a:r>
                        <a:rPr lang="en-US" sz="1400" b="1" dirty="0">
                          <a:effectLst/>
                          <a:latin typeface="Gill Sans MT" panose="020B0502020104020203" pitchFamily="34" charset="0"/>
                        </a:rPr>
                        <a:t> </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r>
            </a:tbl>
          </a:graphicData>
        </a:graphic>
      </p:graphicFrame>
      <p:sp>
        <p:nvSpPr>
          <p:cNvPr id="5" name="object 2"/>
          <p:cNvSpPr/>
          <p:nvPr/>
        </p:nvSpPr>
        <p:spPr>
          <a:xfrm>
            <a:off x="6834744" y="173364"/>
            <a:ext cx="2143377" cy="790687"/>
          </a:xfrm>
          <a:prstGeom prst="rect">
            <a:avLst/>
          </a:prstGeom>
          <a:blipFill>
            <a:blip r:embed="rId2"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984268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66" y="152400"/>
            <a:ext cx="8577467" cy="553998"/>
          </a:xfrm>
        </p:spPr>
        <p:txBody>
          <a:bodyPr/>
          <a:lstStyle/>
          <a:p>
            <a:r>
              <a:rPr lang="en-US" dirty="0"/>
              <a:t>Spark Shell Arguments:</a:t>
            </a:r>
          </a:p>
        </p:txBody>
      </p:sp>
      <p:graphicFrame>
        <p:nvGraphicFramePr>
          <p:cNvPr id="4" name="Table 3"/>
          <p:cNvGraphicFramePr>
            <a:graphicFrameLocks noGrp="1"/>
          </p:cNvGraphicFramePr>
          <p:nvPr>
            <p:extLst>
              <p:ext uri="{D42A27DB-BD31-4B8C-83A1-F6EECF244321}">
                <p14:modId xmlns:p14="http://schemas.microsoft.com/office/powerpoint/2010/main" val="1871718241"/>
              </p:ext>
            </p:extLst>
          </p:nvPr>
        </p:nvGraphicFramePr>
        <p:xfrm>
          <a:off x="130866" y="870532"/>
          <a:ext cx="8077200" cy="3886201"/>
        </p:xfrm>
        <a:graphic>
          <a:graphicData uri="http://schemas.openxmlformats.org/drawingml/2006/table">
            <a:tbl>
              <a:tblPr firstRow="1" firstCol="1" bandRow="1">
                <a:tableStyleId>{5C22544A-7EE6-4342-B048-85BDC9FD1C3A}</a:tableStyleId>
              </a:tblPr>
              <a:tblGrid>
                <a:gridCol w="4055642"/>
                <a:gridCol w="4021558"/>
              </a:tblGrid>
              <a:tr h="514743">
                <a:tc>
                  <a:txBody>
                    <a:bodyPr/>
                    <a:lstStyle/>
                    <a:p>
                      <a:pPr marL="0" marR="0">
                        <a:lnSpc>
                          <a:spcPct val="107000"/>
                        </a:lnSpc>
                        <a:spcBef>
                          <a:spcPts val="0"/>
                        </a:spcBef>
                        <a:spcAft>
                          <a:spcPts val="0"/>
                        </a:spcAft>
                      </a:pPr>
                      <a:r>
                        <a:rPr lang="en-US" sz="1400" b="1" dirty="0">
                          <a:effectLst/>
                          <a:latin typeface="Gill Sans MT" panose="020B0502020104020203" pitchFamily="34" charset="0"/>
                        </a:rPr>
                        <a:t>--files </a:t>
                      </a:r>
                      <a:r>
                        <a:rPr lang="en-US" sz="1400" b="1" dirty="0" err="1">
                          <a:effectLst/>
                          <a:latin typeface="Gill Sans MT" panose="020B0502020104020203" pitchFamily="34" charset="0"/>
                        </a:rPr>
                        <a:t>FILES</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  Comma-separated list of files to be placed in the working   directory of each executor</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r>
              <a:tr h="514743">
                <a:tc>
                  <a:txBody>
                    <a:bodyPr/>
                    <a:lstStyle/>
                    <a:p>
                      <a:pPr marL="0" marR="0">
                        <a:lnSpc>
                          <a:spcPct val="107000"/>
                        </a:lnSpc>
                        <a:spcBef>
                          <a:spcPts val="0"/>
                        </a:spcBef>
                        <a:spcAft>
                          <a:spcPts val="0"/>
                        </a:spcAft>
                      </a:pPr>
                      <a:r>
                        <a:rPr lang="en-US" sz="1400" b="1" dirty="0">
                          <a:effectLst/>
                          <a:latin typeface="Gill Sans MT" panose="020B0502020104020203" pitchFamily="34" charset="0"/>
                        </a:rPr>
                        <a:t>  --</a:t>
                      </a:r>
                      <a:r>
                        <a:rPr lang="en-US" sz="1400" b="1" dirty="0" err="1">
                          <a:effectLst/>
                          <a:latin typeface="Gill Sans MT" panose="020B0502020104020203" pitchFamily="34" charset="0"/>
                        </a:rPr>
                        <a:t>conf</a:t>
                      </a:r>
                      <a:r>
                        <a:rPr lang="en-US" sz="1400" b="1" dirty="0">
                          <a:effectLst/>
                          <a:latin typeface="Gill Sans MT" panose="020B0502020104020203" pitchFamily="34" charset="0"/>
                        </a:rPr>
                        <a:t> PROP=VALUE           </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Arbitrary Spark configuration property.</a:t>
                      </a:r>
                    </a:p>
                    <a:p>
                      <a:pPr marL="0" marR="0">
                        <a:lnSpc>
                          <a:spcPct val="107000"/>
                        </a:lnSpc>
                        <a:spcBef>
                          <a:spcPts val="0"/>
                        </a:spcBef>
                        <a:spcAft>
                          <a:spcPts val="0"/>
                        </a:spcAft>
                      </a:pPr>
                      <a:r>
                        <a:rPr lang="en-US" sz="1400" b="1">
                          <a:effectLst/>
                          <a:latin typeface="Gill Sans MT" panose="020B0502020104020203" pitchFamily="34" charset="0"/>
                        </a:rPr>
                        <a:t> </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r>
              <a:tr h="1046572">
                <a:tc>
                  <a:txBody>
                    <a:bodyPr/>
                    <a:lstStyle/>
                    <a:p>
                      <a:pPr marL="0" marR="0">
                        <a:lnSpc>
                          <a:spcPct val="107000"/>
                        </a:lnSpc>
                        <a:spcBef>
                          <a:spcPts val="0"/>
                        </a:spcBef>
                        <a:spcAft>
                          <a:spcPts val="0"/>
                        </a:spcAft>
                      </a:pPr>
                      <a:r>
                        <a:rPr lang="en-US" sz="1400" b="1" dirty="0">
                          <a:effectLst/>
                          <a:latin typeface="Gill Sans MT" panose="020B0502020104020203" pitchFamily="34" charset="0"/>
                        </a:rPr>
                        <a:t>--properties-file FILE      </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c>
                  <a:txBody>
                    <a:bodyPr/>
                    <a:lstStyle/>
                    <a:p>
                      <a:pPr marL="0" marR="0">
                        <a:lnSpc>
                          <a:spcPct val="107000"/>
                        </a:lnSpc>
                        <a:spcBef>
                          <a:spcPts val="0"/>
                        </a:spcBef>
                        <a:spcAft>
                          <a:spcPts val="0"/>
                        </a:spcAft>
                      </a:pPr>
                      <a:r>
                        <a:rPr lang="en-US" sz="1400" b="1">
                          <a:effectLst/>
                          <a:latin typeface="Gill Sans MT" panose="020B0502020104020203" pitchFamily="34" charset="0"/>
                        </a:rPr>
                        <a:t>  Path to a file from which to load extra properties. If not specified, this will look for conf/spark-defaults.conf.</a:t>
                      </a:r>
                    </a:p>
                    <a:p>
                      <a:pPr marL="0" marR="0">
                        <a:lnSpc>
                          <a:spcPct val="107000"/>
                        </a:lnSpc>
                        <a:spcBef>
                          <a:spcPts val="0"/>
                        </a:spcBef>
                        <a:spcAft>
                          <a:spcPts val="0"/>
                        </a:spcAft>
                      </a:pPr>
                      <a:r>
                        <a:rPr lang="en-US" sz="1400" b="1">
                          <a:effectLst/>
                          <a:latin typeface="Gill Sans MT" panose="020B0502020104020203" pitchFamily="34" charset="0"/>
                        </a:rPr>
                        <a:t> </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r>
              <a:tr h="780657">
                <a:tc>
                  <a:txBody>
                    <a:bodyPr/>
                    <a:lstStyle/>
                    <a:p>
                      <a:pPr marL="0" marR="0">
                        <a:lnSpc>
                          <a:spcPct val="107000"/>
                        </a:lnSpc>
                        <a:spcBef>
                          <a:spcPts val="0"/>
                        </a:spcBef>
                        <a:spcAft>
                          <a:spcPts val="0"/>
                        </a:spcAft>
                      </a:pPr>
                      <a:r>
                        <a:rPr lang="en-US" sz="1400" b="1">
                          <a:effectLst/>
                          <a:latin typeface="Gill Sans MT" panose="020B0502020104020203" pitchFamily="34" charset="0"/>
                        </a:rPr>
                        <a:t>  --proxy-user NAME           </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c>
                  <a:txBody>
                    <a:bodyPr/>
                    <a:lstStyle/>
                    <a:p>
                      <a:pPr marL="0" marR="0">
                        <a:lnSpc>
                          <a:spcPct val="107000"/>
                        </a:lnSpc>
                        <a:spcBef>
                          <a:spcPts val="0"/>
                        </a:spcBef>
                        <a:spcAft>
                          <a:spcPts val="0"/>
                        </a:spcAft>
                      </a:pPr>
                      <a:r>
                        <a:rPr lang="en-US" sz="1400" b="1" dirty="0">
                          <a:effectLst/>
                          <a:latin typeface="Gill Sans MT" panose="020B0502020104020203" pitchFamily="34" charset="0"/>
                        </a:rPr>
                        <a:t>User to impersonate when submitting the application.</a:t>
                      </a:r>
                    </a:p>
                    <a:p>
                      <a:pPr marL="0" marR="0">
                        <a:lnSpc>
                          <a:spcPct val="107000"/>
                        </a:lnSpc>
                        <a:spcBef>
                          <a:spcPts val="0"/>
                        </a:spcBef>
                        <a:spcAft>
                          <a:spcPts val="0"/>
                        </a:spcAft>
                      </a:pPr>
                      <a:r>
                        <a:rPr lang="en-US" sz="1400" b="1" dirty="0">
                          <a:effectLst/>
                          <a:latin typeface="Gill Sans MT" panose="020B0502020104020203" pitchFamily="34" charset="0"/>
                        </a:rPr>
                        <a:t> </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r>
              <a:tr h="514743">
                <a:tc>
                  <a:txBody>
                    <a:bodyPr/>
                    <a:lstStyle/>
                    <a:p>
                      <a:pPr marL="0" marR="0">
                        <a:lnSpc>
                          <a:spcPct val="107000"/>
                        </a:lnSpc>
                        <a:spcBef>
                          <a:spcPts val="0"/>
                        </a:spcBef>
                        <a:spcAft>
                          <a:spcPts val="0"/>
                        </a:spcAft>
                      </a:pPr>
                      <a:r>
                        <a:rPr lang="en-US" sz="1400" b="1">
                          <a:effectLst/>
                          <a:latin typeface="Gill Sans MT" panose="020B0502020104020203" pitchFamily="34" charset="0"/>
                        </a:rPr>
                        <a:t>  --help, -h                  </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c>
                  <a:txBody>
                    <a:bodyPr/>
                    <a:lstStyle/>
                    <a:p>
                      <a:pPr marL="0" marR="0">
                        <a:lnSpc>
                          <a:spcPct val="107000"/>
                        </a:lnSpc>
                        <a:spcBef>
                          <a:spcPts val="0"/>
                        </a:spcBef>
                        <a:spcAft>
                          <a:spcPts val="0"/>
                        </a:spcAft>
                      </a:pPr>
                      <a:r>
                        <a:rPr lang="en-US" sz="1400" b="1" dirty="0">
                          <a:effectLst/>
                          <a:latin typeface="Gill Sans MT" panose="020B0502020104020203" pitchFamily="34" charset="0"/>
                        </a:rPr>
                        <a:t>Show this help message and exit</a:t>
                      </a:r>
                    </a:p>
                    <a:p>
                      <a:pPr marL="0" marR="0">
                        <a:lnSpc>
                          <a:spcPct val="107000"/>
                        </a:lnSpc>
                        <a:spcBef>
                          <a:spcPts val="0"/>
                        </a:spcBef>
                        <a:spcAft>
                          <a:spcPts val="0"/>
                        </a:spcAft>
                      </a:pPr>
                      <a:r>
                        <a:rPr lang="en-US" sz="1400" b="1" dirty="0">
                          <a:effectLst/>
                          <a:latin typeface="Gill Sans MT" panose="020B0502020104020203" pitchFamily="34" charset="0"/>
                        </a:rPr>
                        <a:t> </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r>
              <a:tr h="514743">
                <a:tc>
                  <a:txBody>
                    <a:bodyPr/>
                    <a:lstStyle/>
                    <a:p>
                      <a:pPr marL="0" marR="0">
                        <a:lnSpc>
                          <a:spcPct val="107000"/>
                        </a:lnSpc>
                        <a:spcBef>
                          <a:spcPts val="0"/>
                        </a:spcBef>
                        <a:spcAft>
                          <a:spcPts val="0"/>
                        </a:spcAft>
                      </a:pPr>
                      <a:r>
                        <a:rPr lang="en-US" sz="1400" b="1">
                          <a:effectLst/>
                          <a:latin typeface="Gill Sans MT" panose="020B0502020104020203" pitchFamily="34" charset="0"/>
                        </a:rPr>
                        <a:t>--version</a:t>
                      </a:r>
                      <a:endParaRPr lang="en-US" sz="1400" b="1">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c>
                  <a:txBody>
                    <a:bodyPr/>
                    <a:lstStyle/>
                    <a:p>
                      <a:pPr marL="0" marR="0">
                        <a:lnSpc>
                          <a:spcPct val="107000"/>
                        </a:lnSpc>
                        <a:spcBef>
                          <a:spcPts val="0"/>
                        </a:spcBef>
                        <a:spcAft>
                          <a:spcPts val="0"/>
                        </a:spcAft>
                      </a:pPr>
                      <a:r>
                        <a:rPr lang="en-US" sz="1400" b="1" dirty="0">
                          <a:effectLst/>
                          <a:latin typeface="Gill Sans MT" panose="020B0502020104020203" pitchFamily="34" charset="0"/>
                        </a:rPr>
                        <a:t>   Print the version of current Spark</a:t>
                      </a:r>
                    </a:p>
                    <a:p>
                      <a:pPr marL="0" marR="0">
                        <a:lnSpc>
                          <a:spcPct val="107000"/>
                        </a:lnSpc>
                        <a:spcBef>
                          <a:spcPts val="0"/>
                        </a:spcBef>
                        <a:spcAft>
                          <a:spcPts val="0"/>
                        </a:spcAft>
                      </a:pPr>
                      <a:r>
                        <a:rPr lang="en-US" sz="1400" b="1" dirty="0">
                          <a:effectLst/>
                          <a:latin typeface="Gill Sans MT" panose="020B0502020104020203" pitchFamily="34" charset="0"/>
                        </a:rPr>
                        <a:t> </a:t>
                      </a:r>
                      <a:endParaRPr lang="en-US" sz="1400" b="1" dirty="0">
                        <a:effectLst/>
                        <a:latin typeface="Gill Sans MT" panose="020B0502020104020203" pitchFamily="34" charset="0"/>
                        <a:ea typeface="Calibri" panose="020F0502020204030204" pitchFamily="34" charset="0"/>
                        <a:cs typeface="Times New Roman" panose="02020603050405020304" pitchFamily="18" charset="0"/>
                      </a:endParaRPr>
                    </a:p>
                  </a:txBody>
                  <a:tcPr marL="33100" marR="33100" marT="0" marB="0"/>
                </a:tc>
              </a:tr>
            </a:tbl>
          </a:graphicData>
        </a:graphic>
      </p:graphicFrame>
      <p:sp>
        <p:nvSpPr>
          <p:cNvPr id="3" name="Rectangle 2"/>
          <p:cNvSpPr/>
          <p:nvPr/>
        </p:nvSpPr>
        <p:spPr>
          <a:xfrm>
            <a:off x="0" y="4753060"/>
            <a:ext cx="9220200" cy="1754326"/>
          </a:xfrm>
          <a:prstGeom prst="rect">
            <a:avLst/>
          </a:prstGeom>
        </p:spPr>
        <p:txBody>
          <a:bodyPr wrap="square">
            <a:spAutoFit/>
          </a:bodyPr>
          <a:lstStyle/>
          <a:p>
            <a:r>
              <a:rPr lang="en-US" dirty="0"/>
              <a:t>spark-shell --master local[2] --name MyApp1 </a:t>
            </a:r>
            <a:endParaRPr lang="en-US" dirty="0" smtClean="0"/>
          </a:p>
          <a:p>
            <a:endParaRPr lang="en-US" dirty="0"/>
          </a:p>
          <a:p>
            <a:r>
              <a:rPr lang="en-US" dirty="0"/>
              <a:t>spark-shell --master yarn --deploy-mode client --name MyApp2   --</a:t>
            </a:r>
            <a:r>
              <a:rPr lang="en-US" dirty="0" err="1"/>
              <a:t>conf</a:t>
            </a:r>
            <a:r>
              <a:rPr lang="en-US" dirty="0"/>
              <a:t> </a:t>
            </a:r>
            <a:r>
              <a:rPr lang="en-US" dirty="0" err="1"/>
              <a:t>spark.ui.port</a:t>
            </a:r>
            <a:r>
              <a:rPr lang="en-US" dirty="0"/>
              <a:t>=4041 </a:t>
            </a:r>
            <a:endParaRPr lang="en-US" dirty="0" smtClean="0"/>
          </a:p>
          <a:p>
            <a:endParaRPr lang="en-US" dirty="0"/>
          </a:p>
          <a:p>
            <a:r>
              <a:rPr lang="en-US" dirty="0"/>
              <a:t>spark-shell --master yarn --deploy-mode client --name MyApp2   --</a:t>
            </a:r>
            <a:r>
              <a:rPr lang="en-US" dirty="0" err="1"/>
              <a:t>conf</a:t>
            </a:r>
            <a:r>
              <a:rPr lang="en-US" dirty="0"/>
              <a:t> </a:t>
            </a:r>
            <a:r>
              <a:rPr lang="en-US" dirty="0" err="1"/>
              <a:t>spark.ui.port</a:t>
            </a:r>
            <a:r>
              <a:rPr lang="en-US" dirty="0"/>
              <a:t>=4041 --driver-memory 2G --executor-memory 2G --packages </a:t>
            </a:r>
            <a:r>
              <a:rPr lang="en-US" dirty="0" smtClean="0"/>
              <a:t>mysql:mysql-connector-java:5.1.30 </a:t>
            </a:r>
            <a:endParaRPr lang="en-US" dirty="0"/>
          </a:p>
        </p:txBody>
      </p:sp>
      <p:sp>
        <p:nvSpPr>
          <p:cNvPr id="5" name="object 2"/>
          <p:cNvSpPr/>
          <p:nvPr/>
        </p:nvSpPr>
        <p:spPr>
          <a:xfrm>
            <a:off x="6781800" y="0"/>
            <a:ext cx="2143377" cy="790687"/>
          </a:xfrm>
          <a:prstGeom prst="rect">
            <a:avLst/>
          </a:prstGeom>
          <a:blipFill>
            <a:blip r:embed="rId2" cstate="print"/>
            <a:stretch>
              <a:fillRect/>
            </a:stretch>
          </a:blipFill>
        </p:spPr>
        <p:txBody>
          <a:bodyPr wrap="square" lIns="0" tIns="0" rIns="0" bIns="0" rtlCol="0"/>
          <a:lstStyle/>
          <a:p>
            <a:endParaRPr/>
          </a:p>
        </p:txBody>
      </p:sp>
      <p:sp>
        <p:nvSpPr>
          <p:cNvPr id="6" name="object 12"/>
          <p:cNvSpPr txBox="1">
            <a:spLocks noGrp="1"/>
          </p:cNvSpPr>
          <p:nvPr>
            <p:ph type="ftr" sz="quarter" idx="5"/>
          </p:nvPr>
        </p:nvSpPr>
        <p:spPr>
          <a:xfrm>
            <a:off x="221686" y="6537297"/>
            <a:ext cx="3556000" cy="254000"/>
          </a:xfrm>
          <a:prstGeom prst="rect">
            <a:avLst/>
          </a:prstGeom>
        </p:spPr>
        <p:txBody>
          <a:bodyPr vert="horz" wrap="square" lIns="0" tIns="0" rIns="0" bIns="0" rtlCol="0">
            <a:spAutoFit/>
          </a:bodyPr>
          <a:lstStyle/>
          <a:p>
            <a:pPr marL="12700">
              <a:lnSpc>
                <a:spcPct val="100000"/>
              </a:lnSpc>
            </a:pPr>
            <a:r>
              <a:rPr dirty="0"/>
              <a:t>I</a:t>
            </a:r>
            <a:r>
              <a:rPr spc="-10" dirty="0"/>
              <a:t>n</a:t>
            </a:r>
            <a:r>
              <a:rPr spc="-40" dirty="0"/>
              <a:t>t</a:t>
            </a:r>
            <a:r>
              <a:rPr dirty="0"/>
              <a:t>el</a:t>
            </a:r>
            <a:r>
              <a:rPr spc="-10" dirty="0"/>
              <a:t>l</a:t>
            </a:r>
            <a:r>
              <a:rPr spc="-5" dirty="0"/>
              <a:t>ipaa</a:t>
            </a:r>
            <a:r>
              <a:rPr dirty="0"/>
              <a:t>t</a:t>
            </a:r>
            <a:r>
              <a:rPr spc="-40" dirty="0">
                <a:latin typeface="Times New Roman"/>
                <a:cs typeface="Times New Roman"/>
              </a:rPr>
              <a:t> </a:t>
            </a:r>
            <a:r>
              <a:rPr spc="-5" dirty="0"/>
              <a:t>Soft</a:t>
            </a:r>
            <a:r>
              <a:rPr spc="-25" dirty="0"/>
              <a:t>w</a:t>
            </a:r>
            <a:r>
              <a:rPr spc="-10" dirty="0"/>
              <a:t>a</a:t>
            </a:r>
            <a:r>
              <a:rPr spc="-40" dirty="0"/>
              <a:t>r</a:t>
            </a:r>
            <a:r>
              <a:rPr spc="-10" dirty="0"/>
              <a:t>e</a:t>
            </a:r>
            <a:r>
              <a:rPr spc="-45" dirty="0">
                <a:latin typeface="Times New Roman"/>
                <a:cs typeface="Times New Roman"/>
              </a:rPr>
              <a:t> </a:t>
            </a:r>
            <a:r>
              <a:rPr dirty="0"/>
              <a:t>S</a:t>
            </a:r>
            <a:r>
              <a:rPr spc="-5" dirty="0"/>
              <a:t>o</a:t>
            </a:r>
            <a:r>
              <a:rPr spc="-10" dirty="0"/>
              <a:t>l</a:t>
            </a:r>
            <a:r>
              <a:rPr spc="-5" dirty="0"/>
              <a:t>ution</a:t>
            </a:r>
            <a:r>
              <a:rPr dirty="0"/>
              <a:t>s</a:t>
            </a:r>
            <a:r>
              <a:rPr spc="-30" dirty="0">
                <a:latin typeface="Times New Roman"/>
                <a:cs typeface="Times New Roman"/>
              </a:rPr>
              <a:t> </a:t>
            </a:r>
            <a:r>
              <a:rPr spc="-20" dirty="0"/>
              <a:t>P</a:t>
            </a:r>
            <a:r>
              <a:rPr dirty="0"/>
              <a:t>vt.</a:t>
            </a:r>
            <a:r>
              <a:rPr spc="-45" dirty="0">
                <a:latin typeface="Times New Roman"/>
                <a:cs typeface="Times New Roman"/>
              </a:rPr>
              <a:t> </a:t>
            </a:r>
            <a:r>
              <a:rPr spc="-40" dirty="0"/>
              <a:t>Lt</a:t>
            </a:r>
            <a:r>
              <a:rPr spc="-5" dirty="0"/>
              <a:t>d.</a:t>
            </a:r>
          </a:p>
        </p:txBody>
      </p:sp>
    </p:spTree>
    <p:extLst>
      <p:ext uri="{BB962C8B-B14F-4D97-AF65-F5344CB8AC3E}">
        <p14:creationId xmlns:p14="http://schemas.microsoft.com/office/powerpoint/2010/main" val="657205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TotalTime>
  <Words>1011</Words>
  <Application>Microsoft Office PowerPoint</Application>
  <PresentationFormat>On-screen Show (4:3)</PresentationFormat>
  <Paragraphs>182</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Helvetica Neue</vt:lpstr>
      <vt:lpstr>Times New Roman</vt:lpstr>
      <vt:lpstr>Office Theme</vt:lpstr>
      <vt:lpstr>Spark Installation and Configurations</vt:lpstr>
      <vt:lpstr>Agenda</vt:lpstr>
      <vt:lpstr>Spark Installation:</vt:lpstr>
      <vt:lpstr>Spark Shell :-</vt:lpstr>
      <vt:lpstr>Spark Shell:</vt:lpstr>
      <vt:lpstr>Spark Shell:</vt:lpstr>
      <vt:lpstr>Spark Shell</vt:lpstr>
      <vt:lpstr>Spark Shell Arguments:</vt:lpstr>
      <vt:lpstr>Spark Shell Arguments:</vt:lpstr>
      <vt:lpstr>SparkConf :</vt:lpstr>
      <vt:lpstr>SparkContext :</vt:lpstr>
      <vt:lpstr>Spark Configurations :</vt:lpstr>
      <vt:lpstr>Spark Configurations :</vt:lpstr>
      <vt:lpstr>Driver Memory vs Executor Mememory</vt:lpstr>
      <vt:lpstr>Driver Memory:</vt:lpstr>
      <vt:lpstr>Executor Memory :</vt:lpstr>
      <vt:lpstr>Memory Management in Spark.</vt:lpstr>
      <vt:lpstr>Enable History server :</vt:lpstr>
      <vt:lpstr>QUIZ</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balaji</cp:lastModifiedBy>
  <cp:revision>34</cp:revision>
  <dcterms:created xsi:type="dcterms:W3CDTF">2017-04-22T10:07:20Z</dcterms:created>
  <dcterms:modified xsi:type="dcterms:W3CDTF">2017-05-25T04:46:31Z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2017-04-22T00:00:00Z</vt:filetime>
  </property>
  <property fmtid="{D5CDD505-2E9C-101B-9397-08002B2CF9AE}" pid="3" name="LastSaved">
    <vt:filetime>2017-04-22T00:00:00Z</vt:filetime>
  </property>
</Properties>
</file>