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9" r:id="rId2"/>
    <p:sldId id="290" r:id="rId3"/>
    <p:sldId id="260" r:id="rId4"/>
    <p:sldId id="261" r:id="rId5"/>
    <p:sldId id="262" r:id="rId6"/>
    <p:sldId id="263" r:id="rId7"/>
    <p:sldId id="264" r:id="rId8"/>
    <p:sldId id="265" r:id="rId9"/>
    <p:sldId id="266" r:id="rId10"/>
    <p:sldId id="267" r:id="rId11"/>
    <p:sldId id="285" r:id="rId12"/>
    <p:sldId id="268" r:id="rId13"/>
    <p:sldId id="269" r:id="rId14"/>
    <p:sldId id="270" r:id="rId15"/>
    <p:sldId id="271" r:id="rId16"/>
    <p:sldId id="272" r:id="rId17"/>
    <p:sldId id="280" r:id="rId18"/>
    <p:sldId id="273" r:id="rId19"/>
    <p:sldId id="281" r:id="rId20"/>
    <p:sldId id="282" r:id="rId21"/>
    <p:sldId id="274" r:id="rId22"/>
    <p:sldId id="283" r:id="rId23"/>
    <p:sldId id="284" r:id="rId24"/>
    <p:sldId id="275" r:id="rId25"/>
    <p:sldId id="276" r:id="rId26"/>
    <p:sldId id="288" r:id="rId27"/>
    <p:sldId id="287" r:id="rId28"/>
    <p:sldId id="286" r:id="rId29"/>
    <p:sldId id="291" r:id="rId30"/>
    <p:sldId id="279" r:id="rId31"/>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23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78" y="6476286"/>
            <a:ext cx="9143365" cy="382270"/>
          </a:xfrm>
          <a:custGeom>
            <a:avLst/>
            <a:gdLst/>
            <a:ahLst/>
            <a:cxnLst/>
            <a:rect l="l" t="t" r="r" b="b"/>
            <a:pathLst>
              <a:path w="9143365" h="382270">
                <a:moveTo>
                  <a:pt x="0" y="381713"/>
                </a:moveTo>
                <a:lnTo>
                  <a:pt x="9142821" y="381713"/>
                </a:lnTo>
                <a:lnTo>
                  <a:pt x="9142821" y="0"/>
                </a:lnTo>
                <a:lnTo>
                  <a:pt x="0" y="0"/>
                </a:lnTo>
                <a:lnTo>
                  <a:pt x="0" y="381713"/>
                </a:lnTo>
              </a:path>
            </a:pathLst>
          </a:custGeom>
          <a:solidFill>
            <a:srgbClr val="F79546"/>
          </a:solidFill>
        </p:spPr>
        <p:txBody>
          <a:bodyPr wrap="square" lIns="0" tIns="0" rIns="0" bIns="0" rtlCol="0"/>
          <a:lstStyle/>
          <a:p>
            <a:endParaRPr/>
          </a:p>
        </p:txBody>
      </p:sp>
      <p:sp>
        <p:nvSpPr>
          <p:cNvPr id="17" name="bk object 17"/>
          <p:cNvSpPr/>
          <p:nvPr/>
        </p:nvSpPr>
        <p:spPr>
          <a:xfrm>
            <a:off x="1178" y="6476286"/>
            <a:ext cx="9143365" cy="382270"/>
          </a:xfrm>
          <a:custGeom>
            <a:avLst/>
            <a:gdLst/>
            <a:ahLst/>
            <a:cxnLst/>
            <a:rect l="l" t="t" r="r" b="b"/>
            <a:pathLst>
              <a:path w="9143365" h="382270">
                <a:moveTo>
                  <a:pt x="9142821" y="0"/>
                </a:moveTo>
                <a:lnTo>
                  <a:pt x="0" y="0"/>
                </a:lnTo>
                <a:lnTo>
                  <a:pt x="0" y="381713"/>
                </a:lnTo>
              </a:path>
            </a:pathLst>
          </a:custGeom>
          <a:ln w="25399">
            <a:solidFill>
              <a:srgbClr val="F79546"/>
            </a:solidFill>
          </a:ln>
        </p:spPr>
        <p:txBody>
          <a:bodyPr wrap="square" lIns="0" tIns="0" rIns="0" bIns="0" rtlCol="0"/>
          <a:lstStyle/>
          <a:p>
            <a:endParaRPr/>
          </a:p>
        </p:txBody>
      </p:sp>
      <p:sp>
        <p:nvSpPr>
          <p:cNvPr id="18" name="bk object 18"/>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solidFill>
            <a:srgbClr val="F79546"/>
          </a:solidFill>
        </p:spPr>
        <p:txBody>
          <a:bodyPr wrap="square" lIns="0" tIns="0" rIns="0" bIns="0" rtlCol="0"/>
          <a:lstStyle/>
          <a:p>
            <a:endParaRPr/>
          </a:p>
        </p:txBody>
      </p:sp>
      <p:sp>
        <p:nvSpPr>
          <p:cNvPr id="19" name="bk object 19"/>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ln w="25399">
            <a:solidFill>
              <a:srgbClr val="F79546"/>
            </a:solidFill>
          </a:ln>
        </p:spPr>
        <p:txBody>
          <a:bodyPr wrap="square" lIns="0" tIns="0" rIns="0" bIns="0" rtlCol="0"/>
          <a:lstStyle/>
          <a:p>
            <a:endParaRPr/>
          </a:p>
        </p:txBody>
      </p:sp>
      <p:sp>
        <p:nvSpPr>
          <p:cNvPr id="20" name="bk object 20"/>
          <p:cNvSpPr/>
          <p:nvPr/>
        </p:nvSpPr>
        <p:spPr>
          <a:xfrm>
            <a:off x="8072505" y="6500833"/>
            <a:ext cx="1026795" cy="301624"/>
          </a:xfrm>
          <a:prstGeom prst="rect">
            <a:avLst/>
          </a:prstGeom>
          <a:blipFill>
            <a:blip r:embed="rId2" cstate="print"/>
            <a:stretch>
              <a:fillRect/>
            </a:stretch>
          </a:blipFill>
        </p:spPr>
        <p:txBody>
          <a:bodyPr wrap="square" lIns="0" tIns="0" rIns="0" bIns="0" rtlCol="0"/>
          <a:lstStyle/>
          <a:p>
            <a:endParaRPr/>
          </a:p>
        </p:txBody>
      </p:sp>
      <p:sp>
        <p:nvSpPr>
          <p:cNvPr id="21" name="bk object 21"/>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22" name="bk object 22"/>
          <p:cNvSpPr/>
          <p:nvPr/>
        </p:nvSpPr>
        <p:spPr>
          <a:xfrm>
            <a:off x="508506" y="1064261"/>
            <a:ext cx="8128010" cy="5080010"/>
          </a:xfrm>
          <a:prstGeom prst="rect">
            <a:avLst/>
          </a:prstGeom>
          <a:blipFill>
            <a:blip r:embed="rId4" cstate="print"/>
            <a:stretch>
              <a:fillRect/>
            </a:stretch>
          </a:blipFill>
        </p:spPr>
        <p:txBody>
          <a:bodyPr wrap="square" lIns="0" tIns="0" rIns="0" bIns="0" rtlCol="0"/>
          <a:lstStyle/>
          <a:p>
            <a:endParaRPr/>
          </a:p>
        </p:txBody>
      </p:sp>
      <p:sp>
        <p:nvSpPr>
          <p:cNvPr id="23" name="bk object 23"/>
          <p:cNvSpPr/>
          <p:nvPr/>
        </p:nvSpPr>
        <p:spPr>
          <a:xfrm>
            <a:off x="6215115" y="1142984"/>
            <a:ext cx="2134233" cy="2143125"/>
          </a:xfrm>
          <a:prstGeom prst="rect">
            <a:avLst/>
          </a:prstGeom>
          <a:blipFill>
            <a:blip r:embed="rId5" cstate="print"/>
            <a:stretch>
              <a:fillRect/>
            </a:stretch>
          </a:blipFill>
        </p:spPr>
        <p:txBody>
          <a:bodyPr wrap="square" lIns="0" tIns="0" rIns="0" bIns="0" rtlCol="0"/>
          <a:lstStyle/>
          <a:p>
            <a:endParaRPr/>
          </a:p>
        </p:txBody>
      </p:sp>
      <p:sp>
        <p:nvSpPr>
          <p:cNvPr id="24" name="bk object 24"/>
          <p:cNvSpPr/>
          <p:nvPr/>
        </p:nvSpPr>
        <p:spPr>
          <a:xfrm>
            <a:off x="2310383" y="1333500"/>
            <a:ext cx="4791456" cy="1237488"/>
          </a:xfrm>
          <a:prstGeom prst="rect">
            <a:avLst/>
          </a:prstGeom>
          <a:blipFill>
            <a:blip r:embed="rId6" cstate="print"/>
            <a:stretch>
              <a:fillRect/>
            </a:stretch>
          </a:blipFill>
        </p:spPr>
        <p:txBody>
          <a:bodyPr wrap="square" lIns="0" tIns="0" rIns="0" bIns="0" rtlCol="0"/>
          <a:lstStyle/>
          <a:p>
            <a:endParaRPr/>
          </a:p>
        </p:txBody>
      </p:sp>
      <p:sp>
        <p:nvSpPr>
          <p:cNvPr id="25" name="bk object 25"/>
          <p:cNvSpPr/>
          <p:nvPr/>
        </p:nvSpPr>
        <p:spPr>
          <a:xfrm>
            <a:off x="2269235" y="1429511"/>
            <a:ext cx="3523488" cy="1114043"/>
          </a:xfrm>
          <a:prstGeom prst="rect">
            <a:avLst/>
          </a:prstGeom>
          <a:blipFill>
            <a:blip r:embed="rId7" cstate="print"/>
            <a:stretch>
              <a:fillRect/>
            </a:stretch>
          </a:blipFill>
        </p:spPr>
        <p:txBody>
          <a:bodyPr wrap="square" lIns="0" tIns="0" rIns="0" bIns="0" rtlCol="0"/>
          <a:lstStyle/>
          <a:p>
            <a:endParaRPr/>
          </a:p>
        </p:txBody>
      </p:sp>
      <p:sp>
        <p:nvSpPr>
          <p:cNvPr id="26" name="bk object 26"/>
          <p:cNvSpPr/>
          <p:nvPr/>
        </p:nvSpPr>
        <p:spPr>
          <a:xfrm>
            <a:off x="2357378" y="1357243"/>
            <a:ext cx="4697095" cy="1143000"/>
          </a:xfrm>
          <a:custGeom>
            <a:avLst/>
            <a:gdLst/>
            <a:ahLst/>
            <a:cxnLst/>
            <a:rect l="l" t="t" r="r" b="b"/>
            <a:pathLst>
              <a:path w="4697095" h="1143000">
                <a:moveTo>
                  <a:pt x="3429127" y="0"/>
                </a:moveTo>
                <a:lnTo>
                  <a:pt x="0" y="0"/>
                </a:lnTo>
                <a:lnTo>
                  <a:pt x="0" y="1142999"/>
                </a:lnTo>
                <a:lnTo>
                  <a:pt x="3429127" y="1142999"/>
                </a:lnTo>
                <a:lnTo>
                  <a:pt x="3429127" y="952499"/>
                </a:lnTo>
                <a:lnTo>
                  <a:pt x="4696699" y="712591"/>
                </a:lnTo>
                <a:lnTo>
                  <a:pt x="3429127" y="666749"/>
                </a:lnTo>
                <a:lnTo>
                  <a:pt x="3429127" y="0"/>
                </a:lnTo>
                <a:close/>
              </a:path>
            </a:pathLst>
          </a:custGeom>
          <a:solidFill>
            <a:srgbClr val="DDD9C3"/>
          </a:solidFill>
        </p:spPr>
        <p:txBody>
          <a:bodyPr wrap="square" lIns="0" tIns="0" rIns="0" bIns="0" rtlCol="0"/>
          <a:lstStyle/>
          <a:p>
            <a:endParaRPr/>
          </a:p>
        </p:txBody>
      </p:sp>
      <p:sp>
        <p:nvSpPr>
          <p:cNvPr id="27" name="bk object 27"/>
          <p:cNvSpPr/>
          <p:nvPr/>
        </p:nvSpPr>
        <p:spPr>
          <a:xfrm>
            <a:off x="2357378" y="1357243"/>
            <a:ext cx="4697095" cy="1143000"/>
          </a:xfrm>
          <a:custGeom>
            <a:avLst/>
            <a:gdLst/>
            <a:ahLst/>
            <a:cxnLst/>
            <a:rect l="l" t="t" r="r" b="b"/>
            <a:pathLst>
              <a:path w="4697095" h="1143000">
                <a:moveTo>
                  <a:pt x="0" y="0"/>
                </a:moveTo>
                <a:lnTo>
                  <a:pt x="3429127" y="0"/>
                </a:lnTo>
                <a:lnTo>
                  <a:pt x="3429127" y="666749"/>
                </a:lnTo>
                <a:lnTo>
                  <a:pt x="4696699" y="712591"/>
                </a:lnTo>
                <a:lnTo>
                  <a:pt x="3429127" y="952499"/>
                </a:lnTo>
                <a:lnTo>
                  <a:pt x="3429127" y="1142999"/>
                </a:lnTo>
                <a:lnTo>
                  <a:pt x="2000256" y="1142999"/>
                </a:lnTo>
                <a:lnTo>
                  <a:pt x="0" y="1142999"/>
                </a:lnTo>
                <a:lnTo>
                  <a:pt x="0" y="666749"/>
                </a:lnTo>
                <a:lnTo>
                  <a:pt x="0" y="0"/>
                </a:lnTo>
                <a:close/>
              </a:path>
            </a:pathLst>
          </a:custGeom>
          <a:ln w="9524">
            <a:solidFill>
              <a:srgbClr val="497DB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78" y="6476286"/>
            <a:ext cx="9143365" cy="382270"/>
          </a:xfrm>
          <a:custGeom>
            <a:avLst/>
            <a:gdLst/>
            <a:ahLst/>
            <a:cxnLst/>
            <a:rect l="l" t="t" r="r" b="b"/>
            <a:pathLst>
              <a:path w="9143365" h="382270">
                <a:moveTo>
                  <a:pt x="0" y="381713"/>
                </a:moveTo>
                <a:lnTo>
                  <a:pt x="9142821" y="381713"/>
                </a:lnTo>
                <a:lnTo>
                  <a:pt x="9142821" y="0"/>
                </a:lnTo>
                <a:lnTo>
                  <a:pt x="0" y="0"/>
                </a:lnTo>
                <a:lnTo>
                  <a:pt x="0" y="381713"/>
                </a:lnTo>
              </a:path>
            </a:pathLst>
          </a:custGeom>
          <a:solidFill>
            <a:srgbClr val="F79546"/>
          </a:solidFill>
        </p:spPr>
        <p:txBody>
          <a:bodyPr wrap="square" lIns="0" tIns="0" rIns="0" bIns="0" rtlCol="0"/>
          <a:lstStyle/>
          <a:p>
            <a:endParaRPr/>
          </a:p>
        </p:txBody>
      </p:sp>
      <p:sp>
        <p:nvSpPr>
          <p:cNvPr id="17" name="bk object 17"/>
          <p:cNvSpPr/>
          <p:nvPr/>
        </p:nvSpPr>
        <p:spPr>
          <a:xfrm>
            <a:off x="1178" y="6476286"/>
            <a:ext cx="9143365" cy="382270"/>
          </a:xfrm>
          <a:custGeom>
            <a:avLst/>
            <a:gdLst/>
            <a:ahLst/>
            <a:cxnLst/>
            <a:rect l="l" t="t" r="r" b="b"/>
            <a:pathLst>
              <a:path w="9143365" h="382270">
                <a:moveTo>
                  <a:pt x="9142821" y="0"/>
                </a:moveTo>
                <a:lnTo>
                  <a:pt x="0" y="0"/>
                </a:lnTo>
                <a:lnTo>
                  <a:pt x="0" y="381713"/>
                </a:lnTo>
              </a:path>
            </a:pathLst>
          </a:custGeom>
          <a:ln w="25399">
            <a:solidFill>
              <a:srgbClr val="F79546"/>
            </a:solidFill>
          </a:ln>
        </p:spPr>
        <p:txBody>
          <a:bodyPr wrap="square" lIns="0" tIns="0" rIns="0" bIns="0" rtlCol="0"/>
          <a:lstStyle/>
          <a:p>
            <a:endParaRPr/>
          </a:p>
        </p:txBody>
      </p:sp>
      <p:sp>
        <p:nvSpPr>
          <p:cNvPr id="18" name="bk object 18"/>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solidFill>
            <a:srgbClr val="F79546"/>
          </a:solidFill>
        </p:spPr>
        <p:txBody>
          <a:bodyPr wrap="square" lIns="0" tIns="0" rIns="0" bIns="0" rtlCol="0"/>
          <a:lstStyle/>
          <a:p>
            <a:endParaRPr/>
          </a:p>
        </p:txBody>
      </p:sp>
      <p:sp>
        <p:nvSpPr>
          <p:cNvPr id="19" name="bk object 19"/>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ln w="25399">
            <a:solidFill>
              <a:srgbClr val="F79546"/>
            </a:solidFill>
          </a:ln>
        </p:spPr>
        <p:txBody>
          <a:bodyPr wrap="square" lIns="0" tIns="0" rIns="0" bIns="0" rtlCol="0"/>
          <a:lstStyle/>
          <a:p>
            <a:endParaRPr/>
          </a:p>
        </p:txBody>
      </p:sp>
      <p:sp>
        <p:nvSpPr>
          <p:cNvPr id="20" name="bk object 20"/>
          <p:cNvSpPr/>
          <p:nvPr/>
        </p:nvSpPr>
        <p:spPr>
          <a:xfrm>
            <a:off x="8072505" y="6500833"/>
            <a:ext cx="1026795" cy="30162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83266" y="391453"/>
            <a:ext cx="8577467" cy="482600"/>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079091" y="2974683"/>
            <a:ext cx="6985816" cy="2844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1686" y="6537297"/>
            <a:ext cx="3556000" cy="254000"/>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andeepknol.files.wordpress.com/2015/06/reduce_by.png"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andeepknol.files.wordpress.com/2015/06/group_by.png"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6" name="Rectangle 5"/>
          <p:cNvSpPr/>
          <p:nvPr/>
        </p:nvSpPr>
        <p:spPr>
          <a:xfrm>
            <a:off x="3200400" y="2514600"/>
            <a:ext cx="4572000" cy="1323439"/>
          </a:xfrm>
          <a:prstGeom prst="rect">
            <a:avLst/>
          </a:prstGeom>
        </p:spPr>
        <p:txBody>
          <a:bodyPr>
            <a:spAutoFit/>
          </a:bodyPr>
          <a:lstStyle/>
          <a:p>
            <a:r>
              <a:rPr lang="en-US" sz="4000" b="1" dirty="0" smtClean="0"/>
              <a:t>Pair RDD </a:t>
            </a:r>
            <a:r>
              <a:rPr lang="en-US" sz="4000" b="1" dirty="0"/>
              <a:t/>
            </a:r>
            <a:br>
              <a:rPr lang="en-US" sz="4000" b="1" dirty="0"/>
            </a:br>
            <a:endParaRPr lang="en-US" sz="4000" dirty="0"/>
          </a:p>
        </p:txBody>
      </p:sp>
    </p:spTree>
    <p:extLst>
      <p:ext uri="{BB962C8B-B14F-4D97-AF65-F5344CB8AC3E}">
        <p14:creationId xmlns:p14="http://schemas.microsoft.com/office/powerpoint/2010/main" val="369502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60" y="1304860"/>
            <a:ext cx="6683765" cy="553998"/>
          </a:xfrm>
        </p:spPr>
        <p:txBody>
          <a:bodyPr/>
          <a:lstStyle/>
          <a:p>
            <a:r>
              <a:rPr lang="en-US" dirty="0" smtClean="0"/>
              <a:t>Pair RDD : </a:t>
            </a:r>
            <a:r>
              <a:rPr lang="en-US" dirty="0" err="1" smtClean="0"/>
              <a:t>reduceByKey</a:t>
            </a:r>
            <a:endParaRPr lang="en-US" dirty="0"/>
          </a:p>
        </p:txBody>
      </p:sp>
      <p:pic>
        <p:nvPicPr>
          <p:cNvPr id="4" name="Picture 3" descr="reduce_by">
            <a:hlinkClick r:id="rId2"/>
          </p:cNvPr>
          <p:cNvPicPr/>
          <p:nvPr/>
        </p:nvPicPr>
        <p:blipFill>
          <a:blip r:embed="rId3"/>
          <a:srcRect/>
          <a:stretch>
            <a:fillRect/>
          </a:stretch>
        </p:blipFill>
        <p:spPr bwMode="auto">
          <a:xfrm>
            <a:off x="2174081" y="1766888"/>
            <a:ext cx="4795838" cy="3324225"/>
          </a:xfrm>
          <a:prstGeom prst="rect">
            <a:avLst/>
          </a:prstGeom>
          <a:noFill/>
          <a:ln w="9525">
            <a:noFill/>
            <a:miter lim="800000"/>
            <a:headEnd/>
            <a:tailEnd/>
          </a:ln>
        </p:spPr>
      </p:pic>
      <p:sp>
        <p:nvSpPr>
          <p:cNvPr id="5" name="Rectangle 4"/>
          <p:cNvSpPr/>
          <p:nvPr/>
        </p:nvSpPr>
        <p:spPr>
          <a:xfrm>
            <a:off x="1160060" y="5091112"/>
            <a:ext cx="7755340" cy="507831"/>
          </a:xfrm>
          <a:prstGeom prst="rect">
            <a:avLst/>
          </a:prstGeom>
        </p:spPr>
        <p:txBody>
          <a:bodyPr wrap="square">
            <a:spAutoFit/>
          </a:bodyPr>
          <a:lstStyle/>
          <a:p>
            <a:r>
              <a:rPr lang="en-US" sz="1350" dirty="0">
                <a:solidFill>
                  <a:srgbClr val="333333"/>
                </a:solidFill>
                <a:latin typeface="Times New Roman" panose="02020603050405020304" pitchFamily="18" charset="0"/>
                <a:ea typeface="Times New Roman" panose="02020603050405020304" pitchFamily="18" charset="0"/>
              </a:rPr>
              <a:t>As you see in above diagram all worker node first process its own partition and count words on its own machine and then shuffle for final result</a:t>
            </a:r>
            <a:endParaRPr lang="en-US" sz="1350" dirty="0"/>
          </a:p>
        </p:txBody>
      </p:sp>
      <p:sp>
        <p:nvSpPr>
          <p:cNvPr id="6" name="object 2"/>
          <p:cNvSpPr/>
          <p:nvPr/>
        </p:nvSpPr>
        <p:spPr>
          <a:xfrm>
            <a:off x="6834744" y="173364"/>
            <a:ext cx="2143377" cy="790687"/>
          </a:xfrm>
          <a:prstGeom prst="rect">
            <a:avLst/>
          </a:prstGeom>
          <a:blipFill>
            <a:blip r:embed="rId4"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78432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6896" y="1600200"/>
            <a:ext cx="6985816" cy="4154984"/>
          </a:xfrm>
        </p:spPr>
        <p:txBody>
          <a:bodyPr/>
          <a:lstStyle/>
          <a:p>
            <a:r>
              <a:rPr lang="en-US" dirty="0" err="1"/>
              <a:t>val</a:t>
            </a:r>
            <a:r>
              <a:rPr lang="en-US" dirty="0"/>
              <a:t> </a:t>
            </a:r>
            <a:r>
              <a:rPr lang="en-US" dirty="0" err="1"/>
              <a:t>paymentText</a:t>
            </a:r>
            <a:r>
              <a:rPr lang="en-US" dirty="0"/>
              <a:t> = </a:t>
            </a:r>
            <a:r>
              <a:rPr lang="en-US" dirty="0" err="1"/>
              <a:t>sc.textFile</a:t>
            </a:r>
            <a:r>
              <a:rPr lang="en-US" dirty="0"/>
              <a:t>("/user/</a:t>
            </a:r>
            <a:r>
              <a:rPr lang="en-US" dirty="0" err="1"/>
              <a:t>cloudera</a:t>
            </a:r>
            <a:r>
              <a:rPr lang="en-US" dirty="0"/>
              <a:t>/payments.csv")</a:t>
            </a:r>
          </a:p>
          <a:p>
            <a:endParaRPr lang="en-US" dirty="0"/>
          </a:p>
          <a:p>
            <a:r>
              <a:rPr lang="en-US" dirty="0" err="1"/>
              <a:t>val</a:t>
            </a:r>
            <a:r>
              <a:rPr lang="en-US" dirty="0"/>
              <a:t> </a:t>
            </a:r>
            <a:r>
              <a:rPr lang="en-US" dirty="0" err="1"/>
              <a:t>paymentRDD</a:t>
            </a:r>
            <a:r>
              <a:rPr lang="en-US" dirty="0"/>
              <a:t> = </a:t>
            </a:r>
            <a:r>
              <a:rPr lang="en-US" dirty="0" err="1"/>
              <a:t>paymentText.map</a:t>
            </a:r>
            <a:r>
              <a:rPr lang="en-US" dirty="0"/>
              <a:t>(_.split(",")).map(p =&gt; Payments(p(0),p(1),p(2).</a:t>
            </a:r>
            <a:r>
              <a:rPr lang="en-US" dirty="0" err="1"/>
              <a:t>toDouble</a:t>
            </a:r>
            <a:r>
              <a:rPr lang="en-US" dirty="0"/>
              <a:t>))</a:t>
            </a:r>
          </a:p>
          <a:p>
            <a:endParaRPr lang="en-US" dirty="0"/>
          </a:p>
          <a:p>
            <a:r>
              <a:rPr lang="en-US" dirty="0" err="1"/>
              <a:t>val</a:t>
            </a:r>
            <a:r>
              <a:rPr lang="en-US" dirty="0"/>
              <a:t> </a:t>
            </a:r>
            <a:r>
              <a:rPr lang="en-US" dirty="0" err="1" smtClean="0"/>
              <a:t>sumByID</a:t>
            </a:r>
            <a:r>
              <a:rPr lang="en-US" dirty="0" smtClean="0"/>
              <a:t> </a:t>
            </a:r>
            <a:r>
              <a:rPr lang="en-US" dirty="0"/>
              <a:t>=</a:t>
            </a:r>
            <a:r>
              <a:rPr lang="en-US" dirty="0" err="1"/>
              <a:t>paymentRDD.map</a:t>
            </a:r>
            <a:r>
              <a:rPr lang="en-US" dirty="0"/>
              <a:t>(p=&gt;(</a:t>
            </a:r>
            <a:r>
              <a:rPr lang="en-US" dirty="0" err="1"/>
              <a:t>p.uhid,p.amount</a:t>
            </a:r>
            <a:r>
              <a:rPr lang="en-US" dirty="0" smtClean="0"/>
              <a:t>)).</a:t>
            </a:r>
            <a:r>
              <a:rPr lang="en-US" dirty="0" err="1" smtClean="0"/>
              <a:t>reduceByKey</a:t>
            </a:r>
            <a:r>
              <a:rPr lang="en-US" dirty="0" smtClean="0"/>
              <a:t>(_+_)</a:t>
            </a:r>
          </a:p>
          <a:p>
            <a:endParaRPr lang="en-US" dirty="0"/>
          </a:p>
          <a:p>
            <a:r>
              <a:rPr lang="en-US" dirty="0" err="1" smtClean="0"/>
              <a:t>sumByID.collect</a:t>
            </a:r>
            <a:endParaRPr lang="en-US" dirty="0" smtClean="0"/>
          </a:p>
          <a:p>
            <a:endParaRPr lang="en-US" dirty="0"/>
          </a:p>
          <a:p>
            <a:r>
              <a:rPr lang="en-US" dirty="0"/>
              <a:t>res3: Array[(String, Double)] = Array((299,28552.685999999998), (199,16868.6868), (100,1434.83))</a:t>
            </a:r>
            <a:endParaRPr lang="en-US" dirty="0" smtClean="0"/>
          </a:p>
          <a:p>
            <a:endParaRPr lang="en-US" dirty="0"/>
          </a:p>
          <a:p>
            <a:endParaRPr lang="en-US" dirty="0" smtClean="0"/>
          </a:p>
          <a:p>
            <a:endParaRPr lang="en-US" dirty="0"/>
          </a:p>
          <a:p>
            <a:endParaRPr lang="en-US" dirty="0"/>
          </a:p>
        </p:txBody>
      </p:sp>
      <p:sp>
        <p:nvSpPr>
          <p:cNvPr id="5" name="Title 1"/>
          <p:cNvSpPr txBox="1">
            <a:spLocks/>
          </p:cNvSpPr>
          <p:nvPr/>
        </p:nvSpPr>
        <p:spPr>
          <a:xfrm>
            <a:off x="609600" y="609600"/>
            <a:ext cx="6683765" cy="553998"/>
          </a:xfrm>
          <a:prstGeom prst="rect">
            <a:avLst/>
          </a:prstGeom>
        </p:spPr>
        <p:txBody>
          <a:bodyPr wrap="square" lIns="0" tIns="0" rIns="0" bIns="0">
            <a:spAutoFit/>
          </a:bodyPr>
          <a:lstStyle>
            <a:lvl1pPr>
              <a:defRPr sz="3600" b="0" i="0">
                <a:solidFill>
                  <a:schemeClr val="tx1"/>
                </a:solidFill>
                <a:latin typeface="Gill Sans MT"/>
                <a:ea typeface="+mj-ea"/>
                <a:cs typeface="Gill Sans MT"/>
              </a:defRPr>
            </a:lvl1pPr>
          </a:lstStyle>
          <a:p>
            <a:r>
              <a:rPr lang="en-US" kern="0" smtClean="0"/>
              <a:t>Pair RDD : </a:t>
            </a:r>
            <a:r>
              <a:rPr lang="en-US" kern="0" dirty="0" err="1" smtClean="0"/>
              <a:t>reduceByKey</a:t>
            </a:r>
            <a:endParaRPr lang="en-US" kern="0" dirty="0"/>
          </a:p>
        </p:txBody>
      </p:sp>
    </p:spTree>
    <p:extLst>
      <p:ext uri="{BB962C8B-B14F-4D97-AF65-F5344CB8AC3E}">
        <p14:creationId xmlns:p14="http://schemas.microsoft.com/office/powerpoint/2010/main" val="382201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err="1" smtClean="0"/>
              <a:t>WordCount</a:t>
            </a:r>
            <a:r>
              <a:rPr lang="en-US" dirty="0" smtClean="0"/>
              <a:t> in Spark:</a:t>
            </a:r>
            <a:endParaRPr lang="en-US" dirty="0"/>
          </a:p>
        </p:txBody>
      </p:sp>
      <p:sp>
        <p:nvSpPr>
          <p:cNvPr id="3" name="Content Placeholder 2"/>
          <p:cNvSpPr>
            <a:spLocks noGrp="1"/>
          </p:cNvSpPr>
          <p:nvPr>
            <p:ph idx="1"/>
          </p:nvPr>
        </p:nvSpPr>
        <p:spPr>
          <a:xfrm>
            <a:off x="809318" y="3088262"/>
            <a:ext cx="5239362" cy="2215991"/>
          </a:xfrm>
        </p:spPr>
        <p:txBody>
          <a:bodyPr/>
          <a:lstStyle/>
          <a:p>
            <a:r>
              <a:rPr lang="en-US" b="1" dirty="0" err="1"/>
              <a:t>val</a:t>
            </a:r>
            <a:r>
              <a:rPr lang="en-US" b="1" dirty="0"/>
              <a:t> source = </a:t>
            </a:r>
            <a:r>
              <a:rPr lang="en-US" b="1" dirty="0" err="1"/>
              <a:t>sc.textFile</a:t>
            </a:r>
            <a:r>
              <a:rPr lang="en-US" b="1" dirty="0"/>
              <a:t>("</a:t>
            </a:r>
            <a:r>
              <a:rPr lang="en-US" b="1" dirty="0" err="1"/>
              <a:t>hdfs</a:t>
            </a:r>
            <a:r>
              <a:rPr lang="en-US" b="1" dirty="0"/>
              <a:t>://localhost:8020/user/sample.csv")</a:t>
            </a:r>
          </a:p>
          <a:p>
            <a:r>
              <a:rPr lang="en-US" b="1" dirty="0" err="1"/>
              <a:t>val</a:t>
            </a:r>
            <a:r>
              <a:rPr lang="en-US" b="1" dirty="0"/>
              <a:t> </a:t>
            </a:r>
            <a:r>
              <a:rPr lang="en-US" b="1" dirty="0" err="1"/>
              <a:t>wordsmap</a:t>
            </a:r>
            <a:r>
              <a:rPr lang="en-US" b="1" dirty="0"/>
              <a:t> = </a:t>
            </a:r>
            <a:r>
              <a:rPr lang="en-US" b="1" dirty="0" err="1"/>
              <a:t>source.flatMap</a:t>
            </a:r>
            <a:r>
              <a:rPr lang="en-US" b="1" dirty="0"/>
              <a:t>(l =&gt; </a:t>
            </a:r>
            <a:r>
              <a:rPr lang="en-US" b="1" dirty="0" err="1"/>
              <a:t>l.split</a:t>
            </a:r>
            <a:r>
              <a:rPr lang="en-US" b="1" dirty="0"/>
              <a:t>(" ").</a:t>
            </a:r>
            <a:r>
              <a:rPr lang="en-US" b="1" dirty="0" err="1"/>
              <a:t>toList</a:t>
            </a:r>
            <a:r>
              <a:rPr lang="en-US" b="1" dirty="0"/>
              <a:t>).map(x =&gt; (x,1))</a:t>
            </a:r>
          </a:p>
          <a:p>
            <a:r>
              <a:rPr lang="en-US" b="1" dirty="0" err="1"/>
              <a:t>val</a:t>
            </a:r>
            <a:r>
              <a:rPr lang="en-US" b="1" dirty="0"/>
              <a:t> </a:t>
            </a:r>
            <a:r>
              <a:rPr lang="en-US" b="1" dirty="0" err="1"/>
              <a:t>wordcounts</a:t>
            </a:r>
            <a:r>
              <a:rPr lang="en-US" b="1" dirty="0"/>
              <a:t> = </a:t>
            </a:r>
            <a:r>
              <a:rPr lang="en-US" b="1" dirty="0" err="1"/>
              <a:t>wordsmap.reduceByKey</a:t>
            </a:r>
            <a:r>
              <a:rPr lang="en-US" b="1" dirty="0"/>
              <a:t>((</a:t>
            </a:r>
            <a:r>
              <a:rPr lang="en-US" b="1" dirty="0" err="1"/>
              <a:t>a,b</a:t>
            </a:r>
            <a:r>
              <a:rPr lang="en-US" b="1" dirty="0"/>
              <a:t>) =&gt; </a:t>
            </a:r>
            <a:r>
              <a:rPr lang="en-US" b="1" dirty="0" err="1"/>
              <a:t>a+b</a:t>
            </a:r>
            <a:r>
              <a:rPr lang="en-US" b="1" dirty="0"/>
              <a:t> )</a:t>
            </a:r>
          </a:p>
          <a:p>
            <a:r>
              <a:rPr lang="en-US" b="1" dirty="0" err="1"/>
              <a:t>wordcounts.saveAsTextFile</a:t>
            </a:r>
            <a:r>
              <a:rPr lang="en-US" b="1" dirty="0"/>
              <a:t>("</a:t>
            </a:r>
            <a:r>
              <a:rPr lang="en-US" b="1" dirty="0" err="1"/>
              <a:t>hdfs</a:t>
            </a:r>
            <a:r>
              <a:rPr lang="en-US" b="1" dirty="0"/>
              <a:t>://localhost:8020/user/</a:t>
            </a:r>
            <a:r>
              <a:rPr lang="en-US" b="1" dirty="0" err="1"/>
              <a:t>wc</a:t>
            </a:r>
            <a:r>
              <a:rPr lang="en-US" b="1" dirty="0"/>
              <a:t>")</a:t>
            </a:r>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92810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a:t>Pair RDD Functions: </a:t>
            </a:r>
            <a:r>
              <a:rPr lang="en-US" dirty="0" err="1" smtClean="0"/>
              <a:t>sortByKey</a:t>
            </a:r>
            <a:endParaRPr lang="en-US" dirty="0"/>
          </a:p>
        </p:txBody>
      </p:sp>
      <p:sp>
        <p:nvSpPr>
          <p:cNvPr id="3" name="Content Placeholder 2"/>
          <p:cNvSpPr>
            <a:spLocks noGrp="1"/>
          </p:cNvSpPr>
          <p:nvPr>
            <p:ph idx="1"/>
          </p:nvPr>
        </p:nvSpPr>
        <p:spPr/>
        <p:txBody>
          <a:bodyPr>
            <a:normAutofit/>
          </a:bodyPr>
          <a:lstStyle/>
          <a:p>
            <a:r>
              <a:rPr lang="en-US" dirty="0"/>
              <a:t>This simply sorts the (K,V) pair by K.  </a:t>
            </a:r>
            <a:endParaRPr lang="en-US" dirty="0" smtClean="0"/>
          </a:p>
          <a:p>
            <a:r>
              <a:rPr lang="en-US" dirty="0" smtClean="0"/>
              <a:t>Ex:</a:t>
            </a:r>
          </a:p>
          <a:p>
            <a:pPr marL="342900" lvl="1"/>
            <a:r>
              <a:rPr lang="en-US" b="1" dirty="0" err="1"/>
              <a:t>scala</a:t>
            </a:r>
            <a:r>
              <a:rPr lang="en-US" b="1" dirty="0"/>
              <a:t>&gt;</a:t>
            </a:r>
            <a:r>
              <a:rPr lang="en-US" b="1" dirty="0" err="1"/>
              <a:t>valbabyNames</a:t>
            </a:r>
            <a:r>
              <a:rPr lang="en-US" b="1" dirty="0"/>
              <a:t> = </a:t>
            </a:r>
            <a:r>
              <a:rPr lang="en-US" b="1" dirty="0" err="1"/>
              <a:t>sc.textFile</a:t>
            </a:r>
            <a:r>
              <a:rPr lang="en-US" b="1" dirty="0"/>
              <a:t>("/user/hue/Book1.csv")</a:t>
            </a:r>
          </a:p>
          <a:p>
            <a:pPr marL="342900" lvl="1"/>
            <a:r>
              <a:rPr lang="en-US" b="1" dirty="0" err="1" smtClean="0"/>
              <a:t>scala</a:t>
            </a:r>
            <a:r>
              <a:rPr lang="en-US" b="1" dirty="0" smtClean="0"/>
              <a:t>&gt;</a:t>
            </a:r>
            <a:r>
              <a:rPr lang="en-US" b="1" dirty="0" err="1" smtClean="0"/>
              <a:t>val</a:t>
            </a:r>
            <a:r>
              <a:rPr lang="en-US" b="1" dirty="0" smtClean="0"/>
              <a:t> </a:t>
            </a:r>
            <a:r>
              <a:rPr lang="en-US" b="1" dirty="0"/>
              <a:t>rows = </a:t>
            </a:r>
            <a:r>
              <a:rPr lang="en-US" b="1" dirty="0" err="1"/>
              <a:t>babyNames.map</a:t>
            </a:r>
            <a:r>
              <a:rPr lang="en-US" b="1" dirty="0"/>
              <a:t>(line =&gt;</a:t>
            </a:r>
            <a:r>
              <a:rPr lang="en-US" b="1" dirty="0" err="1"/>
              <a:t>line.split</a:t>
            </a:r>
            <a:r>
              <a:rPr lang="en-US" b="1" dirty="0"/>
              <a:t>(","))</a:t>
            </a:r>
          </a:p>
          <a:p>
            <a:pPr marL="342900" lvl="1"/>
            <a:r>
              <a:rPr lang="en-US" b="1" dirty="0" smtClean="0"/>
              <a:t>Scala&gt;</a:t>
            </a:r>
            <a:r>
              <a:rPr lang="en-US" b="1" dirty="0" err="1" smtClean="0"/>
              <a:t>val</a:t>
            </a:r>
            <a:r>
              <a:rPr lang="en-US" b="1" dirty="0" smtClean="0"/>
              <a:t> </a:t>
            </a:r>
            <a:r>
              <a:rPr lang="en-US" b="1" dirty="0" err="1" smtClean="0"/>
              <a:t>namesToCounties</a:t>
            </a:r>
            <a:r>
              <a:rPr lang="en-US" b="1" dirty="0" smtClean="0"/>
              <a:t> </a:t>
            </a:r>
            <a:r>
              <a:rPr lang="en-US" b="1" dirty="0"/>
              <a:t>= </a:t>
            </a:r>
            <a:r>
              <a:rPr lang="en-US" b="1" dirty="0" err="1"/>
              <a:t>rows.map</a:t>
            </a:r>
            <a:r>
              <a:rPr lang="en-US" b="1" dirty="0"/>
              <a:t>(name =&gt; (name(0),name(1</a:t>
            </a:r>
            <a:r>
              <a:rPr lang="en-US" b="1" dirty="0" smtClean="0"/>
              <a:t>)))</a:t>
            </a:r>
          </a:p>
          <a:p>
            <a:pPr marL="342900" lvl="1"/>
            <a:r>
              <a:rPr lang="en-US" b="1" dirty="0" err="1"/>
              <a:t>namesToCounties.sortByKey</a:t>
            </a:r>
            <a:r>
              <a:rPr lang="en-US" b="1" dirty="0"/>
              <a:t>(false).collect</a:t>
            </a:r>
          </a:p>
          <a:p>
            <a:pPr marL="342900" lvl="1"/>
            <a:r>
              <a:rPr lang="en-US" b="1" dirty="0"/>
              <a:t>res65: Array[(String, String)] = Array((</a:t>
            </a:r>
            <a:r>
              <a:rPr lang="en-US" b="1" dirty="0" err="1"/>
              <a:t>usa,mike</a:t>
            </a:r>
            <a:r>
              <a:rPr lang="en-US" b="1" dirty="0"/>
              <a:t>), (</a:t>
            </a:r>
            <a:r>
              <a:rPr lang="en-US" b="1" dirty="0" err="1"/>
              <a:t>usa,smantha</a:t>
            </a:r>
            <a:r>
              <a:rPr lang="en-US" b="1" dirty="0"/>
              <a:t>), (</a:t>
            </a:r>
            <a:r>
              <a:rPr lang="en-US" b="1" dirty="0" err="1"/>
              <a:t>uk,john</a:t>
            </a:r>
            <a:r>
              <a:rPr lang="en-US" b="1" dirty="0"/>
              <a:t>), (</a:t>
            </a:r>
            <a:r>
              <a:rPr lang="en-US" b="1" dirty="0" err="1"/>
              <a:t>uk,robert</a:t>
            </a:r>
            <a:r>
              <a:rPr lang="en-US" b="1" dirty="0"/>
              <a:t>), (</a:t>
            </a:r>
            <a:r>
              <a:rPr lang="en-US" b="1" dirty="0" err="1"/>
              <a:t>india,teja</a:t>
            </a:r>
            <a:r>
              <a:rPr lang="en-US" b="1" dirty="0"/>
              <a:t>), (</a:t>
            </a:r>
            <a:r>
              <a:rPr lang="en-US" b="1" dirty="0" err="1"/>
              <a:t>india,siva</a:t>
            </a:r>
            <a:r>
              <a:rPr lang="en-US" b="1" dirty="0"/>
              <a:t>))</a:t>
            </a:r>
          </a:p>
          <a:p>
            <a:endParaRPr lang="en-US" dirty="0"/>
          </a:p>
          <a:p>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42537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a:t>Pair RDD Functions: </a:t>
            </a:r>
            <a:r>
              <a:rPr lang="en-US" dirty="0" err="1" smtClean="0"/>
              <a:t>countByKey</a:t>
            </a:r>
            <a:endParaRPr lang="en-US" dirty="0"/>
          </a:p>
        </p:txBody>
      </p:sp>
      <p:sp>
        <p:nvSpPr>
          <p:cNvPr id="3" name="Content Placeholder 2"/>
          <p:cNvSpPr>
            <a:spLocks noGrp="1"/>
          </p:cNvSpPr>
          <p:nvPr>
            <p:ph idx="1"/>
          </p:nvPr>
        </p:nvSpPr>
        <p:spPr>
          <a:xfrm>
            <a:off x="809318" y="3088263"/>
            <a:ext cx="5239362" cy="2492990"/>
          </a:xfrm>
        </p:spPr>
        <p:txBody>
          <a:bodyPr/>
          <a:lstStyle/>
          <a:p>
            <a:r>
              <a:rPr lang="en-US" dirty="0" smtClean="0"/>
              <a:t>Will return Map that how many time the Key is presented in the RDD</a:t>
            </a:r>
          </a:p>
          <a:p>
            <a:r>
              <a:rPr lang="en-US" dirty="0" smtClean="0"/>
              <a:t>Ex:</a:t>
            </a:r>
          </a:p>
          <a:p>
            <a:pPr marL="342900" lvl="1"/>
            <a:r>
              <a:rPr lang="en-US" b="1" dirty="0" err="1"/>
              <a:t>val</a:t>
            </a:r>
            <a:r>
              <a:rPr lang="en-US" b="1" dirty="0"/>
              <a:t> c = </a:t>
            </a:r>
            <a:r>
              <a:rPr lang="en-US" b="1" dirty="0" err="1"/>
              <a:t>sc.parallelize</a:t>
            </a:r>
            <a:r>
              <a:rPr lang="en-US" b="1" dirty="0"/>
              <a:t>(List("Gnu", "Cat", "Rat", "</a:t>
            </a:r>
            <a:r>
              <a:rPr lang="en-US" b="1" dirty="0" smtClean="0"/>
              <a:t>Dog”))</a:t>
            </a:r>
          </a:p>
          <a:p>
            <a:pPr marL="342900" lvl="1"/>
            <a:r>
              <a:rPr lang="en-US" b="1" dirty="0" err="1"/>
              <a:t>c.countByKey</a:t>
            </a:r>
            <a:endParaRPr lang="en-US" b="1" dirty="0"/>
          </a:p>
          <a:p>
            <a:pPr marL="342900" lvl="1"/>
            <a:r>
              <a:rPr lang="en-US" b="1" dirty="0"/>
              <a:t>res: </a:t>
            </a:r>
            <a:r>
              <a:rPr lang="en-US" b="1" dirty="0" err="1"/>
              <a:t>scala.collection.Map</a:t>
            </a:r>
            <a:r>
              <a:rPr lang="en-US" b="1" dirty="0"/>
              <a:t>[</a:t>
            </a:r>
            <a:r>
              <a:rPr lang="en-US" b="1" dirty="0" err="1"/>
              <a:t>Int,Long</a:t>
            </a:r>
            <a:r>
              <a:rPr lang="en-US" b="1" dirty="0"/>
              <a:t>] = Map(3 -&gt; 3, 5 -&gt; 1)</a:t>
            </a:r>
          </a:p>
          <a:p>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79014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77467" cy="553998"/>
          </a:xfrm>
        </p:spPr>
        <p:txBody>
          <a:bodyPr/>
          <a:lstStyle/>
          <a:p>
            <a:r>
              <a:rPr lang="en-US" dirty="0"/>
              <a:t>Pair RDD Functions: </a:t>
            </a:r>
            <a:r>
              <a:rPr lang="en-US" b="1" dirty="0" err="1"/>
              <a:t>aggregateByKey</a:t>
            </a:r>
            <a:r>
              <a:rPr lang="en-US" dirty="0"/>
              <a:t> </a:t>
            </a:r>
          </a:p>
        </p:txBody>
      </p:sp>
      <p:sp>
        <p:nvSpPr>
          <p:cNvPr id="3" name="Content Placeholder 2"/>
          <p:cNvSpPr>
            <a:spLocks noGrp="1"/>
          </p:cNvSpPr>
          <p:nvPr>
            <p:ph idx="1"/>
          </p:nvPr>
        </p:nvSpPr>
        <p:spPr>
          <a:xfrm>
            <a:off x="1941909" y="2119668"/>
            <a:ext cx="6686550" cy="3543300"/>
          </a:xfrm>
        </p:spPr>
        <p:txBody>
          <a:bodyPr>
            <a:normAutofit fontScale="92500" lnSpcReduction="10000"/>
          </a:bodyPr>
          <a:lstStyle/>
          <a:p>
            <a:r>
              <a:rPr lang="en-US" dirty="0"/>
              <a:t>Works like the aggregate function except the aggregation is applied to the values with the same key. Also unlike the aggregate function the initial value is not applied to the second </a:t>
            </a:r>
            <a:r>
              <a:rPr lang="en-US" dirty="0" smtClean="0"/>
              <a:t>reduce</a:t>
            </a:r>
          </a:p>
          <a:p>
            <a:r>
              <a:rPr lang="en-US" b="1" dirty="0" smtClean="0"/>
              <a:t>Ex:</a:t>
            </a:r>
          </a:p>
          <a:p>
            <a:pPr marL="342900" lvl="1"/>
            <a:r>
              <a:rPr lang="en-US" b="1" dirty="0" err="1"/>
              <a:t>scala</a:t>
            </a:r>
            <a:r>
              <a:rPr lang="en-US" b="1" dirty="0"/>
              <a:t>&gt;</a:t>
            </a:r>
            <a:r>
              <a:rPr lang="en-US" b="1" dirty="0" err="1"/>
              <a:t>valpairRDD</a:t>
            </a:r>
            <a:r>
              <a:rPr lang="en-US" b="1" dirty="0"/>
              <a:t> = </a:t>
            </a:r>
            <a:r>
              <a:rPr lang="en-US" b="1" dirty="0" err="1"/>
              <a:t>sc.parallelize</a:t>
            </a:r>
            <a:r>
              <a:rPr lang="en-US" b="1" dirty="0"/>
              <a:t>(List( ("cat",2), ("cat", 5), ("mouse", 4),("cat", 12), ("dog", 12), ("mouse", 2)), 2)</a:t>
            </a:r>
          </a:p>
          <a:p>
            <a:pPr marL="342900" lvl="1"/>
            <a:r>
              <a:rPr lang="en-US" b="1" dirty="0" err="1"/>
              <a:t>defmyfunc</a:t>
            </a:r>
            <a:r>
              <a:rPr lang="en-US" b="1" dirty="0"/>
              <a:t>(index: Int, </a:t>
            </a:r>
            <a:r>
              <a:rPr lang="en-US" b="1" dirty="0" err="1"/>
              <a:t>iter</a:t>
            </a:r>
            <a:r>
              <a:rPr lang="en-US" b="1" dirty="0"/>
              <a:t>: Iterator[(String, Int)]) : Iterator[String] = {</a:t>
            </a:r>
          </a:p>
          <a:p>
            <a:pPr marL="342900" lvl="1"/>
            <a:r>
              <a:rPr lang="en-US" b="1" dirty="0"/>
              <a:t>  </a:t>
            </a:r>
            <a:r>
              <a:rPr lang="en-US" b="1" dirty="0" err="1"/>
              <a:t>iter.toList.map</a:t>
            </a:r>
            <a:r>
              <a:rPr lang="en-US" b="1" dirty="0"/>
              <a:t>(x =&gt; "[</a:t>
            </a:r>
            <a:r>
              <a:rPr lang="en-US" b="1" dirty="0" err="1"/>
              <a:t>partID</a:t>
            </a:r>
            <a:r>
              <a:rPr lang="en-US" b="1" dirty="0"/>
              <a:t>:" +  index + ", </a:t>
            </a:r>
            <a:r>
              <a:rPr lang="en-US" b="1" dirty="0" err="1"/>
              <a:t>val</a:t>
            </a:r>
            <a:r>
              <a:rPr lang="en-US" b="1" dirty="0"/>
              <a:t>: " + x + "]").iterator</a:t>
            </a:r>
          </a:p>
          <a:p>
            <a:pPr marL="342900" lvl="1"/>
            <a:r>
              <a:rPr lang="en-US" b="1" dirty="0"/>
              <a:t>}</a:t>
            </a:r>
          </a:p>
          <a:p>
            <a:pPr marL="342900" lvl="1"/>
            <a:r>
              <a:rPr lang="en-US" b="1" dirty="0" err="1"/>
              <a:t>pairRDD.mapPartitionsWithIndex</a:t>
            </a:r>
            <a:r>
              <a:rPr lang="en-US" b="1" dirty="0"/>
              <a:t>(</a:t>
            </a:r>
            <a:r>
              <a:rPr lang="en-US" b="1" dirty="0" err="1"/>
              <a:t>myfunc</a:t>
            </a:r>
            <a:r>
              <a:rPr lang="en-US" b="1" dirty="0"/>
              <a:t>).collect</a:t>
            </a:r>
          </a:p>
          <a:p>
            <a:pPr marL="342900" lvl="1"/>
            <a:r>
              <a:rPr lang="en-US" b="1" dirty="0"/>
              <a:t>res67: Array[String] = Array([partID:0, </a:t>
            </a:r>
            <a:r>
              <a:rPr lang="en-US" b="1" dirty="0" err="1"/>
              <a:t>val</a:t>
            </a:r>
            <a:r>
              <a:rPr lang="en-US" b="1" dirty="0"/>
              <a:t>: (cat,2)], [partID:0, </a:t>
            </a:r>
            <a:r>
              <a:rPr lang="en-US" b="1" dirty="0" err="1"/>
              <a:t>val</a:t>
            </a:r>
            <a:r>
              <a:rPr lang="en-US" b="1" dirty="0"/>
              <a:t>: (cat,5)], [partID:0, </a:t>
            </a:r>
            <a:r>
              <a:rPr lang="en-US" b="1" dirty="0" err="1"/>
              <a:t>val</a:t>
            </a:r>
            <a:r>
              <a:rPr lang="en-US" b="1" dirty="0"/>
              <a:t>: (mouse,4)], [partID:1, </a:t>
            </a:r>
            <a:r>
              <a:rPr lang="en-US" b="1" dirty="0" err="1"/>
              <a:t>val</a:t>
            </a:r>
            <a:r>
              <a:rPr lang="en-US" b="1" dirty="0"/>
              <a:t>: (cat,12)], [partID:1, </a:t>
            </a:r>
            <a:r>
              <a:rPr lang="en-US" b="1" dirty="0" err="1"/>
              <a:t>val</a:t>
            </a:r>
            <a:r>
              <a:rPr lang="en-US" b="1" dirty="0"/>
              <a:t>: (dog,12)], [partID:1, </a:t>
            </a:r>
            <a:r>
              <a:rPr lang="en-US" b="1" dirty="0" err="1"/>
              <a:t>val</a:t>
            </a:r>
            <a:r>
              <a:rPr lang="en-US" b="1" dirty="0"/>
              <a:t>: (mouse,2)])</a:t>
            </a:r>
          </a:p>
          <a:p>
            <a:pPr marL="342900" lvl="1"/>
            <a:r>
              <a:rPr lang="en-US" b="1" dirty="0" err="1"/>
              <a:t>pairRDD.aggregateByKey</a:t>
            </a:r>
            <a:r>
              <a:rPr lang="en-US" b="1" dirty="0"/>
              <a:t>(0)(</a:t>
            </a:r>
            <a:r>
              <a:rPr lang="en-US" b="1" dirty="0" err="1"/>
              <a:t>math.max</a:t>
            </a:r>
            <a:r>
              <a:rPr lang="en-US" b="1" dirty="0"/>
              <a:t>(_, _), _ + _).collect</a:t>
            </a:r>
          </a:p>
          <a:p>
            <a:pPr marL="342900" lvl="1"/>
            <a:r>
              <a:rPr lang="en-US" b="1" dirty="0"/>
              <a:t>res68: Array[(String, Int)] = Array((dog,12), (cat,17), (mouse,6))</a:t>
            </a:r>
            <a:endParaRPr lang="en-US" b="1" dirty="0" smtClean="0"/>
          </a:p>
        </p:txBody>
      </p:sp>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194984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a:t>Pair RDD Functions: </a:t>
            </a:r>
            <a:r>
              <a:rPr lang="en-US" b="1" dirty="0" smtClean="0"/>
              <a:t>join</a:t>
            </a:r>
            <a:endParaRPr lang="en-US" dirty="0"/>
          </a:p>
        </p:txBody>
      </p:sp>
      <p:sp>
        <p:nvSpPr>
          <p:cNvPr id="3" name="Content Placeholder 2"/>
          <p:cNvSpPr>
            <a:spLocks noGrp="1"/>
          </p:cNvSpPr>
          <p:nvPr>
            <p:ph idx="1"/>
          </p:nvPr>
        </p:nvSpPr>
        <p:spPr>
          <a:xfrm>
            <a:off x="1228724" y="1182140"/>
            <a:ext cx="6686550" cy="3446060"/>
          </a:xfrm>
        </p:spPr>
        <p:txBody>
          <a:bodyPr>
            <a:noAutofit/>
          </a:bodyPr>
          <a:lstStyle/>
          <a:p>
            <a:r>
              <a:rPr lang="en-US" sz="1600" dirty="0"/>
              <a:t>If you have relational database experience, this will be easy.  It’s joining of two datasets.  Other joins are available as well such as </a:t>
            </a:r>
            <a:r>
              <a:rPr lang="en-US" sz="1600" i="1" dirty="0" err="1"/>
              <a:t>leftOuterJoin</a:t>
            </a:r>
            <a:r>
              <a:rPr lang="en-US" sz="1600" dirty="0"/>
              <a:t> and </a:t>
            </a:r>
            <a:r>
              <a:rPr lang="en-US" sz="1600" i="1" dirty="0" err="1"/>
              <a:t>rightOuterJoin</a:t>
            </a:r>
            <a:r>
              <a:rPr lang="en-US" sz="1600" dirty="0"/>
              <a:t>.</a:t>
            </a:r>
          </a:p>
          <a:p>
            <a:pPr lvl="1"/>
            <a:r>
              <a:rPr lang="en-US" sz="1600" dirty="0" smtClean="0"/>
              <a:t>Ex:</a:t>
            </a:r>
          </a:p>
          <a:p>
            <a:pPr marL="685800" lvl="2"/>
            <a:r>
              <a:rPr lang="en-US" sz="1600" b="1" dirty="0" err="1"/>
              <a:t>scala</a:t>
            </a:r>
            <a:r>
              <a:rPr lang="en-US" sz="1600" b="1" dirty="0"/>
              <a:t>&gt;</a:t>
            </a:r>
            <a:r>
              <a:rPr lang="en-US" sz="1600" b="1" dirty="0" err="1"/>
              <a:t>val</a:t>
            </a:r>
            <a:r>
              <a:rPr lang="en-US" sz="1600" b="1" dirty="0"/>
              <a:t> names1 = </a:t>
            </a:r>
            <a:r>
              <a:rPr lang="en-US" sz="1600" b="1" dirty="0" err="1"/>
              <a:t>sc.parallelize</a:t>
            </a:r>
            <a:r>
              <a:rPr lang="en-US" sz="1600" b="1" dirty="0"/>
              <a:t>(List("</a:t>
            </a:r>
            <a:r>
              <a:rPr lang="en-US" sz="1600" b="1" dirty="0" err="1"/>
              <a:t>abe</a:t>
            </a:r>
            <a:r>
              <a:rPr lang="en-US" sz="1600" b="1" dirty="0"/>
              <a:t>", "</a:t>
            </a:r>
            <a:r>
              <a:rPr lang="en-US" sz="1600" b="1" dirty="0" err="1"/>
              <a:t>abby</a:t>
            </a:r>
            <a:r>
              <a:rPr lang="en-US" sz="1600" b="1" dirty="0"/>
              <a:t>", "apple")).map(a =&gt; (a, 1))</a:t>
            </a:r>
          </a:p>
          <a:p>
            <a:pPr marL="685800" lvl="2"/>
            <a:r>
              <a:rPr lang="en-US" sz="1600" b="1" dirty="0"/>
              <a:t>names1: </a:t>
            </a:r>
            <a:r>
              <a:rPr lang="en-US" sz="1600" b="1" dirty="0" err="1"/>
              <a:t>org.apache.spark.rdd.RDD</a:t>
            </a:r>
            <a:r>
              <a:rPr lang="en-US" sz="1600" b="1" dirty="0"/>
              <a:t>[(String, Int)] = </a:t>
            </a:r>
            <a:r>
              <a:rPr lang="en-US" sz="1600" b="1" dirty="0" err="1"/>
              <a:t>MappedRDD</a:t>
            </a:r>
            <a:r>
              <a:rPr lang="en-US" sz="1600" b="1" dirty="0"/>
              <a:t>[1441] at map at &lt;console&gt;:</a:t>
            </a:r>
            <a:r>
              <a:rPr lang="en-US" sz="1600" b="1" dirty="0" smtClean="0"/>
              <a:t>14</a:t>
            </a:r>
            <a:endParaRPr lang="en-US" sz="1600" b="1" dirty="0"/>
          </a:p>
          <a:p>
            <a:pPr marL="685800" lvl="2"/>
            <a:r>
              <a:rPr lang="en-US" sz="1600" b="1" dirty="0" err="1"/>
              <a:t>scala</a:t>
            </a:r>
            <a:r>
              <a:rPr lang="en-US" sz="1600" b="1" dirty="0"/>
              <a:t>&gt;</a:t>
            </a:r>
            <a:r>
              <a:rPr lang="en-US" sz="1600" b="1" dirty="0" err="1"/>
              <a:t>val</a:t>
            </a:r>
            <a:r>
              <a:rPr lang="en-US" sz="1600" b="1" dirty="0"/>
              <a:t> names2 = </a:t>
            </a:r>
            <a:r>
              <a:rPr lang="en-US" sz="1600" b="1" dirty="0" err="1"/>
              <a:t>sc.parallelize</a:t>
            </a:r>
            <a:r>
              <a:rPr lang="en-US" sz="1600" b="1" dirty="0"/>
              <a:t>(List("apple", "</a:t>
            </a:r>
            <a:r>
              <a:rPr lang="en-US" sz="1600" b="1" dirty="0" err="1"/>
              <a:t>beatty</a:t>
            </a:r>
            <a:r>
              <a:rPr lang="en-US" sz="1600" b="1" dirty="0"/>
              <a:t>", "</a:t>
            </a:r>
            <a:r>
              <a:rPr lang="en-US" sz="1600" b="1" dirty="0" err="1"/>
              <a:t>beatrice</a:t>
            </a:r>
            <a:r>
              <a:rPr lang="en-US" sz="1600" b="1" dirty="0"/>
              <a:t>")).map(a =&gt; (a, 1))</a:t>
            </a:r>
          </a:p>
          <a:p>
            <a:pPr marL="685800" lvl="2"/>
            <a:r>
              <a:rPr lang="en-US" sz="1600" b="1" dirty="0"/>
              <a:t>names2: </a:t>
            </a:r>
            <a:r>
              <a:rPr lang="en-US" sz="1600" b="1" dirty="0" err="1"/>
              <a:t>org.apache.spark.rdd.RDD</a:t>
            </a:r>
            <a:r>
              <a:rPr lang="en-US" sz="1600" b="1" dirty="0"/>
              <a:t>[(String, Int)] = </a:t>
            </a:r>
            <a:r>
              <a:rPr lang="en-US" sz="1600" b="1" dirty="0" err="1"/>
              <a:t>MappedRDD</a:t>
            </a:r>
            <a:r>
              <a:rPr lang="en-US" sz="1600" b="1" dirty="0"/>
              <a:t>[1443] at map at &lt;console&gt;:</a:t>
            </a:r>
            <a:r>
              <a:rPr lang="en-US" sz="1600" b="1" dirty="0" smtClean="0"/>
              <a:t>14</a:t>
            </a:r>
            <a:endParaRPr lang="en-US" sz="1600" b="1" dirty="0"/>
          </a:p>
          <a:p>
            <a:pPr marL="685800" lvl="2"/>
            <a:r>
              <a:rPr lang="en-US" sz="1600" b="1" dirty="0" err="1"/>
              <a:t>scala</a:t>
            </a:r>
            <a:r>
              <a:rPr lang="en-US" sz="1600" b="1" dirty="0"/>
              <a:t>&gt; names1.join(names2).collect</a:t>
            </a:r>
          </a:p>
          <a:p>
            <a:pPr marL="685800" lvl="2"/>
            <a:r>
              <a:rPr lang="en-US" sz="1600" b="1" dirty="0"/>
              <a:t>res735: Array[(String, (Int, Int))] = Array((apple,(1,1</a:t>
            </a:r>
            <a:r>
              <a:rPr lang="en-US" sz="1600" b="1" dirty="0" smtClean="0"/>
              <a:t>)))</a:t>
            </a:r>
            <a:endParaRPr lang="en-US" sz="1600" b="1" dirty="0"/>
          </a:p>
          <a:p>
            <a:pPr marL="685800" lvl="2"/>
            <a:r>
              <a:rPr lang="en-US" sz="1600" b="1" dirty="0" err="1"/>
              <a:t>scala</a:t>
            </a:r>
            <a:r>
              <a:rPr lang="en-US" sz="1600" b="1" dirty="0"/>
              <a:t>&gt; names1.leftOuterJoin(names2).collect</a:t>
            </a:r>
          </a:p>
          <a:p>
            <a:pPr marL="685800" lvl="2"/>
            <a:r>
              <a:rPr lang="en-US" sz="1600" b="1" dirty="0"/>
              <a:t>res736: Array[(String, (Int, Option[Int]))] = Array((</a:t>
            </a:r>
            <a:r>
              <a:rPr lang="en-US" sz="1600" b="1" dirty="0" err="1"/>
              <a:t>abby</a:t>
            </a:r>
            <a:r>
              <a:rPr lang="en-US" sz="1600" b="1" dirty="0"/>
              <a:t>,(1,None)), (apple,(1,Some(1))), (</a:t>
            </a:r>
            <a:r>
              <a:rPr lang="en-US" sz="1600" b="1" dirty="0" err="1"/>
              <a:t>abe</a:t>
            </a:r>
            <a:r>
              <a:rPr lang="en-US" sz="1600" b="1" dirty="0"/>
              <a:t>,(1,None</a:t>
            </a:r>
            <a:r>
              <a:rPr lang="en-US" sz="1600" b="1" dirty="0" smtClean="0"/>
              <a:t>)))</a:t>
            </a:r>
            <a:endParaRPr lang="en-US" sz="1600" b="1" dirty="0"/>
          </a:p>
          <a:p>
            <a:pPr marL="685800" lvl="2"/>
            <a:r>
              <a:rPr lang="en-US" sz="1600" b="1" dirty="0" err="1"/>
              <a:t>scala</a:t>
            </a:r>
            <a:r>
              <a:rPr lang="en-US" sz="1600" b="1" dirty="0"/>
              <a:t>&gt; names1.rightOuterJoin(names2).collect</a:t>
            </a:r>
          </a:p>
          <a:p>
            <a:pPr marL="685800" lvl="2"/>
            <a:r>
              <a:rPr lang="en-US" sz="1600" b="1" dirty="0"/>
              <a:t>res737: Array[(String, (Option[Int], Int))] = Array((apple,(Some(1),1)), (</a:t>
            </a:r>
            <a:r>
              <a:rPr lang="en-US" sz="1600" b="1" dirty="0" err="1"/>
              <a:t>beatty</a:t>
            </a:r>
            <a:r>
              <a:rPr lang="en-US" sz="1600" b="1" dirty="0"/>
              <a:t>,(None,1)), (</a:t>
            </a:r>
            <a:r>
              <a:rPr lang="en-US" sz="1600" b="1" dirty="0" err="1"/>
              <a:t>beatrice</a:t>
            </a:r>
            <a:r>
              <a:rPr lang="en-US" sz="1600" b="1" dirty="0"/>
              <a:t>,(None,1)))</a:t>
            </a:r>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720381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Pair RDD functions : </a:t>
            </a:r>
            <a:r>
              <a:rPr lang="en-US" dirty="0" err="1" smtClean="0"/>
              <a:t>keys,Values</a:t>
            </a:r>
            <a:endParaRPr lang="en-US" dirty="0"/>
          </a:p>
        </p:txBody>
      </p:sp>
      <p:sp>
        <p:nvSpPr>
          <p:cNvPr id="5" name="TextBox 4"/>
          <p:cNvSpPr txBox="1"/>
          <p:nvPr/>
        </p:nvSpPr>
        <p:spPr>
          <a:xfrm>
            <a:off x="914400" y="2421146"/>
            <a:ext cx="7239000" cy="2793072"/>
          </a:xfrm>
          <a:prstGeom prst="rect">
            <a:avLst/>
          </a:prstGeom>
          <a:noFill/>
        </p:spPr>
        <p:txBody>
          <a:bodyPr wrap="square" rtlCol="0">
            <a:spAutoFit/>
          </a:bodyPr>
          <a:lstStyle/>
          <a:p>
            <a:r>
              <a:rPr lang="en-US" sz="1350" dirty="0" smtClean="0"/>
              <a:t>This both Methods will return new RDD with Keys, and Values from the existing RDD.</a:t>
            </a:r>
          </a:p>
          <a:p>
            <a:endParaRPr lang="en-US" sz="1350" dirty="0"/>
          </a:p>
          <a:p>
            <a:endParaRPr lang="en-US" sz="1350" dirty="0"/>
          </a:p>
          <a:p>
            <a:r>
              <a:rPr lang="en-US" sz="1350" b="1" dirty="0"/>
              <a:t>Example:</a:t>
            </a:r>
          </a:p>
          <a:p>
            <a:r>
              <a:rPr lang="en-US" sz="1350" b="1" dirty="0" err="1"/>
              <a:t>scala</a:t>
            </a:r>
            <a:r>
              <a:rPr lang="en-US" sz="1350" b="1" dirty="0"/>
              <a:t>&gt; </a:t>
            </a:r>
            <a:r>
              <a:rPr lang="en-US" sz="1350" b="1" dirty="0" err="1"/>
              <a:t>val</a:t>
            </a:r>
            <a:r>
              <a:rPr lang="en-US" sz="1350" b="1" dirty="0"/>
              <a:t> </a:t>
            </a:r>
            <a:r>
              <a:rPr lang="en-US" sz="1350" b="1" dirty="0" err="1"/>
              <a:t>rdd</a:t>
            </a:r>
            <a:r>
              <a:rPr lang="en-US" sz="1350" b="1" dirty="0"/>
              <a:t> = </a:t>
            </a:r>
            <a:r>
              <a:rPr lang="en-US" sz="1350" b="1" dirty="0" err="1"/>
              <a:t>sc.parallelize</a:t>
            </a:r>
            <a:r>
              <a:rPr lang="en-US" sz="1350" b="1" dirty="0"/>
              <a:t>(List((1,"apple"),(2,"banana"),(3,"lemon"),(4,"apple"),(1,"lemon")) )</a:t>
            </a:r>
          </a:p>
          <a:p>
            <a:r>
              <a:rPr lang="en-US" sz="1350" b="1" dirty="0" err="1"/>
              <a:t>rdd</a:t>
            </a:r>
            <a:r>
              <a:rPr lang="en-US" sz="1350" b="1" dirty="0"/>
              <a:t>: </a:t>
            </a:r>
            <a:r>
              <a:rPr lang="en-US" sz="1350" b="1" dirty="0" err="1"/>
              <a:t>org.apache.spark.rdd.RDD</a:t>
            </a:r>
            <a:r>
              <a:rPr lang="en-US" sz="1350" b="1" dirty="0"/>
              <a:t>[(Int, String)] = </a:t>
            </a:r>
            <a:r>
              <a:rPr lang="en-US" sz="1350" b="1" dirty="0" err="1"/>
              <a:t>ParallelCollectionRDD</a:t>
            </a:r>
            <a:r>
              <a:rPr lang="en-US" sz="1350" b="1" dirty="0"/>
              <a:t>[0] at parallelize at &lt;console&gt;:27</a:t>
            </a:r>
          </a:p>
          <a:p>
            <a:endParaRPr lang="en-US" sz="1350" b="1" dirty="0"/>
          </a:p>
          <a:p>
            <a:r>
              <a:rPr lang="en-US" sz="1350" b="1" dirty="0" err="1"/>
              <a:t>scala</a:t>
            </a:r>
            <a:r>
              <a:rPr lang="en-US" sz="1350" b="1" dirty="0"/>
              <a:t>&gt; </a:t>
            </a:r>
            <a:r>
              <a:rPr lang="en-US" sz="1350" b="1" dirty="0" err="1"/>
              <a:t>rdd.keys.collect</a:t>
            </a:r>
            <a:endParaRPr lang="en-US" sz="1350" b="1" dirty="0"/>
          </a:p>
          <a:p>
            <a:r>
              <a:rPr lang="en-US" sz="1350" b="1" dirty="0"/>
              <a:t>res3: Array[Int] = Array(1, 2, 3, 4, 1)</a:t>
            </a:r>
          </a:p>
          <a:p>
            <a:endParaRPr lang="en-US" sz="1350" b="1" dirty="0"/>
          </a:p>
          <a:p>
            <a:r>
              <a:rPr lang="en-US" sz="1350" b="1" dirty="0" err="1"/>
              <a:t>scala</a:t>
            </a:r>
            <a:r>
              <a:rPr lang="en-US" sz="1350" b="1" dirty="0"/>
              <a:t>&gt; </a:t>
            </a:r>
            <a:r>
              <a:rPr lang="en-US" sz="1350" b="1" dirty="0" err="1"/>
              <a:t>rdd.values.collect</a:t>
            </a:r>
            <a:endParaRPr lang="en-US" sz="1350" b="1" dirty="0"/>
          </a:p>
          <a:p>
            <a:r>
              <a:rPr lang="en-US" sz="1350" b="1" dirty="0"/>
              <a:t>res4: Array[String] = Array(apple, banana, lemon, apple, lemon)</a:t>
            </a:r>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81308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1107996"/>
          </a:xfrm>
        </p:spPr>
        <p:txBody>
          <a:bodyPr/>
          <a:lstStyle/>
          <a:p>
            <a:r>
              <a:rPr lang="en-US" dirty="0" smtClean="0"/>
              <a:t>RDD Partitions :</a:t>
            </a:r>
            <a:br>
              <a:rPr lang="en-US" dirty="0" smtClean="0"/>
            </a:br>
            <a:endParaRPr lang="en-US" dirty="0"/>
          </a:p>
        </p:txBody>
      </p:sp>
      <p:sp>
        <p:nvSpPr>
          <p:cNvPr id="3" name="Content Placeholder 2"/>
          <p:cNvSpPr>
            <a:spLocks noGrp="1"/>
          </p:cNvSpPr>
          <p:nvPr>
            <p:ph idx="1"/>
          </p:nvPr>
        </p:nvSpPr>
        <p:spPr>
          <a:xfrm>
            <a:off x="1079091" y="2974683"/>
            <a:ext cx="6985816" cy="1384995"/>
          </a:xfrm>
        </p:spPr>
        <p:txBody>
          <a:bodyPr/>
          <a:lstStyle/>
          <a:p>
            <a:r>
              <a:rPr lang="en-US" dirty="0" smtClean="0"/>
              <a:t>The </a:t>
            </a:r>
            <a:r>
              <a:rPr lang="en-US" dirty="0" err="1" smtClean="0"/>
              <a:t>dta</a:t>
            </a:r>
            <a:r>
              <a:rPr lang="en-US" dirty="0" smtClean="0"/>
              <a:t> within an RDD is split into several partitions</a:t>
            </a:r>
          </a:p>
          <a:p>
            <a:pPr lvl="1"/>
            <a:r>
              <a:rPr lang="en-US" dirty="0" err="1"/>
              <a:t>Systerm</a:t>
            </a:r>
            <a:r>
              <a:rPr lang="en-US" dirty="0"/>
              <a:t> groups elements based on a function of each key</a:t>
            </a:r>
          </a:p>
          <a:p>
            <a:pPr lvl="2"/>
            <a:r>
              <a:rPr lang="en-US" dirty="0"/>
              <a:t>Set of keys appear together on the same </a:t>
            </a:r>
            <a:r>
              <a:rPr lang="en-US" dirty="0" smtClean="0"/>
              <a:t>node</a:t>
            </a:r>
          </a:p>
          <a:p>
            <a:r>
              <a:rPr lang="en-US" dirty="0" smtClean="0"/>
              <a:t>Each machine in cluster contains one or more partitions</a:t>
            </a:r>
          </a:p>
          <a:p>
            <a:pPr lvl="1"/>
            <a:r>
              <a:rPr lang="en-US" dirty="0" smtClean="0"/>
              <a:t>Number of partitions is at least as large as number of core in </a:t>
            </a:r>
            <a:r>
              <a:rPr lang="en-US" dirty="0" err="1" smtClean="0"/>
              <a:t>clutser</a:t>
            </a:r>
            <a:endParaRPr lang="en-US" dirty="0" smtClean="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421522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Pair RDD Action: - </a:t>
            </a:r>
            <a:r>
              <a:rPr lang="en-US" dirty="0" err="1" smtClean="0"/>
              <a:t>countByKey</a:t>
            </a:r>
            <a:endParaRPr lang="en-US" dirty="0"/>
          </a:p>
        </p:txBody>
      </p:sp>
      <p:sp>
        <p:nvSpPr>
          <p:cNvPr id="3" name="Text Placeholder 2"/>
          <p:cNvSpPr>
            <a:spLocks noGrp="1"/>
          </p:cNvSpPr>
          <p:nvPr>
            <p:ph type="body" idx="1"/>
          </p:nvPr>
        </p:nvSpPr>
        <p:spPr>
          <a:xfrm>
            <a:off x="990600" y="1981200"/>
            <a:ext cx="6985816" cy="3877985"/>
          </a:xfrm>
        </p:spPr>
        <p:txBody>
          <a:bodyPr/>
          <a:lstStyle/>
          <a:p>
            <a:endParaRPr lang="en-US" b="1" dirty="0" smtClean="0"/>
          </a:p>
          <a:p>
            <a:r>
              <a:rPr lang="en-US" dirty="0" smtClean="0"/>
              <a:t>It will return a map Object that contain how many times the key repeated in the RDD.</a:t>
            </a:r>
            <a:endParaRPr lang="en-US" dirty="0"/>
          </a:p>
          <a:p>
            <a:endParaRPr lang="en-US" b="1" dirty="0" smtClean="0"/>
          </a:p>
          <a:p>
            <a:r>
              <a:rPr lang="en-US" b="1" dirty="0" smtClean="0"/>
              <a:t>Ex:</a:t>
            </a:r>
            <a:endParaRPr lang="en-US" b="1" dirty="0"/>
          </a:p>
          <a:p>
            <a:r>
              <a:rPr lang="en-US" b="1" dirty="0" err="1" smtClean="0"/>
              <a:t>scala</a:t>
            </a:r>
            <a:r>
              <a:rPr lang="en-US" b="1" dirty="0"/>
              <a:t>&gt; </a:t>
            </a:r>
            <a:r>
              <a:rPr lang="en-US" b="1" dirty="0" err="1"/>
              <a:t>val</a:t>
            </a:r>
            <a:r>
              <a:rPr lang="en-US" b="1" dirty="0"/>
              <a:t> </a:t>
            </a:r>
            <a:r>
              <a:rPr lang="en-US" b="1" dirty="0" err="1"/>
              <a:t>rdd</a:t>
            </a:r>
            <a:r>
              <a:rPr lang="en-US" b="1" dirty="0"/>
              <a:t> = </a:t>
            </a:r>
            <a:r>
              <a:rPr lang="en-US" b="1" dirty="0" err="1"/>
              <a:t>sc.parallelize</a:t>
            </a:r>
            <a:r>
              <a:rPr lang="en-US" b="1" dirty="0"/>
              <a:t>(List((1,"apple"),(2,"banana"),(3,"lemon"),(4,"apple"),(1,"lemon")) )</a:t>
            </a:r>
          </a:p>
          <a:p>
            <a:r>
              <a:rPr lang="en-US" b="1" dirty="0" err="1"/>
              <a:t>rdd</a:t>
            </a:r>
            <a:r>
              <a:rPr lang="en-US" b="1" dirty="0"/>
              <a:t>: </a:t>
            </a:r>
            <a:r>
              <a:rPr lang="en-US" b="1" dirty="0" err="1"/>
              <a:t>org.apache.spark.rdd.RDD</a:t>
            </a:r>
            <a:r>
              <a:rPr lang="en-US" b="1" dirty="0"/>
              <a:t>[(Int, String)] = </a:t>
            </a:r>
            <a:r>
              <a:rPr lang="en-US" b="1" dirty="0" err="1"/>
              <a:t>ParallelCollectionRDD</a:t>
            </a:r>
            <a:r>
              <a:rPr lang="en-US" b="1" dirty="0"/>
              <a:t>[0] at parallelize at &lt;console&gt;:27</a:t>
            </a:r>
          </a:p>
          <a:p>
            <a:endParaRPr lang="en-US" b="1" dirty="0"/>
          </a:p>
          <a:p>
            <a:r>
              <a:rPr lang="en-US" b="1" dirty="0" err="1"/>
              <a:t>scala</a:t>
            </a:r>
            <a:r>
              <a:rPr lang="en-US" b="1" dirty="0"/>
              <a:t>&gt; </a:t>
            </a:r>
            <a:r>
              <a:rPr lang="en-US" b="1" dirty="0" err="1"/>
              <a:t>rdd.countByKey</a:t>
            </a:r>
            <a:endParaRPr lang="en-US" b="1" dirty="0"/>
          </a:p>
          <a:p>
            <a:r>
              <a:rPr lang="en-US" b="1" dirty="0"/>
              <a:t>res0: </a:t>
            </a:r>
            <a:r>
              <a:rPr lang="en-US" b="1" dirty="0" err="1"/>
              <a:t>scala.collection.Map</a:t>
            </a:r>
            <a:r>
              <a:rPr lang="en-US" b="1" dirty="0"/>
              <a:t>[</a:t>
            </a:r>
            <a:r>
              <a:rPr lang="en-US" b="1" dirty="0" err="1"/>
              <a:t>Int,Long</a:t>
            </a:r>
            <a:r>
              <a:rPr lang="en-US" b="1" dirty="0"/>
              <a:t>] = Map(4 -&gt; 1, 2 -&gt; 1, 1 -&gt; 2, 3 -&gt; 1)</a:t>
            </a:r>
          </a:p>
          <a:p>
            <a:endParaRPr lang="en-US" dirty="0"/>
          </a:p>
        </p:txBody>
      </p:sp>
      <p:sp>
        <p:nvSpPr>
          <p:cNvPr id="4"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09378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Agenda</a:t>
            </a:r>
            <a:endParaRPr lang="en-US" dirty="0"/>
          </a:p>
        </p:txBody>
      </p:sp>
      <p:sp>
        <p:nvSpPr>
          <p:cNvPr id="3" name="Text Placeholder 2"/>
          <p:cNvSpPr>
            <a:spLocks noGrp="1"/>
          </p:cNvSpPr>
          <p:nvPr>
            <p:ph type="body" idx="1"/>
          </p:nvPr>
        </p:nvSpPr>
        <p:spPr>
          <a:xfrm>
            <a:off x="533400" y="1905000"/>
            <a:ext cx="6985816" cy="2954655"/>
          </a:xfrm>
        </p:spPr>
        <p:txBody>
          <a:bodyPr/>
          <a:lstStyle/>
          <a:p>
            <a:r>
              <a:rPr lang="en-US" sz="3200" dirty="0" smtClean="0"/>
              <a:t>In this session you are going to learn:</a:t>
            </a:r>
          </a:p>
          <a:p>
            <a:r>
              <a:rPr lang="en-US" sz="3200" dirty="0" err="1" smtClean="0"/>
              <a:t>PairRDD</a:t>
            </a:r>
            <a:endParaRPr lang="en-US" sz="3200" dirty="0" smtClean="0"/>
          </a:p>
          <a:p>
            <a:r>
              <a:rPr lang="en-US" sz="3200" dirty="0" err="1" smtClean="0"/>
              <a:t>PairRDD</a:t>
            </a:r>
            <a:r>
              <a:rPr lang="en-US" sz="3200" dirty="0" smtClean="0"/>
              <a:t> Transformations</a:t>
            </a:r>
          </a:p>
          <a:p>
            <a:r>
              <a:rPr lang="en-US" sz="3200" dirty="0" err="1" smtClean="0"/>
              <a:t>PairRDD</a:t>
            </a:r>
            <a:r>
              <a:rPr lang="en-US" sz="3200" dirty="0" smtClean="0"/>
              <a:t> Actions</a:t>
            </a:r>
          </a:p>
          <a:p>
            <a:r>
              <a:rPr lang="en-US" sz="3200" dirty="0" smtClean="0"/>
              <a:t>RDD Partitioning Techniques</a:t>
            </a:r>
          </a:p>
          <a:p>
            <a:r>
              <a:rPr lang="en-US" sz="3200" dirty="0" smtClean="0"/>
              <a:t>RDD Persistence</a:t>
            </a:r>
            <a:endParaRPr lang="en-US" sz="3200"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08932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Pair RDD Action: - </a:t>
            </a:r>
            <a:r>
              <a:rPr lang="en-US" dirty="0" err="1" smtClean="0"/>
              <a:t>countByValue</a:t>
            </a:r>
            <a:endParaRPr lang="en-US" dirty="0"/>
          </a:p>
        </p:txBody>
      </p:sp>
      <p:sp>
        <p:nvSpPr>
          <p:cNvPr id="3" name="Text Placeholder 2"/>
          <p:cNvSpPr>
            <a:spLocks noGrp="1"/>
          </p:cNvSpPr>
          <p:nvPr>
            <p:ph type="body" idx="1"/>
          </p:nvPr>
        </p:nvSpPr>
        <p:spPr>
          <a:xfrm>
            <a:off x="990600" y="1981200"/>
            <a:ext cx="6985816" cy="3877985"/>
          </a:xfrm>
        </p:spPr>
        <p:txBody>
          <a:bodyPr/>
          <a:lstStyle/>
          <a:p>
            <a:endParaRPr lang="en-US" b="1" dirty="0" smtClean="0"/>
          </a:p>
          <a:p>
            <a:r>
              <a:rPr lang="en-US" dirty="0" smtClean="0"/>
              <a:t>It will return a map Object that contain how many times the </a:t>
            </a:r>
            <a:r>
              <a:rPr lang="en-US" dirty="0" err="1" smtClean="0"/>
              <a:t>valuerepeated</a:t>
            </a:r>
            <a:r>
              <a:rPr lang="en-US" dirty="0" smtClean="0"/>
              <a:t> in the RDD.</a:t>
            </a:r>
            <a:endParaRPr lang="en-US" dirty="0"/>
          </a:p>
          <a:p>
            <a:endParaRPr lang="en-US" b="1" dirty="0" smtClean="0"/>
          </a:p>
          <a:p>
            <a:r>
              <a:rPr lang="en-US" b="1" dirty="0" smtClean="0"/>
              <a:t>Ex:</a:t>
            </a:r>
            <a:endParaRPr lang="en-US" b="1" dirty="0"/>
          </a:p>
          <a:p>
            <a:r>
              <a:rPr lang="en-US" b="1" dirty="0" err="1" smtClean="0"/>
              <a:t>scala</a:t>
            </a:r>
            <a:r>
              <a:rPr lang="en-US" b="1" dirty="0"/>
              <a:t>&gt; </a:t>
            </a:r>
            <a:r>
              <a:rPr lang="en-US" b="1" dirty="0" err="1"/>
              <a:t>val</a:t>
            </a:r>
            <a:r>
              <a:rPr lang="en-US" b="1" dirty="0"/>
              <a:t> </a:t>
            </a:r>
            <a:r>
              <a:rPr lang="en-US" b="1" dirty="0" err="1"/>
              <a:t>rdd</a:t>
            </a:r>
            <a:r>
              <a:rPr lang="en-US" b="1" dirty="0"/>
              <a:t> = </a:t>
            </a:r>
            <a:r>
              <a:rPr lang="en-US" b="1" dirty="0" err="1"/>
              <a:t>sc.parallelize</a:t>
            </a:r>
            <a:r>
              <a:rPr lang="en-US" b="1" dirty="0"/>
              <a:t>(List((1,"apple"),(2,"banana"),(3,"lemon"),(4,"apple"),(1,"lemon")) )</a:t>
            </a:r>
          </a:p>
          <a:p>
            <a:r>
              <a:rPr lang="en-US" b="1" dirty="0" err="1"/>
              <a:t>rdd</a:t>
            </a:r>
            <a:r>
              <a:rPr lang="en-US" b="1" dirty="0"/>
              <a:t>: </a:t>
            </a:r>
            <a:r>
              <a:rPr lang="en-US" b="1" dirty="0" err="1"/>
              <a:t>org.apache.spark.rdd.RDD</a:t>
            </a:r>
            <a:r>
              <a:rPr lang="en-US" b="1" dirty="0"/>
              <a:t>[(Int, String)] = </a:t>
            </a:r>
            <a:r>
              <a:rPr lang="en-US" b="1" dirty="0" err="1"/>
              <a:t>ParallelCollectionRDD</a:t>
            </a:r>
            <a:r>
              <a:rPr lang="en-US" b="1" dirty="0"/>
              <a:t>[0] at parallelize at &lt;console&gt;:27</a:t>
            </a:r>
          </a:p>
          <a:p>
            <a:endParaRPr lang="en-US" b="1" dirty="0"/>
          </a:p>
          <a:p>
            <a:r>
              <a:rPr lang="en-US" b="1" dirty="0" err="1"/>
              <a:t>scala</a:t>
            </a:r>
            <a:r>
              <a:rPr lang="en-US" b="1" dirty="0"/>
              <a:t>&gt; </a:t>
            </a:r>
            <a:r>
              <a:rPr lang="en-US" b="1" dirty="0" err="1"/>
              <a:t>rdd.countByValue</a:t>
            </a:r>
            <a:endParaRPr lang="en-US" b="1" dirty="0"/>
          </a:p>
          <a:p>
            <a:r>
              <a:rPr lang="en-US" b="1" dirty="0"/>
              <a:t>res2: </a:t>
            </a:r>
            <a:r>
              <a:rPr lang="en-US" b="1" dirty="0" err="1"/>
              <a:t>scala.collection.Map</a:t>
            </a:r>
            <a:r>
              <a:rPr lang="en-US" b="1" dirty="0"/>
              <a:t>[(Int, String),Long] = Map((4,apple) -&gt; 1, (1,apple) -&gt; 1, (2,banana) -&gt; 1, (3,lemon) -&gt; 1, (1,lemon) -&gt; 1)</a:t>
            </a:r>
            <a:endParaRPr lang="en-US" dirty="0"/>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562829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45037"/>
            <a:ext cx="6985816" cy="1384995"/>
          </a:xfrm>
        </p:spPr>
        <p:txBody>
          <a:bodyPr/>
          <a:lstStyle/>
          <a:p>
            <a:r>
              <a:rPr lang="en-US" dirty="0" smtClean="0"/>
              <a:t>Two kind of partitioning</a:t>
            </a:r>
          </a:p>
          <a:p>
            <a:pPr lvl="1"/>
            <a:r>
              <a:rPr lang="en-US" dirty="0" smtClean="0"/>
              <a:t>Hash partitioning</a:t>
            </a:r>
          </a:p>
          <a:p>
            <a:pPr lvl="1"/>
            <a:r>
              <a:rPr lang="en-US" dirty="0" smtClean="0"/>
              <a:t>Range Partitioning</a:t>
            </a:r>
          </a:p>
          <a:p>
            <a:pPr lvl="1"/>
            <a:endParaRPr lang="en-US" dirty="0"/>
          </a:p>
          <a:p>
            <a:pPr lvl="1"/>
            <a:r>
              <a:rPr lang="en-US" dirty="0" smtClean="0"/>
              <a:t>Customizing partitioning is only possible on Pair RDDs.</a:t>
            </a:r>
            <a:endParaRPr lang="en-US" dirty="0"/>
          </a:p>
        </p:txBody>
      </p:sp>
      <p:sp>
        <p:nvSpPr>
          <p:cNvPr id="4" name="Title 1"/>
          <p:cNvSpPr>
            <a:spLocks noGrp="1"/>
          </p:cNvSpPr>
          <p:nvPr>
            <p:ph type="title"/>
          </p:nvPr>
        </p:nvSpPr>
        <p:spPr>
          <a:xfrm>
            <a:off x="283266" y="391453"/>
            <a:ext cx="8577467" cy="1107996"/>
          </a:xfrm>
        </p:spPr>
        <p:txBody>
          <a:bodyPr/>
          <a:lstStyle/>
          <a:p>
            <a:r>
              <a:rPr lang="en-US" dirty="0" smtClean="0"/>
              <a:t>RDD Types of Partitioning :</a:t>
            </a:r>
            <a:br>
              <a:rPr lang="en-US" dirty="0" smtClean="0"/>
            </a:br>
            <a:endParaRPr lang="en-US" dirty="0"/>
          </a:p>
        </p:txBody>
      </p:sp>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7" name="Rectangle 6"/>
          <p:cNvSpPr/>
          <p:nvPr/>
        </p:nvSpPr>
        <p:spPr>
          <a:xfrm>
            <a:off x="310562" y="3352800"/>
            <a:ext cx="8001000" cy="923330"/>
          </a:xfrm>
          <a:prstGeom prst="rect">
            <a:avLst/>
          </a:prstGeom>
        </p:spPr>
        <p:txBody>
          <a:bodyPr wrap="square">
            <a:spAutoFit/>
          </a:bodyPr>
          <a:lstStyle/>
          <a:p>
            <a:r>
              <a:rPr lang="en-US" dirty="0">
                <a:solidFill>
                  <a:srgbClr val="222222"/>
                </a:solidFill>
                <a:latin typeface="Arial" panose="020B0604020202020204" pitchFamily="34" charset="0"/>
              </a:rPr>
              <a:t>One of basic advantage is that as similar kind of data are co-located therefore shuffling of data across cluster reduces in transformations like </a:t>
            </a:r>
            <a:r>
              <a:rPr lang="en-US" dirty="0" err="1">
                <a:solidFill>
                  <a:srgbClr val="222222"/>
                </a:solidFill>
                <a:latin typeface="Arial" panose="020B0604020202020204" pitchFamily="34" charset="0"/>
              </a:rPr>
              <a:t>groupByKey</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reduceByKey</a:t>
            </a:r>
            <a:r>
              <a:rPr lang="en-US" dirty="0">
                <a:solidFill>
                  <a:srgbClr val="222222"/>
                </a:solidFill>
                <a:latin typeface="Arial" panose="020B0604020202020204" pitchFamily="34" charset="0"/>
              </a:rPr>
              <a:t> etc. which increase job performance.</a:t>
            </a:r>
            <a:endParaRPr lang="en-US" dirty="0"/>
          </a:p>
        </p:txBody>
      </p:sp>
    </p:spTree>
    <p:extLst>
      <p:ext uri="{BB962C8B-B14F-4D97-AF65-F5344CB8AC3E}">
        <p14:creationId xmlns:p14="http://schemas.microsoft.com/office/powerpoint/2010/main" val="206532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RDD </a:t>
            </a:r>
            <a:r>
              <a:rPr lang="en-US" dirty="0" err="1" smtClean="0"/>
              <a:t>Partitioner</a:t>
            </a:r>
            <a:r>
              <a:rPr lang="en-US" dirty="0" smtClean="0"/>
              <a:t> : </a:t>
            </a:r>
            <a:r>
              <a:rPr lang="en-US" dirty="0" err="1" smtClean="0"/>
              <a:t>HashPartitioner</a:t>
            </a:r>
            <a:r>
              <a:rPr lang="en-US" dirty="0" smtClean="0"/>
              <a:t> </a:t>
            </a:r>
            <a:endParaRPr lang="en-US" dirty="0"/>
          </a:p>
        </p:txBody>
      </p:sp>
      <p:sp>
        <p:nvSpPr>
          <p:cNvPr id="4" name="TextBox 3"/>
          <p:cNvSpPr txBox="1"/>
          <p:nvPr/>
        </p:nvSpPr>
        <p:spPr>
          <a:xfrm>
            <a:off x="457200" y="1524000"/>
            <a:ext cx="6794421" cy="584775"/>
          </a:xfrm>
          <a:prstGeom prst="rect">
            <a:avLst/>
          </a:prstGeom>
          <a:noFill/>
        </p:spPr>
        <p:txBody>
          <a:bodyPr wrap="square" rtlCol="0">
            <a:spAutoFit/>
          </a:bodyPr>
          <a:lstStyle/>
          <a:p>
            <a:r>
              <a:rPr lang="en-US" sz="1600" b="1" dirty="0"/>
              <a:t>Hash partitioning</a:t>
            </a:r>
            <a:r>
              <a:rPr lang="en-US" sz="1600" dirty="0"/>
              <a:t> is a </a:t>
            </a:r>
            <a:r>
              <a:rPr lang="en-US" sz="1600" b="1" dirty="0"/>
              <a:t>partitioning</a:t>
            </a:r>
            <a:r>
              <a:rPr lang="en-US" sz="1600" dirty="0"/>
              <a:t> technique where a </a:t>
            </a:r>
            <a:r>
              <a:rPr lang="en-US" sz="1600" b="1" dirty="0"/>
              <a:t>hash</a:t>
            </a:r>
            <a:r>
              <a:rPr lang="en-US" sz="1600" dirty="0"/>
              <a:t> key is used to distribute </a:t>
            </a:r>
            <a:r>
              <a:rPr lang="en-US" sz="1600" dirty="0" smtClean="0"/>
              <a:t>elements evenly </a:t>
            </a:r>
            <a:r>
              <a:rPr lang="en-US" sz="1600" dirty="0"/>
              <a:t>across the different </a:t>
            </a:r>
            <a:r>
              <a:rPr lang="en-US" sz="1600" b="1" dirty="0" smtClean="0"/>
              <a:t>partitions</a:t>
            </a:r>
            <a:r>
              <a:rPr lang="en-US" sz="1600" dirty="0"/>
              <a:t>.</a:t>
            </a:r>
          </a:p>
        </p:txBody>
      </p:sp>
      <p:sp>
        <p:nvSpPr>
          <p:cNvPr id="6" name="Rectangle 5"/>
          <p:cNvSpPr/>
          <p:nvPr/>
        </p:nvSpPr>
        <p:spPr>
          <a:xfrm>
            <a:off x="762000" y="2286000"/>
            <a:ext cx="8382000" cy="4247317"/>
          </a:xfrm>
          <a:prstGeom prst="rect">
            <a:avLst/>
          </a:prstGeom>
        </p:spPr>
        <p:txBody>
          <a:bodyPr wrap="square">
            <a:spAutoFit/>
          </a:bodyPr>
          <a:lstStyle/>
          <a:p>
            <a:r>
              <a:rPr lang="en-US" dirty="0" err="1"/>
              <a:t>val</a:t>
            </a:r>
            <a:r>
              <a:rPr lang="en-US" dirty="0"/>
              <a:t> </a:t>
            </a:r>
            <a:r>
              <a:rPr lang="en-US" dirty="0" err="1"/>
              <a:t>rdd</a:t>
            </a:r>
            <a:r>
              <a:rPr lang="en-US" dirty="0"/>
              <a:t> = </a:t>
            </a:r>
            <a:r>
              <a:rPr lang="en-US" dirty="0" err="1"/>
              <a:t>sc.parallelize</a:t>
            </a:r>
            <a:r>
              <a:rPr lang="en-US" dirty="0"/>
              <a:t>(for {</a:t>
            </a:r>
          </a:p>
          <a:p>
            <a:r>
              <a:rPr lang="en-US" dirty="0"/>
              <a:t>    x &lt;- 1 to 3</a:t>
            </a:r>
          </a:p>
          <a:p>
            <a:r>
              <a:rPr lang="en-US" dirty="0"/>
              <a:t>    y &lt;- 1 to 2</a:t>
            </a:r>
          </a:p>
          <a:p>
            <a:r>
              <a:rPr lang="en-US" dirty="0"/>
              <a:t>} yield (x, None), 8</a:t>
            </a:r>
            <a:r>
              <a:rPr lang="en-US" dirty="0" smtClean="0"/>
              <a:t>)</a:t>
            </a:r>
          </a:p>
          <a:p>
            <a:endParaRPr lang="en-US" dirty="0" smtClean="0"/>
          </a:p>
          <a:p>
            <a:r>
              <a:rPr lang="en-US" dirty="0" err="1" smtClean="0"/>
              <a:t>rdd.partitioner</a:t>
            </a:r>
            <a:endParaRPr lang="en-US" dirty="0"/>
          </a:p>
          <a:p>
            <a:r>
              <a:rPr lang="en-US" dirty="0"/>
              <a:t>Option[</a:t>
            </a:r>
            <a:r>
              <a:rPr lang="en-US" dirty="0" err="1"/>
              <a:t>org.apache.spark.Partitioner</a:t>
            </a:r>
            <a:r>
              <a:rPr lang="en-US" dirty="0"/>
              <a:t>] = </a:t>
            </a:r>
            <a:r>
              <a:rPr lang="en-US" dirty="0" smtClean="0"/>
              <a:t>None</a:t>
            </a:r>
          </a:p>
          <a:p>
            <a:endParaRPr lang="en-US" dirty="0"/>
          </a:p>
          <a:p>
            <a:endParaRPr lang="en-US" dirty="0" smtClean="0"/>
          </a:p>
          <a:p>
            <a:r>
              <a:rPr lang="en-US" dirty="0" err="1"/>
              <a:t>def</a:t>
            </a:r>
            <a:r>
              <a:rPr lang="en-US" dirty="0"/>
              <a:t> </a:t>
            </a:r>
            <a:r>
              <a:rPr lang="en-US" dirty="0" err="1"/>
              <a:t>countByPartition</a:t>
            </a:r>
            <a:r>
              <a:rPr lang="en-US" dirty="0"/>
              <a:t>(</a:t>
            </a:r>
            <a:r>
              <a:rPr lang="en-US" dirty="0" err="1"/>
              <a:t>rdd</a:t>
            </a:r>
            <a:r>
              <a:rPr lang="en-US" dirty="0"/>
              <a:t>: RDD[(Int, </a:t>
            </a:r>
            <a:r>
              <a:rPr lang="en-US" dirty="0" err="1"/>
              <a:t>None.type</a:t>
            </a:r>
            <a:r>
              <a:rPr lang="en-US" dirty="0"/>
              <a:t>)]) = {</a:t>
            </a:r>
          </a:p>
          <a:p>
            <a:r>
              <a:rPr lang="en-US" dirty="0"/>
              <a:t>         </a:t>
            </a:r>
            <a:r>
              <a:rPr lang="en-US" dirty="0" err="1"/>
              <a:t>rdd.mapPartitions</a:t>
            </a:r>
            <a:r>
              <a:rPr lang="en-US" dirty="0"/>
              <a:t>(</a:t>
            </a:r>
            <a:r>
              <a:rPr lang="en-US" dirty="0" err="1"/>
              <a:t>iter</a:t>
            </a:r>
            <a:r>
              <a:rPr lang="en-US" dirty="0"/>
              <a:t> =&gt; Iterator(</a:t>
            </a:r>
            <a:r>
              <a:rPr lang="en-US" dirty="0" err="1"/>
              <a:t>iter.length</a:t>
            </a:r>
            <a:r>
              <a:rPr lang="en-US" dirty="0"/>
              <a:t>))</a:t>
            </a:r>
          </a:p>
          <a:p>
            <a:r>
              <a:rPr lang="en-US" dirty="0"/>
              <a:t>      </a:t>
            </a:r>
            <a:r>
              <a:rPr lang="en-US" dirty="0" smtClean="0"/>
              <a:t>}</a:t>
            </a:r>
          </a:p>
          <a:p>
            <a:endParaRPr lang="en-US" dirty="0"/>
          </a:p>
          <a:p>
            <a:r>
              <a:rPr lang="en-US" dirty="0" err="1"/>
              <a:t>countByPartition</a:t>
            </a:r>
            <a:r>
              <a:rPr lang="en-US" dirty="0"/>
              <a:t>(</a:t>
            </a:r>
            <a:r>
              <a:rPr lang="en-US" dirty="0" err="1"/>
              <a:t>rdd</a:t>
            </a:r>
            <a:r>
              <a:rPr lang="en-US" dirty="0"/>
              <a:t>).collect()</a:t>
            </a:r>
          </a:p>
          <a:p>
            <a:r>
              <a:rPr lang="en-US" dirty="0"/>
              <a:t>Array[Int] = Array(0, 1, 1, 1, 0, 1, 1, 1)</a:t>
            </a: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129942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a:t>RDD </a:t>
            </a:r>
            <a:r>
              <a:rPr lang="en-US" dirty="0" err="1"/>
              <a:t>Partitioner</a:t>
            </a:r>
            <a:r>
              <a:rPr lang="en-US" dirty="0"/>
              <a:t> : </a:t>
            </a:r>
            <a:r>
              <a:rPr lang="en-US" dirty="0" err="1"/>
              <a:t>HashPartitioner</a:t>
            </a:r>
            <a:r>
              <a:rPr lang="en-US" dirty="0"/>
              <a:t> </a:t>
            </a:r>
          </a:p>
        </p:txBody>
      </p:sp>
      <p:pic>
        <p:nvPicPr>
          <p:cNvPr id="2050" name="Picture 2" descr="https://i.stack.imgur.com/s7L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66" y="1703401"/>
            <a:ext cx="8305800" cy="15525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099" y="1371600"/>
            <a:ext cx="7162800" cy="369332"/>
          </a:xfrm>
          <a:prstGeom prst="rect">
            <a:avLst/>
          </a:prstGeom>
          <a:noFill/>
        </p:spPr>
        <p:txBody>
          <a:bodyPr wrap="square" rtlCol="0">
            <a:spAutoFit/>
          </a:bodyPr>
          <a:lstStyle/>
          <a:p>
            <a:r>
              <a:rPr lang="en-US" dirty="0" smtClean="0"/>
              <a:t>Like below the data will be arranged in the partitions.</a:t>
            </a:r>
            <a:endParaRPr lang="en-US" dirty="0"/>
          </a:p>
        </p:txBody>
      </p:sp>
      <p:sp>
        <p:nvSpPr>
          <p:cNvPr id="5" name="TextBox 4"/>
          <p:cNvSpPr txBox="1"/>
          <p:nvPr/>
        </p:nvSpPr>
        <p:spPr>
          <a:xfrm>
            <a:off x="533400" y="3429000"/>
            <a:ext cx="8055666" cy="1169551"/>
          </a:xfrm>
          <a:prstGeom prst="rect">
            <a:avLst/>
          </a:prstGeom>
          <a:noFill/>
        </p:spPr>
        <p:txBody>
          <a:bodyPr wrap="square" rtlCol="0">
            <a:spAutoFit/>
          </a:bodyPr>
          <a:lstStyle/>
          <a:p>
            <a:r>
              <a:rPr lang="en-US" sz="1400" dirty="0"/>
              <a:t>import </a:t>
            </a:r>
            <a:r>
              <a:rPr lang="en-US" sz="1400" dirty="0" err="1"/>
              <a:t>org.apache.spark.HashPartitioner</a:t>
            </a:r>
            <a:endParaRPr lang="en-US" sz="1400" dirty="0"/>
          </a:p>
          <a:p>
            <a:r>
              <a:rPr lang="en-US" sz="1400" dirty="0" err="1"/>
              <a:t>val</a:t>
            </a:r>
            <a:r>
              <a:rPr lang="en-US" sz="1400" dirty="0"/>
              <a:t> </a:t>
            </a:r>
            <a:r>
              <a:rPr lang="en-US" sz="1400" dirty="0" err="1"/>
              <a:t>rddOneP</a:t>
            </a:r>
            <a:r>
              <a:rPr lang="en-US" sz="1400" dirty="0"/>
              <a:t> = </a:t>
            </a:r>
            <a:r>
              <a:rPr lang="en-US" sz="1400" dirty="0" err="1"/>
              <a:t>rdd.partitionBy</a:t>
            </a:r>
            <a:r>
              <a:rPr lang="en-US" sz="1400" dirty="0"/>
              <a:t>(new </a:t>
            </a:r>
            <a:r>
              <a:rPr lang="en-US" sz="1400" dirty="0" err="1"/>
              <a:t>HashPartitioner</a:t>
            </a:r>
            <a:r>
              <a:rPr lang="en-US" sz="1400" dirty="0"/>
              <a:t>(1</a:t>
            </a:r>
            <a:r>
              <a:rPr lang="en-US" sz="1400" dirty="0" smtClean="0"/>
              <a:t>))</a:t>
            </a:r>
          </a:p>
          <a:p>
            <a:endParaRPr lang="en-US" sz="1400" dirty="0"/>
          </a:p>
          <a:p>
            <a:r>
              <a:rPr lang="en-US" sz="1400" dirty="0" err="1"/>
              <a:t>countByPartition</a:t>
            </a:r>
            <a:r>
              <a:rPr lang="en-US" sz="1400" dirty="0"/>
              <a:t>(</a:t>
            </a:r>
            <a:r>
              <a:rPr lang="en-US" sz="1400" dirty="0" err="1"/>
              <a:t>rddOneP</a:t>
            </a:r>
            <a:r>
              <a:rPr lang="en-US" sz="1400" dirty="0"/>
              <a:t>).collect</a:t>
            </a:r>
          </a:p>
          <a:p>
            <a:r>
              <a:rPr lang="en-US" sz="1400" dirty="0"/>
              <a:t>Array[Int] = Array(6)</a:t>
            </a:r>
          </a:p>
        </p:txBody>
      </p:sp>
      <p:pic>
        <p:nvPicPr>
          <p:cNvPr id="7" name="Picture 6"/>
          <p:cNvPicPr>
            <a:picLocks noChangeAspect="1"/>
          </p:cNvPicPr>
          <p:nvPr/>
        </p:nvPicPr>
        <p:blipFill>
          <a:blip r:embed="rId3"/>
          <a:stretch>
            <a:fillRect/>
          </a:stretch>
        </p:blipFill>
        <p:spPr>
          <a:xfrm>
            <a:off x="2133600" y="4343401"/>
            <a:ext cx="7010400" cy="2133600"/>
          </a:xfrm>
          <a:prstGeom prst="rect">
            <a:avLst/>
          </a:prstGeom>
        </p:spPr>
      </p:pic>
      <p:sp>
        <p:nvSpPr>
          <p:cNvPr id="9"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95249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RDD </a:t>
            </a:r>
            <a:r>
              <a:rPr lang="en-US" dirty="0" err="1" smtClean="0"/>
              <a:t>Partitioner</a:t>
            </a:r>
            <a:r>
              <a:rPr lang="en-US" dirty="0" smtClean="0"/>
              <a:t> : Hash </a:t>
            </a:r>
            <a:r>
              <a:rPr lang="en-US" dirty="0" err="1" smtClean="0"/>
              <a:t>Partitioner</a:t>
            </a:r>
            <a:endParaRPr lang="en-US" dirty="0"/>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8" name="Rectangle 7"/>
          <p:cNvSpPr/>
          <p:nvPr/>
        </p:nvSpPr>
        <p:spPr>
          <a:xfrm>
            <a:off x="685800" y="999426"/>
            <a:ext cx="7008678" cy="1477328"/>
          </a:xfrm>
          <a:prstGeom prst="rect">
            <a:avLst/>
          </a:prstGeom>
        </p:spPr>
        <p:txBody>
          <a:bodyPr wrap="square">
            <a:spAutoFit/>
          </a:bodyPr>
          <a:lstStyle/>
          <a:p>
            <a:r>
              <a:rPr lang="en-US" dirty="0" err="1"/>
              <a:t>val</a:t>
            </a:r>
            <a:r>
              <a:rPr lang="en-US" dirty="0"/>
              <a:t> </a:t>
            </a:r>
            <a:r>
              <a:rPr lang="en-US" dirty="0" err="1"/>
              <a:t>rddSevenP</a:t>
            </a:r>
            <a:r>
              <a:rPr lang="en-US" dirty="0"/>
              <a:t> = </a:t>
            </a:r>
            <a:r>
              <a:rPr lang="en-US" dirty="0" err="1"/>
              <a:t>rdd.partitionBy</a:t>
            </a:r>
            <a:r>
              <a:rPr lang="en-US" dirty="0"/>
              <a:t>(new </a:t>
            </a:r>
            <a:r>
              <a:rPr lang="en-US" dirty="0" err="1"/>
              <a:t>HashPartitioner</a:t>
            </a:r>
            <a:r>
              <a:rPr lang="en-US" dirty="0"/>
              <a:t>(7))</a:t>
            </a:r>
          </a:p>
          <a:p>
            <a:r>
              <a:rPr lang="en-US" dirty="0" err="1"/>
              <a:t>rddSevenP.partitions.length</a:t>
            </a:r>
            <a:endParaRPr lang="en-US" dirty="0"/>
          </a:p>
          <a:p>
            <a:r>
              <a:rPr lang="en-US" dirty="0"/>
              <a:t>Int = 7</a:t>
            </a:r>
          </a:p>
          <a:p>
            <a:r>
              <a:rPr lang="en-US" dirty="0" err="1"/>
              <a:t>countByPartition</a:t>
            </a:r>
            <a:r>
              <a:rPr lang="en-US" dirty="0"/>
              <a:t>(</a:t>
            </a:r>
            <a:r>
              <a:rPr lang="en-US" dirty="0" err="1"/>
              <a:t>rddTenP</a:t>
            </a:r>
            <a:r>
              <a:rPr lang="en-US" dirty="0"/>
              <a:t>).collect()</a:t>
            </a:r>
          </a:p>
          <a:p>
            <a:r>
              <a:rPr lang="en-US" dirty="0"/>
              <a:t>Array[Int] = Array(0, 2, 2, 2, 0, 0, 0)</a:t>
            </a:r>
          </a:p>
        </p:txBody>
      </p:sp>
      <p:pic>
        <p:nvPicPr>
          <p:cNvPr id="3075" name="Picture 3" descr="https://i.stack.imgur.com/MWr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6551478" cy="362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9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RDD </a:t>
            </a:r>
            <a:r>
              <a:rPr lang="en-US" dirty="0" err="1" smtClean="0"/>
              <a:t>Partitioner</a:t>
            </a:r>
            <a:r>
              <a:rPr lang="en-US" dirty="0" smtClean="0"/>
              <a:t>: Range </a:t>
            </a:r>
            <a:r>
              <a:rPr lang="en-US" dirty="0" err="1" smtClean="0"/>
              <a:t>Partitioner</a:t>
            </a:r>
            <a:endParaRPr lang="en-US" dirty="0"/>
          </a:p>
        </p:txBody>
      </p:sp>
      <p:sp>
        <p:nvSpPr>
          <p:cNvPr id="3" name="Content Placeholder 2"/>
          <p:cNvSpPr>
            <a:spLocks noGrp="1"/>
          </p:cNvSpPr>
          <p:nvPr>
            <p:ph idx="1"/>
          </p:nvPr>
        </p:nvSpPr>
        <p:spPr>
          <a:xfrm>
            <a:off x="283266" y="1828800"/>
            <a:ext cx="8860734" cy="1661993"/>
          </a:xfrm>
        </p:spPr>
        <p:txBody>
          <a:bodyPr/>
          <a:lstStyle/>
          <a:p>
            <a:r>
              <a:rPr lang="en-US" dirty="0"/>
              <a:t>Some Spark RDDs have keys that follow a particular ordering, for such RDDs, range partitioning is an efficient partitioning technique. In range partitioning method, tuples having keys within the same range will appear on the same machine. Keys in a range </a:t>
            </a:r>
            <a:r>
              <a:rPr lang="en-US" dirty="0" err="1"/>
              <a:t>partitioner</a:t>
            </a:r>
            <a:r>
              <a:rPr lang="en-US" dirty="0"/>
              <a:t> are partitioned based on the set of sorted range of keys and ordering of keys.</a:t>
            </a:r>
            <a:endParaRPr lang="en-US" dirty="0" smtClean="0"/>
          </a:p>
          <a:p>
            <a:endParaRPr lang="en-US" dirty="0"/>
          </a:p>
          <a:p>
            <a:endParaRPr lang="en-US" dirty="0" smtClean="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7" name="Rectangle 6"/>
          <p:cNvSpPr/>
          <p:nvPr/>
        </p:nvSpPr>
        <p:spPr>
          <a:xfrm>
            <a:off x="210313" y="3133392"/>
            <a:ext cx="7031934" cy="1754326"/>
          </a:xfrm>
          <a:prstGeom prst="rect">
            <a:avLst/>
          </a:prstGeom>
        </p:spPr>
        <p:txBody>
          <a:bodyPr wrap="square">
            <a:spAutoFit/>
          </a:bodyPr>
          <a:lstStyle/>
          <a:p>
            <a:r>
              <a:rPr lang="en-US" dirty="0"/>
              <a:t>This involves three steps:</a:t>
            </a:r>
          </a:p>
          <a:p>
            <a:endParaRPr lang="en-US" dirty="0"/>
          </a:p>
          <a:p>
            <a:pPr marL="285750" indent="-285750">
              <a:buFont typeface="Arial" panose="020B0604020202020204" pitchFamily="34" charset="0"/>
              <a:buChar char="•"/>
            </a:pPr>
            <a:r>
              <a:rPr lang="en-US" dirty="0"/>
              <a:t>Compute reasonable range boundaries</a:t>
            </a:r>
          </a:p>
          <a:p>
            <a:pPr marL="285750" indent="-285750">
              <a:buFont typeface="Arial" panose="020B0604020202020204" pitchFamily="34" charset="0"/>
              <a:buChar char="•"/>
            </a:pPr>
            <a:r>
              <a:rPr lang="en-US" dirty="0"/>
              <a:t>Construct a </a:t>
            </a:r>
            <a:r>
              <a:rPr lang="en-US" dirty="0" err="1"/>
              <a:t>partitioner</a:t>
            </a:r>
            <a:r>
              <a:rPr lang="en-US" dirty="0"/>
              <a:t> from these range boundaries which gives you a function from key K to partition index</a:t>
            </a:r>
          </a:p>
          <a:p>
            <a:pPr marL="285750" indent="-285750">
              <a:buFont typeface="Arial" panose="020B0604020202020204" pitchFamily="34" charset="0"/>
              <a:buChar char="•"/>
            </a:pPr>
            <a:r>
              <a:rPr lang="en-US" dirty="0"/>
              <a:t>Shuffle the RDD against this new </a:t>
            </a:r>
            <a:r>
              <a:rPr lang="en-US" dirty="0" err="1"/>
              <a:t>partitioner</a:t>
            </a:r>
            <a:endParaRPr lang="en-US" dirty="0"/>
          </a:p>
        </p:txBody>
      </p:sp>
    </p:spTree>
    <p:extLst>
      <p:ext uri="{BB962C8B-B14F-4D97-AF65-F5344CB8AC3E}">
        <p14:creationId xmlns:p14="http://schemas.microsoft.com/office/powerpoint/2010/main" val="121308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RDD </a:t>
            </a:r>
            <a:r>
              <a:rPr lang="en-US" dirty="0" err="1" smtClean="0"/>
              <a:t>Partitioner</a:t>
            </a:r>
            <a:r>
              <a:rPr lang="en-US" dirty="0" smtClean="0"/>
              <a:t>: Range </a:t>
            </a:r>
            <a:r>
              <a:rPr lang="en-US" dirty="0" err="1" smtClean="0"/>
              <a:t>Partitioner</a:t>
            </a:r>
            <a:endParaRPr lang="en-US" dirty="0"/>
          </a:p>
        </p:txBody>
      </p:sp>
      <p:sp>
        <p:nvSpPr>
          <p:cNvPr id="3" name="Content Placeholder 2"/>
          <p:cNvSpPr>
            <a:spLocks noGrp="1"/>
          </p:cNvSpPr>
          <p:nvPr>
            <p:ph idx="1"/>
          </p:nvPr>
        </p:nvSpPr>
        <p:spPr>
          <a:xfrm>
            <a:off x="283266" y="1828800"/>
            <a:ext cx="8860734" cy="4708497"/>
          </a:xfrm>
        </p:spPr>
        <p:txBody>
          <a:bodyPr/>
          <a:lstStyle/>
          <a:p>
            <a:r>
              <a:rPr lang="en-US" dirty="0"/>
              <a:t>Some Spark RDDs have keys that follow a particular ordering, for such RDDs, range partitioning is an efficient partitioning technique. In range partitioning method, tuples having keys within the same range will appear on the same machine. Keys in a range </a:t>
            </a:r>
            <a:r>
              <a:rPr lang="en-US" dirty="0" err="1"/>
              <a:t>partitioner</a:t>
            </a:r>
            <a:r>
              <a:rPr lang="en-US" dirty="0"/>
              <a:t> are partitioned based on the set of sorted range of keys and ordering of keys.</a:t>
            </a:r>
            <a:endParaRPr lang="en-US" dirty="0" smtClean="0"/>
          </a:p>
          <a:p>
            <a:endParaRPr lang="en-US" dirty="0"/>
          </a:p>
          <a:p>
            <a:endParaRPr lang="en-US" dirty="0" smtClean="0"/>
          </a:p>
          <a:p>
            <a:r>
              <a:rPr lang="en-US" dirty="0" err="1" smtClean="0"/>
              <a:t>Partitionby</a:t>
            </a:r>
            <a:r>
              <a:rPr lang="en-US" dirty="0" smtClean="0"/>
              <a:t> is transformation -&gt; return RDD with specific partitioning</a:t>
            </a:r>
          </a:p>
          <a:p>
            <a:pPr marL="342900" lvl="1"/>
            <a:endParaRPr lang="en-US" dirty="0" smtClean="0"/>
          </a:p>
          <a:p>
            <a:pPr marL="342900" lvl="1"/>
            <a:r>
              <a:rPr lang="en-US" dirty="0" smtClean="0"/>
              <a:t>Ex:</a:t>
            </a:r>
          </a:p>
          <a:p>
            <a:pPr marL="342900" lvl="1"/>
            <a:r>
              <a:rPr lang="en-US" sz="1400" dirty="0" err="1"/>
              <a:t>val</a:t>
            </a:r>
            <a:r>
              <a:rPr lang="en-US" sz="1400" dirty="0"/>
              <a:t> </a:t>
            </a:r>
            <a:r>
              <a:rPr lang="en-US" sz="1400" dirty="0" err="1"/>
              <a:t>purchaseRDD</a:t>
            </a:r>
            <a:r>
              <a:rPr lang="en-US" sz="1400" dirty="0"/>
              <a:t> = </a:t>
            </a:r>
            <a:r>
              <a:rPr lang="en-US" sz="1400" dirty="0" err="1"/>
              <a:t>sc.parallelize</a:t>
            </a:r>
            <a:r>
              <a:rPr lang="en-US" sz="1400" dirty="0"/>
              <a:t>( 20 to 60,1).map(x =&gt; (x,(</a:t>
            </a:r>
            <a:r>
              <a:rPr lang="en-US" sz="1400" dirty="0" err="1"/>
              <a:t>Math.random</a:t>
            </a:r>
            <a:r>
              <a:rPr lang="en-US" sz="1400" dirty="0"/>
              <a:t>*20).</a:t>
            </a:r>
            <a:r>
              <a:rPr lang="en-US" sz="1400" dirty="0" err="1"/>
              <a:t>toInt</a:t>
            </a:r>
            <a:r>
              <a:rPr lang="en-US" sz="1400" dirty="0" smtClean="0"/>
              <a:t>))</a:t>
            </a:r>
          </a:p>
          <a:p>
            <a:pPr marL="342900" lvl="1"/>
            <a:r>
              <a:rPr lang="en-US" sz="1400" dirty="0"/>
              <a:t>import </a:t>
            </a:r>
            <a:r>
              <a:rPr lang="en-US" sz="1400" dirty="0" err="1"/>
              <a:t>org.apache.spark.RangePartitioner</a:t>
            </a:r>
            <a:endParaRPr lang="en-US" sz="1400" dirty="0"/>
          </a:p>
          <a:p>
            <a:pPr marL="342900" lvl="1"/>
            <a:endParaRPr lang="en-US" sz="1400" dirty="0"/>
          </a:p>
          <a:p>
            <a:pPr marL="342900" lvl="1"/>
            <a:r>
              <a:rPr lang="en-US" sz="1400" dirty="0" err="1"/>
              <a:t>scala</a:t>
            </a:r>
            <a:r>
              <a:rPr lang="en-US" sz="1400" dirty="0"/>
              <a:t>&gt; </a:t>
            </a:r>
            <a:r>
              <a:rPr lang="en-US" sz="1400" dirty="0" err="1"/>
              <a:t>val</a:t>
            </a:r>
            <a:r>
              <a:rPr lang="en-US" sz="1400" dirty="0"/>
              <a:t> </a:t>
            </a:r>
            <a:r>
              <a:rPr lang="en-US" sz="1400" dirty="0" err="1"/>
              <a:t>rangePart</a:t>
            </a:r>
            <a:r>
              <a:rPr lang="en-US" sz="1400" dirty="0"/>
              <a:t> = new </a:t>
            </a:r>
            <a:r>
              <a:rPr lang="en-US" sz="1400" dirty="0" err="1"/>
              <a:t>RangePartitioner</a:t>
            </a:r>
            <a:r>
              <a:rPr lang="en-US" sz="1400" dirty="0"/>
              <a:t>(4,purchaseRDD</a:t>
            </a:r>
            <a:r>
              <a:rPr lang="en-US" sz="1400" dirty="0" smtClean="0"/>
              <a:t>)</a:t>
            </a:r>
          </a:p>
          <a:p>
            <a:pPr marL="342900" lvl="1"/>
            <a:r>
              <a:rPr lang="en-US" sz="1400" dirty="0" err="1"/>
              <a:t>scala</a:t>
            </a:r>
            <a:r>
              <a:rPr lang="en-US" sz="1400" dirty="0"/>
              <a:t>&gt; </a:t>
            </a:r>
            <a:r>
              <a:rPr lang="en-US" sz="1400" dirty="0" err="1"/>
              <a:t>val</a:t>
            </a:r>
            <a:r>
              <a:rPr lang="en-US" sz="1400" dirty="0"/>
              <a:t> </a:t>
            </a:r>
            <a:r>
              <a:rPr lang="en-US" sz="1400" dirty="0" err="1"/>
              <a:t>partitionedData</a:t>
            </a:r>
            <a:r>
              <a:rPr lang="en-US" sz="1400" dirty="0"/>
              <a:t> = </a:t>
            </a:r>
            <a:r>
              <a:rPr lang="en-US" sz="1400" dirty="0" err="1"/>
              <a:t>purchaseRDD.partitionBy</a:t>
            </a:r>
            <a:r>
              <a:rPr lang="en-US" sz="1400" dirty="0"/>
              <a:t>(</a:t>
            </a:r>
            <a:r>
              <a:rPr lang="en-US" sz="1400" dirty="0" err="1"/>
              <a:t>rangePart</a:t>
            </a:r>
            <a:r>
              <a:rPr lang="en-US" sz="1400" dirty="0" smtClean="0"/>
              <a:t>)</a:t>
            </a:r>
          </a:p>
          <a:p>
            <a:pPr marL="342900" lvl="1"/>
            <a:r>
              <a:rPr lang="en-US" sz="1400" dirty="0" err="1"/>
              <a:t>scala</a:t>
            </a:r>
            <a:r>
              <a:rPr lang="en-US" sz="1400" dirty="0"/>
              <a:t>&gt; </a:t>
            </a:r>
            <a:r>
              <a:rPr lang="en-US" sz="1400" dirty="0" err="1"/>
              <a:t>partitionedData.foreachPartition</a:t>
            </a:r>
            <a:r>
              <a:rPr lang="en-US" sz="1400" dirty="0"/>
              <a:t>(x =&gt; </a:t>
            </a:r>
            <a:r>
              <a:rPr lang="en-US" sz="1400" dirty="0" err="1"/>
              <a:t>println</a:t>
            </a:r>
            <a:r>
              <a:rPr lang="en-US" sz="1400" dirty="0"/>
              <a:t>(</a:t>
            </a:r>
            <a:r>
              <a:rPr lang="en-US" sz="1400" dirty="0" err="1"/>
              <a:t>x.toList</a:t>
            </a:r>
            <a:r>
              <a:rPr lang="en-US" sz="1400" dirty="0"/>
              <a:t>))</a:t>
            </a:r>
          </a:p>
          <a:p>
            <a:pPr marL="342900" lvl="1"/>
            <a:r>
              <a:rPr lang="en-US" sz="1400" dirty="0"/>
              <a:t>List((20,99), (21,89), (22,32), (23,198), (24,52), (25,84), (26,174), (27,125), (28,87), (29,53), (30,47))</a:t>
            </a:r>
          </a:p>
          <a:p>
            <a:pPr marL="342900" lvl="1"/>
            <a:r>
              <a:rPr lang="en-US" sz="1400" dirty="0"/>
              <a:t>List((41,145), (42,83), (43,56), (44,129), (45,139), (46,27), (47,95), (48,166), (49,133), (50,145))</a:t>
            </a:r>
          </a:p>
          <a:p>
            <a:pPr marL="342900" lvl="1"/>
            <a:r>
              <a:rPr lang="en-US" sz="1400" dirty="0"/>
              <a:t>List((31,120), (32,34), (33,113), (34,106), (35,35), (36,111), (37,160), (38,172), (39,185), (40,47))</a:t>
            </a:r>
          </a:p>
          <a:p>
            <a:pPr marL="342900" lvl="1"/>
            <a:r>
              <a:rPr lang="en-US" sz="1400" dirty="0"/>
              <a:t>List((51,4), (52,197), (53,96), (54,35), (55,20), (56,194), (57,53), (58,161), (59,181), (60,0)</a:t>
            </a:r>
            <a:endParaRPr lang="en-US" sz="1400" dirty="0" smtClean="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143055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06" y="993332"/>
            <a:ext cx="8577467" cy="553998"/>
          </a:xfrm>
        </p:spPr>
        <p:txBody>
          <a:bodyPr/>
          <a:lstStyle/>
          <a:p>
            <a:r>
              <a:rPr lang="en-US" dirty="0" smtClean="0"/>
              <a:t>RDD </a:t>
            </a:r>
            <a:r>
              <a:rPr lang="en-US" dirty="0" err="1" smtClean="0"/>
              <a:t>Partitioner</a:t>
            </a:r>
            <a:r>
              <a:rPr lang="en-US" dirty="0" smtClean="0"/>
              <a:t> : Range </a:t>
            </a:r>
            <a:r>
              <a:rPr lang="en-US" dirty="0" err="1" smtClean="0"/>
              <a:t>Partitioner</a:t>
            </a:r>
            <a:endParaRPr lang="en-US" dirty="0"/>
          </a:p>
        </p:txBody>
      </p:sp>
      <p:pic>
        <p:nvPicPr>
          <p:cNvPr id="4" name="Picture 3"/>
          <p:cNvPicPr>
            <a:picLocks noChangeAspect="1"/>
          </p:cNvPicPr>
          <p:nvPr/>
        </p:nvPicPr>
        <p:blipFill>
          <a:blip r:embed="rId2"/>
          <a:stretch>
            <a:fillRect/>
          </a:stretch>
        </p:blipFill>
        <p:spPr>
          <a:xfrm>
            <a:off x="1295400" y="2209800"/>
            <a:ext cx="6450806" cy="3036094"/>
          </a:xfrm>
          <a:prstGeom prst="rect">
            <a:avLst/>
          </a:prstGeom>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231690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567" y="130315"/>
            <a:ext cx="4572000" cy="707886"/>
          </a:xfrm>
          <a:prstGeom prst="rect">
            <a:avLst/>
          </a:prstGeom>
        </p:spPr>
        <p:txBody>
          <a:bodyPr>
            <a:spAutoFit/>
          </a:bodyPr>
          <a:lstStyle/>
          <a:p>
            <a:r>
              <a:rPr lang="en-US" sz="2000" b="1" dirty="0">
                <a:solidFill>
                  <a:srgbClr val="333333"/>
                </a:solidFill>
                <a:latin typeface="Helvetica Neue"/>
              </a:rPr>
              <a:t/>
            </a:r>
            <a:br>
              <a:rPr lang="en-US" sz="2000" b="1" dirty="0">
                <a:solidFill>
                  <a:srgbClr val="333333"/>
                </a:solidFill>
                <a:latin typeface="Helvetica Neue"/>
              </a:rPr>
            </a:br>
            <a:r>
              <a:rPr lang="en-US" sz="2000" b="1" dirty="0">
                <a:solidFill>
                  <a:srgbClr val="333333"/>
                </a:solidFill>
                <a:latin typeface="Helvetica Neue"/>
              </a:rPr>
              <a:t>RDD Persistence</a:t>
            </a:r>
            <a:endParaRPr lang="en-US" sz="2000" b="1" i="0" dirty="0">
              <a:solidFill>
                <a:srgbClr val="333333"/>
              </a:solidFill>
              <a:effectLst/>
              <a:latin typeface="Helvetica Neue"/>
            </a:endParaRPr>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pic>
        <p:nvPicPr>
          <p:cNvPr id="2" name="Picture 1"/>
          <p:cNvPicPr>
            <a:picLocks noChangeAspect="1"/>
          </p:cNvPicPr>
          <p:nvPr/>
        </p:nvPicPr>
        <p:blipFill>
          <a:blip r:embed="rId3"/>
          <a:stretch>
            <a:fillRect/>
          </a:stretch>
        </p:blipFill>
        <p:spPr>
          <a:xfrm>
            <a:off x="114486" y="1066800"/>
            <a:ext cx="8724714" cy="3657600"/>
          </a:xfrm>
          <a:prstGeom prst="rect">
            <a:avLst/>
          </a:prstGeom>
        </p:spPr>
      </p:pic>
    </p:spTree>
    <p:extLst>
      <p:ext uri="{BB962C8B-B14F-4D97-AF65-F5344CB8AC3E}">
        <p14:creationId xmlns:p14="http://schemas.microsoft.com/office/powerpoint/2010/main" val="2433534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QUIZ</a:t>
            </a:r>
            <a:endParaRPr lang="en-US" dirty="0"/>
          </a:p>
        </p:txBody>
      </p:sp>
      <p:sp>
        <p:nvSpPr>
          <p:cNvPr id="3" name="Text Placeholder 2"/>
          <p:cNvSpPr>
            <a:spLocks noGrp="1"/>
          </p:cNvSpPr>
          <p:nvPr>
            <p:ph type="body" idx="1"/>
          </p:nvPr>
        </p:nvSpPr>
        <p:spPr>
          <a:xfrm>
            <a:off x="457200" y="1371600"/>
            <a:ext cx="6985816" cy="3046988"/>
          </a:xfrm>
        </p:spPr>
        <p:txBody>
          <a:bodyPr/>
          <a:lstStyle/>
          <a:p>
            <a:r>
              <a:rPr lang="en-US" sz="2400" dirty="0" smtClean="0"/>
              <a:t>1)What is the difference between RDD and </a:t>
            </a:r>
            <a:r>
              <a:rPr lang="en-US" sz="2400" dirty="0" err="1" smtClean="0"/>
              <a:t>PairRdd</a:t>
            </a:r>
            <a:r>
              <a:rPr lang="en-US" sz="2400" dirty="0" smtClean="0"/>
              <a:t>.</a:t>
            </a:r>
          </a:p>
          <a:p>
            <a:r>
              <a:rPr lang="en-US" sz="2400" dirty="0" smtClean="0"/>
              <a:t>2)What is the output of </a:t>
            </a:r>
            <a:r>
              <a:rPr lang="en-US" sz="2400" dirty="0" err="1" smtClean="0"/>
              <a:t>groupByKey</a:t>
            </a:r>
            <a:endParaRPr lang="en-US" sz="2400" dirty="0" smtClean="0"/>
          </a:p>
          <a:p>
            <a:r>
              <a:rPr lang="en-US" sz="2400" dirty="0" smtClean="0"/>
              <a:t>3)What is the default persistence Level of an RDD</a:t>
            </a:r>
          </a:p>
          <a:p>
            <a:r>
              <a:rPr lang="en-US" sz="2400" dirty="0" smtClean="0"/>
              <a:t>4)What are the differences between Range and Hash Petitioners </a:t>
            </a:r>
          </a:p>
          <a:p>
            <a:r>
              <a:rPr lang="en-US" sz="2400" dirty="0" smtClean="0"/>
              <a:t>5)Which function </a:t>
            </a:r>
            <a:r>
              <a:rPr lang="en-US" sz="2400" dirty="0"/>
              <a:t>sorts the (K,V) pair by K. </a:t>
            </a:r>
            <a:endParaRPr lang="en-US" sz="2400" dirty="0" smtClean="0"/>
          </a:p>
          <a:p>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22928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Pair RDD</a:t>
            </a:r>
            <a:endParaRPr lang="en-US" dirty="0"/>
          </a:p>
        </p:txBody>
      </p:sp>
      <p:sp>
        <p:nvSpPr>
          <p:cNvPr id="3" name="Content Placeholder 2"/>
          <p:cNvSpPr>
            <a:spLocks noGrp="1"/>
          </p:cNvSpPr>
          <p:nvPr>
            <p:ph idx="1"/>
          </p:nvPr>
        </p:nvSpPr>
        <p:spPr>
          <a:xfrm>
            <a:off x="1941909" y="2119668"/>
            <a:ext cx="6686550" cy="276999"/>
          </a:xfrm>
        </p:spPr>
        <p:txBody>
          <a:bodyPr/>
          <a:lstStyle/>
          <a:p>
            <a:r>
              <a:rPr lang="en-US" b="1" dirty="0"/>
              <a:t>RDDs</a:t>
            </a:r>
            <a:r>
              <a:rPr lang="en-US" dirty="0"/>
              <a:t> containing key or value </a:t>
            </a:r>
            <a:r>
              <a:rPr lang="en-US" b="1" dirty="0"/>
              <a:t>pairs</a:t>
            </a:r>
            <a:endParaRPr lang="en-US" dirty="0"/>
          </a:p>
        </p:txBody>
      </p:sp>
      <p:pic>
        <p:nvPicPr>
          <p:cNvPr id="4" name="Picture 3"/>
          <p:cNvPicPr>
            <a:picLocks noChangeAspect="1"/>
          </p:cNvPicPr>
          <p:nvPr/>
        </p:nvPicPr>
        <p:blipFill>
          <a:blip r:embed="rId2"/>
          <a:stretch>
            <a:fillRect/>
          </a:stretch>
        </p:blipFill>
        <p:spPr>
          <a:xfrm>
            <a:off x="2283495" y="2637057"/>
            <a:ext cx="3921919" cy="2607469"/>
          </a:xfrm>
          <a:prstGeom prst="rect">
            <a:avLst/>
          </a:prstGeom>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69638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Thank You……………..</a:t>
            </a:r>
            <a:endParaRPr lang="en-US" dirty="0"/>
          </a:p>
        </p:txBody>
      </p:sp>
      <p:sp>
        <p:nvSpPr>
          <p:cNvPr id="4" name="Title 1"/>
          <p:cNvSpPr txBox="1">
            <a:spLocks/>
          </p:cNvSpPr>
          <p:nvPr/>
        </p:nvSpPr>
        <p:spPr>
          <a:xfrm>
            <a:off x="4767904" y="4902922"/>
            <a:ext cx="4216076"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700" dirty="0"/>
              <a:t>Any Queries……………</a:t>
            </a:r>
          </a:p>
        </p:txBody>
      </p:sp>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83429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Importance of Pair RDD:</a:t>
            </a:r>
            <a:endParaRPr lang="en-US" dirty="0"/>
          </a:p>
        </p:txBody>
      </p:sp>
      <p:sp>
        <p:nvSpPr>
          <p:cNvPr id="3" name="Content Placeholder 2"/>
          <p:cNvSpPr>
            <a:spLocks noGrp="1"/>
          </p:cNvSpPr>
          <p:nvPr>
            <p:ph idx="1"/>
          </p:nvPr>
        </p:nvSpPr>
        <p:spPr>
          <a:xfrm>
            <a:off x="1079091" y="2974683"/>
            <a:ext cx="6985816" cy="1661993"/>
          </a:xfrm>
        </p:spPr>
        <p:txBody>
          <a:bodyPr/>
          <a:lstStyle/>
          <a:p>
            <a:r>
              <a:rPr lang="en-US" dirty="0" smtClean="0"/>
              <a:t>Useful for:</a:t>
            </a:r>
          </a:p>
          <a:p>
            <a:pPr lvl="1"/>
            <a:r>
              <a:rPr lang="en-US" dirty="0" smtClean="0"/>
              <a:t>Aggregating data across network</a:t>
            </a:r>
          </a:p>
          <a:p>
            <a:pPr lvl="1"/>
            <a:r>
              <a:rPr lang="en-US" dirty="0" smtClean="0"/>
              <a:t>Regrouping data across network</a:t>
            </a:r>
          </a:p>
          <a:p>
            <a:pPr lvl="1"/>
            <a:endParaRPr lang="en-US" dirty="0" smtClean="0"/>
          </a:p>
          <a:p>
            <a:pPr lvl="1"/>
            <a:r>
              <a:rPr lang="en-US" dirty="0" smtClean="0"/>
              <a:t>Example:</a:t>
            </a:r>
          </a:p>
          <a:p>
            <a:pPr lvl="2"/>
            <a:r>
              <a:rPr lang="en-US" dirty="0" smtClean="0"/>
              <a:t>Key value pairs are used in all MapReduce Algorithms</a:t>
            </a:r>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91899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Creating Pair RDD:</a:t>
            </a:r>
            <a:endParaRPr lang="en-US" dirty="0"/>
          </a:p>
        </p:txBody>
      </p:sp>
      <p:sp>
        <p:nvSpPr>
          <p:cNvPr id="3" name="Content Placeholder 2"/>
          <p:cNvSpPr>
            <a:spLocks noGrp="1"/>
          </p:cNvSpPr>
          <p:nvPr>
            <p:ph idx="1"/>
          </p:nvPr>
        </p:nvSpPr>
        <p:spPr>
          <a:xfrm>
            <a:off x="148194" y="1970762"/>
            <a:ext cx="6686550" cy="3978323"/>
          </a:xfrm>
        </p:spPr>
        <p:txBody>
          <a:bodyPr>
            <a:normAutofit lnSpcReduction="10000"/>
          </a:bodyPr>
          <a:lstStyle/>
          <a:p>
            <a:r>
              <a:rPr lang="en-US" dirty="0" smtClean="0"/>
              <a:t>Pair RDD have key , value so you can create pair RDD using List or </a:t>
            </a:r>
            <a:r>
              <a:rPr lang="en-US" dirty="0" err="1" smtClean="0"/>
              <a:t>Seqence</a:t>
            </a:r>
            <a:r>
              <a:rPr lang="en-US" dirty="0" smtClean="0"/>
              <a:t> or Set of </a:t>
            </a:r>
            <a:r>
              <a:rPr lang="en-US" dirty="0" err="1" smtClean="0"/>
              <a:t>scala</a:t>
            </a:r>
            <a:r>
              <a:rPr lang="en-US" dirty="0" smtClean="0"/>
              <a:t> collections having data like key and value.</a:t>
            </a:r>
          </a:p>
          <a:p>
            <a:endParaRPr lang="en-US" dirty="0"/>
          </a:p>
          <a:p>
            <a:r>
              <a:rPr lang="en-US" dirty="0" smtClean="0"/>
              <a:t>Example :</a:t>
            </a:r>
          </a:p>
          <a:p>
            <a:pPr marL="342900" lvl="1"/>
            <a:r>
              <a:rPr lang="en-US" b="1" dirty="0" err="1"/>
              <a:t>scala</a:t>
            </a:r>
            <a:r>
              <a:rPr lang="en-US" b="1" dirty="0"/>
              <a:t>&gt; </a:t>
            </a:r>
            <a:r>
              <a:rPr lang="en-US" b="1" dirty="0" err="1"/>
              <a:t>val</a:t>
            </a:r>
            <a:r>
              <a:rPr lang="en-US" b="1" dirty="0"/>
              <a:t> </a:t>
            </a:r>
            <a:r>
              <a:rPr lang="en-US" b="1" dirty="0" err="1"/>
              <a:t>pairRDD</a:t>
            </a:r>
            <a:r>
              <a:rPr lang="en-US" b="1" dirty="0"/>
              <a:t> = </a:t>
            </a:r>
            <a:r>
              <a:rPr lang="en-US" b="1" dirty="0" err="1"/>
              <a:t>sc.parallelize</a:t>
            </a:r>
            <a:r>
              <a:rPr lang="en-US" b="1" dirty="0"/>
              <a:t>(List((1,"spark"),(2,"scala")))</a:t>
            </a:r>
          </a:p>
          <a:p>
            <a:pPr marL="342900" lvl="1"/>
            <a:r>
              <a:rPr lang="en-US" b="1" dirty="0" err="1"/>
              <a:t>pairRDD</a:t>
            </a:r>
            <a:r>
              <a:rPr lang="en-US" b="1" dirty="0"/>
              <a:t>: </a:t>
            </a:r>
            <a:r>
              <a:rPr lang="en-US" b="1" dirty="0" err="1"/>
              <a:t>org.apache.spark.rdd.RDD</a:t>
            </a:r>
            <a:r>
              <a:rPr lang="en-US" b="1" dirty="0"/>
              <a:t>[(Int, String)] = </a:t>
            </a:r>
            <a:r>
              <a:rPr lang="en-US" b="1" dirty="0" err="1"/>
              <a:t>ParallelCollectionRDD</a:t>
            </a:r>
            <a:r>
              <a:rPr lang="en-US" b="1" dirty="0"/>
              <a:t>[19] at parallelize at &lt;console&gt;:</a:t>
            </a:r>
            <a:r>
              <a:rPr lang="en-US" b="1" dirty="0" smtClean="0"/>
              <a:t>27</a:t>
            </a:r>
          </a:p>
          <a:p>
            <a:pPr marL="342900" lvl="1"/>
            <a:r>
              <a:rPr lang="en-US" dirty="0" smtClean="0"/>
              <a:t>Creating from Existed RDD :</a:t>
            </a:r>
          </a:p>
          <a:p>
            <a:pPr marL="342900" lvl="1"/>
            <a:r>
              <a:rPr lang="en-US" b="1" dirty="0" err="1"/>
              <a:t>scala</a:t>
            </a:r>
            <a:r>
              <a:rPr lang="en-US" b="1" dirty="0"/>
              <a:t>&gt; </a:t>
            </a:r>
            <a:r>
              <a:rPr lang="en-US" b="1" dirty="0" err="1"/>
              <a:t>val</a:t>
            </a:r>
            <a:r>
              <a:rPr lang="en-US" b="1" dirty="0"/>
              <a:t> names = </a:t>
            </a:r>
            <a:r>
              <a:rPr lang="en-US" b="1" dirty="0" err="1"/>
              <a:t>sc.parallelize</a:t>
            </a:r>
            <a:r>
              <a:rPr lang="en-US" b="1" dirty="0"/>
              <a:t>(List("spark","</a:t>
            </a:r>
            <a:r>
              <a:rPr lang="en-US" b="1" dirty="0" err="1"/>
              <a:t>scala</a:t>
            </a:r>
            <a:r>
              <a:rPr lang="en-US" b="1" dirty="0"/>
              <a:t>"))</a:t>
            </a:r>
          </a:p>
          <a:p>
            <a:pPr marL="342900" lvl="1"/>
            <a:r>
              <a:rPr lang="en-US" b="1" dirty="0"/>
              <a:t>names: </a:t>
            </a:r>
            <a:r>
              <a:rPr lang="en-US" b="1" dirty="0" err="1"/>
              <a:t>org.apache.spark.rdd.RDD</a:t>
            </a:r>
            <a:r>
              <a:rPr lang="en-US" b="1" dirty="0"/>
              <a:t>[String] = </a:t>
            </a:r>
            <a:r>
              <a:rPr lang="en-US" b="1" dirty="0" err="1"/>
              <a:t>ParallelCollectionRDD</a:t>
            </a:r>
            <a:r>
              <a:rPr lang="en-US" b="1" dirty="0"/>
              <a:t>[20] at parallelize at &lt;console&gt;:27</a:t>
            </a:r>
          </a:p>
          <a:p>
            <a:pPr marL="342900" lvl="1"/>
            <a:endParaRPr lang="en-US" b="1" dirty="0"/>
          </a:p>
          <a:p>
            <a:pPr marL="342900" lvl="1"/>
            <a:r>
              <a:rPr lang="en-US" b="1" dirty="0" err="1"/>
              <a:t>scala</a:t>
            </a:r>
            <a:r>
              <a:rPr lang="en-US" b="1" dirty="0"/>
              <a:t>&gt; </a:t>
            </a:r>
            <a:r>
              <a:rPr lang="en-US" b="1" dirty="0" err="1"/>
              <a:t>val</a:t>
            </a:r>
            <a:r>
              <a:rPr lang="en-US" b="1" dirty="0"/>
              <a:t> </a:t>
            </a:r>
            <a:r>
              <a:rPr lang="en-US" b="1" dirty="0" err="1"/>
              <a:t>namesRDD</a:t>
            </a:r>
            <a:r>
              <a:rPr lang="en-US" b="1" dirty="0"/>
              <a:t> = </a:t>
            </a:r>
            <a:r>
              <a:rPr lang="en-US" b="1" dirty="0" err="1"/>
              <a:t>names.map</a:t>
            </a:r>
            <a:r>
              <a:rPr lang="en-US" b="1" dirty="0"/>
              <a:t>(x =&gt; (</a:t>
            </a:r>
            <a:r>
              <a:rPr lang="en-US" b="1" dirty="0" err="1"/>
              <a:t>x,x.length</a:t>
            </a:r>
            <a:r>
              <a:rPr lang="en-US" b="1" dirty="0"/>
              <a:t>))</a:t>
            </a:r>
          </a:p>
          <a:p>
            <a:pPr marL="342900" lvl="1"/>
            <a:r>
              <a:rPr lang="en-US" b="1" dirty="0" err="1"/>
              <a:t>namesRDD</a:t>
            </a:r>
            <a:r>
              <a:rPr lang="en-US" b="1" dirty="0"/>
              <a:t>: </a:t>
            </a:r>
            <a:r>
              <a:rPr lang="en-US" b="1" dirty="0" err="1"/>
              <a:t>org.apache.spark.rdd.RDD</a:t>
            </a:r>
            <a:r>
              <a:rPr lang="en-US" b="1" dirty="0"/>
              <a:t>[(String, Int)] = </a:t>
            </a:r>
            <a:r>
              <a:rPr lang="en-US" b="1" dirty="0" err="1"/>
              <a:t>MapPartitionsRDD</a:t>
            </a:r>
            <a:r>
              <a:rPr lang="en-US" b="1" dirty="0"/>
              <a:t>[21] at map at &lt;console&gt;:29</a:t>
            </a:r>
            <a:endParaRPr lang="en-US" b="1" dirty="0" smtClean="0"/>
          </a:p>
          <a:p>
            <a:pPr marL="342900" lvl="1"/>
            <a:endParaRPr lang="en-US" dirty="0" smtClean="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6" name="object 5"/>
          <p:cNvSpPr/>
          <p:nvPr/>
        </p:nvSpPr>
        <p:spPr>
          <a:xfrm>
            <a:off x="6172200" y="3258509"/>
            <a:ext cx="2277108" cy="20097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910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50" dirty="0"/>
              <a:t>Pair RDD Functions:</a:t>
            </a:r>
          </a:p>
        </p:txBody>
      </p:sp>
      <p:sp>
        <p:nvSpPr>
          <p:cNvPr id="5" name="Title 1"/>
          <p:cNvSpPr txBox="1">
            <a:spLocks/>
          </p:cNvSpPr>
          <p:nvPr/>
        </p:nvSpPr>
        <p:spPr>
          <a:xfrm>
            <a:off x="2581021" y="2954533"/>
            <a:ext cx="3874633"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700" dirty="0"/>
          </a:p>
        </p:txBody>
      </p:sp>
      <p:sp>
        <p:nvSpPr>
          <p:cNvPr id="3" name="TextBox 2"/>
          <p:cNvSpPr txBox="1"/>
          <p:nvPr/>
        </p:nvSpPr>
        <p:spPr>
          <a:xfrm>
            <a:off x="283266" y="1371600"/>
            <a:ext cx="7792684" cy="4693593"/>
          </a:xfrm>
          <a:prstGeom prst="rect">
            <a:avLst/>
          </a:prstGeom>
          <a:noFill/>
        </p:spPr>
        <p:txBody>
          <a:bodyPr wrap="square" rtlCol="0">
            <a:spAutoFit/>
          </a:bodyPr>
          <a:lstStyle/>
          <a:p>
            <a:r>
              <a:rPr lang="en-US" sz="1600" b="1" dirty="0"/>
              <a:t>Spark</a:t>
            </a:r>
            <a:r>
              <a:rPr lang="en-US" sz="1600" dirty="0"/>
              <a:t> provides special type of operations on </a:t>
            </a:r>
            <a:r>
              <a:rPr lang="en-US" sz="1600" b="1" dirty="0"/>
              <a:t>RDDs</a:t>
            </a:r>
            <a:r>
              <a:rPr lang="en-US" sz="1600" dirty="0"/>
              <a:t> containing key or value </a:t>
            </a:r>
            <a:r>
              <a:rPr lang="en-US" sz="1600" b="1" dirty="0"/>
              <a:t>pairs</a:t>
            </a:r>
            <a:r>
              <a:rPr lang="en-US" sz="1600" dirty="0"/>
              <a:t>. These </a:t>
            </a:r>
            <a:r>
              <a:rPr lang="en-US" sz="1600" b="1" dirty="0"/>
              <a:t>RDDs</a:t>
            </a:r>
            <a:r>
              <a:rPr lang="en-US" sz="1600" dirty="0"/>
              <a:t> are called </a:t>
            </a:r>
            <a:r>
              <a:rPr lang="en-US" sz="1600" b="1" dirty="0"/>
              <a:t>pair RDDs</a:t>
            </a:r>
            <a:r>
              <a:rPr lang="en-US" sz="1600" dirty="0"/>
              <a:t> operations. </a:t>
            </a:r>
            <a:r>
              <a:rPr lang="en-US" sz="1600" b="1" dirty="0"/>
              <a:t>Pair RDDs</a:t>
            </a:r>
            <a:r>
              <a:rPr lang="en-US" sz="1600" dirty="0"/>
              <a:t> are a useful building block in many programming language, as they expose operations that allow you to act on each key operations in parallel or regroup data across the network.</a:t>
            </a:r>
          </a:p>
          <a:p>
            <a:endParaRPr lang="en-US" sz="1600" dirty="0"/>
          </a:p>
          <a:p>
            <a:pPr marL="214313" indent="-214313">
              <a:buFont typeface="Arial" panose="020B0604020202020204" pitchFamily="34" charset="0"/>
              <a:buChar char="•"/>
            </a:pPr>
            <a:r>
              <a:rPr lang="en-US" sz="1600" dirty="0"/>
              <a:t>Commonly used pair RDD functions</a:t>
            </a:r>
          </a:p>
          <a:p>
            <a:pPr marL="214313" indent="-214313">
              <a:buFont typeface="Arial" panose="020B0604020202020204" pitchFamily="34" charset="0"/>
              <a:buChar char="•"/>
            </a:pPr>
            <a:r>
              <a:rPr lang="en-US" sz="1600" dirty="0"/>
              <a:t>Transformations</a:t>
            </a:r>
          </a:p>
          <a:p>
            <a:pPr marL="557213" lvl="1" indent="-214313">
              <a:buFont typeface="Arial" panose="020B0604020202020204" pitchFamily="34" charset="0"/>
              <a:buChar char="•"/>
            </a:pPr>
            <a:r>
              <a:rPr lang="en-US" sz="1600" b="1" dirty="0" err="1"/>
              <a:t>groupByKey</a:t>
            </a:r>
            <a:endParaRPr lang="en-US" sz="1600" b="1" dirty="0"/>
          </a:p>
          <a:p>
            <a:pPr marL="557213" lvl="1" indent="-214313">
              <a:buFont typeface="Arial" panose="020B0604020202020204" pitchFamily="34" charset="0"/>
              <a:buChar char="•"/>
            </a:pPr>
            <a:r>
              <a:rPr lang="en-US" sz="1600" b="1" dirty="0" err="1"/>
              <a:t>reduceByKey</a:t>
            </a:r>
            <a:endParaRPr lang="en-US" sz="1600" b="1" dirty="0"/>
          </a:p>
          <a:p>
            <a:pPr marL="557213" lvl="1" indent="-214313">
              <a:buFont typeface="Arial" panose="020B0604020202020204" pitchFamily="34" charset="0"/>
              <a:buChar char="•"/>
            </a:pPr>
            <a:r>
              <a:rPr lang="en-US" sz="1600" b="1" dirty="0" err="1"/>
              <a:t>aggregatedByKey</a:t>
            </a:r>
            <a:endParaRPr lang="en-US" sz="1600" b="1" dirty="0"/>
          </a:p>
          <a:p>
            <a:pPr marL="557213" lvl="1" indent="-214313">
              <a:buFont typeface="Arial" panose="020B0604020202020204" pitchFamily="34" charset="0"/>
              <a:buChar char="•"/>
            </a:pPr>
            <a:r>
              <a:rPr lang="en-US" sz="1600" b="1" dirty="0" err="1"/>
              <a:t>sortByKey</a:t>
            </a:r>
            <a:endParaRPr lang="en-US" sz="1600" b="1" dirty="0"/>
          </a:p>
          <a:p>
            <a:pPr marL="557213" lvl="1" indent="-214313">
              <a:buFont typeface="Arial" panose="020B0604020202020204" pitchFamily="34" charset="0"/>
              <a:buChar char="•"/>
            </a:pPr>
            <a:r>
              <a:rPr lang="en-US" sz="1600" b="1" dirty="0" smtClean="0"/>
              <a:t>Join</a:t>
            </a:r>
          </a:p>
          <a:p>
            <a:pPr marL="557213" lvl="1" indent="-214313">
              <a:buFont typeface="Arial" panose="020B0604020202020204" pitchFamily="34" charset="0"/>
              <a:buChar char="•"/>
            </a:pPr>
            <a:r>
              <a:rPr lang="en-US" sz="1600" b="1" dirty="0"/>
              <a:t>Keys</a:t>
            </a:r>
          </a:p>
          <a:p>
            <a:pPr marL="557213" lvl="1" indent="-214313">
              <a:buFont typeface="Arial" panose="020B0604020202020204" pitchFamily="34" charset="0"/>
              <a:buChar char="•"/>
            </a:pPr>
            <a:r>
              <a:rPr lang="en-US" sz="1600" b="1" dirty="0" smtClean="0"/>
              <a:t>values</a:t>
            </a:r>
            <a:endParaRPr lang="en-US" sz="1600" b="1" dirty="0"/>
          </a:p>
          <a:p>
            <a:pPr lvl="1"/>
            <a:r>
              <a:rPr lang="en-US" sz="1600" dirty="0"/>
              <a:t>Actions</a:t>
            </a:r>
          </a:p>
          <a:p>
            <a:pPr marL="557213" lvl="1" indent="-214313">
              <a:buFont typeface="Arial" panose="020B0604020202020204" pitchFamily="34" charset="0"/>
              <a:buChar char="•"/>
            </a:pPr>
            <a:r>
              <a:rPr lang="en-US" sz="1600" b="1" dirty="0" err="1" smtClean="0"/>
              <a:t>countByKey</a:t>
            </a:r>
            <a:endParaRPr lang="en-US" sz="1600" b="1" dirty="0"/>
          </a:p>
          <a:p>
            <a:pPr marL="557213" lvl="1" indent="-214313">
              <a:buFont typeface="Arial" panose="020B0604020202020204" pitchFamily="34" charset="0"/>
              <a:buChar char="•"/>
            </a:pPr>
            <a:r>
              <a:rPr lang="en-US" sz="1600" b="1" dirty="0" err="1"/>
              <a:t>countByValue</a:t>
            </a:r>
            <a:endParaRPr lang="en-US" sz="1600" b="1" dirty="0"/>
          </a:p>
          <a:p>
            <a:pPr marL="557213" lvl="1" indent="-214313">
              <a:buFont typeface="Arial" panose="020B0604020202020204" pitchFamily="34" charset="0"/>
              <a:buChar char="•"/>
            </a:pPr>
            <a:endParaRPr lang="en-US" sz="1350" b="1" dirty="0"/>
          </a:p>
          <a:p>
            <a:endParaRPr lang="en-US" sz="1350" dirty="0"/>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8" name="object 5"/>
          <p:cNvSpPr/>
          <p:nvPr/>
        </p:nvSpPr>
        <p:spPr>
          <a:xfrm>
            <a:off x="5470436" y="3882722"/>
            <a:ext cx="2277108" cy="20097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3619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Pair RDD Functions: </a:t>
            </a:r>
            <a:r>
              <a:rPr lang="en-US" dirty="0" err="1" smtClean="0"/>
              <a:t>groupByKey</a:t>
            </a:r>
            <a:endParaRPr lang="en-US" dirty="0"/>
          </a:p>
        </p:txBody>
      </p:sp>
      <p:sp>
        <p:nvSpPr>
          <p:cNvPr id="3" name="Content Placeholder 2"/>
          <p:cNvSpPr>
            <a:spLocks noGrp="1"/>
          </p:cNvSpPr>
          <p:nvPr>
            <p:ph idx="1"/>
          </p:nvPr>
        </p:nvSpPr>
        <p:spPr>
          <a:xfrm>
            <a:off x="1941909" y="2034370"/>
            <a:ext cx="6686550" cy="4043149"/>
          </a:xfrm>
        </p:spPr>
        <p:txBody>
          <a:bodyPr>
            <a:normAutofit/>
          </a:bodyPr>
          <a:lstStyle/>
          <a:p>
            <a:r>
              <a:rPr lang="en-US" dirty="0"/>
              <a:t>When called on a dataset of (K, V) pairs, returns a dataset of (K, </a:t>
            </a:r>
            <a:r>
              <a:rPr lang="en-US" dirty="0" err="1"/>
              <a:t>Iterable</a:t>
            </a:r>
            <a:r>
              <a:rPr lang="en-US" dirty="0"/>
              <a:t>&lt;V&gt;) pairs</a:t>
            </a:r>
            <a:r>
              <a:rPr lang="en-US" dirty="0" smtClean="0"/>
              <a:t>.</a:t>
            </a:r>
          </a:p>
          <a:p>
            <a:pPr marL="342900" lvl="1"/>
            <a:r>
              <a:rPr lang="en-US" dirty="0" smtClean="0"/>
              <a:t>Ex:</a:t>
            </a:r>
          </a:p>
          <a:p>
            <a:pPr marL="342900" lvl="1"/>
            <a:r>
              <a:rPr lang="en-US" b="1" dirty="0" err="1" smtClean="0"/>
              <a:t>val</a:t>
            </a:r>
            <a:r>
              <a:rPr lang="en-US" b="1" dirty="0" smtClean="0"/>
              <a:t> </a:t>
            </a:r>
            <a:r>
              <a:rPr lang="en-US" b="1" dirty="0" err="1" smtClean="0"/>
              <a:t>rdd</a:t>
            </a:r>
            <a:r>
              <a:rPr lang="en-US" b="1" dirty="0" smtClean="0"/>
              <a:t>= </a:t>
            </a:r>
            <a:r>
              <a:rPr lang="en-US" b="1" dirty="0" err="1"/>
              <a:t>sc.parallelize</a:t>
            </a:r>
            <a:r>
              <a:rPr lang="en-US" b="1" dirty="0"/>
              <a:t>(Array(("a", 1), ("b", 1), ("a", 1),("a", 1), ("b", 1), ("b", 1),("b", 1), ("b", 1)), 3)</a:t>
            </a:r>
          </a:p>
          <a:p>
            <a:pPr marL="342900" lvl="1"/>
            <a:endParaRPr lang="en-US" dirty="0" smtClean="0"/>
          </a:p>
          <a:p>
            <a:pPr fontAlgn="base"/>
            <a:r>
              <a:rPr lang="en-US" dirty="0" smtClean="0"/>
              <a:t>   </a:t>
            </a:r>
            <a:r>
              <a:rPr lang="en-US" dirty="0" err="1" smtClean="0"/>
              <a:t>val</a:t>
            </a:r>
            <a:r>
              <a:rPr lang="en-US" dirty="0" smtClean="0"/>
              <a:t> </a:t>
            </a:r>
            <a:r>
              <a:rPr lang="en-US" dirty="0" err="1"/>
              <a:t>wordCountsWithGroup</a:t>
            </a:r>
            <a:r>
              <a:rPr lang="en-US" dirty="0"/>
              <a:t> = </a:t>
            </a:r>
            <a:r>
              <a:rPr lang="en-US" dirty="0" err="1"/>
              <a:t>rdd</a:t>
            </a:r>
            <a:endParaRPr lang="en-US" dirty="0"/>
          </a:p>
          <a:p>
            <a:pPr fontAlgn="base"/>
            <a:r>
              <a:rPr lang="en-US" dirty="0"/>
              <a:t>  .</a:t>
            </a:r>
            <a:r>
              <a:rPr lang="en-US" dirty="0" err="1"/>
              <a:t>groupByKey</a:t>
            </a:r>
            <a:r>
              <a:rPr lang="en-US" dirty="0"/>
              <a:t>()</a:t>
            </a:r>
          </a:p>
          <a:p>
            <a:pPr fontAlgn="base"/>
            <a:r>
              <a:rPr lang="en-US" dirty="0"/>
              <a:t>  .map(t =&gt; (t._1, t._2.sum))</a:t>
            </a:r>
          </a:p>
          <a:p>
            <a:pPr fontAlgn="base"/>
            <a:r>
              <a:rPr lang="en-US" dirty="0"/>
              <a:t>  .collect()</a:t>
            </a:r>
          </a:p>
          <a:p>
            <a:pPr marL="342900" lvl="1"/>
            <a:endParaRPr lang="en-US" dirty="0"/>
          </a:p>
          <a:p>
            <a:pPr marL="342900" lvl="1"/>
            <a:endParaRPr lang="en-US" dirty="0" smtClean="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18796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60" y="1304860"/>
            <a:ext cx="6683765" cy="553998"/>
          </a:xfrm>
        </p:spPr>
        <p:txBody>
          <a:bodyPr/>
          <a:lstStyle/>
          <a:p>
            <a:r>
              <a:rPr lang="en-US" dirty="0" smtClean="0"/>
              <a:t>Pair RDD : </a:t>
            </a:r>
            <a:r>
              <a:rPr lang="en-US" dirty="0" err="1" smtClean="0"/>
              <a:t>groupByKey</a:t>
            </a:r>
            <a:endParaRPr lang="en-US" dirty="0"/>
          </a:p>
        </p:txBody>
      </p:sp>
      <p:pic>
        <p:nvPicPr>
          <p:cNvPr id="5" name="Picture 4" descr="group_by">
            <a:hlinkClick r:id="rId2"/>
          </p:cNvPr>
          <p:cNvPicPr/>
          <p:nvPr/>
        </p:nvPicPr>
        <p:blipFill>
          <a:blip r:embed="rId3"/>
          <a:srcRect/>
          <a:stretch>
            <a:fillRect/>
          </a:stretch>
        </p:blipFill>
        <p:spPr bwMode="auto">
          <a:xfrm>
            <a:off x="1717769" y="1785194"/>
            <a:ext cx="4705350" cy="3267075"/>
          </a:xfrm>
          <a:prstGeom prst="rect">
            <a:avLst/>
          </a:prstGeom>
          <a:noFill/>
          <a:ln w="9525">
            <a:noFill/>
            <a:miter lim="800000"/>
            <a:headEnd/>
            <a:tailEnd/>
          </a:ln>
        </p:spPr>
      </p:pic>
      <p:sp>
        <p:nvSpPr>
          <p:cNvPr id="3" name="Rectangle 2"/>
          <p:cNvSpPr/>
          <p:nvPr/>
        </p:nvSpPr>
        <p:spPr>
          <a:xfrm>
            <a:off x="1559257" y="5324854"/>
            <a:ext cx="7151427" cy="323165"/>
          </a:xfrm>
          <a:prstGeom prst="rect">
            <a:avLst/>
          </a:prstGeom>
        </p:spPr>
        <p:txBody>
          <a:bodyPr wrap="square">
            <a:spAutoFit/>
          </a:bodyPr>
          <a:lstStyle/>
          <a:p>
            <a:pPr fontAlgn="base">
              <a:lnSpc>
                <a:spcPts val="900"/>
              </a:lnSpc>
              <a:spcAft>
                <a:spcPts val="900"/>
              </a:spcAft>
            </a:pPr>
            <a:r>
              <a:rPr lang="en-US" sz="135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As you see above all worker node shuffle data and at final node it will be count words so using </a:t>
            </a:r>
            <a:r>
              <a:rPr lang="en-US" sz="1350" b="1"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groupByKey</a:t>
            </a:r>
            <a:r>
              <a:rPr lang="en-US" sz="135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so lot of unnecessary data will be transfer over the network.</a:t>
            </a:r>
            <a:endParaRPr lang="en-US" sz="13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2"/>
          <p:cNvSpPr/>
          <p:nvPr/>
        </p:nvSpPr>
        <p:spPr>
          <a:xfrm>
            <a:off x="6834744" y="173364"/>
            <a:ext cx="2143377" cy="790687"/>
          </a:xfrm>
          <a:prstGeom prst="rect">
            <a:avLst/>
          </a:prstGeom>
          <a:blipFill>
            <a:blip r:embed="rId4"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180591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295" y="965578"/>
            <a:ext cx="6686550" cy="3906672"/>
          </a:xfrm>
        </p:spPr>
        <p:txBody>
          <a:bodyPr>
            <a:noAutofit/>
          </a:bodyPr>
          <a:lstStyle/>
          <a:p>
            <a:r>
              <a:rPr lang="en-US" sz="1600" dirty="0"/>
              <a:t>Operates on (K,V) pairs of course, but the </a:t>
            </a:r>
            <a:r>
              <a:rPr lang="en-US" sz="1600" dirty="0" err="1"/>
              <a:t>func</a:t>
            </a:r>
            <a:r>
              <a:rPr lang="en-US" sz="1600" dirty="0"/>
              <a:t> must be of type (V,V) =&gt; </a:t>
            </a:r>
            <a:r>
              <a:rPr lang="en-US" sz="1600" dirty="0" smtClean="0"/>
              <a:t>V</a:t>
            </a:r>
          </a:p>
          <a:p>
            <a:r>
              <a:rPr lang="en-US" sz="1600" dirty="0" smtClean="0"/>
              <a:t>Ex:</a:t>
            </a:r>
            <a:endParaRPr lang="en-US" sz="1600" dirty="0"/>
          </a:p>
          <a:p>
            <a:pPr marL="342900" lvl="1"/>
            <a:r>
              <a:rPr lang="en-US" sz="1600" b="1" dirty="0" err="1"/>
              <a:t>scala</a:t>
            </a:r>
            <a:r>
              <a:rPr lang="en-US" sz="1600" b="1" dirty="0"/>
              <a:t>&gt;</a:t>
            </a:r>
            <a:r>
              <a:rPr lang="en-US" sz="1600" b="1" dirty="0" err="1"/>
              <a:t>val</a:t>
            </a:r>
            <a:r>
              <a:rPr lang="en-US" sz="1600" b="1" dirty="0"/>
              <a:t> x = </a:t>
            </a:r>
            <a:r>
              <a:rPr lang="en-US" sz="1600" b="1" dirty="0" err="1"/>
              <a:t>sc.parallelize</a:t>
            </a:r>
            <a:r>
              <a:rPr lang="en-US" sz="1600" b="1" dirty="0"/>
              <a:t>(Array(("a", 1), ("b", 1), ("a", 1),("a", 1), ("b", 1), ("b", 1),("b", 1), ("b", 1)), 3)</a:t>
            </a:r>
          </a:p>
          <a:p>
            <a:pPr marL="342900" lvl="1"/>
            <a:r>
              <a:rPr lang="en-US" sz="1600" b="1" dirty="0"/>
              <a:t>x: </a:t>
            </a:r>
            <a:r>
              <a:rPr lang="en-US" sz="1600" b="1" dirty="0" err="1"/>
              <a:t>org.apache.spark.rdd.RDD</a:t>
            </a:r>
            <a:r>
              <a:rPr lang="en-US" sz="1600" b="1" dirty="0"/>
              <a:t>[(String, Int)] = </a:t>
            </a:r>
            <a:r>
              <a:rPr lang="en-US" sz="1600" b="1" dirty="0" err="1"/>
              <a:t>ParallelCollectionRDD</a:t>
            </a:r>
            <a:r>
              <a:rPr lang="en-US" sz="1600" b="1" dirty="0"/>
              <a:t>[1] at parallelize at &lt;console&gt;:21</a:t>
            </a:r>
          </a:p>
          <a:p>
            <a:pPr marL="342900" lvl="1"/>
            <a:endParaRPr lang="en-US" sz="1600" b="1" dirty="0"/>
          </a:p>
          <a:p>
            <a:pPr marL="342900" lvl="1"/>
            <a:r>
              <a:rPr lang="en-US" sz="1600" b="1" dirty="0"/>
              <a:t>// </a:t>
            </a:r>
            <a:r>
              <a:rPr lang="en-US" sz="1600" b="1" dirty="0" err="1"/>
              <a:t>ApplyingreduceByKey</a:t>
            </a:r>
            <a:r>
              <a:rPr lang="en-US" sz="1600" b="1" dirty="0"/>
              <a:t> operation on x</a:t>
            </a:r>
          </a:p>
          <a:p>
            <a:pPr marL="342900" lvl="1"/>
            <a:r>
              <a:rPr lang="en-US" sz="1600" b="1" dirty="0" err="1"/>
              <a:t>scala</a:t>
            </a:r>
            <a:r>
              <a:rPr lang="en-US" sz="1600" b="1" dirty="0"/>
              <a:t>&gt;</a:t>
            </a:r>
            <a:r>
              <a:rPr lang="en-US" sz="1600" b="1" dirty="0" err="1"/>
              <a:t>valy</a:t>
            </a:r>
            <a:r>
              <a:rPr lang="en-US" sz="1600" b="1" dirty="0"/>
              <a:t> = </a:t>
            </a:r>
            <a:r>
              <a:rPr lang="en-US" sz="1600" b="1" dirty="0" err="1"/>
              <a:t>x.reduceByKey</a:t>
            </a:r>
            <a:r>
              <a:rPr lang="en-US" sz="1600" b="1" dirty="0"/>
              <a:t>((</a:t>
            </a:r>
            <a:r>
              <a:rPr lang="en-US" sz="1600" b="1" dirty="0" err="1"/>
              <a:t>accum</a:t>
            </a:r>
            <a:r>
              <a:rPr lang="en-US" sz="1600" b="1" dirty="0"/>
              <a:t>, n) =&gt; (</a:t>
            </a:r>
            <a:r>
              <a:rPr lang="en-US" sz="1600" b="1" dirty="0" err="1"/>
              <a:t>accum</a:t>
            </a:r>
            <a:r>
              <a:rPr lang="en-US" sz="1600" b="1" dirty="0"/>
              <a:t> + n))</a:t>
            </a:r>
          </a:p>
          <a:p>
            <a:pPr marL="342900" lvl="1"/>
            <a:r>
              <a:rPr lang="en-US" sz="1600" b="1" dirty="0"/>
              <a:t>y: </a:t>
            </a:r>
            <a:r>
              <a:rPr lang="en-US" sz="1600" b="1" dirty="0" err="1"/>
              <a:t>org.apache.spark.rdd.RDD</a:t>
            </a:r>
            <a:r>
              <a:rPr lang="en-US" sz="1600" b="1" dirty="0"/>
              <a:t>[(String, Int)] = </a:t>
            </a:r>
            <a:r>
              <a:rPr lang="en-US" sz="1600" b="1" dirty="0" err="1"/>
              <a:t>ShuffledRDD</a:t>
            </a:r>
            <a:r>
              <a:rPr lang="en-US" sz="1600" b="1" dirty="0"/>
              <a:t>[2] at </a:t>
            </a:r>
            <a:r>
              <a:rPr lang="en-US" sz="1600" b="1" dirty="0" err="1"/>
              <a:t>reduceByKey</a:t>
            </a:r>
            <a:r>
              <a:rPr lang="en-US" sz="1600" b="1" dirty="0"/>
              <a:t> at &lt;console&gt;:23</a:t>
            </a:r>
          </a:p>
          <a:p>
            <a:pPr marL="342900" lvl="1"/>
            <a:endParaRPr lang="en-US" sz="1600" b="1" dirty="0"/>
          </a:p>
          <a:p>
            <a:pPr marL="342900" lvl="1"/>
            <a:r>
              <a:rPr lang="en-US" sz="1600" b="1" dirty="0" err="1"/>
              <a:t>scala</a:t>
            </a:r>
            <a:r>
              <a:rPr lang="en-US" sz="1600" b="1" dirty="0"/>
              <a:t>&gt;</a:t>
            </a:r>
            <a:r>
              <a:rPr lang="en-US" sz="1600" b="1" dirty="0" err="1"/>
              <a:t>y.collect</a:t>
            </a:r>
            <a:endParaRPr lang="en-US" sz="1600" b="1" dirty="0"/>
          </a:p>
          <a:p>
            <a:pPr marL="342900" lvl="1"/>
            <a:r>
              <a:rPr lang="en-US" sz="1600" b="1" dirty="0"/>
              <a:t>res0: Array[(String, Int)] = Array((a,3), (b,5))</a:t>
            </a:r>
          </a:p>
          <a:p>
            <a:pPr marL="342900" lvl="1"/>
            <a:endParaRPr lang="en-US" sz="1600" b="1" dirty="0"/>
          </a:p>
          <a:p>
            <a:pPr marL="342900" lvl="1"/>
            <a:r>
              <a:rPr lang="en-US" sz="1600" b="1" dirty="0"/>
              <a:t>// Another way of applying associative function</a:t>
            </a:r>
          </a:p>
          <a:p>
            <a:pPr marL="342900" lvl="1"/>
            <a:r>
              <a:rPr lang="en-US" sz="1600" b="1" dirty="0" err="1"/>
              <a:t>scala</a:t>
            </a:r>
            <a:r>
              <a:rPr lang="en-US" sz="1600" b="1" dirty="0"/>
              <a:t>&gt;</a:t>
            </a:r>
            <a:r>
              <a:rPr lang="en-US" sz="1600" b="1" dirty="0" err="1"/>
              <a:t>valy</a:t>
            </a:r>
            <a:r>
              <a:rPr lang="en-US" sz="1600" b="1" dirty="0"/>
              <a:t> = </a:t>
            </a:r>
            <a:r>
              <a:rPr lang="en-US" sz="1600" b="1" dirty="0" err="1"/>
              <a:t>x.reduceByKey</a:t>
            </a:r>
            <a:r>
              <a:rPr lang="en-US" sz="1600" b="1" dirty="0"/>
              <a:t>(_ + _)</a:t>
            </a:r>
          </a:p>
          <a:p>
            <a:pPr marL="342900" lvl="1"/>
            <a:r>
              <a:rPr lang="en-US" sz="1600" b="1" dirty="0"/>
              <a:t>y: </a:t>
            </a:r>
            <a:r>
              <a:rPr lang="en-US" sz="1600" b="1" dirty="0" err="1"/>
              <a:t>org.apache.spark.rdd.RDD</a:t>
            </a:r>
            <a:r>
              <a:rPr lang="en-US" sz="1600" b="1" dirty="0"/>
              <a:t>[(String, Int)] = </a:t>
            </a:r>
            <a:r>
              <a:rPr lang="en-US" sz="1600" b="1" dirty="0" err="1"/>
              <a:t>ShuffledRDD</a:t>
            </a:r>
            <a:r>
              <a:rPr lang="en-US" sz="1600" b="1" dirty="0"/>
              <a:t>[3] at </a:t>
            </a:r>
            <a:r>
              <a:rPr lang="en-US" sz="1600" b="1" dirty="0" err="1"/>
              <a:t>reduceByKey</a:t>
            </a:r>
            <a:r>
              <a:rPr lang="en-US" sz="1600" b="1" dirty="0"/>
              <a:t> at &lt;console&gt;:23</a:t>
            </a:r>
          </a:p>
          <a:p>
            <a:pPr marL="342900" lvl="1"/>
            <a:endParaRPr lang="en-US" sz="1600" b="1" dirty="0"/>
          </a:p>
          <a:p>
            <a:pPr marL="342900" lvl="1"/>
            <a:r>
              <a:rPr lang="en-US" sz="1600" b="1" dirty="0" err="1"/>
              <a:t>scala</a:t>
            </a:r>
            <a:r>
              <a:rPr lang="en-US" sz="1600" b="1" dirty="0"/>
              <a:t>&gt;</a:t>
            </a:r>
            <a:r>
              <a:rPr lang="en-US" sz="1600" b="1" dirty="0" err="1"/>
              <a:t>y.collect</a:t>
            </a:r>
            <a:endParaRPr lang="en-US" sz="1600" b="1" dirty="0"/>
          </a:p>
          <a:p>
            <a:pPr marL="342900" lvl="1"/>
            <a:r>
              <a:rPr lang="en-US" sz="1600" b="1" dirty="0"/>
              <a:t>res1: Array[(String, Int)] = Array((a,3), (b,5))</a:t>
            </a:r>
          </a:p>
        </p:txBody>
      </p:sp>
      <p:sp>
        <p:nvSpPr>
          <p:cNvPr id="5" name="Title 1"/>
          <p:cNvSpPr>
            <a:spLocks noGrp="1"/>
          </p:cNvSpPr>
          <p:nvPr>
            <p:ph type="title"/>
          </p:nvPr>
        </p:nvSpPr>
        <p:spPr>
          <a:xfrm>
            <a:off x="435803" y="410053"/>
            <a:ext cx="6683765" cy="553998"/>
          </a:xfrm>
        </p:spPr>
        <p:txBody>
          <a:bodyPr/>
          <a:lstStyle/>
          <a:p>
            <a:r>
              <a:rPr lang="en-US" dirty="0" smtClean="0"/>
              <a:t>Pair RDD Functions: </a:t>
            </a:r>
            <a:r>
              <a:rPr lang="en-US" dirty="0" err="1" smtClean="0"/>
              <a:t>reduceByKey</a:t>
            </a:r>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629559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1927</Words>
  <Application>Microsoft Office PowerPoint</Application>
  <PresentationFormat>On-screen Show (4:3)</PresentationFormat>
  <Paragraphs>270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Gill Sans MT</vt:lpstr>
      <vt:lpstr>Helvetica Neue</vt:lpstr>
      <vt:lpstr>Times New Roman</vt:lpstr>
      <vt:lpstr>Office Theme</vt:lpstr>
      <vt:lpstr>PowerPoint Presentation</vt:lpstr>
      <vt:lpstr>Agenda</vt:lpstr>
      <vt:lpstr>Pair RDD</vt:lpstr>
      <vt:lpstr>Importance of Pair RDD:</vt:lpstr>
      <vt:lpstr>Creating Pair RDD:</vt:lpstr>
      <vt:lpstr>Pair RDD Functions:</vt:lpstr>
      <vt:lpstr>Pair RDD Functions: groupByKey</vt:lpstr>
      <vt:lpstr>Pair RDD : groupByKey</vt:lpstr>
      <vt:lpstr>Pair RDD Functions: reduceByKey</vt:lpstr>
      <vt:lpstr>Pair RDD : reduceByKey</vt:lpstr>
      <vt:lpstr>PowerPoint Presentation</vt:lpstr>
      <vt:lpstr>WordCount in Spark:</vt:lpstr>
      <vt:lpstr>Pair RDD Functions: sortByKey</vt:lpstr>
      <vt:lpstr>Pair RDD Functions: countByKey</vt:lpstr>
      <vt:lpstr>Pair RDD Functions: aggregateByKey </vt:lpstr>
      <vt:lpstr>Pair RDD Functions: join</vt:lpstr>
      <vt:lpstr>Pair RDD functions : keys,Values</vt:lpstr>
      <vt:lpstr>RDD Partitions : </vt:lpstr>
      <vt:lpstr>Pair RDD Action: - countByKey</vt:lpstr>
      <vt:lpstr>Pair RDD Action: - countByValue</vt:lpstr>
      <vt:lpstr>RDD Types of Partitioning : </vt:lpstr>
      <vt:lpstr>RDD Partitioner : HashPartitioner </vt:lpstr>
      <vt:lpstr>RDD Partitioner : HashPartitioner </vt:lpstr>
      <vt:lpstr>RDD Partitioner : Hash Partitioner</vt:lpstr>
      <vt:lpstr>RDD Partitioner: Range Partitioner</vt:lpstr>
      <vt:lpstr>RDD Partitioner: Range Partitioner</vt:lpstr>
      <vt:lpstr>RDD Partitioner : Range Partitioner</vt:lpstr>
      <vt:lpstr>PowerPoint Presentation</vt:lpstr>
      <vt:lpstr>QUIZ</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balaji</cp:lastModifiedBy>
  <cp:revision>33</cp:revision>
  <dcterms:created xsi:type="dcterms:W3CDTF">2017-04-22T10:07:20Z</dcterms:created>
  <dcterms:modified xsi:type="dcterms:W3CDTF">2017-05-25T04:21:20Z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2017-04-22T00:00:00Z</vt:filetime>
  </property>
  <property fmtid="{D5CDD505-2E9C-101B-9397-08002B2CF9AE}" pid="3" name="LastSaved">
    <vt:filetime>2017-04-22T00:00:00Z</vt:filetime>
  </property>
</Properties>
</file>