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0" r:id="rId2"/>
    <p:sldId id="311" r:id="rId3"/>
    <p:sldId id="261" r:id="rId4"/>
    <p:sldId id="262" r:id="rId5"/>
    <p:sldId id="263" r:id="rId6"/>
    <p:sldId id="264" r:id="rId7"/>
    <p:sldId id="265" r:id="rId8"/>
    <p:sldId id="31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7" r:id="rId18"/>
    <p:sldId id="274" r:id="rId19"/>
    <p:sldId id="275" r:id="rId20"/>
    <p:sldId id="276" r:id="rId21"/>
    <p:sldId id="277" r:id="rId22"/>
    <p:sldId id="278" r:id="rId23"/>
    <p:sldId id="279" r:id="rId24"/>
    <p:sldId id="306" r:id="rId25"/>
    <p:sldId id="280" r:id="rId26"/>
    <p:sldId id="305" r:id="rId27"/>
    <p:sldId id="290" r:id="rId28"/>
    <p:sldId id="291" r:id="rId29"/>
    <p:sldId id="308" r:id="rId30"/>
    <p:sldId id="292" r:id="rId31"/>
    <p:sldId id="309" r:id="rId32"/>
    <p:sldId id="293" r:id="rId33"/>
    <p:sldId id="294" r:id="rId34"/>
    <p:sldId id="295" r:id="rId35"/>
    <p:sldId id="296" r:id="rId36"/>
    <p:sldId id="297" r:id="rId37"/>
    <p:sldId id="298" r:id="rId38"/>
    <p:sldId id="281" r:id="rId39"/>
    <p:sldId id="282" r:id="rId40"/>
    <p:sldId id="286" r:id="rId41"/>
    <p:sldId id="299" r:id="rId42"/>
    <p:sldId id="300" r:id="rId43"/>
    <p:sldId id="301" r:id="rId44"/>
    <p:sldId id="284" r:id="rId45"/>
    <p:sldId id="302" r:id="rId46"/>
    <p:sldId id="288" r:id="rId47"/>
    <p:sldId id="283" r:id="rId48"/>
    <p:sldId id="303" r:id="rId49"/>
    <p:sldId id="304" r:id="rId50"/>
    <p:sldId id="315" r:id="rId51"/>
    <p:sldId id="312" r:id="rId52"/>
    <p:sldId id="313" r:id="rId53"/>
    <p:sldId id="314" r:id="rId54"/>
    <p:sldId id="316" r:id="rId55"/>
    <p:sldId id="289" r:id="rId5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423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8" y="6476286"/>
            <a:ext cx="9143365" cy="382270"/>
          </a:xfrm>
          <a:custGeom>
            <a:avLst/>
            <a:gdLst/>
            <a:ahLst/>
            <a:cxnLst/>
            <a:rect l="l" t="t" r="r" b="b"/>
            <a:pathLst>
              <a:path w="9143365" h="382270">
                <a:moveTo>
                  <a:pt x="0" y="381713"/>
                </a:moveTo>
                <a:lnTo>
                  <a:pt x="9142821" y="381713"/>
                </a:lnTo>
                <a:lnTo>
                  <a:pt x="9142821" y="0"/>
                </a:lnTo>
                <a:lnTo>
                  <a:pt x="0" y="0"/>
                </a:lnTo>
                <a:lnTo>
                  <a:pt x="0" y="381713"/>
                </a:lnTo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78" y="6476286"/>
            <a:ext cx="9143365" cy="382270"/>
          </a:xfrm>
          <a:custGeom>
            <a:avLst/>
            <a:gdLst/>
            <a:ahLst/>
            <a:cxnLst/>
            <a:rect l="l" t="t" r="r" b="b"/>
            <a:pathLst>
              <a:path w="9143365" h="382270">
                <a:moveTo>
                  <a:pt x="9142821" y="0"/>
                </a:moveTo>
                <a:lnTo>
                  <a:pt x="0" y="0"/>
                </a:lnTo>
                <a:lnTo>
                  <a:pt x="0" y="381713"/>
                </a:lnTo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2851" y="6500836"/>
            <a:ext cx="3869690" cy="285750"/>
          </a:xfrm>
          <a:custGeom>
            <a:avLst/>
            <a:gdLst/>
            <a:ahLst/>
            <a:cxnLst/>
            <a:rect l="l" t="t" r="r" b="b"/>
            <a:pathLst>
              <a:path w="3869690" h="285750">
                <a:moveTo>
                  <a:pt x="0" y="285726"/>
                </a:moveTo>
                <a:lnTo>
                  <a:pt x="3869557" y="285726"/>
                </a:lnTo>
                <a:lnTo>
                  <a:pt x="3869557" y="0"/>
                </a:lnTo>
                <a:lnTo>
                  <a:pt x="0" y="0"/>
                </a:lnTo>
                <a:lnTo>
                  <a:pt x="0" y="285726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2851" y="6500836"/>
            <a:ext cx="3869690" cy="285750"/>
          </a:xfrm>
          <a:custGeom>
            <a:avLst/>
            <a:gdLst/>
            <a:ahLst/>
            <a:cxnLst/>
            <a:rect l="l" t="t" r="r" b="b"/>
            <a:pathLst>
              <a:path w="3869690" h="285750">
                <a:moveTo>
                  <a:pt x="0" y="285726"/>
                </a:moveTo>
                <a:lnTo>
                  <a:pt x="3869557" y="285726"/>
                </a:lnTo>
                <a:lnTo>
                  <a:pt x="3869557" y="0"/>
                </a:lnTo>
                <a:lnTo>
                  <a:pt x="0" y="0"/>
                </a:lnTo>
                <a:lnTo>
                  <a:pt x="0" y="285726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72505" y="6500833"/>
            <a:ext cx="1026795" cy="3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8506" y="1064261"/>
            <a:ext cx="8128010" cy="5080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215115" y="1142984"/>
            <a:ext cx="2134233" cy="2143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310383" y="1333500"/>
            <a:ext cx="4791456" cy="1237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69235" y="1429511"/>
            <a:ext cx="3523488" cy="1114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357378" y="1357243"/>
            <a:ext cx="4697095" cy="1143000"/>
          </a:xfrm>
          <a:custGeom>
            <a:avLst/>
            <a:gdLst/>
            <a:ahLst/>
            <a:cxnLst/>
            <a:rect l="l" t="t" r="r" b="b"/>
            <a:pathLst>
              <a:path w="4697095" h="1143000">
                <a:moveTo>
                  <a:pt x="3429127" y="0"/>
                </a:moveTo>
                <a:lnTo>
                  <a:pt x="0" y="0"/>
                </a:lnTo>
                <a:lnTo>
                  <a:pt x="0" y="1142999"/>
                </a:lnTo>
                <a:lnTo>
                  <a:pt x="3429127" y="1142999"/>
                </a:lnTo>
                <a:lnTo>
                  <a:pt x="3429127" y="952499"/>
                </a:lnTo>
                <a:lnTo>
                  <a:pt x="4696699" y="712591"/>
                </a:lnTo>
                <a:lnTo>
                  <a:pt x="3429127" y="666749"/>
                </a:lnTo>
                <a:lnTo>
                  <a:pt x="3429127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357378" y="1357243"/>
            <a:ext cx="4697095" cy="1143000"/>
          </a:xfrm>
          <a:custGeom>
            <a:avLst/>
            <a:gdLst/>
            <a:ahLst/>
            <a:cxnLst/>
            <a:rect l="l" t="t" r="r" b="b"/>
            <a:pathLst>
              <a:path w="4697095" h="1143000">
                <a:moveTo>
                  <a:pt x="0" y="0"/>
                </a:moveTo>
                <a:lnTo>
                  <a:pt x="3429127" y="0"/>
                </a:lnTo>
                <a:lnTo>
                  <a:pt x="3429127" y="666749"/>
                </a:lnTo>
                <a:lnTo>
                  <a:pt x="4696699" y="712591"/>
                </a:lnTo>
                <a:lnTo>
                  <a:pt x="3429127" y="952499"/>
                </a:lnTo>
                <a:lnTo>
                  <a:pt x="3429127" y="1142999"/>
                </a:lnTo>
                <a:lnTo>
                  <a:pt x="2000256" y="1142999"/>
                </a:lnTo>
                <a:lnTo>
                  <a:pt x="0" y="1142999"/>
                </a:lnTo>
                <a:lnTo>
                  <a:pt x="0" y="666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8" y="6476286"/>
            <a:ext cx="9143365" cy="382270"/>
          </a:xfrm>
          <a:custGeom>
            <a:avLst/>
            <a:gdLst/>
            <a:ahLst/>
            <a:cxnLst/>
            <a:rect l="l" t="t" r="r" b="b"/>
            <a:pathLst>
              <a:path w="9143365" h="382270">
                <a:moveTo>
                  <a:pt x="0" y="381713"/>
                </a:moveTo>
                <a:lnTo>
                  <a:pt x="9142821" y="381713"/>
                </a:lnTo>
                <a:lnTo>
                  <a:pt x="9142821" y="0"/>
                </a:lnTo>
                <a:lnTo>
                  <a:pt x="0" y="0"/>
                </a:lnTo>
                <a:lnTo>
                  <a:pt x="0" y="381713"/>
                </a:lnTo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78" y="6476286"/>
            <a:ext cx="9143365" cy="382270"/>
          </a:xfrm>
          <a:custGeom>
            <a:avLst/>
            <a:gdLst/>
            <a:ahLst/>
            <a:cxnLst/>
            <a:rect l="l" t="t" r="r" b="b"/>
            <a:pathLst>
              <a:path w="9143365" h="382270">
                <a:moveTo>
                  <a:pt x="9142821" y="0"/>
                </a:moveTo>
                <a:lnTo>
                  <a:pt x="0" y="0"/>
                </a:lnTo>
                <a:lnTo>
                  <a:pt x="0" y="381713"/>
                </a:lnTo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2851" y="6500836"/>
            <a:ext cx="3869690" cy="285750"/>
          </a:xfrm>
          <a:custGeom>
            <a:avLst/>
            <a:gdLst/>
            <a:ahLst/>
            <a:cxnLst/>
            <a:rect l="l" t="t" r="r" b="b"/>
            <a:pathLst>
              <a:path w="3869690" h="285750">
                <a:moveTo>
                  <a:pt x="0" y="285726"/>
                </a:moveTo>
                <a:lnTo>
                  <a:pt x="3869557" y="285726"/>
                </a:lnTo>
                <a:lnTo>
                  <a:pt x="3869557" y="0"/>
                </a:lnTo>
                <a:lnTo>
                  <a:pt x="0" y="0"/>
                </a:lnTo>
                <a:lnTo>
                  <a:pt x="0" y="285726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2851" y="6500836"/>
            <a:ext cx="3869690" cy="285750"/>
          </a:xfrm>
          <a:custGeom>
            <a:avLst/>
            <a:gdLst/>
            <a:ahLst/>
            <a:cxnLst/>
            <a:rect l="l" t="t" r="r" b="b"/>
            <a:pathLst>
              <a:path w="3869690" h="285750">
                <a:moveTo>
                  <a:pt x="0" y="285726"/>
                </a:moveTo>
                <a:lnTo>
                  <a:pt x="3869557" y="285726"/>
                </a:lnTo>
                <a:lnTo>
                  <a:pt x="3869557" y="0"/>
                </a:lnTo>
                <a:lnTo>
                  <a:pt x="0" y="0"/>
                </a:lnTo>
                <a:lnTo>
                  <a:pt x="0" y="285726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72505" y="6500833"/>
            <a:ext cx="1026795" cy="301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9091" y="2974683"/>
            <a:ext cx="6985816" cy="284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RDD 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(Resilient Distributed Datasets)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1741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Operations On RDD’s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12" y="1209622"/>
            <a:ext cx="7940088" cy="496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2427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Transformations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9" y="3164447"/>
            <a:ext cx="8793952" cy="3323987"/>
          </a:xfrm>
        </p:spPr>
        <p:txBody>
          <a:bodyPr/>
          <a:lstStyle/>
          <a:p>
            <a:r>
              <a:rPr lang="en-US" b="1" dirty="0"/>
              <a:t>Transformations</a:t>
            </a:r>
            <a:r>
              <a:rPr lang="en-US" dirty="0"/>
              <a:t> are lazy operations on a RDD that create one or many new RDDs,</a:t>
            </a:r>
          </a:p>
          <a:p>
            <a:r>
              <a:rPr lang="en-US" dirty="0"/>
              <a:t>RDD transformations returns pointer to new RDD and allows you to create dependencies between RDDs. Each RDD in dependency chain (String of Dependencies) has a function for calculating its data and has a pointer (dependency) to its parent RDD.</a:t>
            </a:r>
          </a:p>
          <a:p>
            <a:r>
              <a:rPr lang="en-US" dirty="0"/>
              <a:t>Spark is lazy, so nothing will be executed unless you call some transformation or action that will trigger job creation and execution. </a:t>
            </a:r>
          </a:p>
          <a:p>
            <a:r>
              <a:rPr lang="en-US" dirty="0"/>
              <a:t>Therefore, RDD transformation is not a set of data but is a step in a program (might be the only step) telling Spark how to get data and what to do with it.</a:t>
            </a: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6" name="object 5"/>
          <p:cNvSpPr/>
          <p:nvPr/>
        </p:nvSpPr>
        <p:spPr>
          <a:xfrm>
            <a:off x="4191000" y="964908"/>
            <a:ext cx="2277108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53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140"/>
            <a:ext cx="8171259" cy="5675860"/>
          </a:xfrm>
        </p:spPr>
        <p:txBody>
          <a:bodyPr>
            <a:normAutofit/>
          </a:bodyPr>
          <a:lstStyle/>
          <a:p>
            <a:r>
              <a:rPr lang="en-US" b="1" dirty="0"/>
              <a:t>Given </a:t>
            </a:r>
            <a:r>
              <a:rPr lang="en-US" b="1" dirty="0" smtClean="0"/>
              <a:t>below </a:t>
            </a:r>
            <a:r>
              <a:rPr lang="en-US" b="1" dirty="0"/>
              <a:t>is a list of RDD Transformations</a:t>
            </a:r>
            <a:r>
              <a:rPr lang="en-US" dirty="0"/>
              <a:t> 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flatMap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</a:t>
            </a:r>
            <a:r>
              <a:rPr lang="en-US" sz="2000" b="1" dirty="0" smtClean="0"/>
              <a:t>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mapPartitions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mapPartitionsWithIndex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</a:t>
            </a:r>
            <a:r>
              <a:rPr lang="en-US" sz="2000" b="1" dirty="0" smtClean="0"/>
              <a:t>nion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</a:t>
            </a:r>
            <a:r>
              <a:rPr lang="en-US" sz="2000" b="1" dirty="0" smtClean="0"/>
              <a:t>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distinct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groupBy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keyBy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zipwithIndex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Colease</a:t>
            </a:r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Repartition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sortBy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u="sng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5683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</a:t>
            </a:r>
            <a:r>
              <a:rPr lang="en-US" dirty="0"/>
              <a:t>Transformations </a:t>
            </a:r>
            <a:r>
              <a:rPr lang="en-US" dirty="0" smtClean="0"/>
              <a:t> (map[</a:t>
            </a:r>
            <a:r>
              <a:rPr lang="en-US" dirty="0" err="1" smtClean="0"/>
              <a:t>func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4" y="2514600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/>
              <a:t>Pass each element through </a:t>
            </a:r>
            <a:r>
              <a:rPr lang="en-US" i="1" dirty="0" smtClean="0"/>
              <a:t>function</a:t>
            </a:r>
            <a:endParaRPr lang="en-US" dirty="0"/>
          </a:p>
          <a:p>
            <a:pPr lvl="1"/>
            <a:r>
              <a:rPr lang="en-US" dirty="0" smtClean="0"/>
              <a:t>Ex:</a:t>
            </a:r>
          </a:p>
          <a:p>
            <a:pPr marL="600075" lvl="2"/>
            <a:r>
              <a:rPr lang="en-US" b="1" dirty="0" err="1" smtClean="0"/>
              <a:t>scala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sc.parallelize</a:t>
            </a:r>
            <a:r>
              <a:rPr lang="en-US" b="1" dirty="0"/>
              <a:t>(List("spark", "</a:t>
            </a:r>
            <a:r>
              <a:rPr lang="en-US" b="1" dirty="0" err="1"/>
              <a:t>rdd</a:t>
            </a:r>
            <a:r>
              <a:rPr lang="en-US" b="1" dirty="0"/>
              <a:t>", "example",  "sample", "example"), 3)</a:t>
            </a:r>
            <a:endParaRPr lang="en-US" dirty="0"/>
          </a:p>
          <a:p>
            <a:pPr marL="600075" lvl="2"/>
            <a:r>
              <a:rPr lang="en-US" b="1" dirty="0" err="1" smtClean="0"/>
              <a:t>scala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x.map</a:t>
            </a:r>
            <a:r>
              <a:rPr lang="en-US" b="1" dirty="0"/>
              <a:t>(x =&gt; (x, 1))</a:t>
            </a:r>
            <a:endParaRPr lang="en-US" dirty="0"/>
          </a:p>
          <a:p>
            <a:pPr marL="600075" lvl="2"/>
            <a:r>
              <a:rPr lang="en-US" b="1" dirty="0" err="1"/>
              <a:t>scala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b="1" dirty="0" err="1" smtClean="0"/>
              <a:t>.collect</a:t>
            </a:r>
            <a:endParaRPr lang="en-US" dirty="0"/>
          </a:p>
          <a:p>
            <a:pPr marL="600075" lvl="2"/>
            <a:r>
              <a:rPr lang="en-US" b="1" dirty="0"/>
              <a:t>res0: Array[(String, Int)] = Array((spark,1), (rdd,1), (example,1), (sample,1), (example,1</a:t>
            </a:r>
            <a:r>
              <a:rPr lang="en-US" b="1" dirty="0" smtClean="0"/>
              <a:t>))</a:t>
            </a:r>
          </a:p>
          <a:p>
            <a:pPr marL="600075" lvl="2"/>
            <a:r>
              <a:rPr lang="en-US" b="1" i="1" dirty="0"/>
              <a:t>// </a:t>
            </a:r>
            <a:r>
              <a:rPr lang="en-US" b="1" i="1" dirty="0" err="1"/>
              <a:t>rdd</a:t>
            </a:r>
            <a:r>
              <a:rPr lang="en-US" b="1" i="1" dirty="0"/>
              <a:t> y can be re </a:t>
            </a:r>
            <a:r>
              <a:rPr lang="en-US" b="1" i="1" dirty="0" err="1"/>
              <a:t>writen</a:t>
            </a:r>
            <a:r>
              <a:rPr lang="en-US" b="1" i="1" dirty="0"/>
              <a:t> with shorter syntax in </a:t>
            </a:r>
            <a:r>
              <a:rPr lang="en-US" b="1" i="1" dirty="0" err="1"/>
              <a:t>scala</a:t>
            </a:r>
            <a:r>
              <a:rPr lang="en-US" b="1" i="1" dirty="0"/>
              <a:t> as </a:t>
            </a:r>
            <a:endParaRPr lang="en-US" dirty="0"/>
          </a:p>
          <a:p>
            <a:pPr marL="600075" lvl="2"/>
            <a:r>
              <a:rPr lang="en-US" b="1" dirty="0" err="1"/>
              <a:t>scala</a:t>
            </a:r>
            <a:r>
              <a:rPr lang="en-US" b="1" dirty="0" smtClean="0"/>
              <a:t>&gt; </a:t>
            </a:r>
            <a:r>
              <a:rPr lang="en-US" b="1" dirty="0" err="1" smtClean="0"/>
              <a:t>val</a:t>
            </a:r>
            <a:r>
              <a:rPr lang="en-US" b="1" dirty="0" smtClean="0"/>
              <a:t> y </a:t>
            </a:r>
            <a:r>
              <a:rPr lang="en-US" b="1" dirty="0"/>
              <a:t>= </a:t>
            </a:r>
            <a:r>
              <a:rPr lang="en-US" b="1" dirty="0" err="1"/>
              <a:t>x.map</a:t>
            </a:r>
            <a:r>
              <a:rPr lang="en-US" b="1" dirty="0"/>
              <a:t>((_, 1))</a:t>
            </a:r>
            <a:endParaRPr lang="en-US" dirty="0"/>
          </a:p>
          <a:p>
            <a:pPr marL="600075" lvl="2"/>
            <a:r>
              <a:rPr lang="en-US" b="1" dirty="0" err="1"/>
              <a:t>scala</a:t>
            </a:r>
            <a:r>
              <a:rPr lang="en-US" b="1" dirty="0" smtClean="0"/>
              <a:t>&gt; </a:t>
            </a:r>
            <a:r>
              <a:rPr lang="en-US" b="1" dirty="0" err="1" smtClean="0"/>
              <a:t>y.collect</a:t>
            </a:r>
            <a:endParaRPr lang="en-US" dirty="0"/>
          </a:p>
          <a:p>
            <a:pPr marL="600075" lvl="2"/>
            <a:r>
              <a:rPr lang="en-US" b="1" dirty="0"/>
              <a:t>res0: Array[(String, Int)] = Array((spark,1), (rdd,1), (example,1), (sample,1), (example,1))</a:t>
            </a:r>
            <a:endParaRPr lang="en-US" dirty="0"/>
          </a:p>
          <a:p>
            <a:pPr marL="600075" lvl="2"/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51" y="863975"/>
            <a:ext cx="4876800" cy="1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80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1122402"/>
            <a:ext cx="8577467" cy="553998"/>
          </a:xfrm>
        </p:spPr>
        <p:txBody>
          <a:bodyPr/>
          <a:lstStyle/>
          <a:p>
            <a:r>
              <a:rPr lang="en-US" dirty="0"/>
              <a:t>RDD Transformations  </a:t>
            </a:r>
            <a:r>
              <a:rPr lang="en-US" dirty="0" smtClean="0"/>
              <a:t>(</a:t>
            </a:r>
            <a:r>
              <a:rPr lang="en-US" dirty="0" err="1" smtClean="0"/>
              <a:t>flatMap</a:t>
            </a:r>
            <a:r>
              <a:rPr lang="en-US" dirty="0" smtClean="0"/>
              <a:t>[</a:t>
            </a:r>
            <a:r>
              <a:rPr lang="en-US" dirty="0" err="1" smtClean="0"/>
              <a:t>func</a:t>
            </a:r>
            <a:r>
              <a:rPr lang="en-US" dirty="0"/>
              <a:t>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66" y="1834751"/>
            <a:ext cx="7870134" cy="2492990"/>
          </a:xfrm>
        </p:spPr>
        <p:txBody>
          <a:bodyPr/>
          <a:lstStyle/>
          <a:p>
            <a:r>
              <a:rPr lang="en-US" dirty="0"/>
              <a:t>“Similar to map, but each input item can be mapped to 0 or more output items (so </a:t>
            </a:r>
            <a:r>
              <a:rPr lang="en-US" i="1" dirty="0" err="1"/>
              <a:t>func</a:t>
            </a:r>
            <a:r>
              <a:rPr lang="en-US" dirty="0"/>
              <a:t> should return a </a:t>
            </a:r>
            <a:r>
              <a:rPr lang="en-US" dirty="0" err="1"/>
              <a:t>Seq</a:t>
            </a:r>
            <a:r>
              <a:rPr lang="en-US" dirty="0"/>
              <a:t> rather than a single item</a:t>
            </a:r>
            <a:r>
              <a:rPr lang="en-US" dirty="0" smtClean="0"/>
              <a:t>).”</a:t>
            </a:r>
          </a:p>
          <a:p>
            <a:endParaRPr lang="en-US" dirty="0"/>
          </a:p>
          <a:p>
            <a:pPr lvl="1"/>
            <a:r>
              <a:rPr lang="en-US" dirty="0" smtClean="0"/>
              <a:t>Ex:</a:t>
            </a:r>
          </a:p>
          <a:p>
            <a:pPr marL="600075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sc.parallelize</a:t>
            </a:r>
            <a:r>
              <a:rPr lang="en-US" b="1" dirty="0"/>
              <a:t>(List(1,2,3)).</a:t>
            </a:r>
            <a:r>
              <a:rPr lang="en-US" b="1" dirty="0" err="1"/>
              <a:t>flatMap</a:t>
            </a:r>
            <a:r>
              <a:rPr lang="en-US" b="1" dirty="0"/>
              <a:t>(x=&gt;List(</a:t>
            </a:r>
            <a:r>
              <a:rPr lang="en-US" b="1" dirty="0" err="1"/>
              <a:t>x,x,x</a:t>
            </a:r>
            <a:r>
              <a:rPr lang="en-US" b="1" dirty="0"/>
              <a:t>)).collect</a:t>
            </a:r>
          </a:p>
          <a:p>
            <a:pPr marL="600075" lvl="2"/>
            <a:r>
              <a:rPr lang="en-US" b="1" dirty="0"/>
              <a:t>res200: Array[Int] = Array(1, 1, 1, 2, 2, 2, 3, 3, 3)</a:t>
            </a:r>
          </a:p>
          <a:p>
            <a:pPr marL="600075" lvl="2"/>
            <a:r>
              <a:rPr lang="en-US" b="1" dirty="0"/>
              <a:t> </a:t>
            </a:r>
          </a:p>
          <a:p>
            <a:pPr marL="600075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sc.parallelize</a:t>
            </a:r>
            <a:r>
              <a:rPr lang="en-US" b="1" dirty="0"/>
              <a:t>(List(1,2,3)).map(x=&gt;List(</a:t>
            </a:r>
            <a:r>
              <a:rPr lang="en-US" b="1" dirty="0" err="1"/>
              <a:t>x,x,x</a:t>
            </a:r>
            <a:r>
              <a:rPr lang="en-US" b="1" dirty="0"/>
              <a:t>)).collect</a:t>
            </a:r>
          </a:p>
          <a:p>
            <a:pPr marL="600075" lvl="2"/>
            <a:r>
              <a:rPr lang="en-US" b="1" dirty="0"/>
              <a:t>res201: Array[List[Int]] = Array(List(1, 1, 1), List(2, 2, 2), List(3, 3, 3))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20" y="4486092"/>
            <a:ext cx="5610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29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16" y="349830"/>
            <a:ext cx="7017242" cy="1107996"/>
          </a:xfrm>
        </p:spPr>
        <p:txBody>
          <a:bodyPr/>
          <a:lstStyle/>
          <a:p>
            <a:r>
              <a:rPr lang="en-US" dirty="0"/>
              <a:t>RDD </a:t>
            </a:r>
            <a:r>
              <a:rPr lang="en-US" dirty="0" smtClean="0"/>
              <a:t>Transformations : (</a:t>
            </a:r>
            <a:r>
              <a:rPr lang="en-US" dirty="0"/>
              <a:t>map vs </a:t>
            </a:r>
            <a:r>
              <a:rPr lang="en-US" dirty="0" err="1"/>
              <a:t>flatMap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4154" y="2133359"/>
            <a:ext cx="1753565" cy="772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915137" y="2286000"/>
            <a:ext cx="1562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RDD of text File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078392" y="1778814"/>
            <a:ext cx="1415006" cy="78418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5173884" y="1943030"/>
            <a:ext cx="13195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is test input</a:t>
            </a:r>
          </a:p>
          <a:p>
            <a:r>
              <a:rPr lang="en-US" sz="1050" dirty="0"/>
              <a:t>I think another line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5319170" y="2944450"/>
            <a:ext cx="1171937" cy="837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2530516" y="2788775"/>
            <a:ext cx="1302152" cy="105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292" y="3965053"/>
            <a:ext cx="375019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val</a:t>
            </a:r>
            <a:r>
              <a:rPr lang="en-US" sz="1600" b="1" dirty="0"/>
              <a:t> data = </a:t>
            </a:r>
            <a:r>
              <a:rPr lang="en-US" sz="1600" b="1" dirty="0" err="1"/>
              <a:t>sc.textFile</a:t>
            </a:r>
            <a:r>
              <a:rPr lang="en-US" sz="1600" b="1" dirty="0"/>
              <a:t>(“text.txt”)</a:t>
            </a:r>
          </a:p>
          <a:p>
            <a:r>
              <a:rPr lang="en-US" sz="1600" b="1" dirty="0" err="1"/>
              <a:t>wordsRDD</a:t>
            </a:r>
            <a:r>
              <a:rPr lang="en-US" sz="1600" b="1" dirty="0"/>
              <a:t> = </a:t>
            </a:r>
            <a:r>
              <a:rPr lang="en-US" sz="1600" b="1" dirty="0" err="1"/>
              <a:t>data.map</a:t>
            </a:r>
            <a:r>
              <a:rPr lang="en-US" sz="1600" b="1" dirty="0"/>
              <a:t>(line =&gt; </a:t>
            </a:r>
            <a:r>
              <a:rPr lang="en-US" sz="1600" b="1" dirty="0" err="1"/>
              <a:t>line.split</a:t>
            </a:r>
            <a:r>
              <a:rPr lang="en-US" sz="1600" b="1" dirty="0"/>
              <a:t>(“ ”))</a:t>
            </a:r>
          </a:p>
          <a:p>
            <a:r>
              <a:rPr lang="en-US" sz="1600" b="1" dirty="0"/>
              <a:t>//Map converts each line into to a array of string.</a:t>
            </a:r>
          </a:p>
          <a:p>
            <a:endParaRPr lang="en-US" sz="1600" b="1" dirty="0"/>
          </a:p>
          <a:p>
            <a:r>
              <a:rPr lang="en-US" sz="1600" b="1" dirty="0"/>
              <a:t>Array[Array[String]] = Array[Array[</a:t>
            </a:r>
            <a:r>
              <a:rPr lang="en-US" sz="1600" b="1" dirty="0" err="1"/>
              <a:t>This,is,test,input</a:t>
            </a:r>
            <a:r>
              <a:rPr lang="en-US" sz="1600" b="1" dirty="0"/>
              <a:t>],Array[</a:t>
            </a:r>
            <a:r>
              <a:rPr lang="en-US" sz="1600" b="1" dirty="0" err="1"/>
              <a:t>I,think,another,line</a:t>
            </a:r>
            <a:r>
              <a:rPr lang="en-US" sz="1600" b="1" dirty="0"/>
              <a:t>]]</a:t>
            </a:r>
          </a:p>
          <a:p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5477719" y="3965053"/>
            <a:ext cx="3494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val</a:t>
            </a:r>
            <a:r>
              <a:rPr lang="en-US" sz="1600" b="1" dirty="0"/>
              <a:t> </a:t>
            </a:r>
            <a:r>
              <a:rPr lang="en-US" sz="1600" b="1" dirty="0" err="1"/>
              <a:t>wordsRDD</a:t>
            </a:r>
            <a:r>
              <a:rPr lang="en-US" sz="1600" b="1" dirty="0"/>
              <a:t> = </a:t>
            </a:r>
            <a:r>
              <a:rPr lang="en-US" sz="1600" b="1" dirty="0" err="1"/>
              <a:t>data.flatMap</a:t>
            </a:r>
            <a:r>
              <a:rPr lang="en-US" sz="1600" b="1" dirty="0"/>
              <a:t>(line =&gt; </a:t>
            </a:r>
            <a:r>
              <a:rPr lang="en-US" sz="1600" b="1" dirty="0" err="1"/>
              <a:t>line.split</a:t>
            </a:r>
            <a:r>
              <a:rPr lang="en-US" sz="1600" b="1" dirty="0"/>
              <a:t>(“ ”))</a:t>
            </a:r>
          </a:p>
          <a:p>
            <a:endParaRPr lang="en-US" sz="1600" b="1" dirty="0"/>
          </a:p>
          <a:p>
            <a:r>
              <a:rPr lang="en-US" sz="1600" b="1" dirty="0"/>
              <a:t> </a:t>
            </a:r>
            <a:r>
              <a:rPr lang="en-US" sz="1600" b="1" dirty="0" err="1"/>
              <a:t>wordsRDD</a:t>
            </a:r>
            <a:r>
              <a:rPr lang="en-US" sz="1600" b="1" dirty="0"/>
              <a:t> becomes</a:t>
            </a:r>
          </a:p>
          <a:p>
            <a:endParaRPr lang="en-US" sz="1600" b="1" dirty="0"/>
          </a:p>
          <a:p>
            <a:r>
              <a:rPr lang="en-US" sz="1600" b="1" dirty="0"/>
              <a:t>Array[String] = Array[</a:t>
            </a:r>
            <a:r>
              <a:rPr lang="en-US" sz="1600" b="1" dirty="0" err="1"/>
              <a:t>This,is</a:t>
            </a:r>
            <a:r>
              <a:rPr lang="en-US" sz="1600" b="1" dirty="0"/>
              <a:t>, a , </a:t>
            </a:r>
            <a:r>
              <a:rPr lang="en-US" sz="1600" b="1" dirty="0" err="1"/>
              <a:t>test,input,I,think,another,line</a:t>
            </a:r>
            <a:r>
              <a:rPr lang="en-US" sz="1600" b="1" dirty="0"/>
              <a:t>]</a:t>
            </a:r>
          </a:p>
        </p:txBody>
      </p:sp>
      <p:sp>
        <p:nvSpPr>
          <p:cNvPr id="12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8481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1025604"/>
            <a:ext cx="8577467" cy="1107996"/>
          </a:xfrm>
        </p:spPr>
        <p:txBody>
          <a:bodyPr/>
          <a:lstStyle/>
          <a:p>
            <a:r>
              <a:rPr lang="en-US" dirty="0"/>
              <a:t>RDD Transformations </a:t>
            </a:r>
            <a:r>
              <a:rPr lang="en-US" dirty="0" smtClean="0"/>
              <a:t>: </a:t>
            </a:r>
            <a:r>
              <a:rPr lang="en-US" b="1" dirty="0"/>
              <a:t>filter(</a:t>
            </a:r>
            <a:r>
              <a:rPr lang="en-US" b="1" dirty="0" err="1"/>
              <a:t>func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71259" cy="3581400"/>
          </a:xfrm>
        </p:spPr>
        <p:txBody>
          <a:bodyPr/>
          <a:lstStyle/>
          <a:p>
            <a:r>
              <a:rPr lang="en-US" dirty="0"/>
              <a:t>Similar to map, but each input item can be mapped to 0 or more output items (so </a:t>
            </a:r>
            <a:r>
              <a:rPr lang="en-US" i="1" dirty="0" err="1"/>
              <a:t>func</a:t>
            </a:r>
            <a:r>
              <a:rPr lang="en-US" dirty="0"/>
              <a:t> should return a </a:t>
            </a:r>
            <a:r>
              <a:rPr lang="en-US" dirty="0" err="1"/>
              <a:t>Seq</a:t>
            </a:r>
            <a:r>
              <a:rPr lang="en-US" dirty="0"/>
              <a:t> rather than a single item</a:t>
            </a:r>
            <a:r>
              <a:rPr lang="en-US" dirty="0" smtClean="0"/>
              <a:t>)..</a:t>
            </a:r>
          </a:p>
          <a:p>
            <a:pPr lvl="1"/>
            <a:r>
              <a:rPr lang="en-US" dirty="0" smtClean="0"/>
              <a:t>Ex:</a:t>
            </a:r>
          </a:p>
          <a:p>
            <a:pPr marL="642938" lvl="2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numbers = </a:t>
            </a:r>
            <a:r>
              <a:rPr lang="en-US" b="1" dirty="0" err="1"/>
              <a:t>sc.parallelize</a:t>
            </a:r>
            <a:r>
              <a:rPr lang="en-US" b="1" dirty="0"/>
              <a:t>(List(1,2,3,4,5,6,7,8,9,10))</a:t>
            </a:r>
          </a:p>
          <a:p>
            <a:pPr marL="642938" lvl="2"/>
            <a:r>
              <a:rPr lang="en-US" b="1" dirty="0"/>
              <a:t>numbers: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[5] at parallelize at &lt;console&gt;:</a:t>
            </a:r>
            <a:r>
              <a:rPr lang="en-US" b="1" dirty="0" smtClean="0"/>
              <a:t>27</a:t>
            </a:r>
          </a:p>
          <a:p>
            <a:pPr marL="642938" lvl="2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evens = </a:t>
            </a:r>
            <a:r>
              <a:rPr lang="en-US" b="1" dirty="0" err="1"/>
              <a:t>numbers.filter</a:t>
            </a:r>
            <a:r>
              <a:rPr lang="en-US" b="1" dirty="0"/>
              <a:t>(_%2==0).</a:t>
            </a:r>
            <a:r>
              <a:rPr lang="en-US" b="1" dirty="0" smtClean="0"/>
              <a:t>collect</a:t>
            </a:r>
          </a:p>
          <a:p>
            <a:pPr marL="642938" lvl="2"/>
            <a:r>
              <a:rPr lang="en-US" b="1" dirty="0"/>
              <a:t>evens: Array[Int] = Array(2, 4, 6, 8, 10)</a:t>
            </a: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69087"/>
            <a:ext cx="4880646" cy="16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1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1686" y="210839"/>
            <a:ext cx="7929389" cy="960668"/>
          </a:xfrm>
        </p:spPr>
        <p:txBody>
          <a:bodyPr>
            <a:normAutofit fontScale="90000"/>
          </a:bodyPr>
          <a:lstStyle/>
          <a:p>
            <a:r>
              <a:rPr lang="en-US" dirty="0"/>
              <a:t>RDD Transformations : </a:t>
            </a:r>
            <a:r>
              <a:rPr lang="en-US" b="1" dirty="0"/>
              <a:t>sample(</a:t>
            </a:r>
            <a:r>
              <a:rPr lang="en-US" b="1" i="1" dirty="0" err="1"/>
              <a:t>withReplacement</a:t>
            </a:r>
            <a:r>
              <a:rPr lang="en-US" b="1" dirty="0" err="1"/>
              <a:t>,</a:t>
            </a:r>
            <a:r>
              <a:rPr lang="en-US" b="1" i="1" dirty="0" err="1"/>
              <a:t>fraction,seed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76400"/>
            <a:ext cx="8001000" cy="4495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Sample a fraction </a:t>
            </a:r>
            <a:r>
              <a:rPr lang="en-US" i="1" kern="0" dirty="0" err="1" smtClean="0"/>
              <a:t>fraction</a:t>
            </a:r>
            <a:r>
              <a:rPr lang="en-US" kern="0" dirty="0" smtClean="0"/>
              <a:t> of the data, with or without replacement, using a given random number generator seed.</a:t>
            </a:r>
          </a:p>
          <a:p>
            <a:pPr lvl="2"/>
            <a:r>
              <a:rPr lang="en-US" b="1" kern="0" dirty="0" err="1" smtClean="0">
                <a:solidFill>
                  <a:sysClr val="windowText" lastClr="000000"/>
                </a:solidFill>
              </a:rPr>
              <a:t>withReplacement</a:t>
            </a:r>
            <a:r>
              <a:rPr lang="en-US" kern="0" dirty="0" smtClean="0">
                <a:solidFill>
                  <a:sysClr val="windowText" lastClr="000000"/>
                </a:solidFill>
              </a:rPr>
              <a:t> - can elements be sampled multiple times (replaced when sampled out)</a:t>
            </a:r>
            <a:endParaRPr lang="en-US" sz="1500" kern="0" dirty="0" smtClean="0">
              <a:solidFill>
                <a:sysClr val="windowText" lastClr="000000"/>
              </a:solidFill>
            </a:endParaRPr>
          </a:p>
          <a:p>
            <a:pPr lvl="2"/>
            <a:r>
              <a:rPr lang="en-US" b="1" kern="0" dirty="0" smtClean="0">
                <a:solidFill>
                  <a:sysClr val="windowText" lastClr="000000"/>
                </a:solidFill>
              </a:rPr>
              <a:t>fraction</a:t>
            </a:r>
            <a:r>
              <a:rPr lang="en-US" kern="0" dirty="0" smtClean="0">
                <a:solidFill>
                  <a:sysClr val="windowText" lastClr="000000"/>
                </a:solidFill>
              </a:rPr>
              <a:t> - expected size of the sample as a fraction of this RDD's size without replacement: probability that each element is chosen; fraction must be [0, 1] with replacement: expected number of times each element is chosen; fraction must be &gt;= 0</a:t>
            </a:r>
            <a:endParaRPr lang="en-US" sz="1500" kern="0" dirty="0" smtClean="0">
              <a:solidFill>
                <a:sysClr val="windowText" lastClr="000000"/>
              </a:solidFill>
            </a:endParaRPr>
          </a:p>
          <a:p>
            <a:pPr lvl="2"/>
            <a:r>
              <a:rPr lang="en-US" b="1" kern="0" dirty="0" smtClean="0">
                <a:solidFill>
                  <a:sysClr val="windowText" lastClr="000000"/>
                </a:solidFill>
              </a:rPr>
              <a:t>seed</a:t>
            </a:r>
            <a:r>
              <a:rPr lang="en-US" kern="0" dirty="0" smtClean="0">
                <a:solidFill>
                  <a:sysClr val="windowText" lastClr="000000"/>
                </a:solidFill>
              </a:rPr>
              <a:t> - seed for the random number generator</a:t>
            </a:r>
          </a:p>
          <a:p>
            <a:pPr marL="685800" lvl="2"/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28619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6" y="210839"/>
            <a:ext cx="7929389" cy="960668"/>
          </a:xfrm>
        </p:spPr>
        <p:txBody>
          <a:bodyPr>
            <a:normAutofit fontScale="90000"/>
          </a:bodyPr>
          <a:lstStyle/>
          <a:p>
            <a:r>
              <a:rPr lang="en-US" dirty="0"/>
              <a:t>RDD Transformations : </a:t>
            </a:r>
            <a:r>
              <a:rPr lang="en-US" b="1" dirty="0"/>
              <a:t>sample(</a:t>
            </a:r>
            <a:r>
              <a:rPr lang="en-US" b="1" i="1" dirty="0" err="1"/>
              <a:t>withReplacement</a:t>
            </a:r>
            <a:r>
              <a:rPr lang="en-US" b="1" dirty="0" err="1"/>
              <a:t>,</a:t>
            </a:r>
            <a:r>
              <a:rPr lang="en-US" b="1" i="1" dirty="0" err="1"/>
              <a:t>fraction,seed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377"/>
            <a:ext cx="8001000" cy="4495800"/>
          </a:xfrm>
        </p:spPr>
        <p:txBody>
          <a:bodyPr>
            <a:normAutofit/>
          </a:bodyPr>
          <a:lstStyle/>
          <a:p>
            <a:pPr marL="685800" lvl="2"/>
            <a:endParaRPr lang="en-US" b="1" dirty="0" smtClean="0"/>
          </a:p>
          <a:p>
            <a:pPr marL="685800" lvl="2"/>
            <a:r>
              <a:rPr lang="en-US" b="1" dirty="0" smtClean="0"/>
              <a:t>Ex:</a:t>
            </a:r>
          </a:p>
          <a:p>
            <a:pPr marL="685800" lvl="2"/>
            <a:r>
              <a:rPr lang="en-US" b="1" dirty="0" err="1"/>
              <a:t>val</a:t>
            </a:r>
            <a:r>
              <a:rPr lang="en-US" b="1" dirty="0"/>
              <a:t> parallel = </a:t>
            </a:r>
            <a:r>
              <a:rPr lang="en-US" b="1" dirty="0" err="1"/>
              <a:t>sc.parallelize</a:t>
            </a:r>
            <a:r>
              <a:rPr lang="en-US" b="1" dirty="0"/>
              <a:t>(1 to 9)</a:t>
            </a:r>
          </a:p>
          <a:p>
            <a:pPr marL="685800" lvl="2"/>
            <a:r>
              <a:rPr lang="en-US" b="1" dirty="0"/>
              <a:t> </a:t>
            </a:r>
            <a:r>
              <a:rPr lang="en-US" b="1" dirty="0" err="1"/>
              <a:t>parallel.sample</a:t>
            </a:r>
            <a:r>
              <a:rPr lang="en-US" b="1" dirty="0"/>
              <a:t>(true,.2).</a:t>
            </a:r>
            <a:r>
              <a:rPr lang="en-US" b="1" dirty="0" smtClean="0"/>
              <a:t>count</a:t>
            </a:r>
          </a:p>
          <a:p>
            <a:pPr marL="685800" lvl="2"/>
            <a:r>
              <a:rPr lang="en-US" b="1" dirty="0" err="1"/>
              <a:t>parallel.sample</a:t>
            </a:r>
            <a:r>
              <a:rPr lang="en-US" b="1" dirty="0"/>
              <a:t>(false</a:t>
            </a:r>
            <a:r>
              <a:rPr lang="en-US" b="1" dirty="0" smtClean="0"/>
              <a:t>,.2).</a:t>
            </a:r>
            <a:r>
              <a:rPr lang="en-US" b="1" dirty="0"/>
              <a:t>collect</a:t>
            </a:r>
          </a:p>
          <a:p>
            <a:pPr marL="685800" lvl="2"/>
            <a:r>
              <a:rPr lang="en-US" b="1" dirty="0" err="1" smtClean="0"/>
              <a:t>parallel.sample</a:t>
            </a:r>
            <a:r>
              <a:rPr lang="en-US" b="1" dirty="0" smtClean="0"/>
              <a:t>(true</a:t>
            </a:r>
            <a:r>
              <a:rPr lang="en-US" b="1" dirty="0"/>
              <a:t>,.2).</a:t>
            </a:r>
            <a:r>
              <a:rPr lang="en-US" b="1" dirty="0" smtClean="0"/>
              <a:t>count</a:t>
            </a:r>
          </a:p>
          <a:p>
            <a:pPr marL="685800" lvl="2"/>
            <a:r>
              <a:rPr lang="en-US" b="1" dirty="0" err="1"/>
              <a:t>parallel.sample</a:t>
            </a:r>
            <a:r>
              <a:rPr lang="en-US" b="1" dirty="0"/>
              <a:t>(false,1).collect</a:t>
            </a:r>
          </a:p>
          <a:p>
            <a:pPr marL="685800" lvl="2"/>
            <a:r>
              <a:rPr lang="en-US" b="1" dirty="0"/>
              <a:t>Array[</a:t>
            </a:r>
            <a:r>
              <a:rPr lang="en-US" b="1" dirty="0" err="1"/>
              <a:t>Int</a:t>
            </a:r>
            <a:r>
              <a:rPr lang="en-US" b="1" dirty="0"/>
              <a:t>] = Array(1, 2, 3, 4, 5, 6, 7, 8, 9)</a:t>
            </a:r>
          </a:p>
          <a:p>
            <a:pPr marL="685800" lvl="2"/>
            <a:endParaRPr lang="en-US" dirty="0" smtClean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2" y="3505200"/>
            <a:ext cx="7843058" cy="26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87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1107996"/>
          </a:xfrm>
        </p:spPr>
        <p:txBody>
          <a:bodyPr/>
          <a:lstStyle/>
          <a:p>
            <a:r>
              <a:rPr lang="en-US" dirty="0"/>
              <a:t>RDD Transformations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/>
              <a:t>union(a different </a:t>
            </a:r>
            <a:r>
              <a:rPr lang="en-US" b="1" dirty="0" err="1"/>
              <a:t>rdd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2" y="1613662"/>
            <a:ext cx="8577467" cy="4101310"/>
          </a:xfrm>
        </p:spPr>
        <p:txBody>
          <a:bodyPr>
            <a:normAutofit/>
          </a:bodyPr>
          <a:lstStyle/>
          <a:p>
            <a:r>
              <a:rPr lang="en-US" dirty="0"/>
              <a:t>Simple.  Return the union of two RDDs</a:t>
            </a:r>
          </a:p>
          <a:p>
            <a:r>
              <a:rPr lang="en-US" dirty="0" smtClean="0"/>
              <a:t>	Ex:-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parallel = </a:t>
            </a:r>
            <a:r>
              <a:rPr lang="en-US" b="1" dirty="0" err="1"/>
              <a:t>sc.parallelize</a:t>
            </a:r>
            <a:r>
              <a:rPr lang="en-US" b="1" dirty="0"/>
              <a:t>(1 to 9)</a:t>
            </a:r>
          </a:p>
          <a:p>
            <a:pPr marL="342900" lvl="1"/>
            <a:r>
              <a:rPr lang="en-US" b="1" dirty="0"/>
              <a:t> 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par2 = </a:t>
            </a:r>
            <a:r>
              <a:rPr lang="en-US" b="1" dirty="0" err="1"/>
              <a:t>sc.parallelize</a:t>
            </a:r>
            <a:r>
              <a:rPr lang="en-US" b="1" dirty="0"/>
              <a:t>(5 to 15)</a:t>
            </a:r>
          </a:p>
          <a:p>
            <a:pPr marL="342900" lvl="1"/>
            <a:r>
              <a:rPr lang="en-US" b="1" dirty="0"/>
              <a:t> 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parallel.union</a:t>
            </a:r>
            <a:r>
              <a:rPr lang="en-US" b="1" dirty="0"/>
              <a:t>(par2).collect</a:t>
            </a:r>
          </a:p>
          <a:p>
            <a:pPr marL="342900" lvl="1"/>
            <a:r>
              <a:rPr lang="en-US" b="1" dirty="0"/>
              <a:t>res408: Array[Int] = Array(1, 2, 3, 4, 5, 6, 7, 8, 9, 5, 6, 7, 8, 9, 10, 11, 12, 13, 14, 15</a:t>
            </a:r>
            <a:r>
              <a:rPr lang="en-US" b="1" dirty="0" smtClean="0"/>
              <a:t>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49" y="4038600"/>
            <a:ext cx="5362575" cy="20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1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24" y="1371600"/>
            <a:ext cx="6985816" cy="4154984"/>
          </a:xfrm>
        </p:spPr>
        <p:txBody>
          <a:bodyPr/>
          <a:lstStyle/>
          <a:p>
            <a:r>
              <a:rPr lang="en-US" dirty="0" smtClean="0"/>
              <a:t>In this session  you are going to learn about</a:t>
            </a:r>
          </a:p>
          <a:p>
            <a:r>
              <a:rPr lang="en-US" dirty="0" smtClean="0"/>
              <a:t>RDD and Partitions</a:t>
            </a:r>
          </a:p>
          <a:p>
            <a:endParaRPr lang="en-US" dirty="0" smtClean="0"/>
          </a:p>
          <a:p>
            <a:r>
              <a:rPr lang="en-US" b="1" dirty="0" smtClean="0"/>
              <a:t>RDD Transformation - </a:t>
            </a:r>
          </a:p>
          <a:p>
            <a:r>
              <a:rPr lang="en-US" dirty="0" smtClean="0"/>
              <a:t>map,flatMap,filter,mapPartitions,mapPartitionsWithIndex,sample,union,intersection,distinct,groupBy</a:t>
            </a:r>
          </a:p>
          <a:p>
            <a:r>
              <a:rPr lang="en-US" dirty="0" err="1" smtClean="0"/>
              <a:t>keyBy,Zip,zipwithIndex,Colease,Repartition,sortBy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RDD Action – </a:t>
            </a:r>
          </a:p>
          <a:p>
            <a:endParaRPr lang="en-US" b="1" dirty="0" smtClean="0"/>
          </a:p>
          <a:p>
            <a:r>
              <a:rPr lang="en-US" dirty="0" smtClean="0"/>
              <a:t>reduce(</a:t>
            </a:r>
            <a:r>
              <a:rPr lang="en-US" dirty="0" err="1" smtClean="0"/>
              <a:t>func</a:t>
            </a:r>
            <a:r>
              <a:rPr lang="en-US" dirty="0" smtClean="0"/>
              <a:t>),first,takeOrdered,take,count,collect,collectasMap,saveAsTextFile,foreachPartition,Foreach</a:t>
            </a:r>
          </a:p>
          <a:p>
            <a:r>
              <a:rPr lang="en-US" dirty="0" err="1" smtClean="0"/>
              <a:t>Max,Min,Sum,Mean,Variance,stdev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599957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1107996"/>
          </a:xfrm>
        </p:spPr>
        <p:txBody>
          <a:bodyPr/>
          <a:lstStyle/>
          <a:p>
            <a:r>
              <a:rPr lang="en-US" dirty="0"/>
              <a:t>RDD Transformations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intersection</a:t>
            </a:r>
            <a:r>
              <a:rPr lang="en-US" b="1" dirty="0" smtClean="0"/>
              <a:t>(a </a:t>
            </a:r>
            <a:r>
              <a:rPr lang="en-US" b="1" dirty="0"/>
              <a:t>different </a:t>
            </a:r>
            <a:r>
              <a:rPr lang="en-US" b="1" dirty="0" err="1"/>
              <a:t>rdd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17538"/>
            <a:ext cx="7696200" cy="4607061"/>
          </a:xfrm>
        </p:spPr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 union but return the intersection of two </a:t>
            </a:r>
            <a:r>
              <a:rPr lang="en-US" dirty="0" smtClean="0"/>
              <a:t>RDDs</a:t>
            </a:r>
          </a:p>
          <a:p>
            <a:pPr lvl="1"/>
            <a:r>
              <a:rPr lang="en-US" dirty="0" smtClean="0"/>
              <a:t>Ex:</a:t>
            </a:r>
          </a:p>
          <a:p>
            <a:pPr marL="685800" lvl="2"/>
            <a:r>
              <a:rPr lang="en-US" b="1" dirty="0" err="1" smtClean="0"/>
              <a:t>scala</a:t>
            </a:r>
            <a:r>
              <a:rPr lang="en-US" b="1" dirty="0" smtClean="0"/>
              <a:t>&gt;</a:t>
            </a:r>
            <a:r>
              <a:rPr lang="en-US" b="1" dirty="0" err="1" smtClean="0"/>
              <a:t>val</a:t>
            </a:r>
            <a:r>
              <a:rPr lang="en-US" b="1" dirty="0" smtClean="0"/>
              <a:t> parallel = </a:t>
            </a:r>
            <a:r>
              <a:rPr lang="en-US" b="1" dirty="0" err="1" smtClean="0"/>
              <a:t>sc.parallelize</a:t>
            </a:r>
            <a:r>
              <a:rPr lang="en-US" b="1" dirty="0" smtClean="0"/>
              <a:t>(1 to 9)</a:t>
            </a:r>
            <a:endParaRPr lang="en-US" sz="1500" b="1" dirty="0"/>
          </a:p>
          <a:p>
            <a:pPr marL="685800" lvl="2"/>
            <a:r>
              <a:rPr lang="en-US" b="1" dirty="0" smtClean="0"/>
              <a:t>parallel: </a:t>
            </a:r>
            <a:r>
              <a:rPr lang="en-US" b="1" dirty="0" err="1" smtClean="0"/>
              <a:t>org.apache.spark.rdd.RDD</a:t>
            </a:r>
            <a:r>
              <a:rPr lang="en-US" b="1" dirty="0" smtClean="0"/>
              <a:t>[Int] = </a:t>
            </a:r>
            <a:r>
              <a:rPr lang="en-US" b="1" dirty="0" err="1" smtClean="0"/>
              <a:t>ParallelCollectionRDD</a:t>
            </a:r>
            <a:r>
              <a:rPr lang="en-US" b="1" dirty="0" smtClean="0"/>
              <a:t>[477] at parallelize at &lt;console&gt;:12</a:t>
            </a:r>
            <a:endParaRPr lang="en-US" sz="1500" b="1" dirty="0"/>
          </a:p>
          <a:p>
            <a:pPr marL="685800" lvl="2"/>
            <a:r>
              <a:rPr lang="en-US" b="1" dirty="0" smtClean="0"/>
              <a:t> </a:t>
            </a:r>
            <a:endParaRPr lang="en-US" sz="1500" b="1" dirty="0"/>
          </a:p>
          <a:p>
            <a:pPr marL="685800" lvl="2"/>
            <a:r>
              <a:rPr lang="en-US" b="1" dirty="0" err="1" smtClean="0"/>
              <a:t>scala</a:t>
            </a:r>
            <a:r>
              <a:rPr lang="en-US" b="1" dirty="0" smtClean="0"/>
              <a:t>&gt;</a:t>
            </a:r>
            <a:r>
              <a:rPr lang="en-US" b="1" dirty="0" err="1" smtClean="0"/>
              <a:t>val</a:t>
            </a:r>
            <a:r>
              <a:rPr lang="en-US" b="1" dirty="0" smtClean="0"/>
              <a:t> par2 = </a:t>
            </a:r>
            <a:r>
              <a:rPr lang="en-US" b="1" dirty="0" err="1" smtClean="0"/>
              <a:t>sc.parallelize</a:t>
            </a:r>
            <a:r>
              <a:rPr lang="en-US" b="1" dirty="0" smtClean="0"/>
              <a:t>(5 to 15)</a:t>
            </a:r>
            <a:endParaRPr lang="en-US" sz="1500" b="1" dirty="0"/>
          </a:p>
          <a:p>
            <a:pPr marL="685800" lvl="2"/>
            <a:r>
              <a:rPr lang="en-US" b="1" dirty="0" smtClean="0"/>
              <a:t>par2: </a:t>
            </a:r>
            <a:r>
              <a:rPr lang="en-US" b="1" dirty="0" err="1" smtClean="0"/>
              <a:t>org.apache.spark.rdd.RDD</a:t>
            </a:r>
            <a:r>
              <a:rPr lang="en-US" b="1" dirty="0" smtClean="0"/>
              <a:t>[Int] = </a:t>
            </a:r>
            <a:r>
              <a:rPr lang="en-US" b="1" dirty="0" err="1" smtClean="0"/>
              <a:t>ParallelCollectionRDD</a:t>
            </a:r>
            <a:r>
              <a:rPr lang="en-US" b="1" dirty="0" smtClean="0"/>
              <a:t>[478] at parallelize at &lt;console&gt;:12</a:t>
            </a:r>
            <a:endParaRPr lang="en-US" sz="1500" b="1" dirty="0"/>
          </a:p>
          <a:p>
            <a:pPr marL="685800" lvl="2"/>
            <a:r>
              <a:rPr lang="en-US" b="1" dirty="0" smtClean="0"/>
              <a:t> </a:t>
            </a:r>
            <a:endParaRPr lang="en-US" sz="1500" b="1" dirty="0"/>
          </a:p>
          <a:p>
            <a:pPr marL="685800" lvl="2"/>
            <a:r>
              <a:rPr lang="en-US" b="1" dirty="0" err="1" smtClean="0"/>
              <a:t>scala</a:t>
            </a:r>
            <a:r>
              <a:rPr lang="en-US" b="1" dirty="0" smtClean="0"/>
              <a:t>&gt;</a:t>
            </a:r>
            <a:r>
              <a:rPr lang="en-US" b="1" dirty="0" err="1" smtClean="0"/>
              <a:t>parallel.intersection</a:t>
            </a:r>
            <a:r>
              <a:rPr lang="en-US" b="1" dirty="0" smtClean="0"/>
              <a:t>(par2).collect</a:t>
            </a:r>
            <a:endParaRPr lang="en-US" sz="1500" b="1" dirty="0"/>
          </a:p>
          <a:p>
            <a:pPr marL="685800" lvl="2"/>
            <a:r>
              <a:rPr lang="en-US" b="1" dirty="0" smtClean="0"/>
              <a:t>res409: Array[Int] = Array(8, 9, 5, 6, 7)</a:t>
            </a:r>
            <a:endParaRPr lang="en-US" sz="1500" b="1" dirty="0"/>
          </a:p>
          <a:p>
            <a:pPr marL="342900"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141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1107996"/>
          </a:xfrm>
        </p:spPr>
        <p:txBody>
          <a:bodyPr/>
          <a:lstStyle/>
          <a:p>
            <a:r>
              <a:rPr lang="en-US" dirty="0"/>
              <a:t>RDD Transformations :</a:t>
            </a:r>
            <a:br>
              <a:rPr lang="en-US" dirty="0"/>
            </a:br>
            <a:r>
              <a:rPr lang="en-US" b="1" dirty="0"/>
              <a:t>distinct([</a:t>
            </a:r>
            <a:r>
              <a:rPr lang="en-US" b="1" dirty="0" err="1"/>
              <a:t>numTasks</a:t>
            </a:r>
            <a:r>
              <a:rPr lang="en-US" b="1" dirty="0"/>
              <a:t>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7539"/>
            <a:ext cx="7455307" cy="4101310"/>
          </a:xfrm>
        </p:spPr>
        <p:txBody>
          <a:bodyPr>
            <a:normAutofit/>
          </a:bodyPr>
          <a:lstStyle/>
          <a:p>
            <a:r>
              <a:rPr lang="en-US" dirty="0"/>
              <a:t>Another simple one.  Return a new RDD with distinct elements within a source </a:t>
            </a:r>
          </a:p>
          <a:p>
            <a:pPr lvl="1"/>
            <a:r>
              <a:rPr lang="en-US" dirty="0" smtClean="0"/>
              <a:t>Ex:</a:t>
            </a:r>
          </a:p>
          <a:p>
            <a:pPr marL="685800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parallel = </a:t>
            </a:r>
            <a:r>
              <a:rPr lang="en-US" b="1" dirty="0" err="1"/>
              <a:t>sc.parallelize</a:t>
            </a:r>
            <a:r>
              <a:rPr lang="en-US" b="1" dirty="0"/>
              <a:t>(1 to 9)</a:t>
            </a:r>
            <a:endParaRPr lang="en-US" sz="1500" b="1" dirty="0"/>
          </a:p>
          <a:p>
            <a:pPr marL="685800" lvl="2"/>
            <a:r>
              <a:rPr lang="en-US" b="1" dirty="0"/>
              <a:t> </a:t>
            </a:r>
            <a:endParaRPr lang="en-US" sz="1500" b="1" dirty="0"/>
          </a:p>
          <a:p>
            <a:pPr marL="685800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par2 = </a:t>
            </a:r>
            <a:r>
              <a:rPr lang="en-US" b="1" dirty="0" err="1"/>
              <a:t>sc.parallelize</a:t>
            </a:r>
            <a:r>
              <a:rPr lang="en-US" b="1" dirty="0"/>
              <a:t>(5 to 15)</a:t>
            </a:r>
            <a:endParaRPr lang="en-US" sz="1500" b="1" dirty="0"/>
          </a:p>
          <a:p>
            <a:pPr marL="685800" lvl="2"/>
            <a:r>
              <a:rPr lang="en-US" b="1" dirty="0"/>
              <a:t> </a:t>
            </a:r>
            <a:endParaRPr lang="en-US" sz="1500" b="1" dirty="0"/>
          </a:p>
          <a:p>
            <a:pPr marL="685800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parallel.union</a:t>
            </a:r>
            <a:r>
              <a:rPr lang="en-US" b="1" dirty="0"/>
              <a:t>(par2).</a:t>
            </a:r>
            <a:r>
              <a:rPr lang="en-US" b="1" dirty="0" err="1"/>
              <a:t>distinct.collect</a:t>
            </a:r>
            <a:endParaRPr lang="en-US" sz="1500" b="1" dirty="0"/>
          </a:p>
          <a:p>
            <a:pPr marL="685800" lvl="2"/>
            <a:r>
              <a:rPr lang="en-US" b="1" dirty="0"/>
              <a:t>res412: Array[Int] = Array(1, 2, 3, 4, 5, 6, 7, 8, 9, 10, 11, 12, 13, 14, 15)</a:t>
            </a:r>
            <a:endParaRPr lang="en-US" b="1" dirty="0" smtClean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267201"/>
            <a:ext cx="4648200" cy="21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51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 Transformations :</a:t>
            </a:r>
            <a:br>
              <a:rPr lang="en-US" dirty="0"/>
            </a:br>
            <a:r>
              <a:rPr lang="en-US" b="1" dirty="0" err="1"/>
              <a:t>sortBy</a:t>
            </a:r>
            <a:r>
              <a:rPr lang="en-US" b="1" dirty="0"/>
              <a:t>(</a:t>
            </a:r>
            <a:r>
              <a:rPr lang="en-US" b="1" dirty="0" err="1"/>
              <a:t>func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71999"/>
          </a:xfrm>
        </p:spPr>
        <p:txBody>
          <a:bodyPr>
            <a:normAutofit/>
          </a:bodyPr>
          <a:lstStyle/>
          <a:p>
            <a:r>
              <a:rPr lang="en-US" dirty="0"/>
              <a:t>Return this RDD sorted by the given key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Ex:</a:t>
            </a:r>
          </a:p>
          <a:p>
            <a:pPr marL="642938" lvl="2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y = </a:t>
            </a:r>
            <a:r>
              <a:rPr lang="en-US" b="1" dirty="0" err="1"/>
              <a:t>sc.parallelize</a:t>
            </a:r>
            <a:r>
              <a:rPr lang="en-US" b="1" dirty="0"/>
              <a:t>(Array(5, 7, 1, 3, 2, 1))</a:t>
            </a:r>
          </a:p>
          <a:p>
            <a:pPr marL="642938" lvl="2"/>
            <a:r>
              <a:rPr lang="en-US" b="1" dirty="0"/>
              <a:t>y: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[5] at parallelize at &lt;console&gt;:27</a:t>
            </a:r>
          </a:p>
          <a:p>
            <a:pPr marL="642938" lvl="2"/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y.sortBy</a:t>
            </a:r>
            <a:r>
              <a:rPr lang="en-US" b="1" dirty="0"/>
              <a:t>(c =&gt; c, true).collect</a:t>
            </a:r>
          </a:p>
          <a:p>
            <a:pPr marL="642938" lvl="2"/>
            <a:r>
              <a:rPr lang="en-US" b="1" dirty="0"/>
              <a:t>res4: Array[Int] = Array(1, 1, 2, 3, 5, 7</a:t>
            </a:r>
            <a:r>
              <a:rPr lang="en-US" b="1" dirty="0" smtClean="0"/>
              <a:t>)</a:t>
            </a:r>
          </a:p>
          <a:p>
            <a:pPr marL="642938" lvl="2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z = </a:t>
            </a:r>
            <a:r>
              <a:rPr lang="en-US" b="1" dirty="0" err="1"/>
              <a:t>sc.parallelize</a:t>
            </a:r>
            <a:r>
              <a:rPr lang="en-US" b="1" dirty="0"/>
              <a:t>(Array(("H", 10), ("A", 26), ("Z", 1), ("L", 5)))</a:t>
            </a:r>
          </a:p>
          <a:p>
            <a:pPr marL="642938" lvl="2"/>
            <a:r>
              <a:rPr lang="en-US" b="1" dirty="0"/>
              <a:t>z: </a:t>
            </a:r>
            <a:r>
              <a:rPr lang="en-US" b="1" dirty="0" err="1"/>
              <a:t>org.apache.spark.rdd.RDD</a:t>
            </a:r>
            <a:r>
              <a:rPr lang="en-US" b="1" dirty="0"/>
              <a:t>[(String, Int)] = </a:t>
            </a:r>
            <a:r>
              <a:rPr lang="en-US" b="1" dirty="0" err="1"/>
              <a:t>ParallelCollectionRDD</a:t>
            </a:r>
            <a:r>
              <a:rPr lang="en-US" b="1" dirty="0"/>
              <a:t>[11] at parallelize at &lt;console&gt;:27</a:t>
            </a:r>
          </a:p>
          <a:p>
            <a:pPr marL="642938" lvl="2"/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z.sortBy</a:t>
            </a:r>
            <a:r>
              <a:rPr lang="en-US" b="1" dirty="0"/>
              <a:t>(c =&gt; c._2, false).</a:t>
            </a:r>
            <a:r>
              <a:rPr lang="en-US" b="1" dirty="0" smtClean="0"/>
              <a:t>collect</a:t>
            </a:r>
          </a:p>
          <a:p>
            <a:pPr marL="642938" lvl="2"/>
            <a:r>
              <a:rPr lang="en-US" b="1" dirty="0"/>
              <a:t>res5: Array[(String, Int)] = Array((A,26), (H,10), (L,5), (Z,1))</a:t>
            </a:r>
          </a:p>
          <a:p>
            <a:pPr lvl="1"/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589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1107996"/>
          </a:xfrm>
        </p:spPr>
        <p:txBody>
          <a:bodyPr/>
          <a:lstStyle/>
          <a:p>
            <a:r>
              <a:rPr lang="en-US" dirty="0"/>
              <a:t>RDD Transformations :</a:t>
            </a:r>
            <a:br>
              <a:rPr lang="en-US" dirty="0"/>
            </a:br>
            <a:r>
              <a:rPr lang="en-US" b="1" dirty="0" err="1"/>
              <a:t>mapPartitions</a:t>
            </a:r>
            <a:r>
              <a:rPr lang="en-US" dirty="0"/>
              <a:t>(</a:t>
            </a:r>
            <a:r>
              <a:rPr lang="en-US" i="1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283"/>
            <a:ext cx="7848600" cy="4190999"/>
          </a:xfrm>
        </p:spPr>
        <p:txBody>
          <a:bodyPr/>
          <a:lstStyle/>
          <a:p>
            <a:r>
              <a:rPr lang="en-US" b="1" dirty="0" err="1"/>
              <a:t>mapPartitions</a:t>
            </a:r>
            <a:r>
              <a:rPr lang="en-US" b="1" dirty="0"/>
              <a:t>()</a:t>
            </a:r>
            <a:r>
              <a:rPr lang="en-US" dirty="0"/>
              <a:t> can be used as an alternative to map() &amp; </a:t>
            </a:r>
            <a:r>
              <a:rPr lang="en-US" dirty="0" err="1"/>
              <a:t>foreach</a:t>
            </a:r>
            <a:r>
              <a:rPr lang="en-US" dirty="0"/>
              <a:t>().</a:t>
            </a:r>
            <a:r>
              <a:rPr lang="en-US" dirty="0" err="1"/>
              <a:t>mapPartitions</a:t>
            </a:r>
            <a:r>
              <a:rPr lang="en-US" dirty="0"/>
              <a:t>() is called once for each Partition unlike map() &amp; </a:t>
            </a:r>
            <a:r>
              <a:rPr lang="en-US" dirty="0" err="1"/>
              <a:t>foreach</a:t>
            </a:r>
            <a:r>
              <a:rPr lang="en-US" dirty="0"/>
              <a:t>() which is called for each element in the RDD. .</a:t>
            </a:r>
          </a:p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b="1" dirty="0" smtClean="0"/>
              <a:t>	</a:t>
            </a:r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parellal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(1 to 9, 3)</a:t>
            </a:r>
          </a:p>
          <a:p>
            <a:pPr marL="342900" lvl="1"/>
            <a:r>
              <a:rPr lang="en-US" b="1" dirty="0"/>
              <a:t>	</a:t>
            </a:r>
            <a:r>
              <a:rPr lang="en-US" b="1" dirty="0" err="1"/>
              <a:t>parellal.mapPartitions</a:t>
            </a:r>
            <a:r>
              <a:rPr lang="en-US" b="1" dirty="0"/>
              <a:t>(x=&gt;List(</a:t>
            </a:r>
            <a:r>
              <a:rPr lang="en-US" b="1" dirty="0" err="1"/>
              <a:t>x.next</a:t>
            </a:r>
            <a:r>
              <a:rPr lang="en-US" b="1" dirty="0"/>
              <a:t>).iterator).collect</a:t>
            </a:r>
          </a:p>
          <a:p>
            <a:pPr marL="342900" lvl="1"/>
            <a:r>
              <a:rPr lang="en-US" b="1" dirty="0"/>
              <a:t>	res2: Array[Int] = Array(1, 4, 7)</a:t>
            </a:r>
          </a:p>
          <a:p>
            <a:pPr marL="342900" lvl="1"/>
            <a:r>
              <a:rPr lang="en-US" b="1" dirty="0"/>
              <a:t>	</a:t>
            </a:r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parellal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(1 to 9)</a:t>
            </a:r>
          </a:p>
          <a:p>
            <a:pPr marL="342900" lvl="1"/>
            <a:r>
              <a:rPr lang="en-US" b="1" dirty="0"/>
              <a:t>	</a:t>
            </a:r>
            <a:r>
              <a:rPr lang="en-US" b="1" dirty="0" err="1"/>
              <a:t>parellal.mapPartitions</a:t>
            </a:r>
            <a:r>
              <a:rPr lang="en-US" b="1" dirty="0"/>
              <a:t>(x=&gt;List(</a:t>
            </a:r>
            <a:r>
              <a:rPr lang="en-US" b="1" dirty="0" err="1"/>
              <a:t>x.next</a:t>
            </a:r>
            <a:r>
              <a:rPr lang="en-US" b="1" dirty="0"/>
              <a:t>).iterator).collect</a:t>
            </a:r>
          </a:p>
          <a:p>
            <a:pPr marL="342900" lvl="1"/>
            <a:r>
              <a:rPr lang="en-US" b="1" dirty="0"/>
              <a:t>	res2: Array[Int] = Array(1, 2, 3, 4, 5, 6, 7, 8 ,9)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2" y="4310191"/>
            <a:ext cx="6140970" cy="22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8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48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smtClean="0"/>
              <a:t>mapPartitionsWithIndex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2601"/>
            <a:ext cx="7607707" cy="406624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Return a new RDD by applying a function to each partition of this RDD, while tracking the index of the original partition.</a:t>
            </a:r>
          </a:p>
        </p:txBody>
      </p:sp>
      <p:sp>
        <p:nvSpPr>
          <p:cNvPr id="6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0" y="2514600"/>
            <a:ext cx="8467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21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smtClean="0"/>
              <a:t>mapPartitionsWithIndex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07707" cy="406624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(List(1,2,3,4,5,6), 2)</a:t>
            </a:r>
          </a:p>
          <a:p>
            <a:pPr marL="342900" lvl="1"/>
            <a:r>
              <a:rPr lang="en-US" b="1" dirty="0" err="1"/>
              <a:t>nums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[17] at parallelize at &lt;console&gt;:27</a:t>
            </a:r>
          </a:p>
          <a:p>
            <a:pPr marL="342900" lvl="1"/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myfunc</a:t>
            </a:r>
            <a:r>
              <a:rPr lang="en-US" b="1" dirty="0"/>
              <a:t>(index: Int, </a:t>
            </a:r>
            <a:r>
              <a:rPr lang="en-US" b="1" dirty="0" err="1"/>
              <a:t>iter</a:t>
            </a:r>
            <a:r>
              <a:rPr lang="en-US" b="1" dirty="0"/>
              <a:t>: Iterator[(Int)]) : Iterator[String] = {</a:t>
            </a:r>
          </a:p>
          <a:p>
            <a:pPr marL="342900" lvl="1"/>
            <a:r>
              <a:rPr lang="en-US" b="1" dirty="0"/>
              <a:t>     | </a:t>
            </a:r>
            <a:r>
              <a:rPr lang="en-US" b="1" dirty="0" err="1"/>
              <a:t>iter.toList.map</a:t>
            </a:r>
            <a:r>
              <a:rPr lang="en-US" b="1" dirty="0"/>
              <a:t>(x =&gt; "[index:" +  index + ", </a:t>
            </a:r>
            <a:r>
              <a:rPr lang="en-US" b="1" dirty="0" err="1"/>
              <a:t>val</a:t>
            </a:r>
            <a:r>
              <a:rPr lang="en-US" b="1" dirty="0"/>
              <a:t>: " + x + "]").iterator</a:t>
            </a:r>
          </a:p>
          <a:p>
            <a:pPr marL="342900" lvl="1"/>
            <a:r>
              <a:rPr lang="en-US" b="1" dirty="0"/>
              <a:t>     | }</a:t>
            </a:r>
          </a:p>
          <a:p>
            <a:pPr marL="342900" lvl="1"/>
            <a:r>
              <a:rPr lang="en-US" b="1" dirty="0" err="1"/>
              <a:t>myfunc</a:t>
            </a:r>
            <a:r>
              <a:rPr lang="en-US" b="1" dirty="0"/>
              <a:t>: (index: Int, </a:t>
            </a:r>
            <a:r>
              <a:rPr lang="en-US" b="1" dirty="0" err="1"/>
              <a:t>iter</a:t>
            </a:r>
            <a:r>
              <a:rPr lang="en-US" b="1" dirty="0"/>
              <a:t>: Iterator[Int])Iterator[String]</a:t>
            </a:r>
          </a:p>
          <a:p>
            <a:pPr marL="342900" lvl="1"/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nums.mapPartitionsWithIndex</a:t>
            </a:r>
            <a:r>
              <a:rPr lang="en-US" b="1" dirty="0"/>
              <a:t>(</a:t>
            </a:r>
            <a:r>
              <a:rPr lang="en-US" b="1" dirty="0" err="1"/>
              <a:t>myfunc</a:t>
            </a:r>
            <a:r>
              <a:rPr lang="en-US" b="1" dirty="0"/>
              <a:t>).collect</a:t>
            </a:r>
          </a:p>
          <a:p>
            <a:pPr marL="342900" lvl="1"/>
            <a:r>
              <a:rPr lang="nn-NO" b="1" dirty="0"/>
              <a:t>res6: Array[String] = Array([index:0, val: 1], [index:0, val: 2], [index:0, val: 3], [index:1, val: 4], [index:1, val: 5], [index:1, val: 6])</a:t>
            </a:r>
            <a:endParaRPr lang="en-US" b="1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4077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48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groupBy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92501"/>
            <a:ext cx="7607707" cy="383764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Return a new RDD by grouping the objects in existed RDD using given grouping key,</a:t>
            </a:r>
          </a:p>
          <a:p>
            <a:endParaRPr lang="en-US" kern="0" dirty="0" smtClean="0"/>
          </a:p>
          <a:p>
            <a:r>
              <a:rPr lang="en-US" sz="2000" b="1" dirty="0" smtClean="0"/>
              <a:t>Val x</a:t>
            </a:r>
            <a:r>
              <a:rPr lang="en-US" sz="2000" b="1" dirty="0"/>
              <a:t>= </a:t>
            </a:r>
            <a:r>
              <a:rPr lang="en-US" sz="2000" b="1" dirty="0" err="1"/>
              <a:t>sc.parallelize</a:t>
            </a:r>
            <a:r>
              <a:rPr lang="en-US" sz="2000" b="1" dirty="0"/>
              <a:t>(</a:t>
            </a:r>
          </a:p>
          <a:p>
            <a:r>
              <a:rPr lang="en-US" sz="2000" b="1" dirty="0"/>
              <a:t>Array("John", "Fred", "Anna", "James"))</a:t>
            </a:r>
          </a:p>
          <a:p>
            <a:r>
              <a:rPr lang="en-US" sz="2000" b="1" dirty="0" smtClean="0"/>
              <a:t>Val y</a:t>
            </a:r>
            <a:r>
              <a:rPr lang="en-US" sz="2000" b="1" dirty="0"/>
              <a:t>= </a:t>
            </a:r>
            <a:r>
              <a:rPr lang="en-US" sz="2000" b="1" dirty="0" err="1"/>
              <a:t>x.groupBy</a:t>
            </a:r>
            <a:r>
              <a:rPr lang="en-US" sz="2000" b="1" dirty="0"/>
              <a:t>(w =&gt; </a:t>
            </a:r>
            <a:r>
              <a:rPr lang="en-US" sz="2000" b="1" dirty="0" err="1"/>
              <a:t>w.charAt</a:t>
            </a:r>
            <a:r>
              <a:rPr lang="en-US" sz="2000" b="1" dirty="0"/>
              <a:t>(0))</a:t>
            </a:r>
          </a:p>
          <a:p>
            <a:r>
              <a:rPr lang="en-US" sz="2000" b="1" dirty="0" err="1"/>
              <a:t>println</a:t>
            </a:r>
            <a:r>
              <a:rPr lang="en-US" sz="2000" b="1" dirty="0"/>
              <a:t>(</a:t>
            </a:r>
            <a:r>
              <a:rPr lang="en-US" sz="2000" b="1" dirty="0" err="1"/>
              <a:t>y.collect</a:t>
            </a:r>
            <a:r>
              <a:rPr lang="en-US" sz="2000" b="1" dirty="0"/>
              <a:t>().</a:t>
            </a:r>
            <a:r>
              <a:rPr lang="en-US" sz="2000" b="1" dirty="0" err="1"/>
              <a:t>mkString</a:t>
            </a:r>
            <a:r>
              <a:rPr lang="en-US" sz="2000" b="1" dirty="0"/>
              <a:t>(", "))</a:t>
            </a:r>
            <a:endParaRPr lang="en-US" sz="2000" b="1" kern="0" dirty="0" smtClean="0"/>
          </a:p>
        </p:txBody>
      </p:sp>
      <p:sp>
        <p:nvSpPr>
          <p:cNvPr id="6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err="1" smtClean="0"/>
              <a:t>I</a:t>
            </a:r>
            <a:r>
              <a:rPr spc="-10" dirty="0" err="1" smtClean="0"/>
              <a:t>n</a:t>
            </a:r>
            <a:r>
              <a:rPr spc="-40" dirty="0" err="1" smtClean="0"/>
              <a:t>t</a:t>
            </a:r>
            <a:r>
              <a:rPr dirty="0" err="1" smtClean="0"/>
              <a:t>el</a:t>
            </a:r>
            <a:r>
              <a:rPr spc="-10" dirty="0" err="1" smtClean="0"/>
              <a:t>l</a:t>
            </a:r>
            <a:r>
              <a:rPr spc="-5" dirty="0" err="1" smtClean="0"/>
              <a:t>ipaa</a:t>
            </a:r>
            <a:r>
              <a:rPr dirty="0" err="1" smtClean="0"/>
              <a:t>t</a:t>
            </a:r>
            <a:r>
              <a:rPr spc="-40" dirty="0" smtClean="0">
                <a:latin typeface="Times New Roman"/>
                <a:cs typeface="Times New Roman"/>
              </a:rPr>
              <a:t> </a:t>
            </a:r>
            <a:r>
              <a:rPr spc="-5" dirty="0" smtClean="0"/>
              <a:t>Soft</a:t>
            </a:r>
            <a:r>
              <a:rPr spc="-25" dirty="0" smtClean="0"/>
              <a:t>w</a:t>
            </a:r>
            <a:r>
              <a:rPr spc="-10" dirty="0" smtClean="0"/>
              <a:t>a</a:t>
            </a:r>
            <a:r>
              <a:rPr spc="-40" dirty="0" smtClean="0"/>
              <a:t>r</a:t>
            </a:r>
            <a:r>
              <a:rPr spc="-10" dirty="0" smtClean="0"/>
              <a:t>e</a:t>
            </a:r>
            <a:r>
              <a:rPr spc="-45" dirty="0" smtClean="0">
                <a:latin typeface="Times New Roman"/>
                <a:cs typeface="Times New Roman"/>
              </a:rPr>
              <a:t> </a:t>
            </a:r>
            <a:r>
              <a:rPr dirty="0" smtClean="0"/>
              <a:t>S</a:t>
            </a:r>
            <a:r>
              <a:rPr spc="-5" dirty="0" smtClean="0"/>
              <a:t>o</a:t>
            </a:r>
            <a:r>
              <a:rPr spc="-10" dirty="0" smtClean="0"/>
              <a:t>l</a:t>
            </a:r>
            <a:r>
              <a:rPr spc="-5" dirty="0" smtClean="0"/>
              <a:t>ution</a:t>
            </a:r>
            <a:r>
              <a:rPr dirty="0" smtClean="0"/>
              <a:t>s</a:t>
            </a:r>
            <a:r>
              <a:rPr spc="-30" dirty="0" smtClean="0">
                <a:latin typeface="Times New Roman"/>
                <a:cs typeface="Times New Roman"/>
              </a:rPr>
              <a:t> </a:t>
            </a:r>
            <a:r>
              <a:rPr spc="-20" dirty="0" smtClean="0"/>
              <a:t>P</a:t>
            </a:r>
            <a:r>
              <a:rPr dirty="0" smtClean="0"/>
              <a:t>vt.</a:t>
            </a:r>
            <a:r>
              <a:rPr spc="-45" dirty="0" smtClean="0">
                <a:latin typeface="Times New Roman"/>
                <a:cs typeface="Times New Roman"/>
              </a:rPr>
              <a:t> </a:t>
            </a:r>
            <a:r>
              <a:rPr spc="-40" dirty="0" smtClean="0"/>
              <a:t>Lt</a:t>
            </a:r>
            <a:r>
              <a:rPr spc="-5" dirty="0" smtClean="0"/>
              <a:t>d.</a:t>
            </a:r>
            <a:endParaRPr spc="-5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3900025"/>
            <a:ext cx="666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790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groupBy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7607707" cy="383764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Ex:2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(List((1,"apple"),(2,"banana"),(3,"lemon"),(4,"apple"),(1,"lemon")) )</a:t>
            </a:r>
          </a:p>
          <a:p>
            <a:pPr marL="342900" lvl="1"/>
            <a:r>
              <a:rPr lang="en-US" b="1" dirty="0" err="1"/>
              <a:t>rdd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String)] = </a:t>
            </a:r>
            <a:r>
              <a:rPr lang="en-US" b="1" dirty="0" err="1"/>
              <a:t>ParallelCollectionRDD</a:t>
            </a:r>
            <a:r>
              <a:rPr lang="en-US" b="1" dirty="0"/>
              <a:t>[0] at parallelize at &lt;console&gt;:</a:t>
            </a:r>
            <a:r>
              <a:rPr lang="en-US" b="1" dirty="0" smtClean="0"/>
              <a:t>27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rdd.groupBy</a:t>
            </a:r>
            <a:r>
              <a:rPr lang="en-US" b="1" dirty="0"/>
              <a:t>(_._1).collect</a:t>
            </a:r>
          </a:p>
          <a:p>
            <a:pPr marL="342900" lvl="1"/>
            <a:r>
              <a:rPr lang="en-US" b="1" dirty="0"/>
              <a:t>res8: Array[(Int, </a:t>
            </a:r>
            <a:r>
              <a:rPr lang="en-US" b="1" dirty="0" err="1"/>
              <a:t>Iterable</a:t>
            </a:r>
            <a:r>
              <a:rPr lang="en-US" b="1" dirty="0"/>
              <a:t>[(Int, String)])] = Array((4,CompactBuffer((4,apple))), (2,CompactBuffer((2,banana))), (1,CompactBuffer((1,apple), (1,lemon))), (3,CompactBuffer((3,lemon))))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9257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keyBy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7531507" cy="4648200"/>
          </a:xfrm>
        </p:spPr>
        <p:txBody>
          <a:bodyPr>
            <a:normAutofit/>
          </a:bodyPr>
          <a:lstStyle/>
          <a:p>
            <a:r>
              <a:rPr lang="en-US" dirty="0"/>
              <a:t>Return a new </a:t>
            </a:r>
            <a:r>
              <a:rPr lang="en-US" dirty="0" smtClean="0"/>
              <a:t>RDD by changing the key of the RDD element using the given key object.</a:t>
            </a:r>
            <a:endParaRPr lang="en-US" dirty="0"/>
          </a:p>
          <a:p>
            <a:r>
              <a:rPr lang="en-US" b="1" dirty="0" smtClean="0"/>
              <a:t>	</a:t>
            </a:r>
            <a:r>
              <a:rPr lang="en-US" b="1" dirty="0" err="1" smtClean="0"/>
              <a:t>val</a:t>
            </a:r>
            <a:r>
              <a:rPr lang="en-US" b="1" dirty="0" smtClean="0"/>
              <a:t> x</a:t>
            </a:r>
            <a:r>
              <a:rPr lang="en-US" b="1" dirty="0"/>
              <a:t>= </a:t>
            </a:r>
            <a:r>
              <a:rPr lang="en-US" b="1" dirty="0" err="1"/>
              <a:t>sc.parallelize</a:t>
            </a:r>
            <a:r>
              <a:rPr lang="en-US" b="1" dirty="0"/>
              <a:t>(</a:t>
            </a:r>
          </a:p>
          <a:p>
            <a:r>
              <a:rPr lang="en-US" b="1" dirty="0"/>
              <a:t>Array("John", "Fred", "Anna", "James"))</a:t>
            </a:r>
          </a:p>
          <a:p>
            <a:r>
              <a:rPr lang="en-US" b="1" dirty="0" smtClean="0"/>
              <a:t>Val y</a:t>
            </a:r>
            <a:r>
              <a:rPr lang="en-US" b="1" dirty="0"/>
              <a:t>= </a:t>
            </a:r>
            <a:r>
              <a:rPr lang="en-US" b="1" dirty="0" err="1"/>
              <a:t>x.keyBy</a:t>
            </a:r>
            <a:r>
              <a:rPr lang="en-US" b="1" dirty="0"/>
              <a:t>(w =&gt; </a:t>
            </a:r>
            <a:r>
              <a:rPr lang="en-US" b="1" dirty="0" err="1"/>
              <a:t>w.charAt</a:t>
            </a:r>
            <a:r>
              <a:rPr lang="en-US" b="1" dirty="0"/>
              <a:t>(0))</a:t>
            </a:r>
          </a:p>
          <a:p>
            <a:r>
              <a:rPr lang="en-US" b="1" dirty="0" err="1"/>
              <a:t>println</a:t>
            </a:r>
            <a:r>
              <a:rPr lang="en-US" b="1" dirty="0"/>
              <a:t>(</a:t>
            </a:r>
            <a:r>
              <a:rPr lang="en-US" b="1" dirty="0" err="1"/>
              <a:t>y.collect</a:t>
            </a:r>
            <a:r>
              <a:rPr lang="en-US" b="1" dirty="0"/>
              <a:t>().</a:t>
            </a:r>
            <a:r>
              <a:rPr lang="en-US" b="1" dirty="0" err="1"/>
              <a:t>mkString</a:t>
            </a:r>
            <a:r>
              <a:rPr lang="en-US" b="1" dirty="0"/>
              <a:t>(", "))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81400"/>
            <a:ext cx="6578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9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48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keyBy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752601"/>
            <a:ext cx="7531507" cy="4648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Ex:</a:t>
            </a: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val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sc.parallelize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(List((1,"apple"),(2,"banana"),(3,"lemon"),(4,"apple"),(1,"lemon")) )</a:t>
            </a: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: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org.apache.spark.rdd.RDD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String)]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ParallelCollectionRDD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[0] at parallelize at &lt;console&gt;:27</a:t>
            </a: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rdd.keyBy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(_._1).collect</a:t>
            </a: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res10: Array[(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String))] = Array((1,(1,apple)), (2,(2,banana)), (3,(3,lemon)), (4,(4,apple)), (1,(1,lemon)))</a:t>
            </a:r>
          </a:p>
          <a:p>
            <a:pPr marL="342900" lvl="1"/>
            <a:endParaRPr lang="en-US" b="1" kern="0" dirty="0" smtClean="0">
              <a:solidFill>
                <a:sysClr val="windowText" lastClr="000000"/>
              </a:solidFill>
            </a:endParaRP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rdd.keyBy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(_._2).collect</a:t>
            </a: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res11: Array[(String, 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String))] = Array((apple,(1,apple)), (banana,(2,banana)), (lemon,(3,lemon)), (apple,(4,apple)), (lemon,(1,lemon)))</a:t>
            </a:r>
          </a:p>
        </p:txBody>
      </p:sp>
      <p:sp>
        <p:nvSpPr>
          <p:cNvPr id="6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79695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What is RDD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091" y="2974683"/>
            <a:ext cx="6985816" cy="193899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Arabic Typesetting" panose="03020402040406030203" pitchFamily="66" charset="-78"/>
              </a:rPr>
              <a:t>RDD </a:t>
            </a:r>
            <a:r>
              <a:rPr lang="en-US" dirty="0">
                <a:cs typeface="Arabic Typesetting" panose="03020402040406030203" pitchFamily="66" charset="-78"/>
              </a:rPr>
              <a:t>is a logical reference of a dataset which is partitioned across many server machines in the cluster.</a:t>
            </a:r>
            <a:r>
              <a:rPr lang="en-US" dirty="0">
                <a:latin typeface="Arial Rounded MT Bold" panose="020F0704030504030204" pitchFamily="34" charset="0"/>
                <a:cs typeface="Arabic Typesetting" panose="03020402040406030203" pitchFamily="66" charset="-78"/>
              </a:rPr>
              <a:t> RDDs </a:t>
            </a:r>
            <a:r>
              <a:rPr lang="en-US" dirty="0">
                <a:cs typeface="Arabic Typesetting" panose="03020402040406030203" pitchFamily="66" charset="-78"/>
              </a:rPr>
              <a:t>are Immutable and are self recovered in case of failure</a:t>
            </a:r>
            <a:r>
              <a:rPr lang="en-US" dirty="0" smtClean="0">
                <a:cs typeface="Arabic Typesetting" panose="03020402040406030203" pitchFamily="66" charset="-78"/>
              </a:rPr>
              <a:t>.</a:t>
            </a:r>
          </a:p>
          <a:p>
            <a:r>
              <a:rPr lang="en-US" dirty="0"/>
              <a:t>At the core of Spark is the notion of a </a:t>
            </a:r>
            <a:r>
              <a:rPr lang="en-US" b="1" dirty="0"/>
              <a:t>Resilient Distributed Dataset</a:t>
            </a:r>
            <a:r>
              <a:rPr lang="en-US" dirty="0"/>
              <a:t>(RDD), which is an immutable collection of objects that is partitioned and distributed across multiple physical nodes of a YARN cluster and that can be operated in parallel.</a:t>
            </a:r>
            <a:endParaRPr lang="en-US" dirty="0">
              <a:latin typeface="Arial Rounded MT Bold" panose="020F07040305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6" name="object 5"/>
          <p:cNvSpPr/>
          <p:nvPr/>
        </p:nvSpPr>
        <p:spPr>
          <a:xfrm>
            <a:off x="4038600" y="726711"/>
            <a:ext cx="2277108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504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smtClean="0"/>
              <a:t>zip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07707" cy="4066249"/>
          </a:xfrm>
        </p:spPr>
        <p:txBody>
          <a:bodyPr>
            <a:normAutofit/>
          </a:bodyPr>
          <a:lstStyle/>
          <a:p>
            <a:r>
              <a:rPr lang="en-US" dirty="0"/>
              <a:t>Returns a </a:t>
            </a:r>
            <a:r>
              <a:rPr lang="en-US" dirty="0" smtClean="0"/>
              <a:t>RDD formed </a:t>
            </a:r>
            <a:r>
              <a:rPr lang="en-US" dirty="0"/>
              <a:t>from this list and another </a:t>
            </a:r>
            <a:r>
              <a:rPr lang="en-US" dirty="0" err="1"/>
              <a:t>iterable</a:t>
            </a:r>
            <a:r>
              <a:rPr lang="en-US" dirty="0"/>
              <a:t> collection by combining </a:t>
            </a:r>
          </a:p>
          <a:p>
            <a:r>
              <a:rPr lang="en-US" dirty="0"/>
              <a:t>corresponding elements in pairs. If one of the two collections is longer than the </a:t>
            </a:r>
          </a:p>
          <a:p>
            <a:r>
              <a:rPr lang="en-US" dirty="0"/>
              <a:t>other, its remaining elements are ignored</a:t>
            </a:r>
            <a:r>
              <a:rPr lang="en-US" dirty="0" smtClean="0"/>
              <a:t>.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61551"/>
            <a:ext cx="5562600" cy="34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48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smtClean="0"/>
              <a:t>zip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2600"/>
            <a:ext cx="7607707" cy="4066249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Ex:</a:t>
            </a: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val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 odds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sc.parallelize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(List(1,3,5))</a:t>
            </a: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odds: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org.apache.spark.rdd.RDD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]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ParallelCollectionRDD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[17] at parallelize at &lt;console&gt;:27</a:t>
            </a:r>
          </a:p>
          <a:p>
            <a:pPr marL="342900" lvl="1"/>
            <a:endParaRPr lang="en-US" b="1" kern="0" dirty="0" smtClean="0">
              <a:solidFill>
                <a:sysClr val="windowText" lastClr="000000"/>
              </a:solidFill>
            </a:endParaRP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val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 evens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sc.parallelize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(List(2,4,6))</a:t>
            </a: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evens: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org.apache.spark.rdd.RDD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] =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ParallelCollectionRDD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[18] at parallelize at &lt;console&gt;:27</a:t>
            </a:r>
          </a:p>
          <a:p>
            <a:pPr marL="342900" lvl="1"/>
            <a:endParaRPr lang="en-US" b="1" kern="0" dirty="0" smtClean="0">
              <a:solidFill>
                <a:sysClr val="windowText" lastClr="000000"/>
              </a:solidFill>
            </a:endParaRP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val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 numbers = odds zip evens</a:t>
            </a: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numbers: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org.apache.spark.rdd.RDD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[(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)] = ZippedPartitionsRDD2[19] at zip at &lt;console&gt;:31</a:t>
            </a:r>
          </a:p>
          <a:p>
            <a:pPr marL="342900" lvl="1"/>
            <a:endParaRPr lang="en-US" b="1" kern="0" dirty="0" smtClean="0">
              <a:solidFill>
                <a:sysClr val="windowText" lastClr="000000"/>
              </a:solidFill>
            </a:endParaRPr>
          </a:p>
          <a:p>
            <a:pPr marL="342900" lvl="1"/>
            <a:r>
              <a:rPr lang="en-US" b="1" kern="0" dirty="0" err="1" smtClean="0">
                <a:solidFill>
                  <a:sysClr val="windowText" lastClr="000000"/>
                </a:solidFill>
              </a:rPr>
              <a:t>scala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&gt;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numbers.collect</a:t>
            </a:r>
            <a:endParaRPr lang="en-US" b="1" kern="0" dirty="0" smtClean="0">
              <a:solidFill>
                <a:sysClr val="windowText" lastClr="000000"/>
              </a:solidFill>
            </a:endParaRPr>
          </a:p>
          <a:p>
            <a:pPr marL="342900" lvl="1"/>
            <a:r>
              <a:rPr lang="en-US" b="1" kern="0" dirty="0" smtClean="0">
                <a:solidFill>
                  <a:sysClr val="windowText" lastClr="000000"/>
                </a:solidFill>
              </a:rPr>
              <a:t>res12: Array[(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, </a:t>
            </a:r>
            <a:r>
              <a:rPr lang="en-US" b="1" kern="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)] = Array((1,2), (3,4), (5,6))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890298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zipWithIndex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7455307" cy="4142448"/>
          </a:xfrm>
        </p:spPr>
        <p:txBody>
          <a:bodyPr>
            <a:normAutofit/>
          </a:bodyPr>
          <a:lstStyle/>
          <a:p>
            <a:r>
              <a:rPr lang="en-US" dirty="0" smtClean="0"/>
              <a:t>Returns a new RDD containing </a:t>
            </a:r>
            <a:r>
              <a:rPr lang="en-US" dirty="0"/>
              <a:t>pairs consisting of all elements of this list </a:t>
            </a:r>
          </a:p>
          <a:p>
            <a:r>
              <a:rPr lang="en-US" dirty="0"/>
              <a:t>paired with their index. Indices start at </a:t>
            </a:r>
            <a:r>
              <a:rPr lang="en-US" dirty="0" smtClean="0"/>
              <a:t>0.</a:t>
            </a:r>
          </a:p>
          <a:p>
            <a:endParaRPr lang="en-US" b="1" dirty="0"/>
          </a:p>
          <a:p>
            <a:r>
              <a:rPr lang="en-US" b="1" dirty="0" smtClean="0"/>
              <a:t>Ex:</a:t>
            </a:r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evens = </a:t>
            </a:r>
            <a:r>
              <a:rPr lang="en-US" b="1" dirty="0" err="1"/>
              <a:t>sc.parallelize</a:t>
            </a:r>
            <a:r>
              <a:rPr lang="en-US" b="1" dirty="0"/>
              <a:t>(List(2,4,6))</a:t>
            </a:r>
          </a:p>
          <a:p>
            <a:pPr marL="342900" lvl="1"/>
            <a:r>
              <a:rPr lang="en-US" b="1" dirty="0"/>
              <a:t>evens: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[18] at parallelize at &lt;console&gt;:</a:t>
            </a:r>
            <a:r>
              <a:rPr lang="en-US" b="1" dirty="0" smtClean="0"/>
              <a:t>27</a:t>
            </a:r>
          </a:p>
          <a:p>
            <a:pPr marL="342900" lvl="1"/>
            <a:endParaRPr lang="en-US" b="1" dirty="0" smtClean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evenswithIndex</a:t>
            </a:r>
            <a:r>
              <a:rPr lang="en-US" b="1" dirty="0"/>
              <a:t> = evens </a:t>
            </a:r>
            <a:r>
              <a:rPr lang="en-US" b="1" dirty="0" err="1"/>
              <a:t>zipWithIndex</a:t>
            </a:r>
            <a:endParaRPr lang="en-US" b="1" dirty="0"/>
          </a:p>
          <a:p>
            <a:pPr marL="342900" lvl="1"/>
            <a:r>
              <a:rPr lang="en-US" b="1" dirty="0" err="1"/>
              <a:t>evenswithIndex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Long)] = </a:t>
            </a:r>
            <a:r>
              <a:rPr lang="en-US" b="1" dirty="0" err="1"/>
              <a:t>ZippedWithIndexRDD</a:t>
            </a:r>
            <a:r>
              <a:rPr lang="en-US" b="1" dirty="0"/>
              <a:t>[20] at </a:t>
            </a:r>
            <a:r>
              <a:rPr lang="en-US" b="1" dirty="0" err="1"/>
              <a:t>zipWithIndex</a:t>
            </a:r>
            <a:r>
              <a:rPr lang="en-US" b="1" dirty="0"/>
              <a:t> at &lt;console&gt;:29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evenswithIndex.collect</a:t>
            </a:r>
            <a:endParaRPr lang="en-US" b="1" dirty="0"/>
          </a:p>
          <a:p>
            <a:pPr marL="342900" lvl="1"/>
            <a:r>
              <a:rPr lang="en-US" b="1" dirty="0"/>
              <a:t>res13: Array[(Int, Long)] = Array((2,0), (4,1), (6,2))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4115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zipWithIndex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7531507" cy="3837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a new RDD containing </a:t>
            </a:r>
            <a:r>
              <a:rPr lang="en-US" dirty="0"/>
              <a:t>pairs consisting of all elements of this list </a:t>
            </a:r>
          </a:p>
          <a:p>
            <a:r>
              <a:rPr lang="en-US" dirty="0"/>
              <a:t>paired with their index. Indices start at </a:t>
            </a:r>
            <a:r>
              <a:rPr lang="en-US" dirty="0" smtClean="0"/>
              <a:t>0.</a:t>
            </a:r>
          </a:p>
          <a:p>
            <a:endParaRPr lang="en-US" b="1" dirty="0"/>
          </a:p>
          <a:p>
            <a:r>
              <a:rPr lang="en-US" b="1" dirty="0" smtClean="0"/>
              <a:t>Ex:</a:t>
            </a:r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evens = </a:t>
            </a:r>
            <a:r>
              <a:rPr lang="en-US" b="1" dirty="0" err="1"/>
              <a:t>sc.parallelize</a:t>
            </a:r>
            <a:r>
              <a:rPr lang="en-US" b="1" dirty="0"/>
              <a:t>(List(2,4,6))</a:t>
            </a:r>
          </a:p>
          <a:p>
            <a:pPr marL="342900" lvl="1"/>
            <a:r>
              <a:rPr lang="en-US" b="1" dirty="0"/>
              <a:t>evens: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[18] at parallelize at &lt;console&gt;:</a:t>
            </a:r>
            <a:r>
              <a:rPr lang="en-US" b="1" dirty="0" smtClean="0"/>
              <a:t>27</a:t>
            </a:r>
          </a:p>
          <a:p>
            <a:pPr marL="342900" lvl="1"/>
            <a:endParaRPr lang="en-US" b="1" dirty="0" smtClean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evenswithIndex</a:t>
            </a:r>
            <a:r>
              <a:rPr lang="en-US" b="1" dirty="0"/>
              <a:t> = evens </a:t>
            </a:r>
            <a:r>
              <a:rPr lang="en-US" b="1" dirty="0" err="1"/>
              <a:t>zipWithIndex</a:t>
            </a:r>
            <a:endParaRPr lang="en-US" b="1" dirty="0"/>
          </a:p>
          <a:p>
            <a:pPr marL="342900" lvl="1"/>
            <a:r>
              <a:rPr lang="en-US" b="1" dirty="0" err="1"/>
              <a:t>evenswithIndex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Long)] = </a:t>
            </a:r>
            <a:r>
              <a:rPr lang="en-US" b="1" dirty="0" err="1"/>
              <a:t>ZippedWithIndexRDD</a:t>
            </a:r>
            <a:r>
              <a:rPr lang="en-US" b="1" dirty="0"/>
              <a:t>[20] at </a:t>
            </a:r>
            <a:r>
              <a:rPr lang="en-US" b="1" dirty="0" err="1"/>
              <a:t>zipWithIndex</a:t>
            </a:r>
            <a:r>
              <a:rPr lang="en-US" b="1" dirty="0"/>
              <a:t> at &lt;console&gt;:29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evenswithIndex.collect</a:t>
            </a:r>
            <a:endParaRPr lang="en-US" b="1" dirty="0"/>
          </a:p>
          <a:p>
            <a:pPr marL="342900" lvl="1"/>
            <a:r>
              <a:rPr lang="en-US" b="1" dirty="0"/>
              <a:t>res13: Array[(Int, Long)] = Array((2,0), (4,1), (6,2))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268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zipWithIndex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66" y="1600201"/>
            <a:ext cx="7781641" cy="4218648"/>
          </a:xfrm>
        </p:spPr>
        <p:txBody>
          <a:bodyPr>
            <a:normAutofit/>
          </a:bodyPr>
          <a:lstStyle/>
          <a:p>
            <a:r>
              <a:rPr lang="en-US" dirty="0" smtClean="0"/>
              <a:t>Returns a new RDD containing </a:t>
            </a:r>
            <a:r>
              <a:rPr lang="en-US" dirty="0"/>
              <a:t>pairs consisting of all elements of this list </a:t>
            </a:r>
          </a:p>
          <a:p>
            <a:r>
              <a:rPr lang="en-US" dirty="0"/>
              <a:t>paired with their index. Indices start at </a:t>
            </a:r>
            <a:r>
              <a:rPr lang="en-US" dirty="0" smtClean="0"/>
              <a:t>0.</a:t>
            </a:r>
          </a:p>
          <a:p>
            <a:endParaRPr lang="en-US" b="1" dirty="0"/>
          </a:p>
          <a:p>
            <a:r>
              <a:rPr lang="en-US" b="1" dirty="0" smtClean="0"/>
              <a:t>Ex:</a:t>
            </a:r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evens = </a:t>
            </a:r>
            <a:r>
              <a:rPr lang="en-US" b="1" dirty="0" err="1"/>
              <a:t>sc.parallelize</a:t>
            </a:r>
            <a:r>
              <a:rPr lang="en-US" b="1" dirty="0"/>
              <a:t>(List(2,4,6))</a:t>
            </a:r>
          </a:p>
          <a:p>
            <a:pPr marL="342900" lvl="1"/>
            <a:r>
              <a:rPr lang="en-US" b="1" dirty="0"/>
              <a:t>evens: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[18] at parallelize at &lt;console&gt;:</a:t>
            </a:r>
            <a:r>
              <a:rPr lang="en-US" b="1" dirty="0" smtClean="0"/>
              <a:t>27</a:t>
            </a:r>
          </a:p>
          <a:p>
            <a:pPr marL="342900" lvl="1"/>
            <a:endParaRPr lang="en-US" b="1" dirty="0" smtClean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evenswithIndex</a:t>
            </a:r>
            <a:r>
              <a:rPr lang="en-US" b="1" dirty="0"/>
              <a:t> = evens </a:t>
            </a:r>
            <a:r>
              <a:rPr lang="en-US" b="1" dirty="0" err="1"/>
              <a:t>zipWithIndex</a:t>
            </a:r>
            <a:endParaRPr lang="en-US" b="1" dirty="0"/>
          </a:p>
          <a:p>
            <a:pPr marL="342900" lvl="1"/>
            <a:r>
              <a:rPr lang="en-US" b="1" dirty="0" err="1"/>
              <a:t>evenswithIndex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Long)] = </a:t>
            </a:r>
            <a:r>
              <a:rPr lang="en-US" b="1" dirty="0" err="1"/>
              <a:t>ZippedWithIndexRDD</a:t>
            </a:r>
            <a:r>
              <a:rPr lang="en-US" b="1" dirty="0"/>
              <a:t>[20] at </a:t>
            </a:r>
            <a:r>
              <a:rPr lang="en-US" b="1" dirty="0" err="1"/>
              <a:t>zipWithIndex</a:t>
            </a:r>
            <a:r>
              <a:rPr lang="en-US" b="1" dirty="0"/>
              <a:t> at &lt;console&gt;:29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evenswithIndex.collect</a:t>
            </a:r>
            <a:endParaRPr lang="en-US" b="1" dirty="0"/>
          </a:p>
          <a:p>
            <a:pPr marL="342900" lvl="1"/>
            <a:r>
              <a:rPr lang="en-US" b="1" dirty="0"/>
              <a:t>res13: Array[(Int, Long)] = Array((2,0), (4,1), (6,2))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40519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smtClean="0"/>
              <a:t>repartition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86" y="1676400"/>
            <a:ext cx="7843221" cy="41424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repartition method can be used to either increase or decrease the number of partitions in a </a:t>
            </a:r>
            <a:r>
              <a:rPr lang="en-US" dirty="0" smtClean="0"/>
              <a:t>RDD.</a:t>
            </a:r>
          </a:p>
          <a:p>
            <a:r>
              <a:rPr lang="en-US" dirty="0"/>
              <a:t>The repartition algorithm does a full shuffle and creates new partitions with data that's distributed evenly.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Ex:</a:t>
            </a:r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numbers = </a:t>
            </a:r>
            <a:r>
              <a:rPr lang="en-US" b="1" dirty="0" err="1"/>
              <a:t>sc.parallelize</a:t>
            </a:r>
            <a:r>
              <a:rPr lang="en-US" b="1" dirty="0"/>
              <a:t>( 1 to 100,2)</a:t>
            </a:r>
          </a:p>
          <a:p>
            <a:pPr marL="342900" lvl="1"/>
            <a:r>
              <a:rPr lang="en-US" b="1" dirty="0"/>
              <a:t>numbers: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[4] at parallelize at &lt;console&gt;:27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numbers.partitions.size</a:t>
            </a:r>
            <a:endParaRPr lang="en-US" b="1" dirty="0"/>
          </a:p>
          <a:p>
            <a:pPr marL="342900" lvl="1"/>
            <a:r>
              <a:rPr lang="en-US" b="1" dirty="0"/>
              <a:t>res4: Int = </a:t>
            </a:r>
            <a:r>
              <a:rPr lang="en-US" b="1" dirty="0" smtClean="0"/>
              <a:t>2</a:t>
            </a:r>
          </a:p>
          <a:p>
            <a:pPr marL="342900" lvl="1"/>
            <a:endParaRPr lang="en-US" b="1" dirty="0" smtClean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numberIncreased</a:t>
            </a:r>
            <a:r>
              <a:rPr lang="en-US" b="1" dirty="0"/>
              <a:t> = </a:t>
            </a:r>
            <a:r>
              <a:rPr lang="en-US" b="1" dirty="0" err="1"/>
              <a:t>numbers.repartition</a:t>
            </a:r>
            <a:r>
              <a:rPr lang="en-US" b="1" dirty="0"/>
              <a:t>(10)</a:t>
            </a:r>
          </a:p>
          <a:p>
            <a:pPr marL="342900" lvl="1"/>
            <a:r>
              <a:rPr lang="en-US" b="1" dirty="0" err="1"/>
              <a:t>numberIncreased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MapPartitionsRDD</a:t>
            </a:r>
            <a:r>
              <a:rPr lang="en-US" b="1" dirty="0"/>
              <a:t>[9] at repartition at &lt;console&gt;:29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numberIncreased.partitions.size</a:t>
            </a:r>
            <a:endParaRPr lang="en-US" b="1" dirty="0"/>
          </a:p>
          <a:p>
            <a:pPr marL="342900" lvl="1"/>
            <a:r>
              <a:rPr lang="en-US" b="1" dirty="0"/>
              <a:t>res7: Int = </a:t>
            </a:r>
            <a:r>
              <a:rPr lang="en-US" b="1" dirty="0" smtClean="0"/>
              <a:t>10</a:t>
            </a:r>
          </a:p>
          <a:p>
            <a:pPr marL="342900" lvl="1"/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numbers.repartition</a:t>
            </a:r>
            <a:r>
              <a:rPr lang="en-US" b="1" dirty="0"/>
              <a:t>(1)</a:t>
            </a:r>
          </a:p>
          <a:p>
            <a:pPr marL="342900" lvl="1"/>
            <a:r>
              <a:rPr lang="en-US" b="1" dirty="0"/>
              <a:t>res15: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MapPartitionsRDD</a:t>
            </a:r>
            <a:r>
              <a:rPr lang="en-US" b="1" dirty="0"/>
              <a:t>[14] at repartition at &lt;console&gt;:30</a:t>
            </a:r>
          </a:p>
          <a:p>
            <a:pPr marL="342900" lvl="1"/>
            <a:endParaRPr lang="en-US" b="1" dirty="0" smtClean="0"/>
          </a:p>
          <a:p>
            <a:pPr marL="342900" lvl="1"/>
            <a:r>
              <a:rPr lang="fr-FR" b="1" dirty="0"/>
              <a:t>scala&gt; res15.partitions.size</a:t>
            </a:r>
          </a:p>
          <a:p>
            <a:pPr marL="342900" lvl="1"/>
            <a:r>
              <a:rPr lang="fr-FR" b="1" dirty="0"/>
              <a:t>res18: Int = 1</a:t>
            </a:r>
            <a:endParaRPr lang="en-US" b="1" dirty="0"/>
          </a:p>
          <a:p>
            <a:pPr marL="342900" lvl="1"/>
            <a:endParaRPr lang="en-US" b="1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7443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RDD Transformations :</a:t>
            </a:r>
            <a:br>
              <a:rPr lang="en-US" dirty="0" smtClean="0"/>
            </a:br>
            <a:r>
              <a:rPr lang="en-US" b="1" dirty="0" err="1" smtClean="0"/>
              <a:t>colease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86" y="1676400"/>
            <a:ext cx="7843221" cy="4142449"/>
          </a:xfrm>
        </p:spPr>
        <p:txBody>
          <a:bodyPr>
            <a:normAutofit/>
          </a:bodyPr>
          <a:lstStyle/>
          <a:p>
            <a:r>
              <a:rPr lang="en-US" dirty="0" smtClean="0"/>
              <a:t>This method is used to reduce the number of partitions in the RDD.</a:t>
            </a:r>
          </a:p>
          <a:p>
            <a:r>
              <a:rPr lang="en-US" b="1" dirty="0" smtClean="0"/>
              <a:t>x:</a:t>
            </a:r>
            <a:endParaRPr lang="en-US" b="1" dirty="0"/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numbers = </a:t>
            </a:r>
            <a:r>
              <a:rPr lang="en-US" b="1" dirty="0" err="1"/>
              <a:t>sc.parallelize</a:t>
            </a:r>
            <a:r>
              <a:rPr lang="en-US" b="1" dirty="0"/>
              <a:t>( 1 to 100,2)</a:t>
            </a:r>
          </a:p>
          <a:p>
            <a:pPr marL="342900" lvl="1"/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numberIncreased.coalesce</a:t>
            </a:r>
            <a:r>
              <a:rPr lang="en-US" b="1" dirty="0"/>
              <a:t>(3)</a:t>
            </a:r>
          </a:p>
          <a:p>
            <a:pPr marL="342900" lvl="1"/>
            <a:r>
              <a:rPr lang="en-US" b="1" dirty="0" err="1" smtClean="0"/>
              <a:t>scala</a:t>
            </a:r>
            <a:r>
              <a:rPr lang="en-US" b="1" dirty="0"/>
              <a:t>&gt; res11.foreachPartition(x =&gt; </a:t>
            </a:r>
            <a:r>
              <a:rPr lang="en-US" b="1" dirty="0" err="1"/>
              <a:t>println</a:t>
            </a:r>
            <a:r>
              <a:rPr lang="en-US" b="1" dirty="0"/>
              <a:t>(</a:t>
            </a:r>
            <a:r>
              <a:rPr lang="en-US" b="1" dirty="0" err="1"/>
              <a:t>x.toList</a:t>
            </a:r>
            <a:r>
              <a:rPr lang="en-US" b="1" dirty="0" smtClean="0"/>
              <a:t>))</a:t>
            </a:r>
            <a:endParaRPr lang="en-US" b="1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6" y="3429000"/>
            <a:ext cx="7515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err="1" smtClean="0"/>
              <a:t>Colease</a:t>
            </a:r>
            <a:r>
              <a:rPr lang="en-US" dirty="0" smtClean="0"/>
              <a:t> vs Repartition: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4244348"/>
              </p:ext>
            </p:extLst>
          </p:nvPr>
        </p:nvGraphicFramePr>
        <p:xfrm>
          <a:off x="1524000" y="1600200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Repartition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coalesce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existing partitions to minimize the amount of data that's shuffled.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repartition</a:t>
                      </a:r>
                      <a:r>
                        <a:rPr lang="en-US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partitions and does a full shuffle.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coalesce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in partitions with different amounts of data (sometimes partitions that have much different sizes)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repartition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in roughly equal sized partitions.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faster than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colease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ject 2"/>
          <p:cNvSpPr/>
          <p:nvPr/>
        </p:nvSpPr>
        <p:spPr>
          <a:xfrm>
            <a:off x="6834744" y="152400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60881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1107996"/>
          </a:xfrm>
        </p:spPr>
        <p:txBody>
          <a:bodyPr/>
          <a:lstStyle/>
          <a:p>
            <a:r>
              <a:rPr lang="en-US" dirty="0" smtClean="0"/>
              <a:t>RDD Actions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86" y="1182140"/>
            <a:ext cx="8212293" cy="5218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Unlike Transformations which produce RDDs, action functions produce a value back to the Spark driver program.  Actions may trigger a previously constructed, lazy RDD to be evaluated.</a:t>
            </a:r>
          </a:p>
          <a:p>
            <a:pPr lvl="1"/>
            <a:r>
              <a:rPr lang="en-US" dirty="0" smtClean="0"/>
              <a:t>Commonly Used Actions :</a:t>
            </a:r>
          </a:p>
          <a:p>
            <a:pPr lvl="2"/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reduce(</a:t>
            </a:r>
            <a:r>
              <a:rPr lang="en-US" sz="1900" b="1" dirty="0" err="1" smtClean="0"/>
              <a:t>func</a:t>
            </a:r>
            <a:r>
              <a:rPr lang="en-US" sz="1900" b="1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first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takeOrdered</a:t>
            </a:r>
            <a:endParaRPr lang="en-US" sz="19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take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collect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collectasMap</a:t>
            </a:r>
            <a:endParaRPr lang="en-US" sz="19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saveAsTextFile</a:t>
            </a:r>
            <a:endParaRPr lang="en-US" sz="19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foreachPartition</a:t>
            </a:r>
            <a:endParaRPr lang="en-US" sz="19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Foreach</a:t>
            </a:r>
            <a:endParaRPr lang="en-US" sz="19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Max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Sum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Variance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b="1" dirty="0" err="1" smtClean="0"/>
              <a:t>stdev</a:t>
            </a:r>
            <a:endParaRPr lang="en-US" sz="1900" b="1" dirty="0" smtClean="0"/>
          </a:p>
          <a:p>
            <a:pPr lvl="2"/>
            <a:endParaRPr lang="en-US" b="1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6" name="object 5"/>
          <p:cNvSpPr/>
          <p:nvPr/>
        </p:nvSpPr>
        <p:spPr>
          <a:xfrm>
            <a:off x="5334000" y="3200623"/>
            <a:ext cx="2277108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77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Actions : reduce[</a:t>
            </a:r>
            <a:r>
              <a:rPr lang="en-US" dirty="0" err="1" smtClean="0"/>
              <a:t>func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419600"/>
          </a:xfrm>
        </p:spPr>
        <p:txBody>
          <a:bodyPr>
            <a:normAutofit/>
          </a:bodyPr>
          <a:lstStyle/>
          <a:p>
            <a:r>
              <a:rPr lang="en-US" dirty="0"/>
              <a:t>Aggregate the elements of a dataset through </a:t>
            </a:r>
            <a:r>
              <a:rPr lang="en-US" i="1" dirty="0" err="1"/>
              <a:t>fu</a:t>
            </a:r>
            <a:endParaRPr lang="en-US" dirty="0"/>
          </a:p>
          <a:p>
            <a:pPr lvl="1"/>
            <a:r>
              <a:rPr lang="en-US" dirty="0" smtClean="0"/>
              <a:t>Ex:</a:t>
            </a:r>
          </a:p>
          <a:p>
            <a:pPr marL="600075" lvl="2"/>
            <a:r>
              <a:rPr lang="en-US" b="1" dirty="0" err="1"/>
              <a:t>val</a:t>
            </a:r>
            <a:r>
              <a:rPr lang="en-US" b="1" dirty="0"/>
              <a:t> a = </a:t>
            </a:r>
            <a:r>
              <a:rPr lang="en-US" b="1" dirty="0" err="1"/>
              <a:t>sc.parallelize</a:t>
            </a:r>
            <a:r>
              <a:rPr lang="en-US" b="1" dirty="0"/>
              <a:t>(1 to 10, 3)</a:t>
            </a:r>
          </a:p>
          <a:p>
            <a:pPr marL="600075" lvl="2"/>
            <a:r>
              <a:rPr lang="en-US" b="1" dirty="0" err="1"/>
              <a:t>a.reduce</a:t>
            </a:r>
            <a:r>
              <a:rPr lang="en-US" b="1" dirty="0"/>
              <a:t>(_ + _)</a:t>
            </a:r>
          </a:p>
          <a:p>
            <a:pPr marL="600075" lvl="2"/>
            <a:r>
              <a:rPr lang="en-US" b="1" dirty="0"/>
              <a:t>res: Int = 55</a:t>
            </a:r>
          </a:p>
          <a:p>
            <a:pPr marL="600075" lvl="2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names1 = </a:t>
            </a:r>
            <a:r>
              <a:rPr lang="en-US" b="1" dirty="0" err="1"/>
              <a:t>sc.parallelize</a:t>
            </a:r>
            <a:r>
              <a:rPr lang="en-US" b="1" dirty="0"/>
              <a:t>(List("</a:t>
            </a:r>
            <a:r>
              <a:rPr lang="en-US" b="1" dirty="0" err="1"/>
              <a:t>abe</a:t>
            </a:r>
            <a:r>
              <a:rPr lang="en-US" b="1" dirty="0"/>
              <a:t>", "</a:t>
            </a:r>
            <a:r>
              <a:rPr lang="en-US" b="1" dirty="0" err="1"/>
              <a:t>abby</a:t>
            </a:r>
            <a:r>
              <a:rPr lang="en-US" b="1" dirty="0"/>
              <a:t>", "apple"))</a:t>
            </a:r>
          </a:p>
          <a:p>
            <a:pPr marL="600075" lvl="2"/>
            <a:r>
              <a:rPr lang="en-US" b="1" dirty="0" err="1" smtClean="0"/>
              <a:t>scala</a:t>
            </a:r>
            <a:r>
              <a:rPr lang="en-US" b="1" dirty="0"/>
              <a:t>&gt; names1.flatMap(k =&gt; List(</a:t>
            </a:r>
            <a:r>
              <a:rPr lang="en-US" b="1" dirty="0" err="1"/>
              <a:t>k.size</a:t>
            </a:r>
            <a:r>
              <a:rPr lang="en-US" b="1" dirty="0"/>
              <a:t>) ).reduce((t1,t2) =&gt; t1 + t2)</a:t>
            </a:r>
          </a:p>
          <a:p>
            <a:pPr marL="600075" lvl="2"/>
            <a:r>
              <a:rPr lang="en-US" b="1" dirty="0"/>
              <a:t>res779: Int = 12</a:t>
            </a:r>
          </a:p>
          <a:p>
            <a:pPr marL="600075" lvl="2"/>
            <a:r>
              <a:rPr lang="en-US" b="1" dirty="0"/>
              <a:t> </a:t>
            </a:r>
            <a:r>
              <a:rPr lang="en-US" b="1" dirty="0" err="1" smtClean="0"/>
              <a:t>scala</a:t>
            </a:r>
            <a:r>
              <a:rPr lang="en-US" b="1" dirty="0"/>
              <a:t>&gt; names1.reduce((t1,t2) =&gt; t1 + t2)</a:t>
            </a:r>
          </a:p>
          <a:p>
            <a:pPr marL="600075" lvl="2"/>
            <a:r>
              <a:rPr lang="en-US" b="1" dirty="0"/>
              <a:t>res778: String = </a:t>
            </a:r>
            <a:r>
              <a:rPr lang="en-US" b="1" dirty="0" err="1"/>
              <a:t>abbyabeapple</a:t>
            </a:r>
            <a:endParaRPr lang="en-US" b="1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114800"/>
            <a:ext cx="7829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What is RDD ? (continue …)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29" y="2188249"/>
            <a:ext cx="6465094" cy="3071813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9861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Actions : </a:t>
            </a:r>
            <a:r>
              <a:rPr lang="en-US" b="1" dirty="0"/>
              <a:t>first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9318" y="1600200"/>
            <a:ext cx="6810682" cy="4535050"/>
          </a:xfrm>
        </p:spPr>
        <p:txBody>
          <a:bodyPr/>
          <a:lstStyle/>
          <a:p>
            <a:r>
              <a:rPr lang="en-US" dirty="0"/>
              <a:t>Return the first element in the RDD</a:t>
            </a:r>
          </a:p>
          <a:p>
            <a:r>
              <a:rPr lang="en-US" dirty="0" smtClean="0"/>
              <a:t>Ex:	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</a:t>
            </a:r>
            <a:r>
              <a:rPr lang="en-US" b="1" dirty="0" err="1"/>
              <a:t>val</a:t>
            </a:r>
            <a:r>
              <a:rPr lang="en-US" b="1" dirty="0"/>
              <a:t> names2 = </a:t>
            </a:r>
            <a:r>
              <a:rPr lang="en-US" b="1" dirty="0" err="1"/>
              <a:t>sc.parallelize</a:t>
            </a:r>
            <a:r>
              <a:rPr lang="en-US" b="1" dirty="0"/>
              <a:t>(List("apple", "</a:t>
            </a:r>
            <a:r>
              <a:rPr lang="en-US" b="1" dirty="0" err="1"/>
              <a:t>beatty</a:t>
            </a:r>
            <a:r>
              <a:rPr lang="en-US" b="1" dirty="0"/>
              <a:t>", "</a:t>
            </a:r>
            <a:r>
              <a:rPr lang="en-US" b="1" dirty="0" err="1"/>
              <a:t>beatrice</a:t>
            </a:r>
            <a:r>
              <a:rPr lang="en-US" b="1" dirty="0"/>
              <a:t>"))</a:t>
            </a:r>
          </a:p>
          <a:p>
            <a:pPr marL="342900" lvl="1"/>
            <a:r>
              <a:rPr lang="en-US" b="1" dirty="0"/>
              <a:t>names2: </a:t>
            </a:r>
            <a:r>
              <a:rPr lang="en-US" b="1" dirty="0" err="1"/>
              <a:t>org.apache.spark.rdd.RDD</a:t>
            </a:r>
            <a:r>
              <a:rPr lang="en-US" b="1" dirty="0"/>
              <a:t>[String] = </a:t>
            </a:r>
            <a:r>
              <a:rPr lang="en-US" b="1" dirty="0" err="1"/>
              <a:t>ParallelCollectionRDD</a:t>
            </a:r>
            <a:r>
              <a:rPr lang="en-US" b="1" dirty="0"/>
              <a:t>[1477] at parallelize at &lt;console&gt;:12</a:t>
            </a:r>
          </a:p>
          <a:p>
            <a:pPr marL="342900" lvl="1"/>
            <a:r>
              <a:rPr lang="en-US" b="1" dirty="0"/>
              <a:t> </a:t>
            </a:r>
          </a:p>
          <a:p>
            <a:pPr marL="342900" lvl="1"/>
            <a:r>
              <a:rPr lang="en-US" b="1" dirty="0" err="1"/>
              <a:t>scala</a:t>
            </a:r>
            <a:r>
              <a:rPr lang="en-US" b="1" dirty="0"/>
              <a:t>&gt; names2.first</a:t>
            </a:r>
          </a:p>
          <a:p>
            <a:pPr marL="342900" lvl="1"/>
            <a:r>
              <a:rPr lang="en-US" b="1" dirty="0"/>
              <a:t>res785: String = apple</a:t>
            </a:r>
          </a:p>
          <a:p>
            <a:pPr lvl="1"/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922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" y="990600"/>
            <a:ext cx="8577467" cy="553998"/>
          </a:xfrm>
        </p:spPr>
        <p:txBody>
          <a:bodyPr/>
          <a:lstStyle/>
          <a:p>
            <a:r>
              <a:rPr lang="en-US" dirty="0"/>
              <a:t>RDD Actions : </a:t>
            </a:r>
            <a:r>
              <a:rPr lang="en-US" b="1" dirty="0" err="1" smtClean="0"/>
              <a:t>takeOrdered</a:t>
            </a:r>
            <a:r>
              <a:rPr lang="en-US" b="1" dirty="0" smtClean="0"/>
              <a:t>(</a:t>
            </a:r>
            <a:r>
              <a:rPr lang="en-US" b="1" dirty="0" err="1" smtClean="0"/>
              <a:t>num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091" y="1981200"/>
            <a:ext cx="6985816" cy="3486473"/>
          </a:xfrm>
        </p:spPr>
        <p:txBody>
          <a:bodyPr/>
          <a:lstStyle/>
          <a:p>
            <a:r>
              <a:rPr lang="en-US" dirty="0" smtClean="0"/>
              <a:t>It will return a Array with given numbers of ordered values in the  RDD</a:t>
            </a:r>
          </a:p>
          <a:p>
            <a:endParaRPr lang="en-US" b="1" dirty="0" smtClean="0"/>
          </a:p>
          <a:p>
            <a:r>
              <a:rPr lang="en-US" b="1" dirty="0" smtClean="0"/>
              <a:t>Ex:</a:t>
            </a:r>
            <a:endParaRPr lang="en-US" b="1" dirty="0"/>
          </a:p>
          <a:p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(List(1,5,3,9,4,0,2))</a:t>
            </a:r>
          </a:p>
          <a:p>
            <a:r>
              <a:rPr lang="en-US" b="1" dirty="0" err="1"/>
              <a:t>nums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[9] at parallelize at &lt;console&gt;:30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nums.takeOrdered</a:t>
            </a:r>
            <a:r>
              <a:rPr lang="en-US" b="1" dirty="0"/>
              <a:t>(4)</a:t>
            </a:r>
          </a:p>
          <a:p>
            <a:r>
              <a:rPr lang="en-US" b="1" dirty="0"/>
              <a:t>res19: Array[Int] = Array(0, 1, 2, 3)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194427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" y="990600"/>
            <a:ext cx="8577467" cy="553998"/>
          </a:xfrm>
        </p:spPr>
        <p:txBody>
          <a:bodyPr/>
          <a:lstStyle/>
          <a:p>
            <a:r>
              <a:rPr lang="en-US" dirty="0"/>
              <a:t>RDD Actions : </a:t>
            </a:r>
            <a:r>
              <a:rPr lang="en-US" b="1" dirty="0" smtClean="0"/>
              <a:t>take(</a:t>
            </a:r>
            <a:r>
              <a:rPr lang="en-US" b="1" dirty="0" err="1" smtClean="0"/>
              <a:t>num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091" y="1571147"/>
            <a:ext cx="6985816" cy="3896526"/>
          </a:xfrm>
        </p:spPr>
        <p:txBody>
          <a:bodyPr/>
          <a:lstStyle/>
          <a:p>
            <a:r>
              <a:rPr lang="en-US" dirty="0" smtClean="0"/>
              <a:t>It will return a Array with first  given numbers of values in the  RDD</a:t>
            </a:r>
          </a:p>
          <a:p>
            <a:endParaRPr lang="en-US" b="1" dirty="0" smtClean="0"/>
          </a:p>
          <a:p>
            <a:r>
              <a:rPr lang="en-US" b="1" dirty="0" smtClean="0"/>
              <a:t>Ex:</a:t>
            </a:r>
            <a:endParaRPr lang="en-US" b="1" dirty="0"/>
          </a:p>
          <a:p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(List(1,5,3,9,4,0,2))</a:t>
            </a:r>
          </a:p>
          <a:p>
            <a:r>
              <a:rPr lang="en-US" b="1" dirty="0" err="1"/>
              <a:t>nums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[9] at parallelize at &lt;console&gt;:30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nums.take</a:t>
            </a:r>
            <a:r>
              <a:rPr lang="en-US" b="1" dirty="0"/>
              <a:t>(4)</a:t>
            </a:r>
          </a:p>
          <a:p>
            <a:r>
              <a:rPr lang="en-US" b="1" dirty="0"/>
              <a:t>res20: Array[Int] = Array(1, 5, 3, 9)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715897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" y="990600"/>
            <a:ext cx="8577467" cy="553998"/>
          </a:xfrm>
        </p:spPr>
        <p:txBody>
          <a:bodyPr/>
          <a:lstStyle/>
          <a:p>
            <a:r>
              <a:rPr lang="en-US" dirty="0"/>
              <a:t>RDD Actions : </a:t>
            </a:r>
            <a:r>
              <a:rPr lang="en-US" b="1" dirty="0" smtClean="0"/>
              <a:t>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091" y="1676400"/>
            <a:ext cx="6985816" cy="3791273"/>
          </a:xfrm>
        </p:spPr>
        <p:txBody>
          <a:bodyPr/>
          <a:lstStyle/>
          <a:p>
            <a:r>
              <a:rPr lang="en-US" dirty="0" smtClean="0"/>
              <a:t>It will return a Long value that indicates how many elements presented in the RDD.</a:t>
            </a:r>
            <a:endParaRPr lang="en-US" b="1" dirty="0" smtClean="0"/>
          </a:p>
          <a:p>
            <a:r>
              <a:rPr lang="en-US" b="1" dirty="0" smtClean="0"/>
              <a:t>Ex:</a:t>
            </a:r>
            <a:endParaRPr lang="en-US" b="1" dirty="0"/>
          </a:p>
          <a:p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(List(1,5,3,9,4,0,2))</a:t>
            </a:r>
          </a:p>
          <a:p>
            <a:r>
              <a:rPr lang="en-US" b="1" dirty="0" err="1"/>
              <a:t>nums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[9] at parallelize at &lt;console&gt;:30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nums.count</a:t>
            </a:r>
            <a:endParaRPr lang="en-US" b="1" dirty="0"/>
          </a:p>
          <a:p>
            <a:r>
              <a:rPr lang="en-US" b="1" dirty="0"/>
              <a:t>res21: Long = 7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296678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Actions : </a:t>
            </a:r>
            <a:r>
              <a:rPr lang="en-US" b="1" dirty="0"/>
              <a:t>collect(</a:t>
            </a:r>
            <a:r>
              <a:rPr lang="en-US" b="1" dirty="0" err="1"/>
              <a:t>func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9091" y="1182141"/>
            <a:ext cx="6985816" cy="4636708"/>
          </a:xfrm>
        </p:spPr>
        <p:txBody>
          <a:bodyPr>
            <a:normAutofit/>
          </a:bodyPr>
          <a:lstStyle/>
          <a:p>
            <a:r>
              <a:rPr lang="en-US" dirty="0"/>
              <a:t>collect returns the elements of the dataset as an array back to the driver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b="1" dirty="0" err="1"/>
              <a:t>val</a:t>
            </a:r>
            <a:r>
              <a:rPr lang="en-US" b="1" dirty="0"/>
              <a:t> c = </a:t>
            </a:r>
            <a:r>
              <a:rPr lang="en-US" b="1" dirty="0" err="1"/>
              <a:t>sc.parallelize</a:t>
            </a:r>
            <a:r>
              <a:rPr lang="en-US" b="1" dirty="0"/>
              <a:t>(List("Gnu", "Cat", "Rat", "Dog", "Gnu", "Rat"), 2)</a:t>
            </a:r>
            <a:endParaRPr lang="en-US" sz="900" b="1" dirty="0"/>
          </a:p>
          <a:p>
            <a:pPr marL="342900" lvl="1"/>
            <a:r>
              <a:rPr lang="en-US" b="1" dirty="0" err="1"/>
              <a:t>c.collect</a:t>
            </a:r>
            <a:endParaRPr lang="en-US" sz="900" b="1" dirty="0"/>
          </a:p>
          <a:p>
            <a:pPr marL="342900" lvl="1"/>
            <a:r>
              <a:rPr lang="en-US" b="1" dirty="0"/>
              <a:t>res35: Array[String] = Array(Gnu, Cat, Rat, Dog, Gnu, Rat)</a:t>
            </a:r>
            <a:endParaRPr lang="en-US" sz="900" b="1" dirty="0"/>
          </a:p>
          <a:p>
            <a:pPr marL="342900" lvl="1"/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/>
              <a:t>c = </a:t>
            </a:r>
            <a:r>
              <a:rPr lang="en-US" b="1" dirty="0" err="1"/>
              <a:t>sc.parallelize</a:t>
            </a:r>
            <a:r>
              <a:rPr lang="en-US" b="1" dirty="0"/>
              <a:t>(List("Gnu", "Cat", "Rat", "Dog", "Gnu", "Rat"), 2)</a:t>
            </a:r>
            <a:endParaRPr lang="en-US" sz="900" b="1" dirty="0"/>
          </a:p>
          <a:p>
            <a:pPr marL="342900" lvl="1"/>
            <a:r>
              <a:rPr lang="en-US" b="1" dirty="0" err="1"/>
              <a:t>c.distinct.collect</a:t>
            </a:r>
            <a:endParaRPr lang="en-US" sz="900" b="1" dirty="0"/>
          </a:p>
          <a:p>
            <a:pPr marL="342900" lvl="1"/>
            <a:r>
              <a:rPr lang="en-US" b="1" dirty="0"/>
              <a:t>res: Array[String] = Array(Dog, Gnu, Cat, Rat)</a:t>
            </a:r>
            <a:endParaRPr lang="en-US" sz="900" b="1" dirty="0"/>
          </a:p>
          <a:p>
            <a:pPr lvl="2"/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8030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err="1" smtClean="0"/>
              <a:t>CollectAsMap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091" y="1295400"/>
            <a:ext cx="6985816" cy="4172273"/>
          </a:xfrm>
        </p:spPr>
        <p:txBody>
          <a:bodyPr/>
          <a:lstStyle/>
          <a:p>
            <a:r>
              <a:rPr lang="en-US" dirty="0" smtClean="0"/>
              <a:t>It will return A Map object </a:t>
            </a:r>
            <a:r>
              <a:rPr lang="en-US" dirty="0" err="1" smtClean="0"/>
              <a:t>containg</a:t>
            </a:r>
            <a:r>
              <a:rPr lang="en-US" dirty="0" smtClean="0"/>
              <a:t> all key value pairs converted as Map.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b="1" dirty="0" err="1" smtClean="0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alphanumerics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(List((1,"a"),(2,"b"),(3,"c")))</a:t>
            </a:r>
          </a:p>
          <a:p>
            <a:r>
              <a:rPr lang="en-US" b="1" dirty="0" err="1"/>
              <a:t>alphanumerics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String)] = </a:t>
            </a:r>
            <a:r>
              <a:rPr lang="en-US" b="1" dirty="0" err="1"/>
              <a:t>ParallelCollectionRDD</a:t>
            </a:r>
            <a:r>
              <a:rPr lang="en-US" b="1" dirty="0"/>
              <a:t>[11] at parallelize at &lt;console&gt;:30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alphanumerics.collectAsMap</a:t>
            </a:r>
            <a:endParaRPr lang="en-US" b="1" dirty="0"/>
          </a:p>
          <a:p>
            <a:r>
              <a:rPr lang="en-US" b="1" dirty="0"/>
              <a:t>res22: </a:t>
            </a:r>
            <a:r>
              <a:rPr lang="en-US" b="1" dirty="0" err="1"/>
              <a:t>scala.collection.Map</a:t>
            </a:r>
            <a:r>
              <a:rPr lang="en-US" b="1" dirty="0"/>
              <a:t>[</a:t>
            </a:r>
            <a:r>
              <a:rPr lang="en-US" b="1" dirty="0" err="1"/>
              <a:t>Int,String</a:t>
            </a:r>
            <a:r>
              <a:rPr lang="en-US" b="1" dirty="0"/>
              <a:t>] = Map(2 -&gt; b, 1 -&gt; a, 3 -&gt; c)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216639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40" y="962914"/>
            <a:ext cx="8577467" cy="553998"/>
          </a:xfrm>
        </p:spPr>
        <p:txBody>
          <a:bodyPr/>
          <a:lstStyle/>
          <a:p>
            <a:r>
              <a:rPr lang="en-US" dirty="0" smtClean="0"/>
              <a:t>RDD Actions : </a:t>
            </a:r>
            <a:r>
              <a:rPr lang="en-US" b="1" dirty="0" err="1"/>
              <a:t>saveAsTextFile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1332" y="1683291"/>
            <a:ext cx="7572682" cy="4507249"/>
          </a:xfrm>
        </p:spPr>
        <p:txBody>
          <a:bodyPr/>
          <a:lstStyle/>
          <a:p>
            <a:r>
              <a:rPr lang="en-US" dirty="0" smtClean="0"/>
              <a:t>Write out the elements of the data set as a text file in a </a:t>
            </a:r>
            <a:r>
              <a:rPr lang="en-US" dirty="0" err="1" smtClean="0"/>
              <a:t>filepath</a:t>
            </a:r>
            <a:r>
              <a:rPr lang="en-US" dirty="0" smtClean="0"/>
              <a:t> directory on the </a:t>
            </a:r>
            <a:r>
              <a:rPr lang="en-US" i="1" dirty="0" smtClean="0"/>
              <a:t>filesystem</a:t>
            </a:r>
            <a:r>
              <a:rPr lang="en-US" dirty="0" smtClean="0"/>
              <a:t>, HDFS or any other Hadoop-supported file system.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b="1" dirty="0" err="1" smtClean="0"/>
              <a:t>val</a:t>
            </a:r>
            <a:r>
              <a:rPr lang="en-US" b="1" dirty="0" smtClean="0"/>
              <a:t> a = </a:t>
            </a:r>
            <a:r>
              <a:rPr lang="en-US" b="1" dirty="0" err="1" smtClean="0"/>
              <a:t>sc.parallelize</a:t>
            </a:r>
            <a:r>
              <a:rPr lang="en-US" b="1" dirty="0" smtClean="0"/>
              <a:t>(1 to 10000, 3)</a:t>
            </a:r>
          </a:p>
          <a:p>
            <a:pPr marL="342900" lvl="1"/>
            <a:r>
              <a:rPr lang="en-US" b="1" dirty="0" err="1" smtClean="0"/>
              <a:t>a.saveAsTextFile</a:t>
            </a:r>
            <a:r>
              <a:rPr lang="en-US" b="1" dirty="0" smtClean="0"/>
              <a:t>("</a:t>
            </a:r>
            <a:r>
              <a:rPr lang="en-US" b="1" dirty="0" err="1" smtClean="0"/>
              <a:t>mydata_a</a:t>
            </a:r>
            <a:r>
              <a:rPr lang="en-US" b="1" dirty="0" smtClean="0"/>
              <a:t>")</a:t>
            </a:r>
          </a:p>
          <a:p>
            <a:pPr marL="342900" lvl="1"/>
            <a:r>
              <a:rPr lang="en-US" b="1" dirty="0" err="1" smtClean="0"/>
              <a:t>val</a:t>
            </a:r>
            <a:r>
              <a:rPr lang="en-US" b="1" dirty="0" smtClean="0"/>
              <a:t> x = </a:t>
            </a:r>
            <a:r>
              <a:rPr lang="en-US" b="1" dirty="0" err="1" smtClean="0"/>
              <a:t>sc.parallelize</a:t>
            </a:r>
            <a:r>
              <a:rPr lang="en-US" b="1" dirty="0" smtClean="0"/>
              <a:t>(List(1,2,3,4,5,6,6,7,9,8,10,21), 3)</a:t>
            </a:r>
          </a:p>
          <a:p>
            <a:pPr marL="342900" lvl="1"/>
            <a:r>
              <a:rPr lang="en-US" b="1" dirty="0" err="1" smtClean="0"/>
              <a:t>x.saveAsTextFile</a:t>
            </a:r>
            <a:r>
              <a:rPr lang="en-US" b="1" dirty="0" smtClean="0"/>
              <a:t>("</a:t>
            </a:r>
            <a:r>
              <a:rPr lang="en-US" b="1" dirty="0" err="1" smtClean="0"/>
              <a:t>hdfs</a:t>
            </a:r>
            <a:r>
              <a:rPr lang="en-US" b="1" dirty="0" smtClean="0"/>
              <a:t>://localhost:8020/user/</a:t>
            </a:r>
            <a:r>
              <a:rPr lang="en-US" b="1" dirty="0" err="1" smtClean="0"/>
              <a:t>hadoop</a:t>
            </a:r>
            <a:r>
              <a:rPr lang="en-US" b="1" dirty="0" smtClean="0"/>
              <a:t>/test");</a:t>
            </a:r>
          </a:p>
          <a:p>
            <a:pPr lvl="1"/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2" y="3924423"/>
            <a:ext cx="7439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Actions : </a:t>
            </a:r>
            <a:r>
              <a:rPr lang="en-US" b="1" dirty="0" err="1"/>
              <a:t>foreachPartition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9317" y="1371601"/>
            <a:ext cx="8168803" cy="4486652"/>
          </a:xfrm>
        </p:spPr>
        <p:txBody>
          <a:bodyPr/>
          <a:lstStyle/>
          <a:p>
            <a:r>
              <a:rPr lang="en-US" dirty="0"/>
              <a:t>Executes an </a:t>
            </a:r>
            <a:r>
              <a:rPr lang="en-US" dirty="0" err="1"/>
              <a:t>parameterless</a:t>
            </a:r>
            <a:r>
              <a:rPr lang="en-US" dirty="0"/>
              <a:t> function for each partition. Access to the data items contained in the partition is provided via the iterator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Ex:</a:t>
            </a:r>
          </a:p>
          <a:p>
            <a:pPr marL="642938" lvl="2"/>
            <a:r>
              <a:rPr lang="en-US" b="1" dirty="0" err="1"/>
              <a:t>val</a:t>
            </a:r>
            <a:r>
              <a:rPr lang="en-US" b="1" dirty="0"/>
              <a:t> b = </a:t>
            </a:r>
            <a:r>
              <a:rPr lang="en-US" b="1" dirty="0" err="1"/>
              <a:t>sc.parallelize</a:t>
            </a:r>
            <a:r>
              <a:rPr lang="en-US" b="1" dirty="0"/>
              <a:t>(List(1, 2, 3, 4, 5, 6, 7, 8, 9), 3)</a:t>
            </a:r>
          </a:p>
          <a:p>
            <a:pPr marL="642938" lvl="2"/>
            <a:r>
              <a:rPr lang="en-US" b="1" dirty="0" err="1"/>
              <a:t>b.foreachPartition</a:t>
            </a:r>
            <a:r>
              <a:rPr lang="en-US" b="1" dirty="0"/>
              <a:t>(x =&gt; </a:t>
            </a:r>
            <a:r>
              <a:rPr lang="en-US" b="1" dirty="0" err="1"/>
              <a:t>println</a:t>
            </a:r>
            <a:r>
              <a:rPr lang="en-US" b="1" dirty="0"/>
              <a:t>(</a:t>
            </a:r>
            <a:r>
              <a:rPr lang="en-US" b="1" dirty="0" err="1"/>
              <a:t>x.reduce</a:t>
            </a:r>
            <a:r>
              <a:rPr lang="en-US" b="1" dirty="0"/>
              <a:t>(_ + _)))</a:t>
            </a:r>
          </a:p>
          <a:p>
            <a:pPr marL="642938" lvl="2"/>
            <a:r>
              <a:rPr lang="en-US" b="1" dirty="0"/>
              <a:t>6</a:t>
            </a:r>
          </a:p>
          <a:p>
            <a:pPr marL="642938" lvl="2"/>
            <a:r>
              <a:rPr lang="en-US" b="1" dirty="0"/>
              <a:t>15</a:t>
            </a:r>
          </a:p>
          <a:p>
            <a:pPr marL="642938" lvl="2"/>
            <a:r>
              <a:rPr lang="en-US" b="1" dirty="0"/>
              <a:t>24</a:t>
            </a:r>
          </a:p>
        </p:txBody>
      </p:sp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22652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090" y="1295400"/>
            <a:ext cx="7531509" cy="4726271"/>
          </a:xfrm>
        </p:spPr>
        <p:txBody>
          <a:bodyPr/>
          <a:lstStyle/>
          <a:p>
            <a:r>
              <a:rPr lang="en-US" dirty="0" smtClean="0"/>
              <a:t>It will pass each element in the RDD for given function .</a:t>
            </a:r>
          </a:p>
          <a:p>
            <a:endParaRPr lang="en-US" dirty="0"/>
          </a:p>
          <a:p>
            <a:r>
              <a:rPr lang="en-US" b="1" dirty="0" smtClean="0"/>
              <a:t>EX:</a:t>
            </a:r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alphanumerics</a:t>
            </a:r>
            <a:r>
              <a:rPr lang="en-US" b="1" dirty="0"/>
              <a:t> = </a:t>
            </a:r>
            <a:r>
              <a:rPr lang="en-US" b="1" dirty="0" err="1"/>
              <a:t>sc.parallelize</a:t>
            </a:r>
            <a:r>
              <a:rPr lang="en-US" b="1" dirty="0"/>
              <a:t>(List((1,"a"),(2,"b"),(3,"c")))</a:t>
            </a:r>
          </a:p>
          <a:p>
            <a:r>
              <a:rPr lang="en-US" b="1" dirty="0" err="1"/>
              <a:t>alphanumerics</a:t>
            </a:r>
            <a:r>
              <a:rPr lang="en-US" b="1" dirty="0"/>
              <a:t>: </a:t>
            </a:r>
            <a:r>
              <a:rPr lang="en-US" b="1" dirty="0" err="1"/>
              <a:t>org.apache.spark.rdd.RDD</a:t>
            </a:r>
            <a:r>
              <a:rPr lang="en-US" b="1" dirty="0"/>
              <a:t>[(Int, String)] = </a:t>
            </a:r>
            <a:r>
              <a:rPr lang="en-US" b="1" dirty="0" err="1"/>
              <a:t>ParallelCollectionRDD</a:t>
            </a:r>
            <a:r>
              <a:rPr lang="en-US" b="1" dirty="0"/>
              <a:t>[15] at parallelize at &lt;console&gt;:</a:t>
            </a:r>
            <a:r>
              <a:rPr lang="en-US" b="1" dirty="0" smtClean="0"/>
              <a:t>27</a:t>
            </a:r>
          </a:p>
          <a:p>
            <a:endParaRPr lang="en-US" b="1" dirty="0" smtClean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alphanumerics.foreach</a:t>
            </a:r>
            <a:r>
              <a:rPr lang="en-US" b="1" dirty="0"/>
              <a:t>(</a:t>
            </a:r>
            <a:r>
              <a:rPr lang="en-US" b="1" dirty="0" err="1"/>
              <a:t>println</a:t>
            </a:r>
            <a:r>
              <a:rPr lang="en-US" b="1" dirty="0"/>
              <a:t>)</a:t>
            </a:r>
          </a:p>
          <a:p>
            <a:r>
              <a:rPr lang="en-US" b="1" dirty="0"/>
              <a:t>(2,b)</a:t>
            </a:r>
          </a:p>
          <a:p>
            <a:r>
              <a:rPr lang="en-US" b="1" dirty="0"/>
              <a:t>(1,a)</a:t>
            </a:r>
          </a:p>
          <a:p>
            <a:r>
              <a:rPr lang="en-US" b="1" dirty="0"/>
              <a:t>(3,c)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095178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err="1" smtClean="0"/>
              <a:t>Max,Min,Sum,Mean,Variance,stdev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379107" cy="4708981"/>
          </a:xfrm>
        </p:spPr>
        <p:txBody>
          <a:bodyPr/>
          <a:lstStyle/>
          <a:p>
            <a:r>
              <a:rPr lang="en-US" dirty="0" smtClean="0"/>
              <a:t>Spark RDD supports some </a:t>
            </a:r>
            <a:r>
              <a:rPr lang="en-US" dirty="0" err="1" smtClean="0"/>
              <a:t>Mathametical</a:t>
            </a:r>
            <a:r>
              <a:rPr lang="en-US" dirty="0" smtClean="0"/>
              <a:t> Actions like below.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numbers = </a:t>
            </a:r>
            <a:r>
              <a:rPr lang="en-US" b="1" dirty="0" err="1"/>
              <a:t>sc.parallelize</a:t>
            </a:r>
            <a:r>
              <a:rPr lang="en-US" b="1" dirty="0"/>
              <a:t>(1 to 100)</a:t>
            </a:r>
          </a:p>
          <a:p>
            <a:r>
              <a:rPr lang="en-US" b="1" dirty="0"/>
              <a:t>numbers: </a:t>
            </a:r>
            <a:r>
              <a:rPr lang="en-US" b="1" dirty="0" err="1"/>
              <a:t>org.apache.spark.rdd.RDD</a:t>
            </a:r>
            <a:r>
              <a:rPr lang="en-US" b="1" dirty="0"/>
              <a:t>[Int] = </a:t>
            </a:r>
            <a:r>
              <a:rPr lang="en-US" b="1" dirty="0" err="1"/>
              <a:t>ParallelCollectionRDD</a:t>
            </a:r>
            <a:r>
              <a:rPr lang="en-US" b="1" dirty="0"/>
              <a:t>[16] at parallelize at &lt;console&gt;:27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 smtClean="0"/>
              <a:t>numbers.sum</a:t>
            </a:r>
            <a:r>
              <a:rPr lang="en-US" b="1" dirty="0" smtClean="0"/>
              <a:t>		</a:t>
            </a:r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 smtClean="0"/>
              <a:t>numbers.max</a:t>
            </a:r>
            <a:endParaRPr lang="en-US" b="1" dirty="0"/>
          </a:p>
          <a:p>
            <a:r>
              <a:rPr lang="en-US" b="1" dirty="0"/>
              <a:t>res21: Double = </a:t>
            </a:r>
            <a:r>
              <a:rPr lang="en-US" b="1" dirty="0" smtClean="0"/>
              <a:t>5050.0		</a:t>
            </a:r>
            <a:r>
              <a:rPr lang="en-US" b="1" dirty="0"/>
              <a:t>res22: Int = </a:t>
            </a:r>
            <a:r>
              <a:rPr lang="en-US" b="1" dirty="0" smtClean="0"/>
              <a:t>100</a:t>
            </a:r>
          </a:p>
          <a:p>
            <a:endParaRPr lang="en-US" b="1" dirty="0"/>
          </a:p>
          <a:p>
            <a:r>
              <a:rPr lang="en-US" b="1" dirty="0" err="1" smtClean="0"/>
              <a:t>scala</a:t>
            </a:r>
            <a:r>
              <a:rPr lang="en-US" b="1" dirty="0" smtClean="0"/>
              <a:t>&gt; </a:t>
            </a:r>
            <a:r>
              <a:rPr lang="en-US" b="1" dirty="0" err="1" smtClean="0"/>
              <a:t>numbers.min</a:t>
            </a:r>
            <a:r>
              <a:rPr lang="en-US" b="1" dirty="0" smtClean="0"/>
              <a:t>		</a:t>
            </a:r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 smtClean="0"/>
              <a:t>numbers.mean</a:t>
            </a:r>
            <a:endParaRPr lang="en-US" b="1" dirty="0" smtClean="0"/>
          </a:p>
          <a:p>
            <a:r>
              <a:rPr lang="en-US" b="1" dirty="0" smtClean="0"/>
              <a:t>res23</a:t>
            </a:r>
            <a:r>
              <a:rPr lang="en-US" b="1" dirty="0"/>
              <a:t>: Int = </a:t>
            </a:r>
            <a:r>
              <a:rPr lang="en-US" b="1" dirty="0" smtClean="0"/>
              <a:t>1			</a:t>
            </a:r>
            <a:r>
              <a:rPr lang="en-US" b="1" dirty="0"/>
              <a:t>res24: Double = 50.5</a:t>
            </a:r>
          </a:p>
          <a:p>
            <a:endParaRPr lang="en-US" b="1" dirty="0"/>
          </a:p>
          <a:p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 smtClean="0"/>
              <a:t>numbers.variance</a:t>
            </a:r>
            <a:r>
              <a:rPr lang="en-US" b="1" dirty="0" smtClean="0"/>
              <a:t>		</a:t>
            </a:r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 smtClean="0"/>
              <a:t>numbers.stdev</a:t>
            </a:r>
            <a:endParaRPr lang="en-US" b="1" dirty="0"/>
          </a:p>
          <a:p>
            <a:r>
              <a:rPr lang="en-US" b="1" dirty="0"/>
              <a:t>res25: Double = </a:t>
            </a:r>
            <a:r>
              <a:rPr lang="en-US" b="1" dirty="0" smtClean="0"/>
              <a:t>833.25		</a:t>
            </a:r>
            <a:r>
              <a:rPr lang="en-US" b="1" dirty="0"/>
              <a:t>res26: Double = </a:t>
            </a:r>
            <a:r>
              <a:rPr lang="en-US" b="1" dirty="0" smtClean="0"/>
              <a:t>28.86607004772212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4819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How to create RDD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451"/>
            <a:ext cx="8171259" cy="4816571"/>
          </a:xfrm>
        </p:spPr>
        <p:txBody>
          <a:bodyPr>
            <a:normAutofit/>
          </a:bodyPr>
          <a:lstStyle/>
          <a:p>
            <a:r>
              <a:rPr lang="en-US" b="1" dirty="0" smtClean="0"/>
              <a:t>we can create RDD by three ways </a:t>
            </a:r>
          </a:p>
          <a:p>
            <a:r>
              <a:rPr lang="en-US" b="1" dirty="0" err="1" smtClean="0"/>
              <a:t>SparkContext.parallelize</a:t>
            </a:r>
            <a:endParaRPr lang="en-US" b="1" dirty="0" smtClean="0"/>
          </a:p>
          <a:p>
            <a:pPr lvl="1"/>
            <a:r>
              <a:rPr lang="en-US" dirty="0" smtClean="0"/>
              <a:t>Ex:</a:t>
            </a:r>
          </a:p>
          <a:p>
            <a:pPr marL="685800" lvl="2"/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(1,2,3,4,5))</a:t>
            </a:r>
          </a:p>
          <a:p>
            <a:pPr marL="685800" lvl="2"/>
            <a:r>
              <a:rPr lang="en-US" dirty="0" err="1"/>
              <a:t>numRDD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[Int] = </a:t>
            </a:r>
            <a:r>
              <a:rPr lang="en-US" dirty="0" err="1"/>
              <a:t>ParallelCollectionRDD</a:t>
            </a:r>
            <a:r>
              <a:rPr lang="en-US" dirty="0"/>
              <a:t>[1] at parallelize at &lt;console&gt;:27</a:t>
            </a:r>
            <a:endParaRPr lang="en-US" dirty="0" smtClean="0"/>
          </a:p>
          <a:p>
            <a:r>
              <a:rPr lang="en-US" b="1" dirty="0" err="1" smtClean="0"/>
              <a:t>SparkContext.makeRDD</a:t>
            </a:r>
            <a:endParaRPr lang="en-US" b="1" dirty="0" smtClean="0"/>
          </a:p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numRDD</a:t>
            </a:r>
            <a:r>
              <a:rPr lang="en-US" dirty="0"/>
              <a:t> = </a:t>
            </a:r>
            <a:r>
              <a:rPr lang="en-US" dirty="0" err="1"/>
              <a:t>sc.makeRDD</a:t>
            </a:r>
            <a:r>
              <a:rPr lang="en-US" dirty="0"/>
              <a:t>(List(1,2,3,4,5))</a:t>
            </a:r>
          </a:p>
          <a:p>
            <a:pPr marL="342900" lvl="1"/>
            <a:r>
              <a:rPr lang="en-US" dirty="0" err="1"/>
              <a:t>numRDD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[Int] = </a:t>
            </a:r>
            <a:r>
              <a:rPr lang="en-US" dirty="0" err="1"/>
              <a:t>ParallelCollectionRDD</a:t>
            </a:r>
            <a:r>
              <a:rPr lang="en-US" dirty="0"/>
              <a:t>[2] at </a:t>
            </a:r>
            <a:r>
              <a:rPr lang="en-US" dirty="0" err="1"/>
              <a:t>makeRDD</a:t>
            </a:r>
            <a:r>
              <a:rPr lang="en-US" dirty="0"/>
              <a:t> at &lt;console&gt;:27</a:t>
            </a:r>
            <a:endParaRPr lang="en-US" dirty="0" smtClean="0"/>
          </a:p>
          <a:p>
            <a:r>
              <a:rPr lang="en-US" b="1" dirty="0" err="1" smtClean="0"/>
              <a:t>SparkContext.textFile</a:t>
            </a:r>
            <a:endParaRPr lang="en-US" b="1" dirty="0" smtClean="0"/>
          </a:p>
          <a:p>
            <a:pPr lvl="1"/>
            <a:r>
              <a:rPr lang="en-US" dirty="0" smtClean="0"/>
              <a:t>Ex:</a:t>
            </a:r>
          </a:p>
          <a:p>
            <a:pPr marL="685800" lvl="2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("/user/spark/sample.csv")</a:t>
            </a:r>
          </a:p>
          <a:p>
            <a:pPr marL="685800" lvl="2"/>
            <a:r>
              <a:rPr lang="en-US" dirty="0" err="1"/>
              <a:t>fileRDD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[String] = /user/spark/sample.csv </a:t>
            </a:r>
            <a:r>
              <a:rPr lang="en-US" dirty="0" err="1"/>
              <a:t>MapPartitionsRDD</a:t>
            </a:r>
            <a:r>
              <a:rPr lang="en-US" dirty="0"/>
              <a:t>[4] at </a:t>
            </a:r>
            <a:r>
              <a:rPr lang="en-US" dirty="0" err="1"/>
              <a:t>textFile</a:t>
            </a:r>
            <a:r>
              <a:rPr lang="en-US" dirty="0"/>
              <a:t> at &lt;console&gt;:27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38493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6985816" cy="4154984"/>
          </a:xfrm>
        </p:spPr>
        <p:txBody>
          <a:bodyPr/>
          <a:lstStyle/>
          <a:p>
            <a:r>
              <a:rPr lang="en-US" dirty="0" smtClean="0"/>
              <a:t>RDD is </a:t>
            </a:r>
            <a:r>
              <a:rPr lang="en-US" dirty="0" smtClean="0"/>
              <a:t>a collection of elements partitioned across the nodes of the cluster that can be operated on in parallel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RDDs are created by starting with a file in the </a:t>
            </a:r>
            <a:r>
              <a:rPr lang="en-US" dirty="0" err="1" smtClean="0"/>
              <a:t>Hadoop</a:t>
            </a:r>
            <a:r>
              <a:rPr lang="en-US" dirty="0" smtClean="0"/>
              <a:t> file system (or any other </a:t>
            </a:r>
            <a:r>
              <a:rPr lang="en-US" dirty="0" err="1" smtClean="0"/>
              <a:t>Hadoop</a:t>
            </a:r>
            <a:r>
              <a:rPr lang="en-US" dirty="0" smtClean="0"/>
              <a:t>-supported file system), or an existing </a:t>
            </a:r>
            <a:r>
              <a:rPr lang="en-US" dirty="0" err="1" smtClean="0"/>
              <a:t>Scala</a:t>
            </a:r>
            <a:r>
              <a:rPr lang="en-US" dirty="0" smtClean="0"/>
              <a:t> collection in the driver program, and transforming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RDDs are immutable in </a:t>
            </a:r>
            <a:r>
              <a:rPr lang="en-US" dirty="0" smtClean="0"/>
              <a:t>nature.</a:t>
            </a:r>
          </a:p>
          <a:p>
            <a:endParaRPr lang="en-US" dirty="0" smtClean="0"/>
          </a:p>
          <a:p>
            <a:r>
              <a:rPr lang="en-US" dirty="0" smtClean="0"/>
              <a:t> this lazy evaluation decreases the overhead of computation and make the system more efficient.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86" y="1447800"/>
            <a:ext cx="7768914" cy="415498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2000" dirty="0" smtClean="0"/>
              <a:t>What is RDD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How do we calculate Default number of partitions in an RDD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When we apply Action on an RDD , it will generate one more RDD.(T/F)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Which Action we use to save the RDD as  a file in HDFS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Which function we use to </a:t>
            </a:r>
            <a:r>
              <a:rPr lang="en-US" sz="2000" dirty="0"/>
              <a:t>Aggregate the elements of a dataset through </a:t>
            </a:r>
            <a:r>
              <a:rPr lang="en-US" sz="2000" i="1" dirty="0" smtClean="0"/>
              <a:t>function.</a:t>
            </a:r>
          </a:p>
          <a:p>
            <a:pPr marL="342900" indent="-342900">
              <a:buFontTx/>
              <a:buAutoNum type="arabicParenR"/>
            </a:pPr>
            <a:r>
              <a:rPr lang="en-US" sz="2000" i="1" dirty="0" smtClean="0"/>
              <a:t>Which function is used to </a:t>
            </a:r>
            <a:r>
              <a:rPr lang="en-US" sz="2000" dirty="0"/>
              <a:t>Return a new RDD by applying a function to each partition of this RDD, while tracking the index of the original partition.</a:t>
            </a:r>
          </a:p>
          <a:p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66132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6985816" cy="6370975"/>
          </a:xfrm>
        </p:spPr>
        <p:txBody>
          <a:bodyPr/>
          <a:lstStyle/>
          <a:p>
            <a:r>
              <a:rPr lang="en-US" dirty="0" smtClean="0"/>
              <a:t>Q.1 </a:t>
            </a:r>
            <a:r>
              <a:rPr lang="en-US" dirty="0" err="1" smtClean="0"/>
              <a:t>FlatMap</a:t>
            </a:r>
            <a:r>
              <a:rPr lang="en-US" dirty="0" smtClean="0"/>
              <a:t> transforms an RDD of length N into another RDD of length M. Which of the following is true for N and M?</a:t>
            </a:r>
          </a:p>
          <a:p>
            <a:r>
              <a:rPr lang="en-US" dirty="0" smtClean="0"/>
              <a:t>N&gt;M</a:t>
            </a:r>
          </a:p>
          <a:p>
            <a:r>
              <a:rPr lang="en-US" dirty="0" smtClean="0"/>
              <a:t>N</a:t>
            </a:r>
          </a:p>
          <a:p>
            <a:r>
              <a:rPr lang="en-US" dirty="0" smtClean="0"/>
              <a:t>N&lt;=M</a:t>
            </a:r>
          </a:p>
          <a:p>
            <a:r>
              <a:rPr lang="en-US" dirty="0" smtClean="0"/>
              <a:t>Either a or b</a:t>
            </a:r>
          </a:p>
          <a:p>
            <a:r>
              <a:rPr lang="en-US" dirty="0" smtClean="0"/>
              <a:t>Either b or c</a:t>
            </a:r>
          </a:p>
          <a:p>
            <a:endParaRPr lang="en-US" dirty="0" smtClean="0"/>
          </a:p>
          <a:p>
            <a:r>
              <a:rPr lang="en-US" dirty="0" smtClean="0"/>
              <a:t>Q.2 Fault Tolerance in RDD is achieved using</a:t>
            </a:r>
          </a:p>
          <a:p>
            <a:r>
              <a:rPr lang="en-US" dirty="0" smtClean="0"/>
              <a:t>Immutable nature of RDD</a:t>
            </a:r>
          </a:p>
          <a:p>
            <a:r>
              <a:rPr lang="en-US" dirty="0" smtClean="0"/>
              <a:t>DAG(Directed Acyclic Graph)</a:t>
            </a:r>
          </a:p>
          <a:p>
            <a:r>
              <a:rPr lang="en-US" dirty="0" smtClean="0"/>
              <a:t>lazy-evaluation</a:t>
            </a:r>
          </a:p>
          <a:p>
            <a:r>
              <a:rPr lang="en-US" dirty="0" smtClean="0"/>
              <a:t>none of these</a:t>
            </a:r>
          </a:p>
          <a:p>
            <a:endParaRPr lang="en-US" dirty="0" smtClean="0"/>
          </a:p>
          <a:p>
            <a:r>
              <a:rPr lang="en-US" dirty="0" smtClean="0"/>
              <a:t>Q.3 "What will be the output: 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rawData</a:t>
            </a:r>
            <a:r>
              <a:rPr lang="en-US" dirty="0" smtClean="0"/>
              <a:t> = </a:t>
            </a:r>
            <a:r>
              <a:rPr lang="en-US" dirty="0" err="1" smtClean="0"/>
              <a:t>spark.read.textFile</a:t>
            </a:r>
            <a:r>
              <a:rPr lang="en-US" dirty="0" smtClean="0"/>
              <a:t>("PATH").</a:t>
            </a:r>
            <a:r>
              <a:rPr lang="en-US" dirty="0" err="1" smtClean="0"/>
              <a:t>rdd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result = </a:t>
            </a:r>
            <a:r>
              <a:rPr lang="en-US" dirty="0" err="1" smtClean="0"/>
              <a:t>rawData.filter</a:t>
            </a:r>
            <a:r>
              <a:rPr lang="en-US" dirty="0" smtClean="0"/>
              <a:t>…"</a:t>
            </a:r>
          </a:p>
          <a:p>
            <a:r>
              <a:rPr lang="en-US" dirty="0" smtClean="0"/>
              <a:t>Process the data as per the specified logic</a:t>
            </a:r>
          </a:p>
          <a:p>
            <a:r>
              <a:rPr lang="en-US" dirty="0" smtClean="0"/>
              <a:t>Compilation error</a:t>
            </a:r>
          </a:p>
          <a:p>
            <a:r>
              <a:rPr lang="en-US" dirty="0" smtClean="0"/>
              <a:t>Won't be executed</a:t>
            </a:r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686800" cy="38779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Q.4 RDD is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err="1" smtClean="0"/>
              <a:t>Recomputable</a:t>
            </a:r>
            <a:endParaRPr lang="en-US" dirty="0" smtClean="0"/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All of the above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Q.5 Choose correct statement</a:t>
            </a:r>
          </a:p>
          <a:p>
            <a:r>
              <a:rPr lang="en-US" dirty="0" smtClean="0"/>
              <a:t>All the transformations and actions are lazily evaluated</a:t>
            </a:r>
          </a:p>
          <a:p>
            <a:r>
              <a:rPr lang="en-US" dirty="0" smtClean="0"/>
              <a:t>Execution starts with the call of Action</a:t>
            </a:r>
          </a:p>
          <a:p>
            <a:r>
              <a:rPr lang="en-US" dirty="0" smtClean="0"/>
              <a:t>Execution starts with the call of Transformation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err="1" smtClean="0"/>
              <a:t>Hansdon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6985816" cy="553998"/>
          </a:xfrm>
        </p:spPr>
        <p:txBody>
          <a:bodyPr/>
          <a:lstStyle/>
          <a:p>
            <a:r>
              <a:rPr lang="en-US" dirty="0" smtClean="0"/>
              <a:t>https://drive.google.com/drive/u/0/folders/1LE-SmYCNextoAM8VFTzKXRribFyby6iM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50" dirty="0"/>
              <a:t>Thank You…….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5260" y="4326133"/>
            <a:ext cx="3874633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Any Queries…..</a:t>
            </a:r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40990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Logically: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03" y="2225067"/>
            <a:ext cx="3621845" cy="1053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35" y="2489453"/>
            <a:ext cx="1280630" cy="292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065" y="2117977"/>
            <a:ext cx="3564731" cy="103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063" y="4289324"/>
            <a:ext cx="1135856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279" y="4267894"/>
            <a:ext cx="1121569" cy="1078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444" y="4285752"/>
            <a:ext cx="1150144" cy="106441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5170991" y="3153821"/>
            <a:ext cx="2338085" cy="113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95755" y="3153820"/>
            <a:ext cx="842059" cy="111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7144474" y="3153820"/>
            <a:ext cx="1169042" cy="113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6829064" y="3153820"/>
            <a:ext cx="1484452" cy="111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5051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RDD Lazy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11" y="2974683"/>
            <a:ext cx="6686550" cy="3323987"/>
          </a:xfrm>
        </p:spPr>
        <p:txBody>
          <a:bodyPr/>
          <a:lstStyle/>
          <a:p>
            <a:r>
              <a:rPr lang="en-US" dirty="0" smtClean="0"/>
              <a:t>Spark RDD follows lazy evaluation , that mean when you try to access the source file or source dataset then only it will check for the source availability.</a:t>
            </a:r>
          </a:p>
          <a:p>
            <a:pPr lvl="1"/>
            <a:r>
              <a:rPr lang="en-US" dirty="0" smtClean="0"/>
              <a:t>Ex:</a:t>
            </a:r>
          </a:p>
          <a:p>
            <a:pPr marL="342900"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("/user/spark/sample.csv")</a:t>
            </a:r>
          </a:p>
          <a:p>
            <a:pPr marL="342900" lvl="1"/>
            <a:r>
              <a:rPr lang="en-US" dirty="0" err="1"/>
              <a:t>fileRDD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[String] = /user/spark/sample.csv </a:t>
            </a:r>
            <a:r>
              <a:rPr lang="en-US" dirty="0" err="1"/>
              <a:t>MapPartitionsRDD</a:t>
            </a:r>
            <a:r>
              <a:rPr lang="en-US" dirty="0"/>
              <a:t>[4] at </a:t>
            </a:r>
            <a:r>
              <a:rPr lang="en-US" dirty="0" err="1"/>
              <a:t>textFile</a:t>
            </a:r>
            <a:r>
              <a:rPr lang="en-US" dirty="0"/>
              <a:t> at &lt;console&gt;:</a:t>
            </a:r>
            <a:r>
              <a:rPr lang="en-US" dirty="0" smtClean="0"/>
              <a:t>27</a:t>
            </a:r>
          </a:p>
          <a:p>
            <a:pPr marL="342900" lvl="1"/>
            <a:endParaRPr lang="en-US" dirty="0"/>
          </a:p>
          <a:p>
            <a:pPr marL="342900"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fileRDD.count</a:t>
            </a:r>
            <a:endParaRPr lang="en-US" dirty="0"/>
          </a:p>
          <a:p>
            <a:pPr marL="342900" lvl="1"/>
            <a:r>
              <a:rPr lang="en-US" dirty="0" err="1"/>
              <a:t>org.apache.hadoop.mapred.InvalidInputException</a:t>
            </a:r>
            <a:r>
              <a:rPr lang="en-US" dirty="0"/>
              <a:t>: Input path does not exist: hdfs://node1.hdp.com:8020/user/spark/sample.csv</a:t>
            </a:r>
          </a:p>
          <a:p>
            <a:pPr marL="342900" lvl="1"/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  <p:sp>
        <p:nvSpPr>
          <p:cNvPr id="6" name="object 5"/>
          <p:cNvSpPr/>
          <p:nvPr/>
        </p:nvSpPr>
        <p:spPr>
          <a:xfrm>
            <a:off x="4434002" y="945451"/>
            <a:ext cx="2277108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795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Default Partitions in RDD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96" y="1447800"/>
            <a:ext cx="664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By default number of partitions = number of cores on the driver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96" y="2134815"/>
            <a:ext cx="352256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spark-shell </a:t>
            </a:r>
            <a:r>
              <a:rPr lang="en-US" b="1" dirty="0"/>
              <a:t>--master </a:t>
            </a:r>
            <a:r>
              <a:rPr lang="en-US" b="1" dirty="0" smtClean="0"/>
              <a:t>local</a:t>
            </a:r>
          </a:p>
          <a:p>
            <a:r>
              <a:rPr lang="en-US" dirty="0" err="1"/>
              <a:t>val</a:t>
            </a:r>
            <a:r>
              <a:rPr lang="en-US" dirty="0"/>
              <a:t> a = </a:t>
            </a:r>
            <a:r>
              <a:rPr lang="en-US" dirty="0" err="1"/>
              <a:t>sc.parallelize</a:t>
            </a:r>
            <a:r>
              <a:rPr lang="en-US" dirty="0"/>
              <a:t>(1 to 10000000)</a:t>
            </a:r>
          </a:p>
          <a:p>
            <a:r>
              <a:rPr lang="en-US" dirty="0" err="1"/>
              <a:t>a.partitions.length</a:t>
            </a:r>
            <a:endParaRPr lang="en-US" dirty="0"/>
          </a:p>
          <a:p>
            <a:r>
              <a:rPr lang="en-US" dirty="0"/>
              <a:t>res0: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1  //default 1</a:t>
            </a:r>
            <a:endParaRPr lang="en-US" dirty="0"/>
          </a:p>
          <a:p>
            <a:r>
              <a:rPr lang="en-US" b="1" dirty="0"/>
              <a:t>spark-shell --master local</a:t>
            </a:r>
            <a:r>
              <a:rPr lang="en-US" b="1" dirty="0" smtClean="0"/>
              <a:t>[*]</a:t>
            </a:r>
          </a:p>
          <a:p>
            <a:r>
              <a:rPr lang="en-US" dirty="0" err="1"/>
              <a:t>val</a:t>
            </a:r>
            <a:r>
              <a:rPr lang="en-US" dirty="0"/>
              <a:t> a = </a:t>
            </a:r>
            <a:r>
              <a:rPr lang="en-US" dirty="0" err="1"/>
              <a:t>sc.parallelize</a:t>
            </a:r>
            <a:r>
              <a:rPr lang="en-US" dirty="0"/>
              <a:t>(1 to 10000000)</a:t>
            </a:r>
          </a:p>
          <a:p>
            <a:r>
              <a:rPr lang="en-US" dirty="0" err="1"/>
              <a:t>a.partitions.length</a:t>
            </a:r>
            <a:endParaRPr lang="en-US" dirty="0"/>
          </a:p>
          <a:p>
            <a:r>
              <a:rPr lang="en-US" dirty="0"/>
              <a:t>res0: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4</a:t>
            </a:r>
          </a:p>
          <a:p>
            <a:r>
              <a:rPr lang="en-US" b="1" dirty="0"/>
              <a:t>spark-shell --master </a:t>
            </a:r>
            <a:r>
              <a:rPr lang="en-US" b="1" dirty="0" smtClean="0"/>
              <a:t>local[6]</a:t>
            </a:r>
            <a:endParaRPr lang="en-US" b="1" dirty="0"/>
          </a:p>
          <a:p>
            <a:r>
              <a:rPr lang="en-US" dirty="0" err="1"/>
              <a:t>val</a:t>
            </a:r>
            <a:r>
              <a:rPr lang="en-US" dirty="0"/>
              <a:t> a = </a:t>
            </a:r>
            <a:r>
              <a:rPr lang="en-US" dirty="0" err="1"/>
              <a:t>sc.parallelize</a:t>
            </a:r>
            <a:r>
              <a:rPr lang="en-US" dirty="0"/>
              <a:t>(1 to 10000000)</a:t>
            </a:r>
          </a:p>
          <a:p>
            <a:r>
              <a:rPr lang="en-US" dirty="0" err="1"/>
              <a:t>a.partitions.length</a:t>
            </a:r>
            <a:endParaRPr lang="en-US" dirty="0"/>
          </a:p>
          <a:p>
            <a:r>
              <a:rPr lang="en-US" dirty="0"/>
              <a:t>res0: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791200" y="2590800"/>
            <a:ext cx="2277108" cy="200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57878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6" y="391453"/>
            <a:ext cx="8577467" cy="553998"/>
          </a:xfrm>
        </p:spPr>
        <p:txBody>
          <a:bodyPr/>
          <a:lstStyle/>
          <a:p>
            <a:r>
              <a:rPr lang="en-US" dirty="0" smtClean="0"/>
              <a:t>Operations On RDD’s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3" y="2214790"/>
            <a:ext cx="7063256" cy="1949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3013" y="4312294"/>
            <a:ext cx="680544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 are two types of data operations you can perform on an RDD,</a:t>
            </a:r>
          </a:p>
          <a:p>
            <a:r>
              <a:rPr lang="en-US" sz="1350" b="1" dirty="0"/>
              <a:t>transformations</a:t>
            </a:r>
            <a:r>
              <a:rPr lang="en-US" sz="1350" dirty="0"/>
              <a:t> and </a:t>
            </a:r>
            <a:r>
              <a:rPr lang="en-US" sz="1350" b="1" dirty="0"/>
              <a:t>actions</a:t>
            </a:r>
            <a:r>
              <a:rPr lang="en-US" sz="1350" dirty="0"/>
              <a:t>.</a:t>
            </a:r>
          </a:p>
          <a:p>
            <a:r>
              <a:rPr lang="en-US" sz="1350" dirty="0"/>
              <a:t>	• A </a:t>
            </a:r>
            <a:r>
              <a:rPr lang="en-US" sz="1350" b="1" dirty="0"/>
              <a:t>transformation</a:t>
            </a:r>
            <a:r>
              <a:rPr lang="en-US" sz="1350" dirty="0"/>
              <a:t> will return an RDD. Since RDD are immutable,</a:t>
            </a:r>
          </a:p>
          <a:p>
            <a:r>
              <a:rPr lang="en-US" sz="1350" dirty="0"/>
              <a:t>	The transformation will return a new RDD.</a:t>
            </a:r>
          </a:p>
          <a:p>
            <a:r>
              <a:rPr lang="en-US" sz="1350" dirty="0"/>
              <a:t>	• An </a:t>
            </a:r>
            <a:r>
              <a:rPr lang="en-US" sz="1350" b="1" dirty="0"/>
              <a:t>action</a:t>
            </a:r>
            <a:r>
              <a:rPr lang="en-US" sz="1350" dirty="0"/>
              <a:t> will return a value</a:t>
            </a:r>
          </a:p>
        </p:txBody>
      </p:sp>
      <p:sp>
        <p:nvSpPr>
          <p:cNvPr id="7" name="object 2"/>
          <p:cNvSpPr/>
          <p:nvPr/>
        </p:nvSpPr>
        <p:spPr>
          <a:xfrm>
            <a:off x="6834744" y="173364"/>
            <a:ext cx="2143377" cy="79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1686" y="6537297"/>
            <a:ext cx="3556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10" dirty="0"/>
              <a:t>n</a:t>
            </a:r>
            <a:r>
              <a:rPr spc="-40" dirty="0"/>
              <a:t>t</a:t>
            </a:r>
            <a:r>
              <a:rPr dirty="0"/>
              <a:t>el</a:t>
            </a:r>
            <a:r>
              <a:rPr spc="-10" dirty="0"/>
              <a:t>l</a:t>
            </a:r>
            <a:r>
              <a:rPr spc="-5" dirty="0"/>
              <a:t>ipaa</a:t>
            </a:r>
            <a:r>
              <a:rPr dirty="0"/>
              <a:t>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Soft</a:t>
            </a:r>
            <a:r>
              <a:rPr spc="-25" dirty="0"/>
              <a:t>w</a:t>
            </a:r>
            <a:r>
              <a:rPr spc="-10" dirty="0"/>
              <a:t>a</a:t>
            </a:r>
            <a:r>
              <a:rPr spc="-40" dirty="0"/>
              <a:t>r</a:t>
            </a:r>
            <a:r>
              <a:rPr spc="-10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</a:t>
            </a:r>
            <a:r>
              <a:rPr spc="-10" dirty="0"/>
              <a:t>l</a:t>
            </a:r>
            <a:r>
              <a:rPr spc="-5" dirty="0"/>
              <a:t>ution</a:t>
            </a:r>
            <a:r>
              <a:rPr dirty="0"/>
              <a:t>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dirty="0"/>
              <a:t>vt.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0" dirty="0"/>
              <a:t>Lt</a:t>
            </a:r>
            <a:r>
              <a:rPr spc="-5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5908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2978</Words>
  <Application>Microsoft Office PowerPoint</Application>
  <PresentationFormat>On-screen Show (4:3)</PresentationFormat>
  <Paragraphs>556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RDD  (Resilient Distributed Datasets) </vt:lpstr>
      <vt:lpstr>Agenda</vt:lpstr>
      <vt:lpstr>What is RDD ?</vt:lpstr>
      <vt:lpstr>What is RDD ? (continue …)</vt:lpstr>
      <vt:lpstr>How to create RDD ?</vt:lpstr>
      <vt:lpstr>RDD Logically:</vt:lpstr>
      <vt:lpstr>RDD Lazy Evaluation </vt:lpstr>
      <vt:lpstr>Default Partitions in RDD</vt:lpstr>
      <vt:lpstr>Operations On RDD’s</vt:lpstr>
      <vt:lpstr>Operations On RDD’s</vt:lpstr>
      <vt:lpstr>RDD Transformations </vt:lpstr>
      <vt:lpstr>RDD Transformations</vt:lpstr>
      <vt:lpstr>RDD Transformations  (map[func])</vt:lpstr>
      <vt:lpstr>RDD Transformations  (flatMap[func])</vt:lpstr>
      <vt:lpstr>RDD Transformations : (map vs flatMap)</vt:lpstr>
      <vt:lpstr>RDD Transformations : filter(func) </vt:lpstr>
      <vt:lpstr>RDD Transformations : sample(withReplacement,fraction,seed) </vt:lpstr>
      <vt:lpstr>RDD Transformations : sample(withReplacement,fraction,seed) </vt:lpstr>
      <vt:lpstr>RDD Transformations : union(a different rdd)</vt:lpstr>
      <vt:lpstr>RDD Transformations : intersection(a different rdd)</vt:lpstr>
      <vt:lpstr>RDD Transformations : distinct([numTasks])</vt:lpstr>
      <vt:lpstr>RDD Transformations : sortBy(func)</vt:lpstr>
      <vt:lpstr>RDD Transformations : mapPartitions(func)</vt:lpstr>
      <vt:lpstr>RDD Transformations : mapPartitionsWithIndex </vt:lpstr>
      <vt:lpstr>RDD Transformations : mapPartitionsWithIndex </vt:lpstr>
      <vt:lpstr>RDD Transformations : groupBy </vt:lpstr>
      <vt:lpstr>RDD Transformations : groupBy </vt:lpstr>
      <vt:lpstr>RDD Transformations : keyBy </vt:lpstr>
      <vt:lpstr>RDD Transformations : keyBy </vt:lpstr>
      <vt:lpstr>RDD Transformations : zip </vt:lpstr>
      <vt:lpstr>RDD Transformations : zip </vt:lpstr>
      <vt:lpstr>RDD Transformations : zipWithIndex </vt:lpstr>
      <vt:lpstr>RDD Transformations : zipWithIndex </vt:lpstr>
      <vt:lpstr>RDD Transformations : zipWithIndex </vt:lpstr>
      <vt:lpstr>RDD Transformations : repartition </vt:lpstr>
      <vt:lpstr>RDD Transformations : colease </vt:lpstr>
      <vt:lpstr>Colease vs Repartition:</vt:lpstr>
      <vt:lpstr>RDD Actions : </vt:lpstr>
      <vt:lpstr>RDD Actions : reduce[func]</vt:lpstr>
      <vt:lpstr>RDD Actions : first()</vt:lpstr>
      <vt:lpstr>RDD Actions : takeOrdered(num)</vt:lpstr>
      <vt:lpstr>RDD Actions : take(num)</vt:lpstr>
      <vt:lpstr>RDD Actions : count</vt:lpstr>
      <vt:lpstr>RDD Actions : collect(func)</vt:lpstr>
      <vt:lpstr>CollectAsMap</vt:lpstr>
      <vt:lpstr>RDD Actions : saveAsTextFile(filepath)</vt:lpstr>
      <vt:lpstr>RDD Actions : foreachPartition</vt:lpstr>
      <vt:lpstr>foreach</vt:lpstr>
      <vt:lpstr>Max,Min,Sum,Mean,Variance,stdev</vt:lpstr>
      <vt:lpstr>Summary</vt:lpstr>
      <vt:lpstr>QUIZ</vt:lpstr>
      <vt:lpstr>MCQ</vt:lpstr>
      <vt:lpstr>MCQ</vt:lpstr>
      <vt:lpstr>Hansdon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intellipaatmanish</cp:lastModifiedBy>
  <cp:revision>126</cp:revision>
  <dcterms:created xsi:type="dcterms:W3CDTF">2017-04-22T10:07:20Z</dcterms:created>
  <dcterms:modified xsi:type="dcterms:W3CDTF">2018-01-11T18:22:55Z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LastSaved">
    <vt:filetime>2017-04-22T00:00:00Z</vt:filetime>
  </property>
</Properties>
</file>