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38"/>
  </p:notesMasterIdLst>
  <p:sldIdLst>
    <p:sldId id="284" r:id="rId2"/>
    <p:sldId id="427" r:id="rId3"/>
    <p:sldId id="435" r:id="rId4"/>
    <p:sldId id="425" r:id="rId5"/>
    <p:sldId id="436" r:id="rId6"/>
    <p:sldId id="437" r:id="rId7"/>
    <p:sldId id="389" r:id="rId8"/>
    <p:sldId id="428" r:id="rId9"/>
    <p:sldId id="438" r:id="rId10"/>
    <p:sldId id="439" r:id="rId11"/>
    <p:sldId id="440" r:id="rId12"/>
    <p:sldId id="441" r:id="rId13"/>
    <p:sldId id="442" r:id="rId14"/>
    <p:sldId id="443" r:id="rId15"/>
    <p:sldId id="444" r:id="rId16"/>
    <p:sldId id="445" r:id="rId17"/>
    <p:sldId id="446" r:id="rId18"/>
    <p:sldId id="448" r:id="rId19"/>
    <p:sldId id="458" r:id="rId20"/>
    <p:sldId id="449" r:id="rId21"/>
    <p:sldId id="447" r:id="rId22"/>
    <p:sldId id="450" r:id="rId23"/>
    <p:sldId id="451" r:id="rId24"/>
    <p:sldId id="452" r:id="rId25"/>
    <p:sldId id="453" r:id="rId26"/>
    <p:sldId id="459" r:id="rId27"/>
    <p:sldId id="455" r:id="rId28"/>
    <p:sldId id="456" r:id="rId29"/>
    <p:sldId id="454" r:id="rId30"/>
    <p:sldId id="434" r:id="rId31"/>
    <p:sldId id="457" r:id="rId32"/>
    <p:sldId id="462" r:id="rId33"/>
    <p:sldId id="460" r:id="rId34"/>
    <p:sldId id="461" r:id="rId35"/>
    <p:sldId id="463" r:id="rId36"/>
    <p:sldId id="25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CEAD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autoAdjust="0"/>
    <p:restoredTop sz="96595" autoAdjust="0"/>
  </p:normalViewPr>
  <p:slideViewPr>
    <p:cSldViewPr>
      <p:cViewPr varScale="1">
        <p:scale>
          <a:sx n="73" d="100"/>
          <a:sy n="73" d="100"/>
        </p:scale>
        <p:origin x="-127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B31E8D-BA08-4E33-8FB6-C25D9B4716BD}" type="datetimeFigureOut">
              <a:rPr lang="en-US" smtClean="0"/>
              <a:pPr/>
              <a:t>1/11/2018</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F5CA69-D60A-42B1-BE3B-C5171DC90F62}" type="slidenum">
              <a:rPr lang="en-IN" smtClean="0"/>
              <a:pPr/>
              <a:t>‹#›</a:t>
            </a:fld>
            <a:endParaRPr lang="en-IN" dirty="0"/>
          </a:p>
        </p:txBody>
      </p:sp>
    </p:spTree>
    <p:extLst>
      <p:ext uri="{BB962C8B-B14F-4D97-AF65-F5344CB8AC3E}">
        <p14:creationId xmlns:p14="http://schemas.microsoft.com/office/powerpoint/2010/main" xmlns="" val="2731041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7F5CA69-D60A-42B1-BE3B-C5171DC90F62}" type="slidenum">
              <a:rPr lang="en-IN" smtClean="0"/>
              <a:pPr/>
              <a:t>1</a:t>
            </a:fld>
            <a:endParaRPr lang="en-IN" dirty="0"/>
          </a:p>
        </p:txBody>
      </p:sp>
    </p:spTree>
    <p:extLst>
      <p:ext uri="{BB962C8B-B14F-4D97-AF65-F5344CB8AC3E}">
        <p14:creationId xmlns:p14="http://schemas.microsoft.com/office/powerpoint/2010/main" xmlns="" val="687008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smtClean="0"/>
              <a:t>Audio:</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Thank you for attending the course. </a:t>
            </a:r>
          </a:p>
        </p:txBody>
      </p:sp>
      <p:sp>
        <p:nvSpPr>
          <p:cNvPr id="4" name="Slide Number Placeholder 3"/>
          <p:cNvSpPr>
            <a:spLocks noGrp="1"/>
          </p:cNvSpPr>
          <p:nvPr>
            <p:ph type="sldNum" sz="quarter" idx="10"/>
          </p:nvPr>
        </p:nvSpPr>
        <p:spPr/>
        <p:txBody>
          <a:bodyPr/>
          <a:lstStyle/>
          <a:p>
            <a:fld id="{67F5CA69-D60A-42B1-BE3B-C5171DC90F62}" type="slidenum">
              <a:rPr lang="en-IN" smtClean="0"/>
              <a:pPr/>
              <a:t>36</a:t>
            </a:fld>
            <a:endParaRPr lang="en-IN" dirty="0"/>
          </a:p>
        </p:txBody>
      </p:sp>
    </p:spTree>
    <p:extLst>
      <p:ext uri="{BB962C8B-B14F-4D97-AF65-F5344CB8AC3E}">
        <p14:creationId xmlns:p14="http://schemas.microsoft.com/office/powerpoint/2010/main" xmlns="" val="169030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support@intellipaat.com"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intellipaat.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29190" y="2428868"/>
            <a:ext cx="3357586" cy="1143000"/>
          </a:xfrm>
        </p:spPr>
        <p:txBody>
          <a:bodyPr/>
          <a:lstStyle/>
          <a:p>
            <a:r>
              <a:rPr lang="en-US" dirty="0" smtClean="0"/>
              <a:t>Click to edit Master title style</a:t>
            </a:r>
            <a:endParaRPr lang="en-IN" dirty="0"/>
          </a:p>
        </p:txBody>
      </p:sp>
      <p:pic>
        <p:nvPicPr>
          <p:cNvPr id="6" name="Picture 5"/>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142976" y="2424001"/>
            <a:ext cx="2143424" cy="790685"/>
          </a:xfrm>
          <a:prstGeom prst="rect">
            <a:avLst/>
          </a:prstGeom>
        </p:spPr>
      </p:pic>
      <p:cxnSp>
        <p:nvCxnSpPr>
          <p:cNvPr id="7" name="Straight Connector 6"/>
          <p:cNvCxnSpPr/>
          <p:nvPr userDrawn="1"/>
        </p:nvCxnSpPr>
        <p:spPr>
          <a:xfrm rot="5400000">
            <a:off x="2464579" y="3142744"/>
            <a:ext cx="3643338"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0034" y="27272"/>
            <a:ext cx="5500726" cy="972836"/>
          </a:xfrm>
        </p:spPr>
        <p:txBody>
          <a:bodyPr/>
          <a:lstStyle/>
          <a:p>
            <a:r>
              <a:rPr lang="en-US" dirty="0" smtClean="0"/>
              <a:t>Click to edit Master title style</a:t>
            </a:r>
            <a:endParaRPr lang="en-IN" dirty="0"/>
          </a:p>
        </p:txBody>
      </p:sp>
      <p:pic>
        <p:nvPicPr>
          <p:cNvPr id="7" name="Picture 6"/>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6834774" y="173346"/>
            <a:ext cx="2143424" cy="790685"/>
          </a:xfrm>
          <a:prstGeom prst="rect">
            <a:avLst/>
          </a:prstGeom>
        </p:spPr>
      </p:pic>
      <p:cxnSp>
        <p:nvCxnSpPr>
          <p:cNvPr id="8" name="Straight Connector 7"/>
          <p:cNvCxnSpPr/>
          <p:nvPr userDrawn="1"/>
        </p:nvCxnSpPr>
        <p:spPr>
          <a:xfrm>
            <a:off x="445442" y="1074744"/>
            <a:ext cx="607223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0034" y="27272"/>
            <a:ext cx="5500726" cy="972836"/>
          </a:xfrm>
        </p:spPr>
        <p:txBody>
          <a:bodyPr/>
          <a:lstStyle/>
          <a:p>
            <a:r>
              <a:rPr lang="en-US" dirty="0" smtClean="0"/>
              <a:t>Click to edit Master title style</a:t>
            </a:r>
            <a:endParaRPr lang="en-IN" dirty="0"/>
          </a:p>
        </p:txBody>
      </p:sp>
      <p:pic>
        <p:nvPicPr>
          <p:cNvPr id="7" name="Picture 6"/>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6834774" y="173346"/>
            <a:ext cx="2143424" cy="790685"/>
          </a:xfrm>
          <a:prstGeom prst="rect">
            <a:avLst/>
          </a:prstGeom>
        </p:spPr>
      </p:pic>
      <p:cxnSp>
        <p:nvCxnSpPr>
          <p:cNvPr id="8" name="Straight Connector 7"/>
          <p:cNvCxnSpPr/>
          <p:nvPr userDrawn="1"/>
        </p:nvCxnSpPr>
        <p:spPr>
          <a:xfrm>
            <a:off x="445442" y="1074744"/>
            <a:ext cx="607223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6834774" y="173346"/>
            <a:ext cx="2143424" cy="790685"/>
          </a:xfrm>
          <a:prstGeom prst="rect">
            <a:avLst/>
          </a:prstGeom>
        </p:spPr>
      </p:pic>
      <p:sp>
        <p:nvSpPr>
          <p:cNvPr id="4" name="TextBox 3"/>
          <p:cNvSpPr txBox="1"/>
          <p:nvPr userDrawn="1"/>
        </p:nvSpPr>
        <p:spPr>
          <a:xfrm>
            <a:off x="171840" y="4666316"/>
            <a:ext cx="6543300" cy="1477328"/>
          </a:xfrm>
          <a:prstGeom prst="rect">
            <a:avLst/>
          </a:prstGeom>
          <a:noFill/>
        </p:spPr>
        <p:txBody>
          <a:bodyPr wrap="square" rtlCol="0">
            <a:spAutoFit/>
          </a:bodyPr>
          <a:lstStyle/>
          <a:p>
            <a:r>
              <a:rPr lang="en-IN" dirty="0" smtClean="0">
                <a:solidFill>
                  <a:srgbClr val="000000"/>
                </a:solidFill>
                <a:latin typeface="Century Schoolbook" charset="0"/>
              </a:rPr>
              <a:t>Email us – </a:t>
            </a:r>
            <a:r>
              <a:rPr lang="en-IN" dirty="0" smtClean="0">
                <a:solidFill>
                  <a:srgbClr val="000000"/>
                </a:solidFill>
                <a:latin typeface="Century Schoolbook" charset="0"/>
                <a:hlinkClick r:id="rId3"/>
              </a:rPr>
              <a:t>support@intellipaat.com</a:t>
            </a:r>
            <a:endParaRPr lang="en-IN" dirty="0" smtClean="0">
              <a:solidFill>
                <a:srgbClr val="000000"/>
              </a:solidFill>
              <a:latin typeface="Century Schoolbook" charset="0"/>
            </a:endParaRPr>
          </a:p>
          <a:p>
            <a:endParaRPr lang="en-IN" dirty="0" smtClean="0">
              <a:solidFill>
                <a:srgbClr val="000000"/>
              </a:solidFill>
              <a:latin typeface="Century Schoolbook" charset="0"/>
            </a:endParaRPr>
          </a:p>
          <a:p>
            <a:r>
              <a:rPr lang="en-IN" dirty="0" smtClean="0">
                <a:solidFill>
                  <a:srgbClr val="000000"/>
                </a:solidFill>
                <a:latin typeface="Century Schoolbook" charset="0"/>
              </a:rPr>
              <a:t>Visit us - </a:t>
            </a:r>
            <a:r>
              <a:rPr lang="en-IN" dirty="0" smtClean="0">
                <a:solidFill>
                  <a:srgbClr val="000000"/>
                </a:solidFill>
                <a:latin typeface="Century Schoolbook" charset="0"/>
                <a:hlinkClick r:id="rId4"/>
              </a:rPr>
              <a:t>https://intellipaat.com</a:t>
            </a:r>
            <a:endParaRPr lang="en-IN" dirty="0" smtClean="0">
              <a:solidFill>
                <a:srgbClr val="000000"/>
              </a:solidFill>
              <a:latin typeface="Century Schoolbook" charset="0"/>
            </a:endParaRPr>
          </a:p>
          <a:p>
            <a:endParaRPr lang="en-IN" dirty="0" smtClean="0">
              <a:solidFill>
                <a:srgbClr val="000000"/>
              </a:solidFill>
              <a:latin typeface="Century Schoolbook" charset="0"/>
            </a:endParaRPr>
          </a:p>
          <a:p>
            <a:endParaRPr lang="en-IN" dirty="0" smtClean="0">
              <a:solidFill>
                <a:srgbClr val="000000"/>
              </a:solidFill>
              <a:latin typeface="Century Schoolbook" charset="0"/>
            </a:endParaRPr>
          </a:p>
        </p:txBody>
      </p:sp>
      <p:sp>
        <p:nvSpPr>
          <p:cNvPr id="6" name="TextBox 5"/>
          <p:cNvSpPr txBox="1"/>
          <p:nvPr userDrawn="1"/>
        </p:nvSpPr>
        <p:spPr>
          <a:xfrm>
            <a:off x="3357554" y="2714620"/>
            <a:ext cx="2643206" cy="646331"/>
          </a:xfrm>
          <a:prstGeom prst="rect">
            <a:avLst/>
          </a:prstGeom>
          <a:noFill/>
        </p:spPr>
        <p:txBody>
          <a:bodyPr wrap="square" rtlCol="0">
            <a:spAutoFit/>
          </a:bodyPr>
          <a:lstStyle/>
          <a:p>
            <a:r>
              <a:rPr lang="en-IN" sz="3600" dirty="0" smtClean="0">
                <a:solidFill>
                  <a:srgbClr val="C00000"/>
                </a:solidFill>
                <a:latin typeface="Gill Sans MT" pitchFamily="34" charset="0"/>
              </a:rPr>
              <a:t>Thank You</a:t>
            </a:r>
            <a:endParaRPr lang="en-IN" sz="3600" dirty="0">
              <a:solidFill>
                <a:srgbClr val="C00000"/>
              </a:solidFill>
              <a:latin typeface="Gill Sans MT"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0034" y="274638"/>
            <a:ext cx="5500726" cy="1143000"/>
          </a:xfrm>
          <a:prstGeom prst="rect">
            <a:avLst/>
          </a:prstGeom>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p:txBody>
      </p:sp>
      <p:sp>
        <p:nvSpPr>
          <p:cNvPr id="8" name="Rectangle 7"/>
          <p:cNvSpPr/>
          <p:nvPr userDrawn="1"/>
        </p:nvSpPr>
        <p:spPr>
          <a:xfrm>
            <a:off x="1175" y="6476283"/>
            <a:ext cx="9142825" cy="38174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smtClean="0"/>
          </a:p>
          <a:p>
            <a:pPr algn="r"/>
            <a:endParaRPr lang="en-IN" dirty="0"/>
          </a:p>
        </p:txBody>
      </p:sp>
      <p:sp>
        <p:nvSpPr>
          <p:cNvPr id="6" name="Rectangle 5"/>
          <p:cNvSpPr/>
          <p:nvPr userDrawn="1"/>
        </p:nvSpPr>
        <p:spPr>
          <a:xfrm>
            <a:off x="142844" y="6500834"/>
            <a:ext cx="3869553" cy="28572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Intellipaat Software Solutions Pvt. Ltd.</a:t>
            </a:r>
            <a:endParaRPr lang="en-IN" dirty="0"/>
          </a:p>
        </p:txBody>
      </p:sp>
      <p:pic>
        <p:nvPicPr>
          <p:cNvPr id="7" name="Picture 6" descr="D:\chethana\Intellipaat\WHITE LOGO.png"/>
          <p:cNvPicPr/>
          <p:nvPr userDrawn="1"/>
        </p:nvPicPr>
        <p:blipFill>
          <a:blip r:embed="rId6"/>
          <a:srcRect/>
          <a:stretch>
            <a:fillRect/>
          </a:stretch>
        </p:blipFill>
        <p:spPr bwMode="auto">
          <a:xfrm>
            <a:off x="8072462" y="6500834"/>
            <a:ext cx="1026795" cy="301625"/>
          </a:xfrm>
          <a:prstGeom prst="rect">
            <a:avLst/>
          </a:prstGeom>
          <a:noFill/>
          <a:ln w="9525">
            <a:noFill/>
            <a:miter lim="800000"/>
            <a:headEnd/>
            <a:tailEnd/>
          </a:ln>
        </p:spPr>
      </p:pic>
      <p:sp>
        <p:nvSpPr>
          <p:cNvPr id="9" name="Rectangle 8"/>
          <p:cNvSpPr/>
          <p:nvPr userDrawn="1"/>
        </p:nvSpPr>
        <p:spPr>
          <a:xfrm>
            <a:off x="3886200" y="6477001"/>
            <a:ext cx="5105400" cy="292709"/>
          </a:xfrm>
          <a:prstGeom prst="rect">
            <a:avLst/>
          </a:prstGeom>
        </p:spPr>
        <p:txBody>
          <a:bodyPr wrap="square">
            <a:spAutoFit/>
          </a:bodyPr>
          <a:lstStyle/>
          <a:p>
            <a:r>
              <a:rPr lang="en-IN" sz="1400" dirty="0" smtClean="0"/>
              <a:t>   © Copyright Intellipaat.com All rights reserved</a:t>
            </a:r>
            <a:endParaRPr lang="en-US" sz="1400" dirty="0"/>
          </a:p>
        </p:txBody>
      </p:sp>
    </p:spTree>
  </p:cSld>
  <p:clrMap bg1="lt1" tx1="dk1" bg2="lt2" tx2="dk2" accent1="accent1" accent2="accent2" accent3="accent3" accent4="accent4" accent5="accent5" accent6="accent6" hlink="hlink" folHlink="folHlink"/>
  <p:sldLayoutIdLst>
    <p:sldLayoutId id="2147483674" r:id="rId1"/>
    <p:sldLayoutId id="2147483670" r:id="rId2"/>
    <p:sldLayoutId id="2147483690" r:id="rId3"/>
    <p:sldLayoutId id="2147483680" r:id="rId4"/>
  </p:sldLayoutIdLst>
  <p:txStyles>
    <p:titleStyle>
      <a:lvl1pPr algn="ctr" defTabSz="914400" rtl="0" eaLnBrk="1" latinLnBrk="0" hangingPunct="1">
        <a:spcBef>
          <a:spcPct val="0"/>
        </a:spcBef>
        <a:buNone/>
        <a:defRPr sz="3200" kern="1200">
          <a:solidFill>
            <a:schemeClr val="tx1"/>
          </a:solidFill>
          <a:latin typeface="Gill Sans M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Gill Sans MT"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Gill Sans M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ark.apache.org/docs/latest/api/scala/index.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ark.apache.org/docs/latest/sql-programming-guid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1976" y="2500314"/>
            <a:ext cx="4243428" cy="1214438"/>
          </a:xfrm>
        </p:spPr>
        <p:txBody>
          <a:bodyPr>
            <a:normAutofit fontScale="90000"/>
          </a:bodyPr>
          <a:lstStyle/>
          <a:p>
            <a:r>
              <a:rPr lang="en-IN" sz="3600" dirty="0" smtClean="0">
                <a:effectLst>
                  <a:outerShdw blurRad="38100" dist="38100" dir="2700000" algn="tl">
                    <a:srgbClr val="000000">
                      <a:alpha val="43137"/>
                    </a:srgbClr>
                  </a:outerShdw>
                </a:effectLst>
              </a:rPr>
              <a:t/>
            </a:r>
            <a:br>
              <a:rPr lang="en-IN" sz="3600" dirty="0" smtClean="0">
                <a:effectLst>
                  <a:outerShdw blurRad="38100" dist="38100" dir="2700000" algn="tl">
                    <a:srgbClr val="000000">
                      <a:alpha val="43137"/>
                    </a:srgbClr>
                  </a:outerShdw>
                </a:effectLst>
              </a:rPr>
            </a:br>
            <a:r>
              <a:rPr lang="en-IN" sz="3600" dirty="0" smtClean="0">
                <a:effectLst>
                  <a:outerShdw blurRad="38100" dist="38100" dir="2700000" algn="tl">
                    <a:srgbClr val="000000">
                      <a:alpha val="43137"/>
                    </a:srgbClr>
                  </a:outerShdw>
                </a:effectLst>
              </a:rPr>
              <a:t/>
            </a:r>
            <a:br>
              <a:rPr lang="en-IN" sz="3600" dirty="0" smtClean="0">
                <a:effectLst>
                  <a:outerShdw blurRad="38100" dist="38100" dir="2700000" algn="tl">
                    <a:srgbClr val="000000">
                      <a:alpha val="43137"/>
                    </a:srgbClr>
                  </a:outerShdw>
                </a:effectLst>
              </a:rPr>
            </a:br>
            <a:r>
              <a:rPr lang="en-IN" sz="3600" dirty="0" smtClean="0">
                <a:effectLst>
                  <a:outerShdw blurRad="38100" dist="38100" dir="2700000" algn="tl">
                    <a:srgbClr val="000000">
                      <a:alpha val="43137"/>
                    </a:srgbClr>
                  </a:outerShdw>
                </a:effectLst>
              </a:rPr>
              <a:t>Spark SQL</a:t>
            </a:r>
            <a:br>
              <a:rPr lang="en-IN" sz="3600" dirty="0" smtClean="0">
                <a:effectLst>
                  <a:outerShdw blurRad="38100" dist="38100" dir="2700000" algn="tl">
                    <a:srgbClr val="000000">
                      <a:alpha val="43137"/>
                    </a:srgbClr>
                  </a:outerShdw>
                </a:effectLst>
              </a:rPr>
            </a:br>
            <a:r>
              <a:rPr lang="en-IN" sz="3600" dirty="0" smtClean="0">
                <a:effectLst>
                  <a:outerShdw blurRad="38100" dist="38100" dir="2700000" algn="tl">
                    <a:srgbClr val="000000">
                      <a:alpha val="43137"/>
                    </a:srgbClr>
                  </a:outerShdw>
                </a:effectLst>
              </a:rPr>
              <a:t/>
            </a:r>
            <a:br>
              <a:rPr lang="en-IN" sz="3600" dirty="0" smtClean="0">
                <a:effectLst>
                  <a:outerShdw blurRad="38100" dist="38100" dir="2700000" algn="tl">
                    <a:srgbClr val="000000">
                      <a:alpha val="43137"/>
                    </a:srgbClr>
                  </a:outerShdw>
                </a:effectLst>
              </a:rPr>
            </a:br>
            <a:r>
              <a:rPr lang="en-IN" sz="3600" dirty="0" smtClean="0">
                <a:effectLst>
                  <a:outerShdw blurRad="38100" dist="38100" dir="2700000" algn="tl">
                    <a:srgbClr val="000000">
                      <a:alpha val="43137"/>
                    </a:srgbClr>
                  </a:outerShdw>
                </a:effectLst>
              </a:rPr>
              <a:t/>
            </a:r>
            <a:br>
              <a:rPr lang="en-IN" sz="3600" dirty="0" smtClean="0">
                <a:effectLst>
                  <a:outerShdw blurRad="38100" dist="38100" dir="2700000" algn="tl">
                    <a:srgbClr val="000000">
                      <a:alpha val="43137"/>
                    </a:srgbClr>
                  </a:outerShdw>
                </a:effectLst>
              </a:rPr>
            </a:br>
            <a:endParaRPr lang="en-IN" sz="3100" dirty="0">
              <a:solidFill>
                <a:schemeClr val="accent6"/>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57158" y="211092"/>
            <a:ext cx="3429024" cy="972836"/>
          </a:xfrm>
          <a:prstGeom prst="rect">
            <a:avLst/>
          </a:prstGeom>
        </p:spPr>
        <p:txBody>
          <a:bodyPr/>
          <a:lstStyle/>
          <a:p>
            <a:pPr algn="ctr">
              <a:spcBef>
                <a:spcPct val="0"/>
              </a:spcBef>
              <a:defRPr/>
            </a:pPr>
            <a:r>
              <a:rPr lang="en-US" sz="3200" dirty="0" err="1" smtClean="0">
                <a:latin typeface="Gill Sans MT" pitchFamily="34" charset="0"/>
                <a:ea typeface="+mj-ea"/>
                <a:cs typeface="+mj-cs"/>
              </a:rPr>
              <a:t>SparkSQL</a:t>
            </a:r>
            <a:r>
              <a:rPr lang="en-US" sz="3200" dirty="0" smtClean="0">
                <a:latin typeface="Gill Sans MT" pitchFamily="34" charset="0"/>
                <a:ea typeface="+mj-ea"/>
                <a:cs typeface="+mj-cs"/>
              </a:rPr>
              <a:t> : </a:t>
            </a:r>
            <a:endParaRPr kumimoji="0" lang="en-IN" sz="3200" b="0" i="0" u="none" strike="noStrike" kern="1200" cap="none" spc="0" normalizeH="0" baseline="0" noProof="0" dirty="0">
              <a:ln>
                <a:noFill/>
              </a:ln>
              <a:solidFill>
                <a:schemeClr val="tx1"/>
              </a:solidFill>
              <a:effectLst/>
              <a:uLnTx/>
              <a:uFillTx/>
              <a:latin typeface="Gill Sans MT" pitchFamily="34" charset="0"/>
              <a:ea typeface="+mj-ea"/>
              <a:cs typeface="+mj-cs"/>
            </a:endParaRPr>
          </a:p>
        </p:txBody>
      </p:sp>
      <p:sp>
        <p:nvSpPr>
          <p:cNvPr id="7" name="TextBox 6"/>
          <p:cNvSpPr txBox="1"/>
          <p:nvPr/>
        </p:nvSpPr>
        <p:spPr>
          <a:xfrm>
            <a:off x="571472" y="1422051"/>
            <a:ext cx="8249000" cy="4211409"/>
          </a:xfrm>
          <a:prstGeom prst="rect">
            <a:avLst/>
          </a:prstGeom>
          <a:solidFill>
            <a:schemeClr val="bg1">
              <a:lumMod val="95000"/>
            </a:schemeClr>
          </a:solidFill>
        </p:spPr>
        <p:txBody>
          <a:bodyPr wrap="square" rtlCol="0">
            <a:spAutoFit/>
          </a:bodyPr>
          <a:lstStyle/>
          <a:p>
            <a:pPr marL="358775" lvl="0" indent="-358775" defTabSz="473075" fontAlgn="base" hangingPunct="0">
              <a:spcBef>
                <a:spcPts val="3400"/>
              </a:spcBef>
              <a:spcAft>
                <a:spcPct val="0"/>
              </a:spcAft>
              <a:buSzPct val="75000"/>
              <a:buFont typeface="Wingdings" pitchFamily="2" charset="2"/>
              <a:buChar char="§"/>
            </a:pPr>
            <a:r>
              <a:rPr lang="en-US" dirty="0" smtClean="0">
                <a:latin typeface="Gill Sans MT" pitchFamily="34" charset="0"/>
              </a:rPr>
              <a:t> </a:t>
            </a:r>
            <a:r>
              <a:rPr lang="en-US" kern="0" dirty="0" err="1" smtClean="0">
                <a:latin typeface="Gill Sans MT" pitchFamily="34" charset="0"/>
                <a:sym typeface="Helvetica Light" charset="0"/>
              </a:rPr>
              <a:t>SQLContext</a:t>
            </a:r>
            <a:r>
              <a:rPr lang="en-US" kern="0" dirty="0" smtClean="0">
                <a:latin typeface="Gill Sans MT" pitchFamily="34" charset="0"/>
                <a:sym typeface="Helvetica Light" charset="0"/>
              </a:rPr>
              <a:t> is the entry point for all </a:t>
            </a:r>
            <a:r>
              <a:rPr lang="en-US" kern="0" dirty="0" err="1" smtClean="0">
                <a:latin typeface="Gill Sans MT" pitchFamily="34" charset="0"/>
                <a:sym typeface="Helvetica Light" charset="0"/>
              </a:rPr>
              <a:t>SparkSQL</a:t>
            </a:r>
            <a:r>
              <a:rPr lang="en-US" kern="0" dirty="0" smtClean="0">
                <a:latin typeface="Gill Sans MT" pitchFamily="34" charset="0"/>
                <a:sym typeface="Helvetica Light" charset="0"/>
              </a:rPr>
              <a:t> functionality</a:t>
            </a:r>
          </a:p>
          <a:p>
            <a:pPr marL="358775" lvl="0" indent="-358775" defTabSz="473075" fontAlgn="base" hangingPunct="0">
              <a:spcBef>
                <a:spcPts val="3400"/>
              </a:spcBef>
              <a:spcAft>
                <a:spcPct val="0"/>
              </a:spcAft>
              <a:buSzPct val="75000"/>
              <a:buFont typeface="Wingdings" pitchFamily="2" charset="2"/>
              <a:buChar char="§"/>
            </a:pPr>
            <a:r>
              <a:rPr lang="en-US" kern="0" dirty="0" err="1" smtClean="0">
                <a:latin typeface="Gill Sans MT" pitchFamily="34" charset="0"/>
                <a:sym typeface="Helvetica Light" charset="0"/>
              </a:rPr>
              <a:t>HiveContext</a:t>
            </a:r>
            <a:r>
              <a:rPr lang="en-US" kern="0" dirty="0" smtClean="0">
                <a:latin typeface="Gill Sans MT" pitchFamily="34" charset="0"/>
                <a:sym typeface="Helvetica Light" charset="0"/>
              </a:rPr>
              <a:t> provides superset of functionality over </a:t>
            </a:r>
            <a:r>
              <a:rPr lang="en-US" kern="0" dirty="0" err="1" smtClean="0">
                <a:latin typeface="Gill Sans MT" pitchFamily="34" charset="0"/>
                <a:sym typeface="Helvetica Light" charset="0"/>
              </a:rPr>
              <a:t>SQLContext</a:t>
            </a:r>
            <a:endParaRPr lang="en-US" kern="0" dirty="0" smtClean="0">
              <a:latin typeface="Gill Sans MT" pitchFamily="34" charset="0"/>
              <a:sym typeface="Helvetica Light" charset="0"/>
            </a:endParaRPr>
          </a:p>
          <a:p>
            <a:pPr marL="358775" lvl="0" indent="-358775" defTabSz="473075" fontAlgn="base" hangingPunct="0">
              <a:spcBef>
                <a:spcPts val="3400"/>
              </a:spcBef>
              <a:spcAft>
                <a:spcPct val="0"/>
              </a:spcAft>
              <a:buSzPct val="75000"/>
              <a:buFont typeface="Wingdings" pitchFamily="2" charset="2"/>
              <a:buChar char="§"/>
            </a:pPr>
            <a:r>
              <a:rPr lang="en-US" kern="0" dirty="0" smtClean="0">
                <a:latin typeface="Gill Sans MT" pitchFamily="34" charset="0"/>
                <a:sym typeface="Helvetica Light" charset="0"/>
              </a:rPr>
              <a:t>Create </a:t>
            </a:r>
            <a:r>
              <a:rPr lang="en-US" kern="0" dirty="0" err="1" smtClean="0">
                <a:latin typeface="Gill Sans MT" pitchFamily="34" charset="0"/>
                <a:sym typeface="Helvetica Light" charset="0"/>
              </a:rPr>
              <a:t>SQLContext</a:t>
            </a:r>
            <a:endParaRPr lang="en-US" kern="0" dirty="0" smtClean="0">
              <a:latin typeface="Gill Sans MT" pitchFamily="34" charset="0"/>
              <a:sym typeface="Helvetica Light" charset="0"/>
            </a:endParaRPr>
          </a:p>
          <a:p>
            <a:pPr marL="358775" indent="-358775" defTabSz="473075" fontAlgn="base" hangingPunct="0">
              <a:spcBef>
                <a:spcPts val="3400"/>
              </a:spcBef>
              <a:spcAft>
                <a:spcPct val="0"/>
              </a:spcAft>
              <a:buSzPct val="75000"/>
            </a:pPr>
            <a:r>
              <a:rPr lang="en-US" dirty="0"/>
              <a:t>The entry point into all functionality in Spark SQL is the </a:t>
            </a:r>
            <a:r>
              <a:rPr lang="en-US" dirty="0" err="1">
                <a:hlinkClick r:id="rId2"/>
              </a:rPr>
              <a:t>SQLContext</a:t>
            </a:r>
            <a:r>
              <a:rPr lang="en-US" dirty="0"/>
              <a:t> class, or one of its descendants. To create a basic </a:t>
            </a:r>
            <a:r>
              <a:rPr lang="en-US" dirty="0" err="1"/>
              <a:t>SQLContext</a:t>
            </a:r>
            <a:r>
              <a:rPr lang="en-US" dirty="0"/>
              <a:t>, all you need is a </a:t>
            </a:r>
            <a:r>
              <a:rPr lang="en-US" dirty="0" err="1"/>
              <a:t>SparkContext</a:t>
            </a:r>
            <a:r>
              <a:rPr lang="en-US" dirty="0"/>
              <a:t>.</a:t>
            </a:r>
          </a:p>
          <a:p>
            <a:pPr marL="358775" lvl="0" indent="-358775" defTabSz="473075" fontAlgn="base" hangingPunct="0">
              <a:spcBef>
                <a:spcPts val="3400"/>
              </a:spcBef>
              <a:spcAft>
                <a:spcPct val="0"/>
              </a:spcAft>
              <a:buSzPct val="75000"/>
            </a:pPr>
            <a:r>
              <a:rPr lang="en-US" kern="0" dirty="0" smtClean="0">
                <a:latin typeface="Gill Sans MT" pitchFamily="34" charset="0"/>
                <a:sym typeface="Helvetica Light" charset="0"/>
              </a:rPr>
              <a:t>        </a:t>
            </a:r>
            <a:r>
              <a:rPr lang="en-US" kern="0" dirty="0" err="1" smtClean="0">
                <a:latin typeface="Helvetica Light"/>
                <a:sym typeface="Helvetica Light" charset="0"/>
              </a:rPr>
              <a:t>val</a:t>
            </a:r>
            <a:r>
              <a:rPr lang="en-US" kern="0" dirty="0" smtClean="0">
                <a:latin typeface="Helvetica Light"/>
                <a:sym typeface="Helvetica Light" charset="0"/>
              </a:rPr>
              <a:t> sc: </a:t>
            </a:r>
            <a:r>
              <a:rPr lang="en-US" kern="0" dirty="0" err="1" smtClean="0">
                <a:latin typeface="Helvetica Light"/>
                <a:sym typeface="Helvetica Light" charset="0"/>
              </a:rPr>
              <a:t>SparkContext</a:t>
            </a:r>
            <a:r>
              <a:rPr lang="en-US" kern="0" dirty="0" smtClean="0">
                <a:latin typeface="Helvetica Light"/>
                <a:sym typeface="Helvetica Light" charset="0"/>
              </a:rPr>
              <a:t> // An existing </a:t>
            </a:r>
            <a:r>
              <a:rPr lang="en-US" kern="0" dirty="0" err="1" smtClean="0">
                <a:latin typeface="Helvetica Light"/>
                <a:sym typeface="Helvetica Light" charset="0"/>
              </a:rPr>
              <a:t>SparkContext</a:t>
            </a:r>
            <a:r>
              <a:rPr lang="en-US" kern="0" dirty="0" smtClean="0">
                <a:latin typeface="Helvetica Light"/>
                <a:sym typeface="Helvetica Light" charset="0"/>
              </a:rPr>
              <a:t>.</a:t>
            </a:r>
          </a:p>
          <a:p>
            <a:pPr marL="358775" lvl="0" indent="-358775" algn="ctr" defTabSz="473075" fontAlgn="base" hangingPunct="0">
              <a:spcBef>
                <a:spcPts val="3400"/>
              </a:spcBef>
              <a:spcAft>
                <a:spcPct val="0"/>
              </a:spcAft>
              <a:buSzPct val="75000"/>
            </a:pPr>
            <a:r>
              <a:rPr lang="en-US" kern="0" dirty="0" err="1" smtClean="0">
                <a:latin typeface="Helvetica Light"/>
                <a:sym typeface="Helvetica Light" charset="0"/>
              </a:rPr>
              <a:t>val</a:t>
            </a:r>
            <a:r>
              <a:rPr lang="en-US" kern="0" dirty="0" smtClean="0">
                <a:latin typeface="Helvetica Light"/>
                <a:sym typeface="Helvetica Light" charset="0"/>
              </a:rPr>
              <a:t> </a:t>
            </a:r>
            <a:r>
              <a:rPr lang="en-US" kern="0" dirty="0" err="1" smtClean="0">
                <a:latin typeface="Helvetica Light"/>
                <a:sym typeface="Helvetica Light" charset="0"/>
              </a:rPr>
              <a:t>sqlContext</a:t>
            </a:r>
            <a:r>
              <a:rPr lang="en-US" kern="0" dirty="0" smtClean="0">
                <a:latin typeface="Helvetica Light"/>
                <a:sym typeface="Helvetica Light" charset="0"/>
              </a:rPr>
              <a:t> = new </a:t>
            </a:r>
            <a:r>
              <a:rPr lang="en-US" kern="0" dirty="0" err="1" smtClean="0">
                <a:latin typeface="Helvetica Light"/>
                <a:sym typeface="Helvetica Light" charset="0"/>
              </a:rPr>
              <a:t>org.apache.spark.sql.SQLContext</a:t>
            </a:r>
            <a:r>
              <a:rPr lang="en-US" kern="0" dirty="0" smtClean="0">
                <a:latin typeface="Helvetica Light"/>
                <a:sym typeface="Helvetica Light" charset="0"/>
              </a:rPr>
              <a:t>(sc)</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57158" y="1000108"/>
            <a:ext cx="6215106" cy="214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p:cNvPicPr>
            <a:picLocks noChangeAspect="1" noChangeArrowheads="1"/>
          </p:cNvPicPr>
          <p:nvPr/>
        </p:nvPicPr>
        <p:blipFill>
          <a:blip r:embed="rId2"/>
          <a:srcRect/>
          <a:stretch>
            <a:fillRect/>
          </a:stretch>
        </p:blipFill>
        <p:spPr bwMode="auto">
          <a:xfrm>
            <a:off x="1500167" y="2429810"/>
            <a:ext cx="2643206" cy="2446986"/>
          </a:xfrm>
          <a:prstGeom prst="rect">
            <a:avLst/>
          </a:prstGeom>
          <a:noFill/>
          <a:ln w="9525">
            <a:noFill/>
            <a:miter lim="800000"/>
            <a:headEnd/>
            <a:tailEnd/>
          </a:ln>
          <a:effectLst/>
        </p:spPr>
      </p:pic>
      <p:sp>
        <p:nvSpPr>
          <p:cNvPr id="6" name="Oval Callout 5"/>
          <p:cNvSpPr/>
          <p:nvPr/>
        </p:nvSpPr>
        <p:spPr>
          <a:xfrm flipH="1">
            <a:off x="2285984" y="1214422"/>
            <a:ext cx="4143404" cy="1214446"/>
          </a:xfrm>
          <a:prstGeom prst="wedgeEllipseCallout">
            <a:avLst>
              <a:gd name="adj1" fmla="val 36801"/>
              <a:gd name="adj2" fmla="val 101853"/>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0000"/>
                </a:solidFill>
                <a:latin typeface="Gill Sans MT" pitchFamily="34" charset="0"/>
              </a:rPr>
              <a:t>How to create a </a:t>
            </a:r>
            <a:r>
              <a:rPr lang="en-US" dirty="0" err="1" smtClean="0">
                <a:solidFill>
                  <a:srgbClr val="000000"/>
                </a:solidFill>
                <a:latin typeface="Gill Sans MT" pitchFamily="34" charset="0"/>
              </a:rPr>
              <a:t>DataFrame</a:t>
            </a:r>
            <a:r>
              <a:rPr lang="en-US" dirty="0" smtClean="0">
                <a:solidFill>
                  <a:srgbClr val="000000"/>
                </a:solidFill>
                <a:latin typeface="Gill Sans MT" pitchFamily="34"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57158" y="211092"/>
            <a:ext cx="4572032" cy="972836"/>
          </a:xfrm>
          <a:prstGeom prst="rect">
            <a:avLst/>
          </a:prstGeom>
        </p:spPr>
        <p:txBody>
          <a:bodyPr/>
          <a:lstStyle/>
          <a:p>
            <a:pPr algn="ctr">
              <a:spcBef>
                <a:spcPct val="0"/>
              </a:spcBef>
              <a:defRPr/>
            </a:pPr>
            <a:r>
              <a:rPr lang="en-US" sz="3200" dirty="0" smtClean="0">
                <a:latin typeface="Gill Sans MT" pitchFamily="34" charset="0"/>
                <a:ea typeface="+mj-ea"/>
                <a:cs typeface="+mj-cs"/>
              </a:rPr>
              <a:t>Creating </a:t>
            </a:r>
            <a:r>
              <a:rPr lang="en-US" sz="3200" dirty="0" err="1" smtClean="0">
                <a:latin typeface="Gill Sans MT" pitchFamily="34" charset="0"/>
                <a:ea typeface="+mj-ea"/>
                <a:cs typeface="+mj-cs"/>
              </a:rPr>
              <a:t>DataFrame</a:t>
            </a:r>
            <a:r>
              <a:rPr lang="en-US" sz="3200" dirty="0" smtClean="0">
                <a:latin typeface="Gill Sans MT" pitchFamily="34" charset="0"/>
                <a:ea typeface="+mj-ea"/>
                <a:cs typeface="+mj-cs"/>
              </a:rPr>
              <a:t> : </a:t>
            </a:r>
            <a:endParaRPr kumimoji="0" lang="en-IN" sz="3200" b="0" i="0" u="none" strike="noStrike" kern="1200" cap="none" spc="0" normalizeH="0" baseline="0" noProof="0" dirty="0">
              <a:ln>
                <a:noFill/>
              </a:ln>
              <a:solidFill>
                <a:schemeClr val="tx1"/>
              </a:solidFill>
              <a:effectLst/>
              <a:uLnTx/>
              <a:uFillTx/>
              <a:latin typeface="Gill Sans MT" pitchFamily="34" charset="0"/>
              <a:ea typeface="+mj-ea"/>
              <a:cs typeface="+mj-cs"/>
            </a:endParaRPr>
          </a:p>
        </p:txBody>
      </p:sp>
      <p:sp>
        <p:nvSpPr>
          <p:cNvPr id="2" name="Rectangle 1"/>
          <p:cNvSpPr>
            <a:spLocks noChangeArrowheads="1"/>
          </p:cNvSpPr>
          <p:nvPr/>
        </p:nvSpPr>
        <p:spPr bwMode="auto">
          <a:xfrm>
            <a:off x="355488" y="1420997"/>
            <a:ext cx="7592143"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1D1F22"/>
                </a:solidFill>
                <a:effectLst/>
                <a:latin typeface="Helvetica" panose="020B0604020202020204" pitchFamily="34" charset="0"/>
                <a:ea typeface="Times New Roman" panose="02020603050405020304" pitchFamily="18" charset="0"/>
              </a:rPr>
              <a:t>With a </a:t>
            </a:r>
            <a:r>
              <a:rPr kumimoji="0" lang="en-US" altLang="en-US" sz="1600" b="0" i="0" u="none" strike="noStrike" cap="none" normalizeH="0" baseline="0" dirty="0" err="1" smtClean="0">
                <a:ln>
                  <a:noFill/>
                </a:ln>
                <a:solidFill>
                  <a:srgbClr val="444444"/>
                </a:solidFill>
                <a:effectLst/>
                <a:latin typeface="Lucida Console" panose="020B0609040504020204" pitchFamily="49" charset="0"/>
                <a:ea typeface="Times New Roman" panose="02020603050405020304" pitchFamily="18" charset="0"/>
                <a:cs typeface="Courier New" panose="02070309020205020404" pitchFamily="49" charset="0"/>
              </a:rPr>
              <a:t>SQLContext</a:t>
            </a:r>
            <a:r>
              <a:rPr kumimoji="0" lang="en-US" altLang="en-US" sz="1600" b="0" i="0" u="none" strike="noStrike" cap="none" normalizeH="0" baseline="0" dirty="0" smtClean="0">
                <a:ln>
                  <a:noFill/>
                </a:ln>
                <a:solidFill>
                  <a:srgbClr val="1D1F22"/>
                </a:solidFill>
                <a:effectLst/>
                <a:latin typeface="Helvetica" panose="020B0604020202020204" pitchFamily="34" charset="0"/>
                <a:ea typeface="Times New Roman" panose="02020603050405020304" pitchFamily="18" charset="0"/>
              </a:rPr>
              <a:t>, applications can create </a:t>
            </a:r>
            <a:r>
              <a:rPr kumimoji="0" lang="en-US" altLang="en-US" sz="1600" b="0" i="0" u="none" strike="noStrike" cap="none" normalizeH="0" baseline="0" dirty="0" err="1" smtClean="0">
                <a:ln>
                  <a:noFill/>
                </a:ln>
                <a:solidFill>
                  <a:srgbClr val="444444"/>
                </a:solidFill>
                <a:effectLst/>
                <a:latin typeface="Lucida Console" panose="020B0609040504020204" pitchFamily="49" charset="0"/>
                <a:ea typeface="Times New Roman" panose="02020603050405020304" pitchFamily="18" charset="0"/>
                <a:cs typeface="Courier New" panose="02070309020205020404" pitchFamily="49" charset="0"/>
              </a:rPr>
              <a:t>DataFrame</a:t>
            </a:r>
            <a:r>
              <a:rPr kumimoji="0" lang="en-US" altLang="en-US" sz="1600" b="0" i="0" u="none" strike="noStrike" cap="none" normalizeH="0" baseline="0" dirty="0" err="1" smtClean="0">
                <a:ln>
                  <a:noFill/>
                </a:ln>
                <a:solidFill>
                  <a:srgbClr val="1D1F22"/>
                </a:solidFill>
                <a:effectLst/>
                <a:latin typeface="Helvetica" panose="020B0604020202020204" pitchFamily="34" charset="0"/>
                <a:ea typeface="Times New Roman" panose="02020603050405020304" pitchFamily="18" charset="0"/>
              </a:rPr>
              <a:t>s</a:t>
            </a:r>
            <a:r>
              <a:rPr kumimoji="0" lang="en-US" altLang="en-US" sz="1600" b="0" i="0" u="none" strike="noStrike" cap="none" normalizeH="0" baseline="0" dirty="0" smtClean="0">
                <a:ln>
                  <a:noFill/>
                </a:ln>
                <a:solidFill>
                  <a:srgbClr val="1D1F22"/>
                </a:solidFill>
                <a:effectLst/>
                <a:latin typeface="Helvetica" panose="020B0604020202020204" pitchFamily="34" charset="0"/>
                <a:ea typeface="Times New Roman" panose="02020603050405020304" pitchFamily="18" charset="0"/>
              </a:rPr>
              <a:t> from an </a:t>
            </a:r>
            <a:r>
              <a:rPr kumimoji="0" lang="en-US" altLang="en-US" sz="1600" b="0" i="0" u="none" strike="noStrike" cap="none" normalizeH="0" baseline="0" dirty="0" smtClean="0">
                <a:ln>
                  <a:noFill/>
                </a:ln>
                <a:solidFill>
                  <a:srgbClr val="0088CC"/>
                </a:solidFill>
                <a:effectLst/>
                <a:latin typeface="Helvetica" panose="020B0604020202020204" pitchFamily="34" charset="0"/>
                <a:ea typeface="Times New Roman" panose="02020603050405020304" pitchFamily="18" charset="0"/>
                <a:hlinkClick r:id="rId2"/>
              </a:rPr>
              <a:t>existing </a:t>
            </a:r>
            <a:r>
              <a:rPr kumimoji="0" lang="en-US" altLang="en-US" sz="1600" b="0" i="0" u="none" strike="noStrike" cap="none" normalizeH="0" baseline="0" dirty="0" smtClean="0">
                <a:ln>
                  <a:noFill/>
                </a:ln>
                <a:solidFill>
                  <a:srgbClr val="0088CC"/>
                </a:solidFill>
                <a:effectLst/>
                <a:latin typeface="Lucida Console" panose="020B0609040504020204" pitchFamily="49" charset="0"/>
                <a:ea typeface="Times New Roman" panose="02020603050405020304" pitchFamily="18" charset="0"/>
                <a:cs typeface="Courier New" panose="02070309020205020404" pitchFamily="49" charset="0"/>
                <a:hlinkClick r:id="rId2"/>
              </a:rPr>
              <a:t>RDD</a:t>
            </a:r>
            <a:r>
              <a:rPr kumimoji="0" lang="en-US" altLang="en-US" sz="1600" b="0" i="0" u="none" strike="noStrike" cap="none" normalizeH="0" baseline="0" dirty="0" smtClean="0">
                <a:ln>
                  <a:noFill/>
                </a:ln>
                <a:solidFill>
                  <a:srgbClr val="1D1F22"/>
                </a:solidFill>
                <a:effectLst/>
                <a:latin typeface="Helvetica"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1D1F22"/>
                </a:solidFill>
                <a:effectLst/>
                <a:latin typeface="Helvetica" panose="020B0604020202020204" pitchFamily="34" charset="0"/>
                <a:ea typeface="Times New Roman" panose="02020603050405020304" pitchFamily="18" charset="0"/>
              </a:rPr>
              <a:t>from a Hive table, or from </a:t>
            </a:r>
            <a:r>
              <a:rPr kumimoji="0" lang="en-US" altLang="en-US" sz="1600" b="0" i="0" u="none" strike="noStrike" cap="none" normalizeH="0" baseline="0" dirty="0" smtClean="0">
                <a:ln>
                  <a:noFill/>
                </a:ln>
                <a:solidFill>
                  <a:srgbClr val="0088CC"/>
                </a:solidFill>
                <a:effectLst/>
                <a:latin typeface="Helvetica" panose="020B0604020202020204" pitchFamily="34" charset="0"/>
                <a:ea typeface="Times New Roman" panose="02020603050405020304" pitchFamily="18" charset="0"/>
                <a:hlinkClick r:id="rId2"/>
              </a:rPr>
              <a:t>data sources</a:t>
            </a:r>
            <a:r>
              <a:rPr kumimoji="0" lang="en-US" altLang="en-US" sz="1600" b="0" i="0" u="none" strike="noStrike" cap="none" normalizeH="0" baseline="0" dirty="0" smtClean="0">
                <a:ln>
                  <a:noFill/>
                </a:ln>
                <a:solidFill>
                  <a:srgbClr val="1D1F22"/>
                </a:solidFill>
                <a:effectLst/>
                <a:latin typeface="Helvetica" panose="020B0604020202020204" pitchFamily="34" charset="0"/>
                <a:ea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357190" y="2420888"/>
            <a:ext cx="5726978" cy="477054"/>
          </a:xfrm>
          <a:prstGeom prst="rect">
            <a:avLst/>
          </a:prstGeom>
        </p:spPr>
        <p:txBody>
          <a:bodyPr wrap="square">
            <a:spAutoFit/>
          </a:bodyPr>
          <a:lstStyle/>
          <a:p>
            <a:pPr>
              <a:lnSpc>
                <a:spcPts val="1120"/>
              </a:lnSpc>
              <a:spcAft>
                <a:spcPts val="750"/>
              </a:spcAft>
            </a:pPr>
            <a:r>
              <a:rPr lang="en-US" dirty="0" err="1">
                <a:solidFill>
                  <a:srgbClr val="1D1F22"/>
                </a:solidFill>
                <a:latin typeface="Helvetica" panose="020B0604020202020204" pitchFamily="34" charset="0"/>
                <a:ea typeface="Times New Roman" panose="02020603050405020304" pitchFamily="18" charset="0"/>
              </a:rPr>
              <a:t>val</a:t>
            </a:r>
            <a:r>
              <a:rPr lang="en-US" dirty="0">
                <a:solidFill>
                  <a:srgbClr val="1D1F22"/>
                </a:solidFill>
                <a:latin typeface="Helvetica" panose="020B0604020202020204" pitchFamily="34" charset="0"/>
                <a:ea typeface="Times New Roman" panose="02020603050405020304" pitchFamily="18" charset="0"/>
              </a:rPr>
              <a:t> list = </a:t>
            </a:r>
            <a:r>
              <a:rPr lang="en-US" dirty="0" err="1">
                <a:solidFill>
                  <a:srgbClr val="1D1F22"/>
                </a:solidFill>
                <a:latin typeface="Helvetica" panose="020B0604020202020204" pitchFamily="34" charset="0"/>
                <a:ea typeface="Times New Roman" panose="02020603050405020304" pitchFamily="18" charset="0"/>
              </a:rPr>
              <a:t>sc.parallelize</a:t>
            </a:r>
            <a:r>
              <a:rPr lang="en-US" dirty="0">
                <a:solidFill>
                  <a:srgbClr val="1D1F22"/>
                </a:solidFill>
                <a:latin typeface="Helvetica" panose="020B0604020202020204" pitchFamily="34" charset="0"/>
                <a:ea typeface="Times New Roman" panose="02020603050405020304" pitchFamily="18" charset="0"/>
              </a:rPr>
              <a:t>(1 to 10)</a:t>
            </a:r>
            <a:endParaRPr lang="en-US" sz="2400" dirty="0">
              <a:latin typeface="Times New Roman" panose="02020603050405020304" pitchFamily="18" charset="0"/>
              <a:ea typeface="Times New Roman" panose="02020603050405020304" pitchFamily="18" charset="0"/>
            </a:endParaRPr>
          </a:p>
          <a:p>
            <a:pPr>
              <a:lnSpc>
                <a:spcPts val="1120"/>
              </a:lnSpc>
              <a:spcAft>
                <a:spcPts val="750"/>
              </a:spcAft>
            </a:pPr>
            <a:r>
              <a:rPr lang="en-US" dirty="0" err="1">
                <a:solidFill>
                  <a:srgbClr val="1D1F22"/>
                </a:solidFill>
                <a:latin typeface="Helvetica" panose="020B0604020202020204" pitchFamily="34" charset="0"/>
                <a:ea typeface="Times New Roman" panose="02020603050405020304" pitchFamily="18" charset="0"/>
              </a:rPr>
              <a:t>val</a:t>
            </a:r>
            <a:r>
              <a:rPr lang="en-US" dirty="0">
                <a:solidFill>
                  <a:srgbClr val="1D1F22"/>
                </a:solidFill>
                <a:latin typeface="Helvetica" panose="020B0604020202020204" pitchFamily="34" charset="0"/>
                <a:ea typeface="Times New Roman" panose="02020603050405020304" pitchFamily="18" charset="0"/>
              </a:rPr>
              <a:t> df1 = </a:t>
            </a:r>
            <a:r>
              <a:rPr lang="en-US" dirty="0" err="1">
                <a:solidFill>
                  <a:srgbClr val="1D1F22"/>
                </a:solidFill>
                <a:latin typeface="Helvetica" panose="020B0604020202020204" pitchFamily="34" charset="0"/>
                <a:ea typeface="Times New Roman" panose="02020603050405020304" pitchFamily="18" charset="0"/>
              </a:rPr>
              <a:t>list.map</a:t>
            </a:r>
            <a:r>
              <a:rPr lang="en-US" dirty="0">
                <a:solidFill>
                  <a:srgbClr val="1D1F22"/>
                </a:solidFill>
                <a:latin typeface="Helvetica" panose="020B0604020202020204" pitchFamily="34" charset="0"/>
                <a:ea typeface="Times New Roman" panose="02020603050405020304" pitchFamily="18" charset="0"/>
              </a:rPr>
              <a:t>(</a:t>
            </a:r>
            <a:r>
              <a:rPr lang="en-US" dirty="0" err="1">
                <a:solidFill>
                  <a:srgbClr val="1D1F22"/>
                </a:solidFill>
                <a:latin typeface="Helvetica" panose="020B0604020202020204" pitchFamily="34" charset="0"/>
                <a:ea typeface="Times New Roman" panose="02020603050405020304" pitchFamily="18" charset="0"/>
              </a:rPr>
              <a:t>i</a:t>
            </a:r>
            <a:r>
              <a:rPr lang="en-US" dirty="0">
                <a:solidFill>
                  <a:srgbClr val="1D1F22"/>
                </a:solidFill>
                <a:latin typeface="Helvetica" panose="020B0604020202020204" pitchFamily="34" charset="0"/>
                <a:ea typeface="Times New Roman" panose="02020603050405020304" pitchFamily="18" charset="0"/>
              </a:rPr>
              <a:t>=&gt;(</a:t>
            </a:r>
            <a:r>
              <a:rPr lang="en-US" dirty="0" err="1">
                <a:solidFill>
                  <a:srgbClr val="1D1F22"/>
                </a:solidFill>
                <a:latin typeface="Helvetica" panose="020B0604020202020204" pitchFamily="34" charset="0"/>
                <a:ea typeface="Times New Roman" panose="02020603050405020304" pitchFamily="18" charset="0"/>
              </a:rPr>
              <a:t>i,i</a:t>
            </a:r>
            <a:r>
              <a:rPr lang="en-US" dirty="0">
                <a:solidFill>
                  <a:srgbClr val="1D1F22"/>
                </a:solidFill>
                <a:latin typeface="Helvetica" panose="020B0604020202020204" pitchFamily="34" charset="0"/>
                <a:ea typeface="Times New Roman" panose="02020603050405020304" pitchFamily="18" charset="0"/>
              </a:rPr>
              <a:t>*2)).</a:t>
            </a:r>
            <a:r>
              <a:rPr lang="en-US" dirty="0" err="1">
                <a:solidFill>
                  <a:srgbClr val="1D1F22"/>
                </a:solidFill>
                <a:latin typeface="Helvetica" panose="020B0604020202020204" pitchFamily="34" charset="0"/>
                <a:ea typeface="Times New Roman" panose="02020603050405020304" pitchFamily="18" charset="0"/>
              </a:rPr>
              <a:t>toDF</a:t>
            </a:r>
            <a:r>
              <a:rPr lang="en-US" dirty="0">
                <a:solidFill>
                  <a:srgbClr val="1D1F22"/>
                </a:solidFill>
                <a:latin typeface="Helvetica" panose="020B0604020202020204" pitchFamily="34" charset="0"/>
                <a:ea typeface="Times New Roman" panose="02020603050405020304" pitchFamily="18" charset="0"/>
              </a:rPr>
              <a:t>("</a:t>
            </a:r>
            <a:r>
              <a:rPr lang="en-US" dirty="0" err="1">
                <a:solidFill>
                  <a:srgbClr val="1D1F22"/>
                </a:solidFill>
                <a:latin typeface="Helvetica" panose="020B0604020202020204" pitchFamily="34" charset="0"/>
                <a:ea typeface="Times New Roman" panose="02020603050405020304" pitchFamily="18" charset="0"/>
              </a:rPr>
              <a:t>single","double</a:t>
            </a:r>
            <a:r>
              <a:rPr lang="en-US" dirty="0">
                <a:solidFill>
                  <a:srgbClr val="1D1F22"/>
                </a:solidFill>
                <a:latin typeface="Helvetica" panose="020B0604020202020204" pitchFamily="34"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p:txBody>
      </p:sp>
      <p:sp>
        <p:nvSpPr>
          <p:cNvPr id="4" name="Rectangle 3"/>
          <p:cNvSpPr/>
          <p:nvPr/>
        </p:nvSpPr>
        <p:spPr>
          <a:xfrm>
            <a:off x="355488" y="3281406"/>
            <a:ext cx="6984776" cy="233397"/>
          </a:xfrm>
          <a:prstGeom prst="rect">
            <a:avLst/>
          </a:prstGeom>
        </p:spPr>
        <p:txBody>
          <a:bodyPr wrap="square">
            <a:spAutoFit/>
          </a:bodyPr>
          <a:lstStyle/>
          <a:p>
            <a:pPr>
              <a:lnSpc>
                <a:spcPts val="1120"/>
              </a:lnSpc>
              <a:spcAft>
                <a:spcPts val="750"/>
              </a:spcAft>
            </a:pPr>
            <a:r>
              <a:rPr lang="en-US" dirty="0" err="1">
                <a:solidFill>
                  <a:srgbClr val="1D1F22"/>
                </a:solidFill>
                <a:latin typeface="Helvetica" panose="020B0604020202020204" pitchFamily="34" charset="0"/>
                <a:ea typeface="Times New Roman" panose="02020603050405020304" pitchFamily="18" charset="0"/>
              </a:rPr>
              <a:t>val</a:t>
            </a:r>
            <a:r>
              <a:rPr lang="en-US" dirty="0">
                <a:solidFill>
                  <a:srgbClr val="1D1F22"/>
                </a:solidFill>
                <a:latin typeface="Helvetica" panose="020B0604020202020204" pitchFamily="34" charset="0"/>
                <a:ea typeface="Times New Roman" panose="02020603050405020304" pitchFamily="18" charset="0"/>
              </a:rPr>
              <a:t> a = List(("ironman",3),("kabali",2),("bhahubali",5))</a:t>
            </a:r>
            <a:endParaRPr lang="en-US" sz="2400"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355488" y="3544494"/>
            <a:ext cx="3929281" cy="369332"/>
          </a:xfrm>
          <a:prstGeom prst="rect">
            <a:avLst/>
          </a:prstGeom>
        </p:spPr>
        <p:txBody>
          <a:bodyPr wrap="none">
            <a:spAutoFit/>
          </a:bodyPr>
          <a:lstStyle/>
          <a:p>
            <a:r>
              <a:rPr lang="en-US" dirty="0" err="1">
                <a:solidFill>
                  <a:srgbClr val="1D1F22"/>
                </a:solidFill>
                <a:latin typeface="Helvetica" panose="020B0604020202020204" pitchFamily="34" charset="0"/>
                <a:ea typeface="Calibri" panose="020F0502020204030204" pitchFamily="34" charset="0"/>
              </a:rPr>
              <a:t>val</a:t>
            </a:r>
            <a:r>
              <a:rPr lang="en-US" dirty="0">
                <a:solidFill>
                  <a:srgbClr val="1D1F22"/>
                </a:solidFill>
                <a:latin typeface="Helvetica" panose="020B0604020202020204" pitchFamily="34" charset="0"/>
                <a:ea typeface="Calibri" panose="020F0502020204030204" pitchFamily="34" charset="0"/>
              </a:rPr>
              <a:t> </a:t>
            </a:r>
            <a:r>
              <a:rPr lang="en-US" dirty="0" smtClean="0">
                <a:solidFill>
                  <a:srgbClr val="1D1F22"/>
                </a:solidFill>
                <a:latin typeface="Helvetica" panose="020B0604020202020204" pitchFamily="34" charset="0"/>
                <a:ea typeface="Calibri" panose="020F0502020204030204" pitchFamily="34" charset="0"/>
              </a:rPr>
              <a:t>ratings </a:t>
            </a:r>
            <a:r>
              <a:rPr lang="en-US" dirty="0">
                <a:solidFill>
                  <a:srgbClr val="1D1F22"/>
                </a:solidFill>
                <a:latin typeface="Helvetica" panose="020B0604020202020204" pitchFamily="34" charset="0"/>
                <a:ea typeface="Calibri" panose="020F0502020204030204" pitchFamily="34" charset="0"/>
              </a:rPr>
              <a:t>= </a:t>
            </a:r>
            <a:r>
              <a:rPr lang="en-US" dirty="0" err="1">
                <a:solidFill>
                  <a:srgbClr val="1D1F22"/>
                </a:solidFill>
                <a:latin typeface="Helvetica" panose="020B0604020202020204" pitchFamily="34" charset="0"/>
                <a:ea typeface="Calibri" panose="020F0502020204030204" pitchFamily="34" charset="0"/>
              </a:rPr>
              <a:t>a.toDF</a:t>
            </a:r>
            <a:r>
              <a:rPr lang="en-US" dirty="0">
                <a:solidFill>
                  <a:srgbClr val="1D1F22"/>
                </a:solidFill>
                <a:latin typeface="Helvetica" panose="020B0604020202020204" pitchFamily="34" charset="0"/>
                <a:ea typeface="Calibri" panose="020F0502020204030204" pitchFamily="34" charset="0"/>
              </a:rPr>
              <a:t>("</a:t>
            </a:r>
            <a:r>
              <a:rPr lang="en-US" dirty="0" err="1">
                <a:solidFill>
                  <a:srgbClr val="1D1F22"/>
                </a:solidFill>
                <a:latin typeface="Helvetica" panose="020B0604020202020204" pitchFamily="34" charset="0"/>
                <a:ea typeface="Calibri" panose="020F0502020204030204" pitchFamily="34" charset="0"/>
              </a:rPr>
              <a:t>movie","rating</a:t>
            </a:r>
            <a:r>
              <a:rPr lang="en-US" dirty="0">
                <a:solidFill>
                  <a:srgbClr val="1D1F22"/>
                </a:solidFill>
                <a:latin typeface="Helvetica" panose="020B0604020202020204" pitchFamily="34" charset="0"/>
                <a:ea typeface="Calibri" panose="020F0502020204030204" pitchFamily="34" charset="0"/>
              </a:rPr>
              <a:t>")</a:t>
            </a:r>
            <a:endParaRPr lang="en-US" dirty="0"/>
          </a:p>
        </p:txBody>
      </p:sp>
      <p:sp>
        <p:nvSpPr>
          <p:cNvPr id="6" name="Rectangle 5"/>
          <p:cNvSpPr/>
          <p:nvPr/>
        </p:nvSpPr>
        <p:spPr>
          <a:xfrm>
            <a:off x="360986" y="4173576"/>
            <a:ext cx="1364476" cy="233397"/>
          </a:xfrm>
          <a:prstGeom prst="rect">
            <a:avLst/>
          </a:prstGeom>
        </p:spPr>
        <p:txBody>
          <a:bodyPr wrap="none">
            <a:spAutoFit/>
          </a:bodyPr>
          <a:lstStyle/>
          <a:p>
            <a:pPr>
              <a:lnSpc>
                <a:spcPts val="1120"/>
              </a:lnSpc>
              <a:spcAft>
                <a:spcPts val="750"/>
              </a:spcAft>
            </a:pPr>
            <a:r>
              <a:rPr lang="en-US" dirty="0" err="1">
                <a:solidFill>
                  <a:srgbClr val="1D1F22"/>
                </a:solidFill>
                <a:latin typeface="Helvetica" panose="020B0604020202020204" pitchFamily="34" charset="0"/>
                <a:ea typeface="Times New Roman" panose="02020603050405020304" pitchFamily="18" charset="0"/>
              </a:rPr>
              <a:t>rating.show</a:t>
            </a:r>
            <a:endParaRPr lang="en-US" sz="2400" dirty="0">
              <a:effectLst/>
              <a:latin typeface="Times New Roman" panose="02020603050405020304" pitchFamily="18" charset="0"/>
              <a:ea typeface="Times New Roman" panose="02020603050405020304" pitchFamily="18" charset="0"/>
            </a:endParaRPr>
          </a:p>
        </p:txBody>
      </p:sp>
      <p:sp>
        <p:nvSpPr>
          <p:cNvPr id="8" name="Rectangle 7"/>
          <p:cNvSpPr/>
          <p:nvPr/>
        </p:nvSpPr>
        <p:spPr>
          <a:xfrm>
            <a:off x="362878" y="4406973"/>
            <a:ext cx="4572000" cy="1220847"/>
          </a:xfrm>
          <a:prstGeom prst="rect">
            <a:avLst/>
          </a:prstGeom>
        </p:spPr>
        <p:txBody>
          <a:bodyPr>
            <a:spAutoFit/>
          </a:bodyPr>
          <a:lstStyle/>
          <a:p>
            <a:pPr>
              <a:lnSpc>
                <a:spcPts val="1120"/>
              </a:lnSpc>
            </a:pPr>
            <a:r>
              <a:rPr lang="en-US" dirty="0">
                <a:solidFill>
                  <a:srgbClr val="1D1F22"/>
                </a:solidFill>
                <a:latin typeface="Helvetica" panose="020B0604020202020204" pitchFamily="34" charset="0"/>
                <a:ea typeface="Times New Roman" panose="02020603050405020304" pitchFamily="18" charset="0"/>
              </a:rPr>
              <a:t>+---------+------+</a:t>
            </a:r>
            <a:endParaRPr lang="en-US" sz="2400" dirty="0">
              <a:latin typeface="Times New Roman" panose="02020603050405020304" pitchFamily="18" charset="0"/>
              <a:ea typeface="Times New Roman" panose="02020603050405020304" pitchFamily="18" charset="0"/>
            </a:endParaRPr>
          </a:p>
          <a:p>
            <a:pPr>
              <a:lnSpc>
                <a:spcPts val="1120"/>
              </a:lnSpc>
            </a:pPr>
            <a:r>
              <a:rPr lang="en-US" dirty="0">
                <a:solidFill>
                  <a:srgbClr val="1D1F22"/>
                </a:solidFill>
                <a:latin typeface="Helvetica" panose="020B0604020202020204" pitchFamily="34" charset="0"/>
                <a:ea typeface="Times New Roman" panose="02020603050405020304" pitchFamily="18" charset="0"/>
              </a:rPr>
              <a:t>|    </a:t>
            </a:r>
            <a:r>
              <a:rPr lang="en-US" dirty="0" err="1">
                <a:solidFill>
                  <a:srgbClr val="1D1F22"/>
                </a:solidFill>
                <a:latin typeface="Helvetica" panose="020B0604020202020204" pitchFamily="34" charset="0"/>
                <a:ea typeface="Times New Roman" panose="02020603050405020304" pitchFamily="18" charset="0"/>
              </a:rPr>
              <a:t>movie|rating</a:t>
            </a:r>
            <a:r>
              <a:rPr lang="en-US" dirty="0">
                <a:solidFill>
                  <a:srgbClr val="1D1F22"/>
                </a:solidFill>
                <a:latin typeface="Helvetica" panose="020B0604020202020204" pitchFamily="34" charset="0"/>
                <a:ea typeface="Times New Roman" panose="02020603050405020304" pitchFamily="18" charset="0"/>
              </a:rPr>
              <a:t>|</a:t>
            </a:r>
            <a:endParaRPr lang="en-US" sz="2400" dirty="0">
              <a:latin typeface="Times New Roman" panose="02020603050405020304" pitchFamily="18" charset="0"/>
              <a:ea typeface="Times New Roman" panose="02020603050405020304" pitchFamily="18" charset="0"/>
            </a:endParaRPr>
          </a:p>
          <a:p>
            <a:pPr>
              <a:lnSpc>
                <a:spcPts val="1120"/>
              </a:lnSpc>
            </a:pPr>
            <a:r>
              <a:rPr lang="en-US" dirty="0">
                <a:solidFill>
                  <a:srgbClr val="1D1F22"/>
                </a:solidFill>
                <a:latin typeface="Helvetica" panose="020B0604020202020204" pitchFamily="34" charset="0"/>
                <a:ea typeface="Times New Roman" panose="02020603050405020304" pitchFamily="18" charset="0"/>
              </a:rPr>
              <a:t>+---------+------+</a:t>
            </a:r>
            <a:endParaRPr lang="en-US" sz="2400" dirty="0">
              <a:latin typeface="Times New Roman" panose="02020603050405020304" pitchFamily="18" charset="0"/>
              <a:ea typeface="Times New Roman" panose="02020603050405020304" pitchFamily="18" charset="0"/>
            </a:endParaRPr>
          </a:p>
          <a:p>
            <a:pPr>
              <a:lnSpc>
                <a:spcPts val="1120"/>
              </a:lnSpc>
            </a:pPr>
            <a:r>
              <a:rPr lang="en-US" dirty="0">
                <a:solidFill>
                  <a:srgbClr val="1D1F22"/>
                </a:solidFill>
                <a:latin typeface="Helvetica" panose="020B0604020202020204" pitchFamily="34" charset="0"/>
                <a:ea typeface="Times New Roman" panose="02020603050405020304" pitchFamily="18" charset="0"/>
              </a:rPr>
              <a:t> </a:t>
            </a:r>
            <a:endParaRPr lang="en-US" sz="2400" dirty="0">
              <a:latin typeface="Times New Roman" panose="02020603050405020304" pitchFamily="18" charset="0"/>
              <a:ea typeface="Times New Roman" panose="02020603050405020304" pitchFamily="18" charset="0"/>
            </a:endParaRPr>
          </a:p>
          <a:p>
            <a:pPr>
              <a:lnSpc>
                <a:spcPts val="1120"/>
              </a:lnSpc>
            </a:pPr>
            <a:r>
              <a:rPr lang="en-US" dirty="0">
                <a:solidFill>
                  <a:srgbClr val="1D1F22"/>
                </a:solidFill>
                <a:latin typeface="Helvetica" panose="020B0604020202020204" pitchFamily="34" charset="0"/>
                <a:ea typeface="Times New Roman" panose="02020603050405020304" pitchFamily="18" charset="0"/>
              </a:rPr>
              <a:t>|  ironman|     3|</a:t>
            </a:r>
            <a:endParaRPr lang="en-US" sz="2400" dirty="0">
              <a:latin typeface="Times New Roman" panose="02020603050405020304" pitchFamily="18" charset="0"/>
              <a:ea typeface="Times New Roman" panose="02020603050405020304" pitchFamily="18" charset="0"/>
            </a:endParaRPr>
          </a:p>
          <a:p>
            <a:pPr>
              <a:lnSpc>
                <a:spcPts val="1120"/>
              </a:lnSpc>
            </a:pPr>
            <a:r>
              <a:rPr lang="en-US" dirty="0">
                <a:solidFill>
                  <a:srgbClr val="1D1F22"/>
                </a:solidFill>
                <a:latin typeface="Helvetica" panose="020B0604020202020204" pitchFamily="34" charset="0"/>
                <a:ea typeface="Times New Roman" panose="02020603050405020304" pitchFamily="18" charset="0"/>
              </a:rPr>
              <a:t>|   </a:t>
            </a:r>
            <a:r>
              <a:rPr lang="en-US" dirty="0" err="1">
                <a:solidFill>
                  <a:srgbClr val="1D1F22"/>
                </a:solidFill>
                <a:latin typeface="Helvetica" panose="020B0604020202020204" pitchFamily="34" charset="0"/>
                <a:ea typeface="Times New Roman" panose="02020603050405020304" pitchFamily="18" charset="0"/>
              </a:rPr>
              <a:t>kabali</a:t>
            </a:r>
            <a:r>
              <a:rPr lang="en-US" dirty="0">
                <a:solidFill>
                  <a:srgbClr val="1D1F22"/>
                </a:solidFill>
                <a:latin typeface="Helvetica" panose="020B0604020202020204" pitchFamily="34" charset="0"/>
                <a:ea typeface="Times New Roman" panose="02020603050405020304" pitchFamily="18" charset="0"/>
              </a:rPr>
              <a:t>|     2|</a:t>
            </a:r>
            <a:endParaRPr lang="en-US" sz="2400" dirty="0">
              <a:latin typeface="Times New Roman" panose="02020603050405020304" pitchFamily="18" charset="0"/>
              <a:ea typeface="Times New Roman" panose="02020603050405020304" pitchFamily="18" charset="0"/>
            </a:endParaRPr>
          </a:p>
          <a:p>
            <a:pPr>
              <a:lnSpc>
                <a:spcPts val="1120"/>
              </a:lnSpc>
            </a:pPr>
            <a:r>
              <a:rPr lang="en-US" dirty="0">
                <a:solidFill>
                  <a:srgbClr val="1D1F22"/>
                </a:solidFill>
                <a:latin typeface="Helvetica" panose="020B0604020202020204" pitchFamily="34" charset="0"/>
                <a:ea typeface="Times New Roman" panose="02020603050405020304" pitchFamily="18" charset="0"/>
              </a:rPr>
              <a:t>|</a:t>
            </a:r>
            <a:r>
              <a:rPr lang="en-US" dirty="0" err="1">
                <a:solidFill>
                  <a:srgbClr val="1D1F22"/>
                </a:solidFill>
                <a:latin typeface="Helvetica" panose="020B0604020202020204" pitchFamily="34" charset="0"/>
                <a:ea typeface="Times New Roman" panose="02020603050405020304" pitchFamily="18" charset="0"/>
              </a:rPr>
              <a:t>bhahubali</a:t>
            </a:r>
            <a:r>
              <a:rPr lang="en-US" dirty="0">
                <a:solidFill>
                  <a:srgbClr val="1D1F22"/>
                </a:solidFill>
                <a:latin typeface="Helvetica" panose="020B0604020202020204" pitchFamily="34" charset="0"/>
                <a:ea typeface="Times New Roman" panose="02020603050405020304" pitchFamily="18" charset="0"/>
              </a:rPr>
              <a:t>|     5|</a:t>
            </a:r>
            <a:endParaRPr lang="en-US" sz="2400" dirty="0">
              <a:latin typeface="Times New Roman" panose="02020603050405020304" pitchFamily="18" charset="0"/>
              <a:ea typeface="Times New Roman" panose="02020603050405020304" pitchFamily="18" charset="0"/>
            </a:endParaRPr>
          </a:p>
          <a:p>
            <a:pPr>
              <a:lnSpc>
                <a:spcPts val="1120"/>
              </a:lnSpc>
              <a:spcAft>
                <a:spcPts val="750"/>
              </a:spcAft>
            </a:pPr>
            <a:r>
              <a:rPr lang="en-US" dirty="0">
                <a:solidFill>
                  <a:srgbClr val="1D1F22"/>
                </a:solidFill>
                <a:latin typeface="Helvetica" panose="020B0604020202020204" pitchFamily="34"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3353433" y="4251045"/>
            <a:ext cx="4572000" cy="1200329"/>
          </a:xfrm>
          <a:prstGeom prst="rect">
            <a:avLst/>
          </a:prstGeom>
        </p:spPr>
        <p:txBody>
          <a:bodyPr>
            <a:spAutoFit/>
          </a:bodyPr>
          <a:lstStyle/>
          <a:p>
            <a:r>
              <a:rPr lang="en-US" dirty="0"/>
              <a:t> </a:t>
            </a:r>
            <a:r>
              <a:rPr lang="en-US" dirty="0" err="1"/>
              <a:t>ratings.printSchema</a:t>
            </a:r>
            <a:endParaRPr lang="en-US" dirty="0"/>
          </a:p>
          <a:p>
            <a:r>
              <a:rPr lang="en-US" dirty="0"/>
              <a:t>root</a:t>
            </a:r>
          </a:p>
          <a:p>
            <a:r>
              <a:rPr lang="en-US" dirty="0"/>
              <a:t> |-- movie: string (</a:t>
            </a:r>
            <a:r>
              <a:rPr lang="en-US" dirty="0" err="1"/>
              <a:t>nullable</a:t>
            </a:r>
            <a:r>
              <a:rPr lang="en-US" dirty="0"/>
              <a:t> = true)</a:t>
            </a:r>
          </a:p>
          <a:p>
            <a:r>
              <a:rPr lang="en-US" dirty="0"/>
              <a:t> |-- rating: integer (</a:t>
            </a:r>
            <a:r>
              <a:rPr lang="en-US" dirty="0" err="1"/>
              <a:t>nullable</a:t>
            </a:r>
            <a:r>
              <a:rPr lang="en-US" dirty="0"/>
              <a:t> = false)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57158" y="44624"/>
            <a:ext cx="4572032" cy="972836"/>
          </a:xfrm>
          <a:prstGeom prst="rect">
            <a:avLst/>
          </a:prstGeom>
        </p:spPr>
        <p:txBody>
          <a:bodyPr/>
          <a:lstStyle/>
          <a:p>
            <a:r>
              <a:rPr lang="en-US" sz="3200" b="1" dirty="0"/>
              <a:t>Running SQL Queries Programmatically</a:t>
            </a:r>
          </a:p>
        </p:txBody>
      </p:sp>
      <p:sp>
        <p:nvSpPr>
          <p:cNvPr id="2" name="Rectangle 1"/>
          <p:cNvSpPr/>
          <p:nvPr/>
        </p:nvSpPr>
        <p:spPr>
          <a:xfrm>
            <a:off x="251520" y="1628800"/>
            <a:ext cx="8712968" cy="553998"/>
          </a:xfrm>
          <a:prstGeom prst="rect">
            <a:avLst/>
          </a:prstGeom>
        </p:spPr>
        <p:txBody>
          <a:bodyPr wrap="square">
            <a:spAutoFit/>
          </a:bodyPr>
          <a:lstStyle/>
          <a:p>
            <a:pPr marL="30480" marR="30480" algn="just">
              <a:lnSpc>
                <a:spcPts val="1800"/>
              </a:lnSpc>
              <a:spcBef>
                <a:spcPts val="0"/>
              </a:spcBef>
              <a:spcAft>
                <a:spcPts val="1200"/>
              </a:spcAft>
            </a:pPr>
            <a:r>
              <a:rPr lang="en-US" dirty="0">
                <a:solidFill>
                  <a:srgbClr val="000000"/>
                </a:solidFill>
                <a:latin typeface="Verdana" panose="020B0604030504040204" pitchFamily="34" charset="0"/>
                <a:ea typeface="Times New Roman" panose="02020603050405020304" pitchFamily="18" charset="0"/>
              </a:rPr>
              <a:t>An </a:t>
            </a:r>
            <a:r>
              <a:rPr lang="en-US" dirty="0" err="1">
                <a:solidFill>
                  <a:srgbClr val="000000"/>
                </a:solidFill>
                <a:latin typeface="Verdana" panose="020B0604030504040204" pitchFamily="34" charset="0"/>
                <a:ea typeface="Times New Roman" panose="02020603050405020304" pitchFamily="18" charset="0"/>
              </a:rPr>
              <a:t>SQLContext</a:t>
            </a:r>
            <a:r>
              <a:rPr lang="en-US" dirty="0">
                <a:solidFill>
                  <a:srgbClr val="000000"/>
                </a:solidFill>
                <a:latin typeface="Verdana" panose="020B0604030504040204" pitchFamily="34" charset="0"/>
                <a:ea typeface="Times New Roman" panose="02020603050405020304" pitchFamily="18" charset="0"/>
              </a:rPr>
              <a:t> enables applications to run SQL queries programmatically while running SQL functions and returns the result as a </a:t>
            </a:r>
            <a:r>
              <a:rPr lang="en-US" dirty="0" err="1">
                <a:solidFill>
                  <a:srgbClr val="000000"/>
                </a:solidFill>
                <a:latin typeface="Verdana" panose="020B0604030504040204" pitchFamily="34" charset="0"/>
                <a:ea typeface="Times New Roman" panose="02020603050405020304" pitchFamily="18" charset="0"/>
              </a:rPr>
              <a:t>DataFrame</a:t>
            </a:r>
            <a:r>
              <a:rPr lang="en-US" dirty="0">
                <a:solidFill>
                  <a:srgbClr val="000000"/>
                </a:solidFill>
                <a:latin typeface="Verdana" panose="020B0604030504040204" pitchFamily="34"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p:txBody>
      </p:sp>
      <p:sp>
        <p:nvSpPr>
          <p:cNvPr id="4" name="Rectangle 3"/>
          <p:cNvSpPr/>
          <p:nvPr/>
        </p:nvSpPr>
        <p:spPr>
          <a:xfrm>
            <a:off x="357158" y="2609472"/>
            <a:ext cx="7115346" cy="1477328"/>
          </a:xfrm>
          <a:prstGeom prst="rect">
            <a:avLst/>
          </a:prstGeom>
        </p:spPr>
        <p:txBody>
          <a:bodyPr wrap="none">
            <a:spAutoFit/>
          </a:bodyPr>
          <a:lstStyle/>
          <a:p>
            <a:r>
              <a:rPr lang="en-US" u="sng" dirty="0" err="1" smtClean="0"/>
              <a:t>ratings.registerTempTable</a:t>
            </a:r>
            <a:r>
              <a:rPr lang="en-US" dirty="0"/>
              <a:t>("</a:t>
            </a:r>
            <a:r>
              <a:rPr lang="en-US" dirty="0" smtClean="0"/>
              <a:t>ratings")</a:t>
            </a:r>
          </a:p>
          <a:p>
            <a:r>
              <a:rPr lang="en-US" dirty="0" err="1" smtClean="0"/>
              <a:t>val</a:t>
            </a:r>
            <a:r>
              <a:rPr lang="en-US" dirty="0" smtClean="0"/>
              <a:t> </a:t>
            </a:r>
            <a:r>
              <a:rPr lang="en-US" dirty="0" err="1" smtClean="0"/>
              <a:t>good_movies</a:t>
            </a:r>
            <a:r>
              <a:rPr lang="en-US" dirty="0" smtClean="0"/>
              <a:t> = </a:t>
            </a:r>
            <a:r>
              <a:rPr lang="en-US" dirty="0" err="1" smtClean="0"/>
              <a:t>sqlContext.sql</a:t>
            </a:r>
            <a:r>
              <a:rPr lang="en-US" dirty="0" smtClean="0"/>
              <a:t>(“select * from ratings where rating &gt; 4”)</a:t>
            </a:r>
          </a:p>
          <a:p>
            <a:r>
              <a:rPr lang="en-US" dirty="0" err="1" smtClean="0"/>
              <a:t>Good_movies.show</a:t>
            </a:r>
            <a:endParaRPr lang="en-US" dirty="0" smtClean="0"/>
          </a:p>
          <a:p>
            <a:endParaRPr lang="en-US" dirty="0"/>
          </a:p>
          <a:p>
            <a:r>
              <a:rPr lang="en-US" dirty="0" err="1" smtClean="0"/>
              <a:t>sqlContext.sql</a:t>
            </a:r>
            <a:r>
              <a:rPr lang="en-US" dirty="0" smtClean="0"/>
              <a:t>   method returns a </a:t>
            </a:r>
            <a:r>
              <a:rPr lang="en-US" dirty="0" err="1" smtClean="0"/>
              <a:t>dataframe</a:t>
            </a:r>
            <a:endParaRPr lang="en-US" dirty="0"/>
          </a:p>
        </p:txBody>
      </p:sp>
      <p:sp>
        <p:nvSpPr>
          <p:cNvPr id="5" name="Rectangle 4"/>
          <p:cNvSpPr/>
          <p:nvPr/>
        </p:nvSpPr>
        <p:spPr>
          <a:xfrm>
            <a:off x="357190" y="4514914"/>
            <a:ext cx="4572000" cy="923330"/>
          </a:xfrm>
          <a:prstGeom prst="rect">
            <a:avLst/>
          </a:prstGeom>
        </p:spPr>
        <p:txBody>
          <a:bodyPr>
            <a:spAutoFit/>
          </a:bodyPr>
          <a:lstStyle/>
          <a:p>
            <a:r>
              <a:rPr lang="en-US" dirty="0"/>
              <a:t>|    </a:t>
            </a:r>
            <a:r>
              <a:rPr lang="en-US" dirty="0" err="1"/>
              <a:t>movie|rating</a:t>
            </a:r>
            <a:r>
              <a:rPr lang="en-US" dirty="0"/>
              <a:t>|</a:t>
            </a:r>
          </a:p>
          <a:p>
            <a:r>
              <a:rPr lang="en-US" dirty="0"/>
              <a:t>+---------+------+</a:t>
            </a:r>
          </a:p>
          <a:p>
            <a:r>
              <a:rPr lang="en-US" dirty="0"/>
              <a:t>|</a:t>
            </a:r>
            <a:r>
              <a:rPr lang="en-US" dirty="0" err="1"/>
              <a:t>bhahubali</a:t>
            </a:r>
            <a:r>
              <a:rPr lang="en-US" dirty="0"/>
              <a:t>|     5|</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6512" y="439940"/>
            <a:ext cx="7167170" cy="972836"/>
          </a:xfrm>
          <a:prstGeom prst="rect">
            <a:avLst/>
          </a:prstGeom>
        </p:spPr>
        <p:txBody>
          <a:bodyPr/>
          <a:lstStyle/>
          <a:p>
            <a:pPr algn="ctr">
              <a:spcBef>
                <a:spcPct val="0"/>
              </a:spcBef>
              <a:defRPr/>
            </a:pPr>
            <a:r>
              <a:rPr lang="en-US" sz="3200" dirty="0"/>
              <a:t>Inferring the Schema Using Reflection</a:t>
            </a:r>
            <a:endParaRPr kumimoji="0" lang="en-IN" sz="3200" b="0" i="0" u="none" strike="noStrike" kern="1200" cap="none" spc="0" normalizeH="0" baseline="0" noProof="0" dirty="0">
              <a:ln>
                <a:noFill/>
              </a:ln>
              <a:solidFill>
                <a:schemeClr val="tx1"/>
              </a:solidFill>
              <a:effectLst/>
              <a:uLnTx/>
              <a:uFillTx/>
              <a:latin typeface="Gill Sans MT" pitchFamily="34" charset="0"/>
              <a:ea typeface="+mj-ea"/>
              <a:cs typeface="+mj-cs"/>
            </a:endParaRPr>
          </a:p>
        </p:txBody>
      </p:sp>
      <p:sp>
        <p:nvSpPr>
          <p:cNvPr id="2" name="Rectangle 1"/>
          <p:cNvSpPr/>
          <p:nvPr/>
        </p:nvSpPr>
        <p:spPr>
          <a:xfrm>
            <a:off x="467544" y="1556792"/>
            <a:ext cx="8496944" cy="1277786"/>
          </a:xfrm>
          <a:prstGeom prst="rect">
            <a:avLst/>
          </a:prstGeom>
        </p:spPr>
        <p:txBody>
          <a:bodyPr wrap="square">
            <a:spAutoFit/>
          </a:bodyPr>
          <a:lstStyle/>
          <a:p>
            <a:pPr>
              <a:lnSpc>
                <a:spcPct val="107000"/>
              </a:lnSpc>
              <a:spcAft>
                <a:spcPts val="800"/>
              </a:spcAft>
            </a:pPr>
            <a:r>
              <a:rPr lang="en-US" dirty="0">
                <a:solidFill>
                  <a:srgbClr val="1D1F22"/>
                </a:solidFill>
                <a:latin typeface="Helvetica" panose="020B0604020202020204" pitchFamily="34" charset="0"/>
                <a:ea typeface="Calibri" panose="020F0502020204030204" pitchFamily="34" charset="0"/>
                <a:cs typeface="Times New Roman" panose="02020603050405020304" pitchFamily="18" charset="0"/>
              </a:rPr>
              <a:t>The Scala interface for Spark SQL supports automatically converting an RDD containing </a:t>
            </a:r>
            <a:r>
              <a:rPr lang="en-US" b="1" dirty="0">
                <a:solidFill>
                  <a:srgbClr val="1D1F22"/>
                </a:solidFill>
                <a:latin typeface="Helvetica" panose="020B0604020202020204" pitchFamily="34" charset="0"/>
                <a:ea typeface="Calibri" panose="020F0502020204030204" pitchFamily="34" charset="0"/>
                <a:cs typeface="Times New Roman" panose="02020603050405020304" pitchFamily="18" charset="0"/>
              </a:rPr>
              <a:t>case classes</a:t>
            </a:r>
            <a:r>
              <a:rPr lang="en-US" dirty="0">
                <a:solidFill>
                  <a:srgbClr val="1D1F22"/>
                </a:solidFill>
                <a:latin typeface="Helvetica" panose="020B0604020202020204" pitchFamily="34" charset="0"/>
                <a:ea typeface="Calibri" panose="020F0502020204030204" pitchFamily="34" charset="0"/>
                <a:cs typeface="Times New Roman" panose="02020603050405020304" pitchFamily="18" charset="0"/>
              </a:rPr>
              <a:t> to a </a:t>
            </a:r>
            <a:r>
              <a:rPr lang="en-US" dirty="0" err="1">
                <a:solidFill>
                  <a:srgbClr val="1D1F22"/>
                </a:solidFill>
                <a:latin typeface="Helvetica" panose="020B0604020202020204" pitchFamily="34" charset="0"/>
                <a:ea typeface="Calibri" panose="020F0502020204030204" pitchFamily="34" charset="0"/>
                <a:cs typeface="Times New Roman" panose="02020603050405020304" pitchFamily="18" charset="0"/>
              </a:rPr>
              <a:t>DataFrame</a:t>
            </a:r>
            <a:r>
              <a:rPr lang="en-US" dirty="0">
                <a:solidFill>
                  <a:srgbClr val="1D1F22"/>
                </a:solidFill>
                <a:latin typeface="Helvetica" panose="020B0604020202020204" pitchFamily="34" charset="0"/>
                <a:ea typeface="Calibri" panose="020F0502020204030204" pitchFamily="34" charset="0"/>
                <a:cs typeface="Times New Roman" panose="02020603050405020304" pitchFamily="18" charset="0"/>
              </a:rPr>
              <a:t>. The case class defines the schema of the table. The names of the arguments to the case class are read using reflection and become the names of the columns.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67544" y="3005223"/>
            <a:ext cx="4083169" cy="388696"/>
          </a:xfrm>
          <a:prstGeom prst="rect">
            <a:avLst/>
          </a:prstGeom>
        </p:spPr>
        <p:txBody>
          <a:bodyPr wrap="none">
            <a:spAutoFit/>
          </a:bodyPr>
          <a:lstStyle/>
          <a:p>
            <a:pPr>
              <a:lnSpc>
                <a:spcPct val="107000"/>
              </a:lnSpc>
              <a:spcBef>
                <a:spcPts val="3000"/>
              </a:spcBef>
              <a:spcAft>
                <a:spcPts val="750"/>
              </a:spcAft>
            </a:pPr>
            <a:r>
              <a:rPr lang="en-US"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Loading the file and creating a RDD</a:t>
            </a:r>
            <a:endParaRPr lang="en-US" sz="14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Rectangle 3"/>
          <p:cNvSpPr/>
          <p:nvPr/>
        </p:nvSpPr>
        <p:spPr>
          <a:xfrm>
            <a:off x="490310" y="3393919"/>
            <a:ext cx="7920880" cy="685059"/>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Val </a:t>
            </a:r>
            <a:r>
              <a:rPr lang="en-US"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yahoo_stocks</a:t>
            </a:r>
            <a:r>
              <a:rPr lang="en-US" dirty="0" smtClean="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sc</a:t>
            </a:r>
            <a:r>
              <a:rPr lang="en-US" dirty="0" err="1" smtClean="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textFile</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"/user/hue/yahoo_stocks.csv"</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yahoo_stocks</a:t>
            </a:r>
            <a:r>
              <a:rPr lang="en-US" dirty="0" err="1">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take</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10</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490310" y="4240300"/>
            <a:ext cx="4134465" cy="388696"/>
          </a:xfrm>
          <a:prstGeom prst="rect">
            <a:avLst/>
          </a:prstGeom>
        </p:spPr>
        <p:txBody>
          <a:bodyPr wrap="none">
            <a:spAutoFit/>
          </a:bodyPr>
          <a:lstStyle/>
          <a:p>
            <a:pPr>
              <a:lnSpc>
                <a:spcPct val="107000"/>
              </a:lnSpc>
              <a:spcBef>
                <a:spcPts val="3000"/>
              </a:spcBef>
              <a:spcAft>
                <a:spcPts val="750"/>
              </a:spcAft>
            </a:pPr>
            <a:r>
              <a:rPr lang="en-US" b="1">
                <a:solidFill>
                  <a:srgbClr val="333333"/>
                </a:solidFill>
                <a:latin typeface="Arial" panose="020B0604020202020204" pitchFamily="34" charset="0"/>
                <a:ea typeface="Times New Roman" panose="02020603050405020304" pitchFamily="18" charset="0"/>
                <a:cs typeface="Times New Roman" panose="02020603050405020304" pitchFamily="18" charset="0"/>
              </a:rPr>
              <a:t>Separating the header from the data</a:t>
            </a:r>
            <a:endParaRPr lang="en-US" sz="1400" b="1">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504894" y="4638319"/>
            <a:ext cx="6639137" cy="369332"/>
          </a:xfrm>
          <a:prstGeom prst="rect">
            <a:avLst/>
          </a:prstGeom>
        </p:spPr>
        <p:txBody>
          <a:bodyPr wrap="square">
            <a:spAutoFit/>
          </a:bodyPr>
          <a:lstStyle/>
          <a:p>
            <a:r>
              <a:rPr lang="en-US" dirty="0">
                <a:solidFill>
                  <a:srgbClr val="333333"/>
                </a:solidFill>
                <a:latin typeface="Helvetica" panose="020B0604020202020204" pitchFamily="34" charset="0"/>
                <a:ea typeface="Times New Roman" panose="02020603050405020304" pitchFamily="18" charset="0"/>
              </a:rPr>
              <a:t>Let’s assign the first row of the RDD above to a new variable</a:t>
            </a:r>
            <a:endParaRPr lang="en-US" dirty="0">
              <a:effectLst/>
              <a:latin typeface="Times New Roman" panose="02020603050405020304" pitchFamily="18" charset="0"/>
              <a:ea typeface="Times New Roman" panose="02020603050405020304" pitchFamily="18" charset="0"/>
            </a:endParaRPr>
          </a:p>
        </p:txBody>
      </p:sp>
      <p:sp>
        <p:nvSpPr>
          <p:cNvPr id="8" name="Rectangle 7"/>
          <p:cNvSpPr/>
          <p:nvPr/>
        </p:nvSpPr>
        <p:spPr>
          <a:xfrm>
            <a:off x="503892" y="5013176"/>
            <a:ext cx="3018006" cy="369332"/>
          </a:xfrm>
          <a:prstGeom prst="rect">
            <a:avLst/>
          </a:prstGeom>
        </p:spPr>
        <p:txBody>
          <a:bodyPr wrap="none">
            <a:spAutoFit/>
          </a:bodyPr>
          <a:lstStyle/>
          <a:p>
            <a:r>
              <a:rPr lang="en-US" dirty="0" err="1"/>
              <a:t>val</a:t>
            </a:r>
            <a:r>
              <a:rPr lang="en-US" dirty="0"/>
              <a:t> header =</a:t>
            </a:r>
            <a:r>
              <a:rPr lang="en-US" dirty="0" err="1"/>
              <a:t>yahoo_stocks.first</a:t>
            </a:r>
            <a:endParaRPr lang="en-US" dirty="0"/>
          </a:p>
        </p:txBody>
      </p:sp>
      <p:sp>
        <p:nvSpPr>
          <p:cNvPr id="10" name="Rectangle 9"/>
          <p:cNvSpPr/>
          <p:nvPr/>
        </p:nvSpPr>
        <p:spPr>
          <a:xfrm>
            <a:off x="472240" y="5424158"/>
            <a:ext cx="7700159" cy="388696"/>
          </a:xfrm>
          <a:prstGeom prst="rect">
            <a:avLst/>
          </a:prstGeom>
        </p:spPr>
        <p:txBody>
          <a:bodyPr wrap="square">
            <a:spAutoFit/>
          </a:bodyPr>
          <a:lstStyle/>
          <a:p>
            <a:pPr>
              <a:lnSpc>
                <a:spcPct val="107000"/>
              </a:lnSpc>
              <a:spcAft>
                <a:spcPts val="800"/>
              </a:spcAft>
            </a:pP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Let’s dump this new RDD in the console to see what we have here: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503892" y="5818991"/>
            <a:ext cx="944489" cy="388696"/>
          </a:xfrm>
          <a:prstGeom prst="rect">
            <a:avLst/>
          </a:prstGeom>
        </p:spPr>
        <p:txBody>
          <a:bodyPr wrap="non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header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57158" y="511948"/>
            <a:ext cx="6447090" cy="972836"/>
          </a:xfrm>
          <a:prstGeom prst="rect">
            <a:avLst/>
          </a:prstGeom>
        </p:spPr>
        <p:txBody>
          <a:bodyPr/>
          <a:lstStyle/>
          <a:p>
            <a:pPr algn="ctr">
              <a:spcBef>
                <a:spcPct val="0"/>
              </a:spcBef>
              <a:defRPr/>
            </a:pPr>
            <a:r>
              <a:rPr lang="en-US" sz="3200" dirty="0"/>
              <a:t>Inferring the Schema Using Reflection</a:t>
            </a:r>
            <a:endParaRPr lang="en-IN" sz="3200" dirty="0">
              <a:latin typeface="Gill Sans MT" pitchFamily="34" charset="0"/>
            </a:endParaRPr>
          </a:p>
        </p:txBody>
      </p:sp>
      <p:sp>
        <p:nvSpPr>
          <p:cNvPr id="2" name="Rectangle 1"/>
          <p:cNvSpPr/>
          <p:nvPr/>
        </p:nvSpPr>
        <p:spPr>
          <a:xfrm>
            <a:off x="467544" y="1484784"/>
            <a:ext cx="8280920" cy="646331"/>
          </a:xfrm>
          <a:prstGeom prst="rect">
            <a:avLst/>
          </a:prstGeom>
        </p:spPr>
        <p:txBody>
          <a:bodyPr wrap="square">
            <a:spAutoFit/>
          </a:bodyPr>
          <a:lstStyle/>
          <a:p>
            <a:r>
              <a:rPr lang="en-US" dirty="0">
                <a:solidFill>
                  <a:srgbClr val="333333"/>
                </a:solidFill>
                <a:latin typeface="Helvetica" panose="020B0604020202020204" pitchFamily="34" charset="0"/>
                <a:ea typeface="Times New Roman" panose="02020603050405020304" pitchFamily="18" charset="0"/>
              </a:rPr>
              <a:t>Now we need to separate the data into a new RDD where we do not have the header </a:t>
            </a:r>
            <a:endParaRPr lang="en-US" dirty="0"/>
          </a:p>
        </p:txBody>
      </p:sp>
      <p:sp>
        <p:nvSpPr>
          <p:cNvPr id="3" name="Rectangle 2"/>
          <p:cNvSpPr/>
          <p:nvPr/>
        </p:nvSpPr>
        <p:spPr>
          <a:xfrm>
            <a:off x="498492" y="2134454"/>
            <a:ext cx="7241860" cy="369332"/>
          </a:xfrm>
          <a:prstGeom prst="rect">
            <a:avLst/>
          </a:prstGeom>
        </p:spPr>
        <p:txBody>
          <a:bodyPr wrap="square">
            <a:spAutoFit/>
          </a:bodyPr>
          <a:lstStyle/>
          <a:p>
            <a:r>
              <a:rPr lang="en-US" dirty="0" err="1">
                <a:solidFill>
                  <a:srgbClr val="000000"/>
                </a:solidFill>
                <a:latin typeface="Consolas" panose="020B0609020204030204" pitchFamily="49" charset="0"/>
                <a:ea typeface="Times New Roman" panose="02020603050405020304" pitchFamily="18" charset="0"/>
              </a:rPr>
              <a:t>val</a:t>
            </a:r>
            <a:r>
              <a:rPr lang="en-US" dirty="0">
                <a:solidFill>
                  <a:srgbClr val="000000"/>
                </a:solidFill>
                <a:latin typeface="Consolas" panose="020B0609020204030204" pitchFamily="49" charset="0"/>
                <a:ea typeface="Times New Roman" panose="02020603050405020304" pitchFamily="18" charset="0"/>
              </a:rPr>
              <a:t> data </a:t>
            </a:r>
            <a:r>
              <a:rPr lang="en-US" dirty="0">
                <a:solidFill>
                  <a:srgbClr val="666600"/>
                </a:solidFill>
                <a:latin typeface="Consolas" panose="020B0609020204030204" pitchFamily="49" charset="0"/>
                <a:ea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rPr>
              <a:t>yahoo_stocks</a:t>
            </a:r>
            <a:r>
              <a:rPr lang="en-US" dirty="0" err="1">
                <a:solidFill>
                  <a:srgbClr val="666600"/>
                </a:solidFill>
                <a:latin typeface="Consolas" panose="020B0609020204030204" pitchFamily="49" charset="0"/>
                <a:ea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rPr>
              <a:t>filter</a:t>
            </a:r>
            <a:r>
              <a:rPr lang="en-US" dirty="0">
                <a:solidFill>
                  <a:srgbClr val="666600"/>
                </a:solidFill>
                <a:latin typeface="Consolas" panose="020B0609020204030204" pitchFamily="49" charset="0"/>
                <a:ea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rPr>
              <a:t>_ </a:t>
            </a:r>
            <a:r>
              <a:rPr lang="en-US" dirty="0">
                <a:solidFill>
                  <a:srgbClr val="666600"/>
                </a:solidFill>
                <a:latin typeface="Consolas" panose="020B0609020204030204" pitchFamily="49" charset="0"/>
                <a:ea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rPr>
              <a:t> header</a:t>
            </a:r>
            <a:r>
              <a:rPr lang="en-US" dirty="0">
                <a:solidFill>
                  <a:srgbClr val="666600"/>
                </a:solidFill>
                <a:latin typeface="Consolas" panose="020B0609020204030204" pitchFamily="49" charset="0"/>
                <a:ea typeface="Times New Roman" panose="02020603050405020304" pitchFamily="18" charset="0"/>
              </a:rPr>
              <a:t>)</a:t>
            </a:r>
            <a:endParaRPr lang="en-US" dirty="0"/>
          </a:p>
        </p:txBody>
      </p:sp>
      <p:sp>
        <p:nvSpPr>
          <p:cNvPr id="4" name="Rectangle 3"/>
          <p:cNvSpPr/>
          <p:nvPr/>
        </p:nvSpPr>
        <p:spPr>
          <a:xfrm>
            <a:off x="498492" y="2715255"/>
            <a:ext cx="2236510" cy="388696"/>
          </a:xfrm>
          <a:prstGeom prst="rect">
            <a:avLst/>
          </a:prstGeom>
        </p:spPr>
        <p:txBody>
          <a:bodyPr wrap="none">
            <a:spAutoFit/>
          </a:bodyPr>
          <a:lstStyle/>
          <a:p>
            <a:pPr>
              <a:lnSpc>
                <a:spcPct val="107000"/>
              </a:lnSpc>
              <a:spcBef>
                <a:spcPts val="3000"/>
              </a:spcBef>
              <a:spcAft>
                <a:spcPts val="750"/>
              </a:spcAft>
            </a:pPr>
            <a:r>
              <a:rPr lang="en-US"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Creating a schema</a:t>
            </a:r>
            <a:endParaRPr lang="en-US" sz="14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4"/>
          <p:cNvSpPr/>
          <p:nvPr/>
        </p:nvSpPr>
        <p:spPr>
          <a:xfrm>
            <a:off x="509516" y="3083470"/>
            <a:ext cx="8371470" cy="646331"/>
          </a:xfrm>
          <a:prstGeom prst="rect">
            <a:avLst/>
          </a:prstGeom>
        </p:spPr>
        <p:txBody>
          <a:bodyPr wrap="square">
            <a:spAutoFit/>
          </a:bodyPr>
          <a:lstStyle/>
          <a:p>
            <a:r>
              <a:rPr lang="en-US" dirty="0" smtClean="0"/>
              <a:t>case </a:t>
            </a:r>
            <a:r>
              <a:rPr lang="en-US" dirty="0"/>
              <a:t>class </a:t>
            </a:r>
            <a:r>
              <a:rPr lang="en-US" dirty="0" err="1"/>
              <a:t>YahooStockPrice</a:t>
            </a:r>
            <a:r>
              <a:rPr lang="en-US" dirty="0"/>
              <a:t>(</a:t>
            </a:r>
            <a:r>
              <a:rPr lang="en-US" dirty="0" err="1"/>
              <a:t>date:String</a:t>
            </a:r>
            <a:r>
              <a:rPr lang="en-US" dirty="0"/>
              <a:t>, </a:t>
            </a:r>
            <a:r>
              <a:rPr lang="en-US" dirty="0" err="1"/>
              <a:t>open:Float</a:t>
            </a:r>
            <a:r>
              <a:rPr lang="en-US" dirty="0"/>
              <a:t>, </a:t>
            </a:r>
            <a:r>
              <a:rPr lang="en-US" dirty="0" err="1"/>
              <a:t>high:Float</a:t>
            </a:r>
            <a:r>
              <a:rPr lang="en-US" dirty="0"/>
              <a:t>, </a:t>
            </a:r>
            <a:r>
              <a:rPr lang="en-US" dirty="0" err="1"/>
              <a:t>low:Float</a:t>
            </a:r>
            <a:r>
              <a:rPr lang="en-US" dirty="0"/>
              <a:t>, </a:t>
            </a:r>
            <a:r>
              <a:rPr lang="en-US" dirty="0" err="1"/>
              <a:t>close:Float</a:t>
            </a:r>
            <a:r>
              <a:rPr lang="en-US" dirty="0"/>
              <a:t>, </a:t>
            </a:r>
            <a:r>
              <a:rPr lang="en-US" dirty="0" err="1"/>
              <a:t>volume:Integer,adjClose:Float</a:t>
            </a:r>
            <a:r>
              <a:rPr lang="en-US" dirty="0"/>
              <a:t>)</a:t>
            </a:r>
          </a:p>
        </p:txBody>
      </p:sp>
      <p:sp>
        <p:nvSpPr>
          <p:cNvPr id="6" name="Rectangle 5"/>
          <p:cNvSpPr/>
          <p:nvPr/>
        </p:nvSpPr>
        <p:spPr>
          <a:xfrm>
            <a:off x="556367" y="3843011"/>
            <a:ext cx="8103274" cy="932948"/>
          </a:xfrm>
          <a:prstGeom prst="rect">
            <a:avLst/>
          </a:prstGeom>
        </p:spPr>
        <p:txBody>
          <a:bodyPr wrap="square">
            <a:spAutoFit/>
          </a:bodyPr>
          <a:lstStyle/>
          <a:p>
            <a:pPr>
              <a:lnSpc>
                <a:spcPct val="107000"/>
              </a:lnSpc>
              <a:spcBef>
                <a:spcPts val="3000"/>
              </a:spcBef>
              <a:spcAft>
                <a:spcPts val="750"/>
              </a:spcAft>
            </a:pPr>
            <a:r>
              <a:rPr lang="en-US" sz="2800"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Attaching the schema to the parsed data</a:t>
            </a:r>
            <a:endParaRPr lang="en-US"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333333"/>
                </a:solidFill>
                <a:latin typeface="Helvetica" panose="020B0604020202020204" pitchFamily="34" charset="0"/>
                <a:ea typeface="Times New Roman" panose="02020603050405020304" pitchFamily="18" charset="0"/>
              </a:rPr>
              <a:t>Create an RDD of Yahoo Stock Price objects and register it as a table.</a:t>
            </a:r>
            <a:endParaRPr lang="en-US"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556366" y="4815510"/>
            <a:ext cx="8324619" cy="1277786"/>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val</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stockprice</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data</a:t>
            </a:r>
            <a:r>
              <a:rPr lang="en-US" dirty="0" err="1">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map</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_</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split</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map</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row </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=&gt;</a:t>
            </a:r>
            <a:r>
              <a:rPr lang="en-US" dirty="0" err="1">
                <a:solidFill>
                  <a:srgbClr val="660066"/>
                </a:solidFill>
                <a:latin typeface="Consolas" panose="020B0609020204030204" pitchFamily="49" charset="0"/>
                <a:ea typeface="Times New Roman" panose="02020603050405020304" pitchFamily="18" charset="0"/>
                <a:cs typeface="Times New Roman" panose="02020603050405020304" pitchFamily="18" charset="0"/>
              </a:rPr>
              <a:t>YahooStockPrice</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row</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0</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row</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1</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trim</a:t>
            </a:r>
            <a:r>
              <a:rPr lang="en-US" dirty="0" err="1">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toFloat</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row</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2</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trim</a:t>
            </a:r>
            <a:r>
              <a:rPr lang="en-US" dirty="0" err="1">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toFloat</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row</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3</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trim</a:t>
            </a:r>
            <a:r>
              <a:rPr lang="en-US" dirty="0" err="1">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toFloat</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row</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4</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trim</a:t>
            </a:r>
            <a:r>
              <a:rPr lang="en-US" dirty="0" err="1">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toFloat</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row</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5</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trim</a:t>
            </a:r>
            <a:r>
              <a:rPr lang="en-US" dirty="0" err="1">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toInt</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row</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6666"/>
                </a:solidFill>
                <a:latin typeface="Consolas" panose="020B0609020204030204" pitchFamily="49" charset="0"/>
                <a:ea typeface="Times New Roman" panose="02020603050405020304" pitchFamily="18" charset="0"/>
                <a:cs typeface="Times New Roman" panose="02020603050405020304" pitchFamily="18" charset="0"/>
              </a:rPr>
              <a:t>6</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trim</a:t>
            </a:r>
            <a:r>
              <a:rPr lang="en-US" dirty="0" err="1">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toFloat</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toDF</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57158" y="511948"/>
            <a:ext cx="6447090" cy="972836"/>
          </a:xfrm>
          <a:prstGeom prst="rect">
            <a:avLst/>
          </a:prstGeom>
        </p:spPr>
        <p:txBody>
          <a:bodyPr/>
          <a:lstStyle/>
          <a:p>
            <a:pPr algn="ctr">
              <a:spcBef>
                <a:spcPct val="0"/>
              </a:spcBef>
              <a:defRPr/>
            </a:pPr>
            <a:r>
              <a:rPr lang="en-US" sz="3200" dirty="0"/>
              <a:t>Inferring the Schema Using Reflection</a:t>
            </a:r>
            <a:endParaRPr lang="en-IN" sz="3200" dirty="0">
              <a:latin typeface="Gill Sans MT" pitchFamily="34" charset="0"/>
            </a:endParaRPr>
          </a:p>
        </p:txBody>
      </p:sp>
      <p:sp>
        <p:nvSpPr>
          <p:cNvPr id="2" name="Rectangle 1"/>
          <p:cNvSpPr/>
          <p:nvPr/>
        </p:nvSpPr>
        <p:spPr>
          <a:xfrm>
            <a:off x="467544" y="1484784"/>
            <a:ext cx="8352928" cy="685059"/>
          </a:xfrm>
          <a:prstGeom prst="rect">
            <a:avLst/>
          </a:prstGeom>
        </p:spPr>
        <p:txBody>
          <a:bodyPr wrap="square">
            <a:spAutoFit/>
          </a:bodyPr>
          <a:lstStyle/>
          <a:p>
            <a:pPr>
              <a:lnSpc>
                <a:spcPct val="107000"/>
              </a:lnSpc>
              <a:spcAft>
                <a:spcPts val="800"/>
              </a:spcAft>
            </a:pP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Let’s verify that the data has been correctly parsed by the statement above by dumping the first row of the RDD containing the parsed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539552" y="2272954"/>
            <a:ext cx="1555426" cy="369332"/>
          </a:xfrm>
          <a:prstGeom prst="rect">
            <a:avLst/>
          </a:prstGeom>
        </p:spPr>
        <p:txBody>
          <a:bodyPr wrap="none">
            <a:spAutoFit/>
          </a:bodyPr>
          <a:lstStyle/>
          <a:p>
            <a:r>
              <a:rPr lang="en-US" dirty="0" err="1"/>
              <a:t>stockprice.first</a:t>
            </a:r>
            <a:endParaRPr lang="en-US" dirty="0"/>
          </a:p>
        </p:txBody>
      </p:sp>
      <p:sp>
        <p:nvSpPr>
          <p:cNvPr id="5" name="Rectangle 4"/>
          <p:cNvSpPr/>
          <p:nvPr/>
        </p:nvSpPr>
        <p:spPr>
          <a:xfrm>
            <a:off x="539552" y="2822904"/>
            <a:ext cx="6624736" cy="388696"/>
          </a:xfrm>
          <a:prstGeom prst="rect">
            <a:avLst/>
          </a:prstGeom>
        </p:spPr>
        <p:txBody>
          <a:bodyPr wrap="square">
            <a:spAutoFit/>
          </a:bodyPr>
          <a:lstStyle/>
          <a:p>
            <a:pPr>
              <a:lnSpc>
                <a:spcPct val="107000"/>
              </a:lnSpc>
              <a:spcAft>
                <a:spcPts val="800"/>
              </a:spcAft>
            </a:pP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To verify the schema, let’s dump the schema: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527810" y="3295347"/>
            <a:ext cx="2383473" cy="369332"/>
          </a:xfrm>
          <a:prstGeom prst="rect">
            <a:avLst/>
          </a:prstGeom>
        </p:spPr>
        <p:txBody>
          <a:bodyPr wrap="none">
            <a:spAutoFit/>
          </a:bodyPr>
          <a:lstStyle/>
          <a:p>
            <a:r>
              <a:rPr lang="en-US" dirty="0" err="1"/>
              <a:t>stockprice.printSchema</a:t>
            </a:r>
            <a:endParaRPr lang="en-US" dirty="0"/>
          </a:p>
        </p:txBody>
      </p:sp>
      <p:sp>
        <p:nvSpPr>
          <p:cNvPr id="7" name="Rectangle 6"/>
          <p:cNvSpPr/>
          <p:nvPr/>
        </p:nvSpPr>
        <p:spPr>
          <a:xfrm>
            <a:off x="474589" y="3748426"/>
            <a:ext cx="5958408" cy="2463238"/>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root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date: string (</a:t>
            </a:r>
            <a:r>
              <a:rPr lang="en-US" dirty="0" err="1">
                <a:solidFill>
                  <a:srgbClr val="333333"/>
                </a:solidFill>
                <a:latin typeface="Consolas" panose="020B0609020204030204" pitchFamily="49" charset="0"/>
                <a:ea typeface="Times New Roman" panose="02020603050405020304" pitchFamily="18" charset="0"/>
                <a:cs typeface="Times New Roman" panose="02020603050405020304" pitchFamily="18" charset="0"/>
              </a:rPr>
              <a:t>nullable</a:t>
            </a: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true)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open: float (</a:t>
            </a:r>
            <a:r>
              <a:rPr lang="en-US" dirty="0" err="1">
                <a:solidFill>
                  <a:srgbClr val="333333"/>
                </a:solidFill>
                <a:latin typeface="Consolas" panose="020B0609020204030204" pitchFamily="49" charset="0"/>
                <a:ea typeface="Times New Roman" panose="02020603050405020304" pitchFamily="18" charset="0"/>
                <a:cs typeface="Times New Roman" panose="02020603050405020304" pitchFamily="18" charset="0"/>
              </a:rPr>
              <a:t>nullable</a:t>
            </a: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false)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high: float (</a:t>
            </a:r>
            <a:r>
              <a:rPr lang="en-US" dirty="0" err="1">
                <a:solidFill>
                  <a:srgbClr val="333333"/>
                </a:solidFill>
                <a:latin typeface="Consolas" panose="020B0609020204030204" pitchFamily="49" charset="0"/>
                <a:ea typeface="Times New Roman" panose="02020603050405020304" pitchFamily="18" charset="0"/>
                <a:cs typeface="Times New Roman" panose="02020603050405020304" pitchFamily="18" charset="0"/>
              </a:rPr>
              <a:t>nullable</a:t>
            </a: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false)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low: float (</a:t>
            </a:r>
            <a:r>
              <a:rPr lang="en-US" dirty="0" err="1">
                <a:solidFill>
                  <a:srgbClr val="333333"/>
                </a:solidFill>
                <a:latin typeface="Consolas" panose="020B0609020204030204" pitchFamily="49" charset="0"/>
                <a:ea typeface="Times New Roman" panose="02020603050405020304" pitchFamily="18" charset="0"/>
                <a:cs typeface="Times New Roman" panose="02020603050405020304" pitchFamily="18" charset="0"/>
              </a:rPr>
              <a:t>nullable</a:t>
            </a: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false)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close: float (</a:t>
            </a:r>
            <a:r>
              <a:rPr lang="en-US" dirty="0" err="1">
                <a:solidFill>
                  <a:srgbClr val="333333"/>
                </a:solidFill>
                <a:latin typeface="Consolas" panose="020B0609020204030204" pitchFamily="49" charset="0"/>
                <a:ea typeface="Times New Roman" panose="02020603050405020304" pitchFamily="18" charset="0"/>
                <a:cs typeface="Times New Roman" panose="02020603050405020304" pitchFamily="18" charset="0"/>
              </a:rPr>
              <a:t>nullable</a:t>
            </a: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false)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volume: integer (</a:t>
            </a:r>
            <a:r>
              <a:rPr lang="en-US" dirty="0" err="1">
                <a:solidFill>
                  <a:srgbClr val="333333"/>
                </a:solidFill>
                <a:latin typeface="Consolas" panose="020B0609020204030204" pitchFamily="49" charset="0"/>
                <a:ea typeface="Times New Roman" panose="02020603050405020304" pitchFamily="18" charset="0"/>
                <a:cs typeface="Times New Roman" panose="02020603050405020304" pitchFamily="18" charset="0"/>
              </a:rPr>
              <a:t>nullable</a:t>
            </a: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true)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err="1">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adjClose</a:t>
            </a: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float (</a:t>
            </a:r>
            <a:r>
              <a:rPr lang="en-US" dirty="0" err="1">
                <a:solidFill>
                  <a:srgbClr val="333333"/>
                </a:solidFill>
                <a:latin typeface="Consolas" panose="020B0609020204030204" pitchFamily="49" charset="0"/>
                <a:ea typeface="Times New Roman" panose="02020603050405020304" pitchFamily="18" charset="0"/>
                <a:cs typeface="Times New Roman" panose="02020603050405020304" pitchFamily="18" charset="0"/>
              </a:rPr>
              <a:t>nullable</a:t>
            </a:r>
            <a:r>
              <a:rPr lang="en-US"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 false)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57158" y="211092"/>
            <a:ext cx="4572032" cy="972836"/>
          </a:xfrm>
          <a:prstGeom prst="rect">
            <a:avLst/>
          </a:prstGeom>
        </p:spPr>
        <p:txBody>
          <a:bodyPr/>
          <a:lstStyle/>
          <a:p>
            <a:pPr algn="ctr">
              <a:spcBef>
                <a:spcPct val="0"/>
              </a:spcBef>
              <a:defRPr/>
            </a:pPr>
            <a:r>
              <a:rPr lang="en-US" sz="3200" dirty="0" smtClean="0">
                <a:latin typeface="Gill Sans MT" pitchFamily="34" charset="0"/>
                <a:ea typeface="+mj-ea"/>
                <a:cs typeface="+mj-cs"/>
              </a:rPr>
              <a:t>Creating </a:t>
            </a:r>
            <a:r>
              <a:rPr lang="en-US" sz="3200" dirty="0" err="1" smtClean="0">
                <a:latin typeface="Gill Sans MT" pitchFamily="34" charset="0"/>
                <a:ea typeface="+mj-ea"/>
                <a:cs typeface="+mj-cs"/>
              </a:rPr>
              <a:t>DataFrame</a:t>
            </a:r>
            <a:r>
              <a:rPr lang="en-US" sz="3200" dirty="0" smtClean="0">
                <a:latin typeface="Gill Sans MT" pitchFamily="34" charset="0"/>
                <a:ea typeface="+mj-ea"/>
                <a:cs typeface="+mj-cs"/>
              </a:rPr>
              <a:t> : </a:t>
            </a:r>
            <a:endParaRPr kumimoji="0" lang="en-IN" sz="3200" b="0" i="0" u="none" strike="noStrike" kern="1200" cap="none" spc="0" normalizeH="0" baseline="0" noProof="0" dirty="0">
              <a:ln>
                <a:noFill/>
              </a:ln>
              <a:solidFill>
                <a:schemeClr val="tx1"/>
              </a:solidFill>
              <a:effectLst/>
              <a:uLnTx/>
              <a:uFillTx/>
              <a:latin typeface="Gill Sans MT" pitchFamily="34" charset="0"/>
              <a:ea typeface="+mj-ea"/>
              <a:cs typeface="+mj-cs"/>
            </a:endParaRPr>
          </a:p>
        </p:txBody>
      </p:sp>
      <p:sp>
        <p:nvSpPr>
          <p:cNvPr id="2" name="Rectangle 1"/>
          <p:cNvSpPr/>
          <p:nvPr/>
        </p:nvSpPr>
        <p:spPr>
          <a:xfrm>
            <a:off x="467544" y="1340768"/>
            <a:ext cx="3441968" cy="388696"/>
          </a:xfrm>
          <a:prstGeom prst="rect">
            <a:avLst/>
          </a:prstGeom>
        </p:spPr>
        <p:txBody>
          <a:bodyPr wrap="none">
            <a:spAutoFit/>
          </a:bodyPr>
          <a:lstStyle/>
          <a:p>
            <a:pPr>
              <a:lnSpc>
                <a:spcPct val="107000"/>
              </a:lnSpc>
              <a:spcBef>
                <a:spcPts val="3000"/>
              </a:spcBef>
              <a:spcAft>
                <a:spcPts val="750"/>
              </a:spcAft>
            </a:pPr>
            <a:r>
              <a:rPr lang="en-US"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Registering a temporary table</a:t>
            </a:r>
            <a:endParaRPr lang="en-US" sz="14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467544" y="1886304"/>
            <a:ext cx="8280920" cy="369332"/>
          </a:xfrm>
          <a:prstGeom prst="rect">
            <a:avLst/>
          </a:prstGeom>
        </p:spPr>
        <p:txBody>
          <a:bodyPr wrap="square">
            <a:spAutoFit/>
          </a:bodyPr>
          <a:lstStyle/>
          <a:p>
            <a:r>
              <a:rPr lang="en-US" dirty="0">
                <a:solidFill>
                  <a:srgbClr val="333333"/>
                </a:solidFill>
                <a:latin typeface="Helvetica" panose="020B0604020202020204" pitchFamily="34" charset="0"/>
                <a:ea typeface="Times New Roman" panose="02020603050405020304" pitchFamily="18" charset="0"/>
              </a:rPr>
              <a:t>Now let’s give this RDD a name, so that we can use it in Spark SQL statements:</a:t>
            </a:r>
            <a:endParaRPr lang="en-US" dirty="0">
              <a:effectLst/>
              <a:latin typeface="Times New Roman" panose="02020603050405020304" pitchFamily="18" charset="0"/>
              <a:ea typeface="Times New Roman" panose="02020603050405020304" pitchFamily="18" charset="0"/>
            </a:endParaRPr>
          </a:p>
        </p:txBody>
      </p:sp>
      <p:sp>
        <p:nvSpPr>
          <p:cNvPr id="4" name="Rectangle 3"/>
          <p:cNvSpPr/>
          <p:nvPr/>
        </p:nvSpPr>
        <p:spPr>
          <a:xfrm>
            <a:off x="488530" y="2412476"/>
            <a:ext cx="6747766" cy="369332"/>
          </a:xfrm>
          <a:prstGeom prst="rect">
            <a:avLst/>
          </a:prstGeom>
        </p:spPr>
        <p:txBody>
          <a:bodyPr wrap="square">
            <a:spAutoFit/>
          </a:bodyPr>
          <a:lstStyle/>
          <a:p>
            <a:r>
              <a:rPr lang="en-US" dirty="0" err="1"/>
              <a:t>stockprice.registerTempTable</a:t>
            </a:r>
            <a:r>
              <a:rPr lang="en-US" dirty="0"/>
              <a:t>("</a:t>
            </a:r>
            <a:r>
              <a:rPr lang="en-US" dirty="0" err="1"/>
              <a:t>yahoo_stocks_temp</a:t>
            </a:r>
            <a:r>
              <a:rPr lang="en-US" dirty="0" smtClean="0"/>
              <a:t>") </a:t>
            </a:r>
            <a:endParaRPr lang="en-US" dirty="0"/>
          </a:p>
        </p:txBody>
      </p:sp>
      <p:sp>
        <p:nvSpPr>
          <p:cNvPr id="5" name="Rectangle 4"/>
          <p:cNvSpPr/>
          <p:nvPr/>
        </p:nvSpPr>
        <p:spPr>
          <a:xfrm>
            <a:off x="518341" y="2958012"/>
            <a:ext cx="3082895" cy="388696"/>
          </a:xfrm>
          <a:prstGeom prst="rect">
            <a:avLst/>
          </a:prstGeom>
        </p:spPr>
        <p:txBody>
          <a:bodyPr wrap="none">
            <a:spAutoFit/>
          </a:bodyPr>
          <a:lstStyle/>
          <a:p>
            <a:pPr>
              <a:lnSpc>
                <a:spcPct val="107000"/>
              </a:lnSpc>
              <a:spcBef>
                <a:spcPts val="3000"/>
              </a:spcBef>
              <a:spcAft>
                <a:spcPts val="750"/>
              </a:spcAft>
            </a:pPr>
            <a:r>
              <a:rPr lang="en-US"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Querying against the table</a:t>
            </a:r>
            <a:endParaRPr lang="en-US" sz="14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518340" y="4087812"/>
            <a:ext cx="8374139" cy="685059"/>
          </a:xfrm>
          <a:prstGeom prst="rect">
            <a:avLst/>
          </a:prstGeom>
        </p:spPr>
        <p:txBody>
          <a:bodyPr wrap="square">
            <a:spAutoFit/>
          </a:bodyPr>
          <a:lstStyle/>
          <a:p>
            <a:pPr>
              <a:lnSpc>
                <a:spcPct val="107000"/>
              </a:lnSpc>
              <a:spcAft>
                <a:spcPts val="800"/>
              </a:spcAft>
            </a:pP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The result set returned from the Spark SQL query is now loaded in the </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results</a:t>
            </a:r>
            <a:r>
              <a:rPr lang="en-US"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RDD. Let’s pretty print it out on the command line.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357158" y="4952752"/>
            <a:ext cx="9004413" cy="369332"/>
          </a:xfrm>
          <a:prstGeom prst="rect">
            <a:avLst/>
          </a:prstGeom>
        </p:spPr>
        <p:txBody>
          <a:bodyPr wrap="square">
            <a:spAutoFit/>
          </a:bodyPr>
          <a:lstStyle/>
          <a:p>
            <a:r>
              <a:rPr lang="en-US" dirty="0" err="1">
                <a:solidFill>
                  <a:srgbClr val="000000"/>
                </a:solidFill>
                <a:latin typeface="Consolas" panose="020B0609020204030204" pitchFamily="49" charset="0"/>
                <a:ea typeface="Times New Roman" panose="02020603050405020304" pitchFamily="18" charset="0"/>
              </a:rPr>
              <a:t>results</a:t>
            </a:r>
            <a:r>
              <a:rPr lang="en-US" dirty="0" err="1">
                <a:solidFill>
                  <a:srgbClr val="666600"/>
                </a:solidFill>
                <a:latin typeface="Consolas" panose="020B0609020204030204" pitchFamily="49" charset="0"/>
                <a:ea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rPr>
              <a:t>map</a:t>
            </a:r>
            <a:r>
              <a:rPr lang="en-US" dirty="0">
                <a:solidFill>
                  <a:srgbClr val="666600"/>
                </a:solidFill>
                <a:latin typeface="Consolas" panose="020B0609020204030204" pitchFamily="49" charset="0"/>
                <a:ea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rPr>
              <a:t>t </a:t>
            </a:r>
            <a:r>
              <a:rPr lang="en-US" dirty="0">
                <a:solidFill>
                  <a:srgbClr val="666600"/>
                </a:solidFill>
                <a:latin typeface="Consolas" panose="020B0609020204030204" pitchFamily="49" charset="0"/>
                <a:ea typeface="Times New Roman" panose="02020603050405020304" pitchFamily="18" charset="0"/>
              </a:rPr>
              <a:t>=&gt;</a:t>
            </a:r>
            <a:r>
              <a:rPr lang="en-US" dirty="0">
                <a:solidFill>
                  <a:srgbClr val="008800"/>
                </a:solidFill>
                <a:latin typeface="Consolas" panose="020B0609020204030204" pitchFamily="49" charset="0"/>
                <a:ea typeface="Times New Roman" panose="02020603050405020304" pitchFamily="18" charset="0"/>
              </a:rPr>
              <a:t>"Stock Entry: </a:t>
            </a:r>
            <a:r>
              <a:rPr lang="en-US" dirty="0" smtClean="0">
                <a:solidFill>
                  <a:srgbClr val="666600"/>
                </a:solidFill>
                <a:latin typeface="Consolas" panose="020B0609020204030204" pitchFamily="49" charset="0"/>
                <a:ea typeface="Times New Roman" panose="02020603050405020304" pitchFamily="18" charset="0"/>
              </a:rPr>
              <a:t>+</a:t>
            </a:r>
            <a:r>
              <a:rPr lang="en-US" dirty="0" err="1" smtClean="0">
                <a:solidFill>
                  <a:srgbClr val="000000"/>
                </a:solidFill>
                <a:latin typeface="Consolas" panose="020B0609020204030204" pitchFamily="49" charset="0"/>
                <a:ea typeface="Times New Roman" panose="02020603050405020304" pitchFamily="18" charset="0"/>
              </a:rPr>
              <a:t>t</a:t>
            </a:r>
            <a:r>
              <a:rPr lang="en-US" dirty="0" err="1" smtClean="0">
                <a:solidFill>
                  <a:srgbClr val="666600"/>
                </a:solidFill>
                <a:latin typeface="Consolas" panose="020B0609020204030204" pitchFamily="49" charset="0"/>
                <a:ea typeface="Times New Roman" panose="02020603050405020304" pitchFamily="18" charset="0"/>
              </a:rPr>
              <a:t>.</a:t>
            </a:r>
            <a:r>
              <a:rPr lang="en-US" dirty="0" err="1" smtClean="0">
                <a:solidFill>
                  <a:srgbClr val="000000"/>
                </a:solidFill>
                <a:latin typeface="Consolas" panose="020B0609020204030204" pitchFamily="49" charset="0"/>
                <a:ea typeface="Times New Roman" panose="02020603050405020304" pitchFamily="18" charset="0"/>
              </a:rPr>
              <a:t>toString</a:t>
            </a:r>
            <a:r>
              <a:rPr lang="en-US" dirty="0">
                <a:solidFill>
                  <a:srgbClr val="666600"/>
                </a:solidFill>
                <a:latin typeface="Consolas" panose="020B0609020204030204" pitchFamily="49" charset="0"/>
                <a:ea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rPr>
              <a:t>collect</a:t>
            </a:r>
            <a:r>
              <a:rPr lang="en-US" dirty="0">
                <a:solidFill>
                  <a:srgbClr val="666600"/>
                </a:solidFill>
                <a:latin typeface="Consolas" panose="020B0609020204030204" pitchFamily="49" charset="0"/>
                <a:ea typeface="Times New Roman" panose="02020603050405020304" pitchFamily="18" charset="0"/>
              </a:rPr>
              <a:t>().</a:t>
            </a:r>
            <a:r>
              <a:rPr lang="en-US" dirty="0" err="1">
                <a:solidFill>
                  <a:srgbClr val="000088"/>
                </a:solidFill>
                <a:latin typeface="Consolas" panose="020B0609020204030204" pitchFamily="49" charset="0"/>
                <a:ea typeface="Times New Roman" panose="02020603050405020304" pitchFamily="18" charset="0"/>
              </a:rPr>
              <a:t>foreach</a:t>
            </a:r>
            <a:r>
              <a:rPr lang="en-US" dirty="0">
                <a:solidFill>
                  <a:srgbClr val="666600"/>
                </a:solidFill>
                <a:latin typeface="Consolas" panose="020B0609020204030204" pitchFamily="49" charset="0"/>
                <a:ea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rPr>
              <a:t>println</a:t>
            </a:r>
            <a:r>
              <a:rPr lang="en-US" dirty="0">
                <a:solidFill>
                  <a:srgbClr val="666600"/>
                </a:solidFill>
                <a:latin typeface="Consolas" panose="020B0609020204030204" pitchFamily="49" charset="0"/>
                <a:ea typeface="Times New Roman" panose="02020603050405020304" pitchFamily="18" charset="0"/>
              </a:rPr>
              <a:t>)</a:t>
            </a:r>
            <a:endParaRPr lang="en-US" dirty="0"/>
          </a:p>
        </p:txBody>
      </p:sp>
      <p:sp>
        <p:nvSpPr>
          <p:cNvPr id="10" name="Rectangle 9"/>
          <p:cNvSpPr/>
          <p:nvPr/>
        </p:nvSpPr>
        <p:spPr>
          <a:xfrm>
            <a:off x="526730" y="3417689"/>
            <a:ext cx="8230124" cy="388696"/>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val</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results </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sqlContext</a:t>
            </a:r>
            <a:r>
              <a:rPr lang="en-US" dirty="0" err="1">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sql</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"SELECT * FROM </a:t>
            </a:r>
            <a:r>
              <a:rPr lang="en-US" dirty="0" err="1">
                <a:solidFill>
                  <a:srgbClr val="008800"/>
                </a:solidFill>
                <a:latin typeface="Consolas" panose="020B0609020204030204" pitchFamily="49" charset="0"/>
                <a:ea typeface="Times New Roman" panose="02020603050405020304" pitchFamily="18" charset="0"/>
                <a:cs typeface="Times New Roman" panose="02020603050405020304" pitchFamily="18" charset="0"/>
              </a:rPr>
              <a:t>yahoo_stocks_temp</a:t>
            </a:r>
            <a:r>
              <a:rPr lang="en-US" dirty="0">
                <a:solidFill>
                  <a:srgbClr val="0088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6666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57158" y="1000108"/>
            <a:ext cx="6215106" cy="214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
          <p:cNvPicPr>
            <a:picLocks noChangeAspect="1" noChangeArrowheads="1"/>
          </p:cNvPicPr>
          <p:nvPr/>
        </p:nvPicPr>
        <p:blipFill>
          <a:blip r:embed="rId2"/>
          <a:srcRect/>
          <a:stretch>
            <a:fillRect/>
          </a:stretch>
        </p:blipFill>
        <p:spPr bwMode="auto">
          <a:xfrm>
            <a:off x="285720" y="4214818"/>
            <a:ext cx="2000264" cy="2266966"/>
          </a:xfrm>
          <a:prstGeom prst="rect">
            <a:avLst/>
          </a:prstGeom>
          <a:noFill/>
          <a:ln w="9525">
            <a:noFill/>
            <a:miter lim="800000"/>
            <a:headEnd/>
            <a:tailEnd/>
          </a:ln>
          <a:effectLst/>
        </p:spPr>
      </p:pic>
      <p:sp>
        <p:nvSpPr>
          <p:cNvPr id="23" name="Oval Callout 22"/>
          <p:cNvSpPr/>
          <p:nvPr/>
        </p:nvSpPr>
        <p:spPr>
          <a:xfrm flipH="1">
            <a:off x="1928794" y="1785926"/>
            <a:ext cx="5500726" cy="1785950"/>
          </a:xfrm>
          <a:prstGeom prst="wedgeEllipseCallout">
            <a:avLst>
              <a:gd name="adj1" fmla="val 52400"/>
              <a:gd name="adj2" fmla="val 11118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tx1"/>
                </a:solidFill>
                <a:latin typeface="Gill Sans MT" pitchFamily="34" charset="0"/>
              </a:rPr>
              <a:t>Let us now see,</a:t>
            </a:r>
          </a:p>
          <a:p>
            <a:endParaRPr lang="en-IN" dirty="0" smtClean="0">
              <a:solidFill>
                <a:schemeClr val="tx1"/>
              </a:solidFill>
              <a:latin typeface="Gill Sans MT" pitchFamily="34" charset="0"/>
            </a:endParaRPr>
          </a:p>
          <a:p>
            <a:pPr algn="ctr"/>
            <a:r>
              <a:rPr lang="en-IN" sz="3600" dirty="0" err="1" smtClean="0">
                <a:solidFill>
                  <a:srgbClr val="C00000"/>
                </a:solidFill>
                <a:latin typeface="Gill Sans MT" pitchFamily="34" charset="0"/>
              </a:rPr>
              <a:t>DataFrame</a:t>
            </a:r>
            <a:r>
              <a:rPr lang="en-IN" sz="3600" dirty="0" smtClean="0">
                <a:solidFill>
                  <a:srgbClr val="C00000"/>
                </a:solidFill>
                <a:latin typeface="Gill Sans MT" pitchFamily="34" charset="0"/>
              </a:rPr>
              <a:t> Code</a:t>
            </a:r>
            <a:r>
              <a:rPr lang="en-IN" dirty="0" smtClean="0">
                <a:solidFill>
                  <a:srgbClr val="000000"/>
                </a:solidFill>
                <a:latin typeface="Gill Sans MT" pitchFamily="34" charset="0"/>
              </a:rPr>
              <a:t/>
            </a:r>
            <a:br>
              <a:rPr lang="en-IN" dirty="0" smtClean="0">
                <a:solidFill>
                  <a:srgbClr val="000000"/>
                </a:solidFill>
                <a:latin typeface="Gill Sans MT" pitchFamily="34" charset="0"/>
              </a:rPr>
            </a:br>
            <a:r>
              <a:rPr lang="en-IN" dirty="0" smtClean="0">
                <a:solidFill>
                  <a:srgbClr val="000000"/>
                </a:solidFill>
                <a:latin typeface="Gill Sans MT" pitchFamily="34" charset="0"/>
              </a:rPr>
              <a:t>          Dealing with null</a:t>
            </a:r>
            <a:endParaRPr lang="en-US" dirty="0" smtClean="0">
              <a:solidFill>
                <a:srgbClr val="000000"/>
              </a:solidFill>
              <a:latin typeface="Gill Sans MT"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57158" y="1000108"/>
            <a:ext cx="6215106" cy="214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
          <p:cNvPicPr>
            <a:picLocks noChangeAspect="1" noChangeArrowheads="1"/>
          </p:cNvPicPr>
          <p:nvPr/>
        </p:nvPicPr>
        <p:blipFill>
          <a:blip r:embed="rId2"/>
          <a:srcRect/>
          <a:stretch>
            <a:fillRect/>
          </a:stretch>
        </p:blipFill>
        <p:spPr bwMode="auto">
          <a:xfrm>
            <a:off x="285720" y="4214818"/>
            <a:ext cx="2000264" cy="2266966"/>
          </a:xfrm>
          <a:prstGeom prst="rect">
            <a:avLst/>
          </a:prstGeom>
          <a:noFill/>
          <a:ln w="9525">
            <a:noFill/>
            <a:miter lim="800000"/>
            <a:headEnd/>
            <a:tailEnd/>
          </a:ln>
          <a:effectLst/>
        </p:spPr>
      </p:pic>
      <p:sp>
        <p:nvSpPr>
          <p:cNvPr id="23" name="Oval Callout 22"/>
          <p:cNvSpPr/>
          <p:nvPr/>
        </p:nvSpPr>
        <p:spPr>
          <a:xfrm flipH="1">
            <a:off x="1928794" y="1785926"/>
            <a:ext cx="5500726" cy="1785950"/>
          </a:xfrm>
          <a:prstGeom prst="wedgeEllipseCallout">
            <a:avLst>
              <a:gd name="adj1" fmla="val 52400"/>
              <a:gd name="adj2" fmla="val 11118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tx1"/>
                </a:solidFill>
                <a:latin typeface="Gill Sans MT" pitchFamily="34" charset="0"/>
              </a:rPr>
              <a:t>Let us now see,</a:t>
            </a:r>
          </a:p>
          <a:p>
            <a:endParaRPr lang="en-IN" dirty="0" smtClean="0">
              <a:solidFill>
                <a:schemeClr val="tx1"/>
              </a:solidFill>
              <a:latin typeface="Gill Sans MT" pitchFamily="34" charset="0"/>
            </a:endParaRPr>
          </a:p>
          <a:p>
            <a:pPr algn="ctr"/>
            <a:r>
              <a:rPr lang="en-IN" sz="3600" dirty="0" err="1" smtClean="0">
                <a:solidFill>
                  <a:srgbClr val="C00000"/>
                </a:solidFill>
                <a:latin typeface="Gill Sans MT" pitchFamily="34" charset="0"/>
              </a:rPr>
              <a:t>DataFrame</a:t>
            </a:r>
            <a:r>
              <a:rPr lang="en-IN" sz="3600" dirty="0" smtClean="0">
                <a:solidFill>
                  <a:srgbClr val="C00000"/>
                </a:solidFill>
                <a:latin typeface="Gill Sans MT" pitchFamily="34" charset="0"/>
              </a:rPr>
              <a:t> Code</a:t>
            </a:r>
            <a:r>
              <a:rPr lang="en-IN" dirty="0" smtClean="0">
                <a:solidFill>
                  <a:srgbClr val="000000"/>
                </a:solidFill>
                <a:latin typeface="Gill Sans MT" pitchFamily="34" charset="0"/>
              </a:rPr>
              <a:t/>
            </a:r>
            <a:br>
              <a:rPr lang="en-IN" dirty="0" smtClean="0">
                <a:solidFill>
                  <a:srgbClr val="000000"/>
                </a:solidFill>
                <a:latin typeface="Gill Sans MT" pitchFamily="34" charset="0"/>
              </a:rPr>
            </a:br>
            <a:r>
              <a:rPr lang="en-IN" dirty="0" smtClean="0">
                <a:solidFill>
                  <a:srgbClr val="000000"/>
                </a:solidFill>
                <a:latin typeface="Gill Sans MT" pitchFamily="34" charset="0"/>
              </a:rPr>
              <a:t>          Case Study </a:t>
            </a:r>
            <a:r>
              <a:rPr lang="en-IN" dirty="0" err="1" smtClean="0">
                <a:solidFill>
                  <a:srgbClr val="000000"/>
                </a:solidFill>
                <a:latin typeface="Gill Sans MT" pitchFamily="34" charset="0"/>
              </a:rPr>
              <a:t>ebay</a:t>
            </a:r>
            <a:r>
              <a:rPr lang="en-IN" dirty="0" smtClean="0">
                <a:solidFill>
                  <a:srgbClr val="000000"/>
                </a:solidFill>
                <a:latin typeface="Gill Sans MT" pitchFamily="34" charset="0"/>
              </a:rPr>
              <a:t> data</a:t>
            </a:r>
            <a:endParaRPr lang="en-US" dirty="0" smtClean="0">
              <a:solidFill>
                <a:srgbClr val="000000"/>
              </a:solidFill>
              <a:latin typeface="Gill Sans MT" pitchFamily="34" charset="0"/>
            </a:endParaRPr>
          </a:p>
        </p:txBody>
      </p:sp>
    </p:spTree>
    <p:extLst>
      <p:ext uri="{BB962C8B-B14F-4D97-AF65-F5344CB8AC3E}">
        <p14:creationId xmlns:p14="http://schemas.microsoft.com/office/powerpoint/2010/main" xmlns="" val="165210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04825" y="3124212"/>
            <a:ext cx="2181225" cy="2019300"/>
          </a:xfrm>
          <a:prstGeom prst="rect">
            <a:avLst/>
          </a:prstGeom>
          <a:noFill/>
          <a:ln w="9525">
            <a:noFill/>
            <a:miter lim="800000"/>
            <a:headEnd/>
            <a:tailEnd/>
          </a:ln>
          <a:effectLst/>
        </p:spPr>
      </p:pic>
      <p:sp>
        <p:nvSpPr>
          <p:cNvPr id="19" name="Oval Callout 18"/>
          <p:cNvSpPr/>
          <p:nvPr/>
        </p:nvSpPr>
        <p:spPr>
          <a:xfrm flipH="1">
            <a:off x="2000232" y="1571612"/>
            <a:ext cx="2714644" cy="1500198"/>
          </a:xfrm>
          <a:prstGeom prst="wedgeEllipseCallout">
            <a:avLst>
              <a:gd name="adj1" fmla="val 55828"/>
              <a:gd name="adj2" fmla="val 88482"/>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0000"/>
                </a:solidFill>
                <a:latin typeface="Gill Sans MT" pitchFamily="34" charset="0"/>
              </a:rPr>
              <a:t>Hello Peter, do you know what is </a:t>
            </a:r>
          </a:p>
          <a:p>
            <a:r>
              <a:rPr lang="en-US" dirty="0" smtClean="0">
                <a:solidFill>
                  <a:srgbClr val="000000"/>
                </a:solidFill>
                <a:latin typeface="Gill Sans MT" pitchFamily="34" charset="0"/>
              </a:rPr>
              <a:t>Spark SQL?</a:t>
            </a:r>
            <a:endParaRPr lang="en-US" dirty="0">
              <a:solidFill>
                <a:srgbClr val="000000"/>
              </a:solidFill>
              <a:latin typeface="Gill Sans MT" pitchFamily="34" charset="0"/>
            </a:endParaRPr>
          </a:p>
        </p:txBody>
      </p:sp>
      <p:sp>
        <p:nvSpPr>
          <p:cNvPr id="21" name="Rectangle 20"/>
          <p:cNvSpPr/>
          <p:nvPr/>
        </p:nvSpPr>
        <p:spPr>
          <a:xfrm>
            <a:off x="357158" y="1000108"/>
            <a:ext cx="6215106" cy="214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4" descr="Image result for image person asking question"/>
          <p:cNvPicPr>
            <a:picLocks noChangeAspect="1" noChangeArrowheads="1"/>
          </p:cNvPicPr>
          <p:nvPr/>
        </p:nvPicPr>
        <p:blipFill>
          <a:blip r:embed="rId3"/>
          <a:srcRect/>
          <a:stretch>
            <a:fillRect/>
          </a:stretch>
        </p:blipFill>
        <p:spPr bwMode="auto">
          <a:xfrm>
            <a:off x="6110316" y="3476637"/>
            <a:ext cx="2533650" cy="180975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57158" y="211092"/>
            <a:ext cx="4572032" cy="972836"/>
          </a:xfrm>
          <a:prstGeom prst="rect">
            <a:avLst/>
          </a:prstGeom>
        </p:spPr>
        <p:txBody>
          <a:bodyPr/>
          <a:lstStyle/>
          <a:p>
            <a:r>
              <a:rPr lang="en-US" sz="3200" b="1" dirty="0"/>
              <a:t>Format and </a:t>
            </a:r>
            <a:r>
              <a:rPr lang="en-US" sz="3200" b="1" dirty="0" err="1"/>
              <a:t>WriteMode</a:t>
            </a:r>
            <a:endParaRPr lang="en-US" sz="3200" dirty="0"/>
          </a:p>
        </p:txBody>
      </p:sp>
      <p:sp>
        <p:nvSpPr>
          <p:cNvPr id="2" name="Rectangle 1"/>
          <p:cNvSpPr/>
          <p:nvPr/>
        </p:nvSpPr>
        <p:spPr>
          <a:xfrm>
            <a:off x="539552" y="1916832"/>
            <a:ext cx="7776864" cy="2426305"/>
          </a:xfrm>
          <a:prstGeom prst="rect">
            <a:avLst/>
          </a:prstGeom>
        </p:spPr>
        <p:txBody>
          <a:bodyPr wrap="square">
            <a:spAutoFit/>
          </a:bodyPr>
          <a:lstStyle/>
          <a:p>
            <a:pPr>
              <a:lnSpc>
                <a:spcPts val="1120"/>
              </a:lnSpc>
              <a:spcAft>
                <a:spcPts val="750"/>
              </a:spcAft>
            </a:pPr>
            <a:r>
              <a:rPr lang="en-US" b="1" dirty="0">
                <a:solidFill>
                  <a:srgbClr val="1D1F22"/>
                </a:solidFill>
                <a:latin typeface="Helvetica" panose="020B0604020202020204" pitchFamily="34" charset="0"/>
                <a:ea typeface="Times New Roman" panose="02020603050405020304" pitchFamily="18" charset="0"/>
              </a:rPr>
              <a:t>Orc:-</a:t>
            </a:r>
            <a:endParaRPr lang="en-US" sz="2400" dirty="0">
              <a:latin typeface="Times New Roman" panose="02020603050405020304" pitchFamily="18" charset="0"/>
              <a:ea typeface="Times New Roman" panose="02020603050405020304" pitchFamily="18" charset="0"/>
            </a:endParaRPr>
          </a:p>
          <a:p>
            <a:pPr>
              <a:lnSpc>
                <a:spcPts val="1120"/>
              </a:lnSpc>
              <a:spcAft>
                <a:spcPts val="750"/>
              </a:spcAft>
            </a:pPr>
            <a:r>
              <a:rPr lang="en-US" b="1" dirty="0">
                <a:solidFill>
                  <a:srgbClr val="1D1F22"/>
                </a:solidFill>
                <a:latin typeface="Helvetica" panose="020B0604020202020204" pitchFamily="34" charset="0"/>
                <a:ea typeface="Times New Roman" panose="02020603050405020304" pitchFamily="18" charset="0"/>
              </a:rPr>
              <a:t>	</a:t>
            </a:r>
            <a:r>
              <a:rPr lang="en-US" dirty="0">
                <a:solidFill>
                  <a:srgbClr val="1D1F22"/>
                </a:solidFill>
                <a:latin typeface="Helvetica" panose="020B0604020202020204" pitchFamily="34" charset="0"/>
                <a:ea typeface="Times New Roman" panose="02020603050405020304" pitchFamily="18" charset="0"/>
              </a:rPr>
              <a:t>The </a:t>
            </a:r>
            <a:r>
              <a:rPr lang="en-US" dirty="0" err="1">
                <a:solidFill>
                  <a:srgbClr val="1D1F22"/>
                </a:solidFill>
                <a:latin typeface="Helvetica" panose="020B0604020202020204" pitchFamily="34" charset="0"/>
                <a:ea typeface="Times New Roman" panose="02020603050405020304" pitchFamily="18" charset="0"/>
              </a:rPr>
              <a:t>dataframe</a:t>
            </a:r>
            <a:r>
              <a:rPr lang="en-US" dirty="0">
                <a:solidFill>
                  <a:srgbClr val="1D1F22"/>
                </a:solidFill>
                <a:latin typeface="Helvetica" panose="020B0604020202020204" pitchFamily="34" charset="0"/>
                <a:ea typeface="Times New Roman" panose="02020603050405020304" pitchFamily="18" charset="0"/>
              </a:rPr>
              <a:t> is saved as orc format</a:t>
            </a:r>
            <a:endParaRPr lang="en-US" sz="2400" dirty="0">
              <a:latin typeface="Times New Roman" panose="02020603050405020304" pitchFamily="18" charset="0"/>
              <a:ea typeface="Times New Roman" panose="02020603050405020304" pitchFamily="18" charset="0"/>
            </a:endParaRPr>
          </a:p>
          <a:p>
            <a:pPr>
              <a:lnSpc>
                <a:spcPts val="1120"/>
              </a:lnSpc>
              <a:spcAft>
                <a:spcPts val="750"/>
              </a:spcAft>
            </a:pPr>
            <a:r>
              <a:rPr lang="en-US" dirty="0">
                <a:solidFill>
                  <a:srgbClr val="1D1F22"/>
                </a:solidFill>
                <a:latin typeface="Helvetica" panose="020B0604020202020204" pitchFamily="34" charset="0"/>
                <a:ea typeface="Times New Roman" panose="02020603050405020304" pitchFamily="18" charset="0"/>
              </a:rPr>
              <a:t>	This works with </a:t>
            </a:r>
            <a:r>
              <a:rPr lang="en-US" dirty="0" err="1">
                <a:solidFill>
                  <a:srgbClr val="1D1F22"/>
                </a:solidFill>
                <a:latin typeface="Helvetica" panose="020B0604020202020204" pitchFamily="34" charset="0"/>
                <a:ea typeface="Times New Roman" panose="02020603050405020304" pitchFamily="18" charset="0"/>
              </a:rPr>
              <a:t>HiveContext</a:t>
            </a:r>
            <a:r>
              <a:rPr lang="en-US" dirty="0">
                <a:solidFill>
                  <a:srgbClr val="1D1F22"/>
                </a:solidFill>
                <a:latin typeface="Helvetica" panose="020B0604020202020204" pitchFamily="34" charset="0"/>
                <a:ea typeface="Times New Roman" panose="02020603050405020304" pitchFamily="18" charset="0"/>
              </a:rPr>
              <a:t> only.</a:t>
            </a:r>
            <a:endParaRPr lang="en-US" sz="2400" dirty="0">
              <a:latin typeface="Times New Roman" panose="02020603050405020304" pitchFamily="18" charset="0"/>
              <a:ea typeface="Times New Roman" panose="02020603050405020304" pitchFamily="18" charset="0"/>
            </a:endParaRPr>
          </a:p>
          <a:p>
            <a:pPr>
              <a:lnSpc>
                <a:spcPts val="1120"/>
              </a:lnSpc>
              <a:spcAft>
                <a:spcPts val="750"/>
              </a:spcAft>
            </a:pPr>
            <a:r>
              <a:rPr lang="en-US" b="1" dirty="0">
                <a:solidFill>
                  <a:srgbClr val="1D1F22"/>
                </a:solidFill>
                <a:latin typeface="Helvetica" panose="020B0604020202020204" pitchFamily="34" charset="0"/>
                <a:ea typeface="Times New Roman" panose="02020603050405020304" pitchFamily="18" charset="0"/>
              </a:rPr>
              <a:t>Parquet:-</a:t>
            </a:r>
            <a:endParaRPr lang="en-US" sz="2400" dirty="0">
              <a:latin typeface="Times New Roman" panose="02020603050405020304" pitchFamily="18" charset="0"/>
              <a:ea typeface="Times New Roman" panose="02020603050405020304" pitchFamily="18" charset="0"/>
            </a:endParaRPr>
          </a:p>
          <a:p>
            <a:pPr>
              <a:lnSpc>
                <a:spcPts val="1120"/>
              </a:lnSpc>
              <a:spcAft>
                <a:spcPts val="750"/>
              </a:spcAft>
            </a:pPr>
            <a:r>
              <a:rPr lang="en-US" b="1" dirty="0">
                <a:solidFill>
                  <a:srgbClr val="1D1F22"/>
                </a:solidFill>
                <a:latin typeface="Helvetica" panose="020B0604020202020204" pitchFamily="34" charset="0"/>
                <a:ea typeface="Times New Roman" panose="02020603050405020304" pitchFamily="18" charset="0"/>
              </a:rPr>
              <a:t>	</a:t>
            </a:r>
            <a:r>
              <a:rPr lang="en-US" dirty="0">
                <a:solidFill>
                  <a:srgbClr val="1D1F22"/>
                </a:solidFill>
                <a:latin typeface="Helvetica" panose="020B0604020202020204" pitchFamily="34" charset="0"/>
                <a:ea typeface="Times New Roman" panose="02020603050405020304" pitchFamily="18" charset="0"/>
              </a:rPr>
              <a:t>The </a:t>
            </a:r>
            <a:r>
              <a:rPr lang="en-US" dirty="0" err="1">
                <a:solidFill>
                  <a:srgbClr val="1D1F22"/>
                </a:solidFill>
                <a:latin typeface="Helvetica" panose="020B0604020202020204" pitchFamily="34" charset="0"/>
                <a:ea typeface="Times New Roman" panose="02020603050405020304" pitchFamily="18" charset="0"/>
              </a:rPr>
              <a:t>dataframe</a:t>
            </a:r>
            <a:r>
              <a:rPr lang="en-US" dirty="0">
                <a:solidFill>
                  <a:srgbClr val="1D1F22"/>
                </a:solidFill>
                <a:latin typeface="Helvetica" panose="020B0604020202020204" pitchFamily="34" charset="0"/>
                <a:ea typeface="Times New Roman" panose="02020603050405020304" pitchFamily="18" charset="0"/>
              </a:rPr>
              <a:t> is saved as parquet format</a:t>
            </a:r>
            <a:endParaRPr lang="en-US" sz="2400" dirty="0">
              <a:latin typeface="Times New Roman" panose="02020603050405020304" pitchFamily="18" charset="0"/>
              <a:ea typeface="Times New Roman" panose="02020603050405020304" pitchFamily="18" charset="0"/>
            </a:endParaRPr>
          </a:p>
          <a:p>
            <a:pPr>
              <a:lnSpc>
                <a:spcPts val="1120"/>
              </a:lnSpc>
              <a:spcAft>
                <a:spcPts val="750"/>
              </a:spcAft>
            </a:pPr>
            <a:r>
              <a:rPr lang="en-US" b="1" dirty="0" err="1">
                <a:solidFill>
                  <a:srgbClr val="1D1F22"/>
                </a:solidFill>
                <a:latin typeface="Helvetica" panose="020B0604020202020204" pitchFamily="34" charset="0"/>
                <a:ea typeface="Times New Roman" panose="02020603050405020304" pitchFamily="18" charset="0"/>
              </a:rPr>
              <a:t>Json</a:t>
            </a:r>
            <a:r>
              <a:rPr lang="en-US" b="1" dirty="0">
                <a:solidFill>
                  <a:srgbClr val="1D1F22"/>
                </a:solidFill>
                <a:latin typeface="Helvetica" panose="020B0604020202020204" pitchFamily="34" charset="0"/>
                <a:ea typeface="Times New Roman" panose="02020603050405020304" pitchFamily="18" charset="0"/>
              </a:rPr>
              <a:t>:-</a:t>
            </a:r>
            <a:endParaRPr lang="en-US" sz="2400" dirty="0">
              <a:latin typeface="Times New Roman" panose="02020603050405020304" pitchFamily="18" charset="0"/>
              <a:ea typeface="Times New Roman" panose="02020603050405020304" pitchFamily="18" charset="0"/>
            </a:endParaRPr>
          </a:p>
          <a:p>
            <a:pPr indent="457200">
              <a:lnSpc>
                <a:spcPts val="1120"/>
              </a:lnSpc>
              <a:spcAft>
                <a:spcPts val="750"/>
              </a:spcAft>
            </a:pPr>
            <a:r>
              <a:rPr lang="en-US" dirty="0">
                <a:solidFill>
                  <a:srgbClr val="1D1F22"/>
                </a:solidFill>
                <a:latin typeface="Helvetica" panose="020B0604020202020204" pitchFamily="34" charset="0"/>
                <a:ea typeface="Times New Roman" panose="02020603050405020304" pitchFamily="18" charset="0"/>
              </a:rPr>
              <a:t>The </a:t>
            </a:r>
            <a:r>
              <a:rPr lang="en-US" dirty="0" err="1">
                <a:solidFill>
                  <a:srgbClr val="1D1F22"/>
                </a:solidFill>
                <a:latin typeface="Helvetica" panose="020B0604020202020204" pitchFamily="34" charset="0"/>
                <a:ea typeface="Times New Roman" panose="02020603050405020304" pitchFamily="18" charset="0"/>
              </a:rPr>
              <a:t>dataframe</a:t>
            </a:r>
            <a:r>
              <a:rPr lang="en-US" dirty="0">
                <a:solidFill>
                  <a:srgbClr val="1D1F22"/>
                </a:solidFill>
                <a:latin typeface="Helvetica" panose="020B0604020202020204" pitchFamily="34" charset="0"/>
                <a:ea typeface="Times New Roman" panose="02020603050405020304" pitchFamily="18" charset="0"/>
              </a:rPr>
              <a:t> is saved as </a:t>
            </a:r>
            <a:r>
              <a:rPr lang="en-US" dirty="0" err="1">
                <a:solidFill>
                  <a:srgbClr val="1D1F22"/>
                </a:solidFill>
                <a:latin typeface="Helvetica" panose="020B0604020202020204" pitchFamily="34" charset="0"/>
                <a:ea typeface="Times New Roman" panose="02020603050405020304" pitchFamily="18" charset="0"/>
              </a:rPr>
              <a:t>json</a:t>
            </a:r>
            <a:r>
              <a:rPr lang="en-US" dirty="0">
                <a:solidFill>
                  <a:srgbClr val="1D1F22"/>
                </a:solidFill>
                <a:latin typeface="Helvetica" panose="020B0604020202020204" pitchFamily="34" charset="0"/>
                <a:ea typeface="Times New Roman" panose="02020603050405020304" pitchFamily="18" charset="0"/>
              </a:rPr>
              <a:t> format</a:t>
            </a:r>
            <a:endParaRPr lang="en-US" sz="2400" dirty="0">
              <a:latin typeface="Times New Roman" panose="02020603050405020304" pitchFamily="18" charset="0"/>
              <a:ea typeface="Times New Roman" panose="02020603050405020304" pitchFamily="18" charset="0"/>
            </a:endParaRPr>
          </a:p>
          <a:p>
            <a:pPr>
              <a:lnSpc>
                <a:spcPts val="1120"/>
              </a:lnSpc>
              <a:spcAft>
                <a:spcPts val="750"/>
              </a:spcAft>
            </a:pPr>
            <a:r>
              <a:rPr lang="en-US" b="1" dirty="0">
                <a:solidFill>
                  <a:srgbClr val="1D1F22"/>
                </a:solidFill>
                <a:latin typeface="Helvetica" panose="020B0604020202020204" pitchFamily="34" charset="0"/>
                <a:ea typeface="Times New Roman" panose="02020603050405020304" pitchFamily="18" charset="0"/>
              </a:rPr>
              <a:t>Text:-</a:t>
            </a:r>
            <a:endParaRPr lang="en-US" sz="2400" dirty="0">
              <a:latin typeface="Times New Roman" panose="02020603050405020304" pitchFamily="18" charset="0"/>
              <a:ea typeface="Times New Roman" panose="02020603050405020304" pitchFamily="18" charset="0"/>
            </a:endParaRPr>
          </a:p>
          <a:p>
            <a:pPr>
              <a:lnSpc>
                <a:spcPts val="1120"/>
              </a:lnSpc>
              <a:spcAft>
                <a:spcPts val="750"/>
              </a:spcAft>
            </a:pPr>
            <a:r>
              <a:rPr lang="en-US" b="1" dirty="0">
                <a:solidFill>
                  <a:srgbClr val="1D1F22"/>
                </a:solidFill>
                <a:latin typeface="Helvetica" panose="020B0604020202020204" pitchFamily="34" charset="0"/>
                <a:ea typeface="Times New Roman" panose="02020603050405020304" pitchFamily="18" charset="0"/>
              </a:rPr>
              <a:t>	</a:t>
            </a:r>
            <a:r>
              <a:rPr lang="en-US" dirty="0">
                <a:solidFill>
                  <a:srgbClr val="1D1F22"/>
                </a:solidFill>
                <a:latin typeface="Helvetica" panose="020B0604020202020204" pitchFamily="34" charset="0"/>
                <a:ea typeface="Times New Roman" panose="02020603050405020304" pitchFamily="18" charset="0"/>
              </a:rPr>
              <a:t>The </a:t>
            </a:r>
            <a:r>
              <a:rPr lang="en-US" dirty="0" err="1">
                <a:solidFill>
                  <a:srgbClr val="1D1F22"/>
                </a:solidFill>
                <a:latin typeface="Helvetica" panose="020B0604020202020204" pitchFamily="34" charset="0"/>
                <a:ea typeface="Times New Roman" panose="02020603050405020304" pitchFamily="18" charset="0"/>
              </a:rPr>
              <a:t>dataframe</a:t>
            </a:r>
            <a:r>
              <a:rPr lang="en-US" dirty="0">
                <a:solidFill>
                  <a:srgbClr val="1D1F22"/>
                </a:solidFill>
                <a:latin typeface="Helvetica" panose="020B0604020202020204" pitchFamily="34" charset="0"/>
                <a:ea typeface="Times New Roman" panose="02020603050405020304" pitchFamily="18" charset="0"/>
              </a:rPr>
              <a:t> is saved as text  format</a:t>
            </a:r>
            <a:endParaRPr lang="en-US" sz="2400" dirty="0">
              <a:latin typeface="Times New Roman" panose="02020603050405020304" pitchFamily="18" charset="0"/>
              <a:ea typeface="Times New Roman" panose="02020603050405020304" pitchFamily="18" charset="0"/>
            </a:endParaRPr>
          </a:p>
          <a:p>
            <a:pPr>
              <a:lnSpc>
                <a:spcPts val="1120"/>
              </a:lnSpc>
              <a:spcAft>
                <a:spcPts val="750"/>
              </a:spcAft>
            </a:pPr>
            <a:r>
              <a:rPr lang="en-US" dirty="0">
                <a:solidFill>
                  <a:srgbClr val="1D1F22"/>
                </a:solidFill>
                <a:latin typeface="Helvetica" panose="020B0604020202020204" pitchFamily="34" charset="0"/>
                <a:ea typeface="Times New Roman" panose="02020603050405020304" pitchFamily="18" charset="0"/>
              </a:rPr>
              <a:t>	This works only if the </a:t>
            </a:r>
            <a:r>
              <a:rPr lang="en-US" dirty="0" err="1">
                <a:solidFill>
                  <a:srgbClr val="1D1F22"/>
                </a:solidFill>
                <a:latin typeface="Helvetica" panose="020B0604020202020204" pitchFamily="34" charset="0"/>
                <a:ea typeface="Times New Roman" panose="02020603050405020304" pitchFamily="18" charset="0"/>
              </a:rPr>
              <a:t>dataframe</a:t>
            </a:r>
            <a:r>
              <a:rPr lang="en-US" dirty="0">
                <a:solidFill>
                  <a:srgbClr val="1D1F22"/>
                </a:solidFill>
                <a:latin typeface="Helvetica" panose="020B0604020202020204" pitchFamily="34" charset="0"/>
                <a:ea typeface="Times New Roman" panose="02020603050405020304" pitchFamily="18" charset="0"/>
              </a:rPr>
              <a:t> have single column data.</a:t>
            </a:r>
            <a:endParaRPr lang="en-US" sz="2400" dirty="0">
              <a:effectLst/>
              <a:latin typeface="Times New Roman" panose="02020603050405020304" pitchFamily="18" charset="0"/>
              <a:ea typeface="Times New Roman" panose="02020603050405020304" pitchFamily="18" charset="0"/>
            </a:endParaRPr>
          </a:p>
        </p:txBody>
      </p:sp>
      <p:sp>
        <p:nvSpPr>
          <p:cNvPr id="4" name="Rectangle 3"/>
          <p:cNvSpPr/>
          <p:nvPr/>
        </p:nvSpPr>
        <p:spPr>
          <a:xfrm>
            <a:off x="539552" y="4818278"/>
            <a:ext cx="8496944" cy="374461"/>
          </a:xfrm>
          <a:prstGeom prst="rect">
            <a:avLst/>
          </a:prstGeom>
        </p:spPr>
        <p:txBody>
          <a:bodyPr wrap="square">
            <a:spAutoFit/>
          </a:bodyPr>
          <a:lstStyle/>
          <a:p>
            <a:pPr>
              <a:lnSpc>
                <a:spcPts val="1120"/>
              </a:lnSpc>
              <a:spcAft>
                <a:spcPts val="750"/>
              </a:spcAft>
            </a:pPr>
            <a:r>
              <a:rPr lang="en-US" b="1" dirty="0">
                <a:solidFill>
                  <a:srgbClr val="1D1F22"/>
                </a:solidFill>
                <a:latin typeface="Helvetica" panose="020B0604020202020204" pitchFamily="34" charset="0"/>
                <a:ea typeface="Times New Roman" panose="02020603050405020304" pitchFamily="18" charset="0"/>
              </a:rPr>
              <a:t>Note:- if external jars provided the other formats like </a:t>
            </a:r>
            <a:r>
              <a:rPr lang="en-US" b="1" dirty="0" err="1">
                <a:solidFill>
                  <a:srgbClr val="1D1F22"/>
                </a:solidFill>
                <a:latin typeface="Helvetica" panose="020B0604020202020204" pitchFamily="34" charset="0"/>
                <a:ea typeface="Times New Roman" panose="02020603050405020304" pitchFamily="18" charset="0"/>
              </a:rPr>
              <a:t>avro</a:t>
            </a:r>
            <a:r>
              <a:rPr lang="en-US" b="1" dirty="0">
                <a:solidFill>
                  <a:srgbClr val="1D1F22"/>
                </a:solidFill>
                <a:latin typeface="Helvetica" panose="020B0604020202020204" pitchFamily="34" charset="0"/>
                <a:ea typeface="Times New Roman" panose="02020603050405020304" pitchFamily="18" charset="0"/>
              </a:rPr>
              <a:t> and csv can also write in </a:t>
            </a:r>
            <a:r>
              <a:rPr lang="en-US" b="1" dirty="0" err="1">
                <a:solidFill>
                  <a:srgbClr val="1D1F22"/>
                </a:solidFill>
                <a:latin typeface="Helvetica" panose="020B0604020202020204" pitchFamily="34" charset="0"/>
                <a:ea typeface="Times New Roman" panose="02020603050405020304" pitchFamily="18" charset="0"/>
              </a:rPr>
              <a:t>write.format</a:t>
            </a:r>
            <a:r>
              <a:rPr lang="en-US" b="1" dirty="0">
                <a:solidFill>
                  <a:srgbClr val="1D1F22"/>
                </a:solidFill>
                <a:latin typeface="Helvetica" panose="020B0604020202020204" pitchFamily="34" charset="0"/>
                <a:ea typeface="Times New Roman" panose="02020603050405020304" pitchFamily="18" charset="0"/>
              </a:rPr>
              <a:t> method.</a:t>
            </a:r>
            <a:endParaRPr lang="en-US" sz="2400" dirty="0">
              <a:effectLst/>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57158" y="211092"/>
            <a:ext cx="4572032" cy="972836"/>
          </a:xfrm>
          <a:prstGeom prst="rect">
            <a:avLst/>
          </a:prstGeom>
        </p:spPr>
        <p:txBody>
          <a:bodyPr/>
          <a:lstStyle/>
          <a:p>
            <a:r>
              <a:rPr lang="en-US" sz="3200" b="1" dirty="0"/>
              <a:t>Save Modes</a:t>
            </a:r>
          </a:p>
        </p:txBody>
      </p:sp>
      <p:sp>
        <p:nvSpPr>
          <p:cNvPr id="2" name="Rectangle 1"/>
          <p:cNvSpPr/>
          <p:nvPr/>
        </p:nvSpPr>
        <p:spPr>
          <a:xfrm>
            <a:off x="467544" y="1412776"/>
            <a:ext cx="6120680" cy="388696"/>
          </a:xfrm>
          <a:prstGeom prst="rect">
            <a:avLst/>
          </a:prstGeom>
        </p:spPr>
        <p:txBody>
          <a:bodyPr wrap="square">
            <a:spAutoFit/>
          </a:bodyPr>
          <a:lstStyle/>
          <a:p>
            <a:pPr>
              <a:lnSpc>
                <a:spcPct val="107000"/>
              </a:lnSpc>
              <a:spcAft>
                <a:spcPts val="800"/>
              </a:spcAft>
            </a:pPr>
            <a:r>
              <a:rPr lang="en-US" b="1" dirty="0">
                <a:solidFill>
                  <a:srgbClr val="7F0055"/>
                </a:solidFill>
                <a:latin typeface="Courier New" panose="02070309020205020404" pitchFamily="49" charset="0"/>
                <a:ea typeface="Calibri" panose="020F0502020204030204" pitchFamily="34" charset="0"/>
                <a:cs typeface=""/>
              </a:rPr>
              <a:t>import</a:t>
            </a:r>
            <a:r>
              <a:rPr lang="en-US" dirty="0">
                <a:solidFill>
                  <a:srgbClr val="000000"/>
                </a:solidFill>
                <a:latin typeface="Courier New" panose="02070309020205020404" pitchFamily="49" charset="0"/>
                <a:ea typeface="Calibri" panose="020F0502020204030204" pitchFamily="34" charset="0"/>
                <a:cs typeface=""/>
              </a:rPr>
              <a:t> </a:t>
            </a:r>
            <a:r>
              <a:rPr lang="en-US" dirty="0" err="1">
                <a:solidFill>
                  <a:srgbClr val="000000"/>
                </a:solidFill>
                <a:latin typeface="Courier New" panose="02070309020205020404" pitchFamily="49" charset="0"/>
                <a:ea typeface="Calibri" panose="020F0502020204030204" pitchFamily="34" charset="0"/>
                <a:cs typeface=""/>
              </a:rPr>
              <a:t>org.apache.spark.sql.SaveMode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448414918"/>
              </p:ext>
            </p:extLst>
          </p:nvPr>
        </p:nvGraphicFramePr>
        <p:xfrm>
          <a:off x="179509" y="1905476"/>
          <a:ext cx="8784978" cy="3611757"/>
        </p:xfrm>
        <a:graphic>
          <a:graphicData uri="http://schemas.openxmlformats.org/drawingml/2006/table">
            <a:tbl>
              <a:tblPr firstRow="1" firstCol="1" bandRow="1">
                <a:tableStyleId>{5C22544A-7EE6-4342-B048-85BDC9FD1C3A}</a:tableStyleId>
              </a:tblPr>
              <a:tblGrid>
                <a:gridCol w="1800203"/>
                <a:gridCol w="1512168"/>
                <a:gridCol w="5472607"/>
              </a:tblGrid>
              <a:tr h="933778">
                <a:tc>
                  <a:txBody>
                    <a:bodyPr/>
                    <a:lstStyle/>
                    <a:p>
                      <a:pPr marL="0" marR="0">
                        <a:lnSpc>
                          <a:spcPct val="107000"/>
                        </a:lnSpc>
                        <a:spcBef>
                          <a:spcPts val="0"/>
                        </a:spcBef>
                        <a:spcAft>
                          <a:spcPts val="1075"/>
                        </a:spcAft>
                      </a:pPr>
                      <a:r>
                        <a:rPr lang="en-US" sz="1400" b="1" dirty="0" err="1">
                          <a:effectLst/>
                        </a:rPr>
                        <a:t>SaveMode.Append</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54610" marB="54610"/>
                </a:tc>
                <a:tc>
                  <a:txBody>
                    <a:bodyPr/>
                    <a:lstStyle/>
                    <a:p>
                      <a:pPr marL="0" marR="0">
                        <a:lnSpc>
                          <a:spcPct val="107000"/>
                        </a:lnSpc>
                        <a:spcBef>
                          <a:spcPts val="0"/>
                        </a:spcBef>
                        <a:spcAft>
                          <a:spcPts val="1075"/>
                        </a:spcAft>
                      </a:pPr>
                      <a:r>
                        <a:rPr lang="en-US" sz="1400" b="1">
                          <a:effectLst/>
                        </a:rPr>
                        <a:t>"append"</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54610" marB="54610"/>
                </a:tc>
                <a:tc>
                  <a:txBody>
                    <a:bodyPr/>
                    <a:lstStyle/>
                    <a:p>
                      <a:pPr marL="0" marR="0">
                        <a:lnSpc>
                          <a:spcPct val="107000"/>
                        </a:lnSpc>
                        <a:spcBef>
                          <a:spcPts val="0"/>
                        </a:spcBef>
                        <a:spcAft>
                          <a:spcPts val="1075"/>
                        </a:spcAft>
                      </a:pPr>
                      <a:r>
                        <a:rPr lang="en-US" sz="1400" b="1">
                          <a:effectLst/>
                        </a:rPr>
                        <a:t>When saving a DataFrame to a data source, if data/table already exists, contents of the DataFrame are expected to be appended to existing data.</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54610" marB="54610"/>
                </a:tc>
              </a:tr>
              <a:tr h="1136384">
                <a:tc>
                  <a:txBody>
                    <a:bodyPr/>
                    <a:lstStyle/>
                    <a:p>
                      <a:pPr marL="0" marR="0">
                        <a:lnSpc>
                          <a:spcPct val="107000"/>
                        </a:lnSpc>
                        <a:spcBef>
                          <a:spcPts val="0"/>
                        </a:spcBef>
                        <a:spcAft>
                          <a:spcPts val="1075"/>
                        </a:spcAft>
                      </a:pPr>
                      <a:r>
                        <a:rPr lang="en-US" sz="1400" b="1">
                          <a:effectLst/>
                        </a:rPr>
                        <a:t>SaveMode.Overwrite</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54610" marB="54610"/>
                </a:tc>
                <a:tc>
                  <a:txBody>
                    <a:bodyPr/>
                    <a:lstStyle/>
                    <a:p>
                      <a:pPr marL="0" marR="0">
                        <a:lnSpc>
                          <a:spcPct val="107000"/>
                        </a:lnSpc>
                        <a:spcBef>
                          <a:spcPts val="0"/>
                        </a:spcBef>
                        <a:spcAft>
                          <a:spcPts val="1075"/>
                        </a:spcAft>
                      </a:pPr>
                      <a:r>
                        <a:rPr lang="en-US" sz="1400" b="1">
                          <a:effectLst/>
                        </a:rPr>
                        <a:t>"overwrite"</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54610" marB="54610"/>
                </a:tc>
                <a:tc>
                  <a:txBody>
                    <a:bodyPr/>
                    <a:lstStyle/>
                    <a:p>
                      <a:pPr marL="0" marR="0">
                        <a:lnSpc>
                          <a:spcPct val="107000"/>
                        </a:lnSpc>
                        <a:spcBef>
                          <a:spcPts val="0"/>
                        </a:spcBef>
                        <a:spcAft>
                          <a:spcPts val="1075"/>
                        </a:spcAft>
                      </a:pPr>
                      <a:r>
                        <a:rPr lang="en-US" sz="1400" b="1" dirty="0">
                          <a:effectLst/>
                        </a:rPr>
                        <a:t>Overwrite mode means that when saving a </a:t>
                      </a:r>
                      <a:r>
                        <a:rPr lang="en-US" sz="1400" b="1" dirty="0" err="1">
                          <a:effectLst/>
                        </a:rPr>
                        <a:t>DataFrame</a:t>
                      </a:r>
                      <a:r>
                        <a:rPr lang="en-US" sz="1400" b="1" dirty="0">
                          <a:effectLst/>
                        </a:rPr>
                        <a:t> to a data source, if data/table already exists, existing data is expected to be overwritten by the contents of the </a:t>
                      </a:r>
                      <a:r>
                        <a:rPr lang="en-US" sz="1400" b="1" dirty="0" err="1">
                          <a:effectLst/>
                        </a:rPr>
                        <a:t>DataFrame</a:t>
                      </a:r>
                      <a:r>
                        <a:rPr lang="en-US" sz="1400" b="1" dirty="0">
                          <a:effectLst/>
                        </a:rPr>
                        <a:t>.</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54610" marB="54610"/>
                </a:tc>
              </a:tr>
              <a:tr h="1541595">
                <a:tc>
                  <a:txBody>
                    <a:bodyPr/>
                    <a:lstStyle/>
                    <a:p>
                      <a:pPr marL="0" marR="0">
                        <a:lnSpc>
                          <a:spcPct val="107000"/>
                        </a:lnSpc>
                        <a:spcBef>
                          <a:spcPts val="0"/>
                        </a:spcBef>
                        <a:spcAft>
                          <a:spcPts val="1075"/>
                        </a:spcAft>
                      </a:pPr>
                      <a:r>
                        <a:rPr lang="en-US" sz="1400" b="1" dirty="0" err="1">
                          <a:effectLst/>
                        </a:rPr>
                        <a:t>SaveMode.Ignore</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54610" marB="54610"/>
                </a:tc>
                <a:tc>
                  <a:txBody>
                    <a:bodyPr/>
                    <a:lstStyle/>
                    <a:p>
                      <a:pPr marL="0" marR="0">
                        <a:lnSpc>
                          <a:spcPct val="107000"/>
                        </a:lnSpc>
                        <a:spcBef>
                          <a:spcPts val="0"/>
                        </a:spcBef>
                        <a:spcAft>
                          <a:spcPts val="1075"/>
                        </a:spcAft>
                      </a:pPr>
                      <a:r>
                        <a:rPr lang="en-US" sz="1400" b="1" dirty="0">
                          <a:effectLst/>
                        </a:rPr>
                        <a:t>"ignore"</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54610" marB="54610"/>
                </a:tc>
                <a:tc>
                  <a:txBody>
                    <a:bodyPr/>
                    <a:lstStyle/>
                    <a:p>
                      <a:pPr marL="0" marR="0">
                        <a:lnSpc>
                          <a:spcPct val="107000"/>
                        </a:lnSpc>
                        <a:spcBef>
                          <a:spcPts val="0"/>
                        </a:spcBef>
                        <a:spcAft>
                          <a:spcPts val="1075"/>
                        </a:spcAft>
                      </a:pPr>
                      <a:r>
                        <a:rPr lang="en-US" sz="1400" b="1" dirty="0">
                          <a:effectLst/>
                        </a:rPr>
                        <a:t>Ignore mode means that when saving a </a:t>
                      </a:r>
                      <a:r>
                        <a:rPr lang="en-US" sz="1400" b="1" dirty="0" err="1">
                          <a:effectLst/>
                        </a:rPr>
                        <a:t>DataFrame</a:t>
                      </a:r>
                      <a:r>
                        <a:rPr lang="en-US" sz="1400" b="1" dirty="0">
                          <a:effectLst/>
                        </a:rPr>
                        <a:t> to a data source, if data already exists, the save operation is expected to not save the contents of the </a:t>
                      </a:r>
                      <a:r>
                        <a:rPr lang="en-US" sz="1400" b="1" dirty="0" err="1">
                          <a:effectLst/>
                        </a:rPr>
                        <a:t>DataFrame</a:t>
                      </a:r>
                      <a:r>
                        <a:rPr lang="en-US" sz="1400" b="1" dirty="0">
                          <a:effectLst/>
                        </a:rPr>
                        <a:t> and to not change the existing data. This is similar to a CREATE TABLE IF NOT EXISTS in SQL.</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54610" marB="5461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57158" y="211092"/>
            <a:ext cx="3857652" cy="972836"/>
          </a:xfrm>
          <a:prstGeom prst="rect">
            <a:avLst/>
          </a:prstGeom>
        </p:spPr>
        <p:txBody>
          <a:bodyPr/>
          <a:lstStyle/>
          <a:p>
            <a:r>
              <a:rPr lang="en-US" sz="3200" b="1" dirty="0"/>
              <a:t>Save Options</a:t>
            </a:r>
            <a:endParaRPr lang="en-US" sz="3200" dirty="0"/>
          </a:p>
        </p:txBody>
      </p:sp>
      <p:sp>
        <p:nvSpPr>
          <p:cNvPr id="2" name="Rectangle 1"/>
          <p:cNvSpPr/>
          <p:nvPr/>
        </p:nvSpPr>
        <p:spPr>
          <a:xfrm>
            <a:off x="364128" y="1628800"/>
            <a:ext cx="8456343" cy="1002839"/>
          </a:xfrm>
          <a:prstGeom prst="rect">
            <a:avLst/>
          </a:prstGeom>
        </p:spPr>
        <p:txBody>
          <a:bodyPr wrap="square">
            <a:spAutoFit/>
          </a:bodyPr>
          <a:lstStyle/>
          <a:p>
            <a:pPr>
              <a:lnSpc>
                <a:spcPts val="1120"/>
              </a:lnSpc>
              <a:spcAft>
                <a:spcPts val="750"/>
              </a:spcAft>
            </a:pPr>
            <a:r>
              <a:rPr lang="en-US" b="1" dirty="0" err="1">
                <a:solidFill>
                  <a:srgbClr val="FF0000"/>
                </a:solidFill>
                <a:latin typeface="Helvetica" panose="020B0604020202020204" pitchFamily="34" charset="0"/>
                <a:ea typeface="Times New Roman" panose="02020603050405020304" pitchFamily="18" charset="0"/>
                <a:cs typeface="Helvetica" panose="020B0604020202020204" pitchFamily="34" charset="0"/>
              </a:rPr>
              <a:t>Jdbc</a:t>
            </a:r>
            <a:r>
              <a:rPr lang="en-US" b="1" dirty="0">
                <a:solidFill>
                  <a:srgbClr val="FF0000"/>
                </a:solidFill>
                <a:latin typeface="Helvetica" panose="020B0604020202020204" pitchFamily="34" charset="0"/>
                <a:ea typeface="Times New Roman" panose="02020603050405020304" pitchFamily="18" charset="0"/>
                <a:cs typeface="Helvetica" panose="020B0604020202020204" pitchFamily="34" charset="0"/>
              </a:rPr>
              <a:t>(</a:t>
            </a:r>
            <a:r>
              <a:rPr lang="en-US" b="1" dirty="0" err="1">
                <a:solidFill>
                  <a:srgbClr val="FF0000"/>
                </a:solidFill>
                <a:latin typeface="Helvetica" panose="020B0604020202020204" pitchFamily="34" charset="0"/>
                <a:ea typeface="Times New Roman" panose="02020603050405020304" pitchFamily="18" charset="0"/>
                <a:cs typeface="Helvetica" panose="020B0604020202020204" pitchFamily="34" charset="0"/>
              </a:rPr>
              <a:t>url</a:t>
            </a:r>
            <a:r>
              <a:rPr lang="en-US" b="1" dirty="0">
                <a:solidFill>
                  <a:srgbClr val="FF0000"/>
                </a:solidFill>
                <a:latin typeface="Helvetica" panose="020B0604020202020204" pitchFamily="34" charset="0"/>
                <a:ea typeface="Times New Roman" panose="02020603050405020304" pitchFamily="18" charset="0"/>
                <a:cs typeface="Helvetica" panose="020B0604020202020204" pitchFamily="34" charset="0"/>
              </a:rPr>
              <a:t> </a:t>
            </a:r>
            <a:r>
              <a:rPr lang="en-US" b="1" dirty="0" err="1">
                <a:solidFill>
                  <a:srgbClr val="FF0000"/>
                </a:solidFill>
                <a:latin typeface="Helvetica" panose="020B0604020202020204" pitchFamily="34" charset="0"/>
                <a:ea typeface="Times New Roman" panose="02020603050405020304" pitchFamily="18" charset="0"/>
                <a:cs typeface="Helvetica" panose="020B0604020202020204" pitchFamily="34" charset="0"/>
              </a:rPr>
              <a:t>String,table</a:t>
            </a:r>
            <a:r>
              <a:rPr lang="en-US" b="1" dirty="0">
                <a:solidFill>
                  <a:srgbClr val="FF0000"/>
                </a:solidFill>
                <a:latin typeface="Helvetica" panose="020B0604020202020204" pitchFamily="34" charset="0"/>
                <a:ea typeface="Times New Roman" panose="02020603050405020304" pitchFamily="18" charset="0"/>
                <a:cs typeface="Helvetica" panose="020B0604020202020204" pitchFamily="34" charset="0"/>
              </a:rPr>
              <a:t> </a:t>
            </a:r>
            <a:r>
              <a:rPr lang="en-US" b="1" dirty="0" err="1">
                <a:solidFill>
                  <a:srgbClr val="FF0000"/>
                </a:solidFill>
                <a:latin typeface="Helvetica" panose="020B0604020202020204" pitchFamily="34" charset="0"/>
                <a:ea typeface="Times New Roman" panose="02020603050405020304" pitchFamily="18" charset="0"/>
                <a:cs typeface="Helvetica" panose="020B0604020202020204" pitchFamily="34" charset="0"/>
              </a:rPr>
              <a:t>string,prop</a:t>
            </a:r>
            <a:r>
              <a:rPr lang="en-US" b="1" dirty="0">
                <a:solidFill>
                  <a:srgbClr val="FF0000"/>
                </a:solidFill>
                <a:latin typeface="Helvetica" panose="020B0604020202020204" pitchFamily="34" charset="0"/>
                <a:ea typeface="Times New Roman" panose="02020603050405020304" pitchFamily="18" charset="0"/>
                <a:cs typeface="Helvetica" panose="020B0604020202020204" pitchFamily="34" charset="0"/>
              </a:rPr>
              <a:t> Properties</a:t>
            </a:r>
            <a:r>
              <a:rPr lang="en-US" b="1" dirty="0" smtClean="0">
                <a:solidFill>
                  <a:srgbClr val="FF0000"/>
                </a:solidFill>
                <a:latin typeface="Helvetica" panose="020B0604020202020204" pitchFamily="34" charset="0"/>
                <a:ea typeface="Times New Roman" panose="02020603050405020304" pitchFamily="18" charset="0"/>
                <a:cs typeface="Helvetica" panose="020B0604020202020204" pitchFamily="34" charset="0"/>
              </a:rPr>
              <a:t>)</a:t>
            </a:r>
          </a:p>
          <a:p>
            <a:pPr>
              <a:lnSpc>
                <a:spcPts val="1120"/>
              </a:lnSpc>
              <a:spcAft>
                <a:spcPts val="750"/>
              </a:spcAft>
            </a:pPr>
            <a:endParaRPr lang="en-US" sz="2400" b="1" dirty="0">
              <a:solidFill>
                <a:srgbClr val="FF0000"/>
              </a:solidFill>
              <a:latin typeface="Helvetica" panose="020B0604020202020204" pitchFamily="34" charset="0"/>
              <a:ea typeface="Times New Roman" panose="02020603050405020304" pitchFamily="18" charset="0"/>
              <a:cs typeface="Helvetica" panose="020B0604020202020204" pitchFamily="34" charset="0"/>
            </a:endParaRPr>
          </a:p>
          <a:p>
            <a:pPr>
              <a:lnSpc>
                <a:spcPts val="1120"/>
              </a:lnSpc>
              <a:spcAft>
                <a:spcPts val="750"/>
              </a:spcAft>
            </a:pPr>
            <a:r>
              <a:rPr lang="en-US" b="1" dirty="0">
                <a:solidFill>
                  <a:srgbClr val="1D1F22"/>
                </a:solidFill>
                <a:latin typeface="Helvetica" panose="020B0604020202020204" pitchFamily="34" charset="0"/>
                <a:ea typeface="Times New Roman" panose="02020603050405020304" pitchFamily="18" charset="0"/>
                <a:cs typeface="Helvetica" panose="020B0604020202020204" pitchFamily="34" charset="0"/>
              </a:rPr>
              <a:t>	</a:t>
            </a:r>
            <a:r>
              <a:rPr lang="en-US" dirty="0">
                <a:solidFill>
                  <a:srgbClr val="1D1F22"/>
                </a:solidFill>
                <a:latin typeface="Helvetica" panose="020B0604020202020204" pitchFamily="34" charset="0"/>
                <a:ea typeface="Times New Roman" panose="02020603050405020304" pitchFamily="18" charset="0"/>
                <a:cs typeface="Helvetica" panose="020B0604020202020204" pitchFamily="34" charset="0"/>
              </a:rPr>
              <a:t>we can save the </a:t>
            </a:r>
            <a:r>
              <a:rPr lang="en-US" dirty="0" err="1">
                <a:solidFill>
                  <a:srgbClr val="1D1F22"/>
                </a:solidFill>
                <a:latin typeface="Helvetica" panose="020B0604020202020204" pitchFamily="34" charset="0"/>
                <a:ea typeface="Times New Roman" panose="02020603050405020304" pitchFamily="18" charset="0"/>
                <a:cs typeface="Helvetica" panose="020B0604020202020204" pitchFamily="34" charset="0"/>
              </a:rPr>
              <a:t>Dataframe</a:t>
            </a:r>
            <a:r>
              <a:rPr lang="en-US" dirty="0">
                <a:solidFill>
                  <a:srgbClr val="1D1F22"/>
                </a:solidFill>
                <a:latin typeface="Helvetica" panose="020B0604020202020204" pitchFamily="34" charset="0"/>
                <a:ea typeface="Times New Roman" panose="02020603050405020304" pitchFamily="18" charset="0"/>
                <a:cs typeface="Helvetica" panose="020B0604020202020204" pitchFamily="34" charset="0"/>
              </a:rPr>
              <a:t> to External database also. For this u have to provide </a:t>
            </a:r>
            <a:r>
              <a:rPr lang="en-US" dirty="0">
                <a:solidFill>
                  <a:srgbClr val="1D1F22"/>
                </a:solidFill>
                <a:latin typeface="Times New Roman" panose="02020603050405020304" pitchFamily="18" charset="0"/>
                <a:ea typeface="Times New Roman" panose="02020603050405020304" pitchFamily="18" charset="0"/>
                <a:cs typeface="Times New Roman" panose="02020603050405020304" pitchFamily="18" charset="0"/>
              </a:rPr>
              <a:t>the driver jar, connection properties like username, password, connection </a:t>
            </a:r>
            <a:r>
              <a:rPr lang="en-US" dirty="0" err="1">
                <a:solidFill>
                  <a:srgbClr val="1D1F22"/>
                </a:solidFill>
                <a:latin typeface="Times New Roman" panose="02020603050405020304" pitchFamily="18" charset="0"/>
                <a:ea typeface="Times New Roman" panose="02020603050405020304" pitchFamily="18" charset="0"/>
                <a:cs typeface="Times New Roman" panose="02020603050405020304" pitchFamily="18" charset="0"/>
              </a:rPr>
              <a:t>url</a:t>
            </a:r>
            <a:r>
              <a:rPr lang="en-US" dirty="0">
                <a:solidFill>
                  <a:srgbClr val="1D1F22"/>
                </a:solidFill>
                <a:latin typeface="Times New Roman" panose="02020603050405020304" pitchFamily="18" charset="0"/>
                <a:ea typeface="Times New Roman" panose="02020603050405020304" pitchFamily="18" charset="0"/>
                <a:cs typeface="Times New Roman" panose="02020603050405020304" pitchFamily="18" charset="0"/>
              </a:rPr>
              <a:t>, and table</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377650" y="2714998"/>
            <a:ext cx="7938766" cy="1836400"/>
          </a:xfrm>
          <a:prstGeom prst="rect">
            <a:avLst/>
          </a:prstGeom>
        </p:spPr>
        <p:txBody>
          <a:bodyPr wrap="square">
            <a:spAutoFit/>
          </a:bodyPr>
          <a:lstStyle/>
          <a:p>
            <a:pPr>
              <a:lnSpc>
                <a:spcPts val="1120"/>
              </a:lnSpc>
              <a:spcAft>
                <a:spcPts val="750"/>
              </a:spcAft>
            </a:pPr>
            <a:r>
              <a:rPr lang="en-US" b="1" dirty="0">
                <a:solidFill>
                  <a:srgbClr val="FF0000"/>
                </a:solidFill>
                <a:latin typeface="Helvetica" panose="020B0604020202020204" pitchFamily="34" charset="0"/>
                <a:ea typeface="Times New Roman" panose="02020603050405020304" pitchFamily="18" charset="0"/>
              </a:rPr>
              <a:t>Save(path String</a:t>
            </a:r>
            <a:r>
              <a:rPr lang="en-US" b="1" dirty="0" smtClean="0">
                <a:solidFill>
                  <a:srgbClr val="FF0000"/>
                </a:solidFill>
                <a:latin typeface="Helvetica" panose="020B0604020202020204" pitchFamily="34" charset="0"/>
                <a:ea typeface="Times New Roman" panose="02020603050405020304" pitchFamily="18" charset="0"/>
              </a:rPr>
              <a:t>):-</a:t>
            </a:r>
          </a:p>
          <a:p>
            <a:pPr>
              <a:lnSpc>
                <a:spcPts val="1120"/>
              </a:lnSpc>
              <a:spcAft>
                <a:spcPts val="750"/>
              </a:spcAft>
            </a:pPr>
            <a:endParaRPr lang="en-US" sz="2400" dirty="0">
              <a:solidFill>
                <a:srgbClr val="FF0000"/>
              </a:solidFill>
              <a:latin typeface="Times New Roman" panose="02020603050405020304" pitchFamily="18" charset="0"/>
              <a:ea typeface="Times New Roman" panose="02020603050405020304" pitchFamily="18" charset="0"/>
            </a:endParaRPr>
          </a:p>
          <a:p>
            <a:pPr>
              <a:lnSpc>
                <a:spcPts val="1120"/>
              </a:lnSpc>
              <a:spcAft>
                <a:spcPts val="750"/>
              </a:spcAft>
            </a:pPr>
            <a:r>
              <a:rPr lang="en-US" b="1" dirty="0">
                <a:solidFill>
                  <a:srgbClr val="1D1F22"/>
                </a:solidFill>
                <a:latin typeface="Helvetica" panose="020B0604020202020204" pitchFamily="34" charset="0"/>
                <a:ea typeface="Times New Roman" panose="02020603050405020304" pitchFamily="18" charset="0"/>
              </a:rPr>
              <a:t>	</a:t>
            </a:r>
            <a:r>
              <a:rPr lang="en-US" dirty="0">
                <a:solidFill>
                  <a:srgbClr val="1D1F22"/>
                </a:solidFill>
                <a:latin typeface="Helvetica" panose="020B0604020202020204" pitchFamily="34" charset="0"/>
                <a:ea typeface="Times New Roman" panose="02020603050405020304" pitchFamily="18" charset="0"/>
              </a:rPr>
              <a:t>Save the </a:t>
            </a:r>
            <a:r>
              <a:rPr lang="en-US" dirty="0" err="1">
                <a:solidFill>
                  <a:srgbClr val="1D1F22"/>
                </a:solidFill>
                <a:latin typeface="Helvetica" panose="020B0604020202020204" pitchFamily="34" charset="0"/>
                <a:ea typeface="Times New Roman" panose="02020603050405020304" pitchFamily="18" charset="0"/>
              </a:rPr>
              <a:t>dataframe</a:t>
            </a:r>
            <a:r>
              <a:rPr lang="en-US" dirty="0">
                <a:solidFill>
                  <a:srgbClr val="1D1F22"/>
                </a:solidFill>
                <a:latin typeface="Helvetica" panose="020B0604020202020204" pitchFamily="34" charset="0"/>
                <a:ea typeface="Times New Roman" panose="02020603050405020304" pitchFamily="18" charset="0"/>
              </a:rPr>
              <a:t> in the provided </a:t>
            </a:r>
            <a:r>
              <a:rPr lang="en-US" dirty="0" smtClean="0">
                <a:solidFill>
                  <a:srgbClr val="1D1F22"/>
                </a:solidFill>
                <a:latin typeface="Helvetica" panose="020B0604020202020204" pitchFamily="34" charset="0"/>
                <a:ea typeface="Times New Roman" panose="02020603050405020304" pitchFamily="18" charset="0"/>
              </a:rPr>
              <a:t>location</a:t>
            </a:r>
          </a:p>
          <a:p>
            <a:pPr>
              <a:lnSpc>
                <a:spcPts val="1120"/>
              </a:lnSpc>
              <a:spcAft>
                <a:spcPts val="750"/>
              </a:spcAft>
            </a:pPr>
            <a:endParaRPr lang="en-US" sz="2400" dirty="0">
              <a:latin typeface="Times New Roman" panose="02020603050405020304" pitchFamily="18" charset="0"/>
              <a:ea typeface="Times New Roman" panose="02020603050405020304" pitchFamily="18" charset="0"/>
            </a:endParaRPr>
          </a:p>
          <a:p>
            <a:pPr>
              <a:lnSpc>
                <a:spcPts val="1120"/>
              </a:lnSpc>
              <a:spcAft>
                <a:spcPts val="750"/>
              </a:spcAft>
            </a:pPr>
            <a:r>
              <a:rPr lang="en-US" b="1" dirty="0" err="1">
                <a:solidFill>
                  <a:srgbClr val="FF0000"/>
                </a:solidFill>
                <a:latin typeface="Helvetica" panose="020B0604020202020204" pitchFamily="34" charset="0"/>
                <a:ea typeface="Times New Roman" panose="02020603050405020304" pitchFamily="18" charset="0"/>
              </a:rPr>
              <a:t>SaveAsTable</a:t>
            </a:r>
            <a:r>
              <a:rPr lang="en-US" b="1" dirty="0">
                <a:solidFill>
                  <a:srgbClr val="FF0000"/>
                </a:solidFill>
                <a:latin typeface="Helvetica" panose="020B0604020202020204" pitchFamily="34" charset="0"/>
                <a:ea typeface="Times New Roman" panose="02020603050405020304" pitchFamily="18" charset="0"/>
              </a:rPr>
              <a:t>(table String</a:t>
            </a:r>
            <a:r>
              <a:rPr lang="en-US" b="1" dirty="0" smtClean="0">
                <a:solidFill>
                  <a:srgbClr val="FF0000"/>
                </a:solidFill>
                <a:latin typeface="Helvetica" panose="020B0604020202020204" pitchFamily="34" charset="0"/>
                <a:ea typeface="Times New Roman" panose="02020603050405020304" pitchFamily="18" charset="0"/>
              </a:rPr>
              <a:t>):-</a:t>
            </a:r>
          </a:p>
          <a:p>
            <a:pPr>
              <a:lnSpc>
                <a:spcPts val="1120"/>
              </a:lnSpc>
              <a:spcAft>
                <a:spcPts val="750"/>
              </a:spcAft>
            </a:pPr>
            <a:endParaRPr lang="en-US" sz="2400" dirty="0">
              <a:solidFill>
                <a:srgbClr val="FF0000"/>
              </a:solidFill>
              <a:latin typeface="Times New Roman" panose="02020603050405020304" pitchFamily="18" charset="0"/>
              <a:ea typeface="Times New Roman" panose="02020603050405020304" pitchFamily="18" charset="0"/>
            </a:endParaRPr>
          </a:p>
          <a:p>
            <a:pPr>
              <a:lnSpc>
                <a:spcPts val="1120"/>
              </a:lnSpc>
              <a:spcAft>
                <a:spcPts val="750"/>
              </a:spcAft>
            </a:pPr>
            <a:r>
              <a:rPr lang="en-US" b="1" dirty="0">
                <a:solidFill>
                  <a:srgbClr val="1D1F22"/>
                </a:solidFill>
                <a:latin typeface="Helvetica" panose="020B0604020202020204" pitchFamily="34" charset="0"/>
                <a:ea typeface="Times New Roman" panose="02020603050405020304" pitchFamily="18" charset="0"/>
              </a:rPr>
              <a:t>	</a:t>
            </a:r>
            <a:r>
              <a:rPr lang="en-US" dirty="0">
                <a:solidFill>
                  <a:srgbClr val="1D1F22"/>
                </a:solidFill>
                <a:latin typeface="Helvetica" panose="020B0604020202020204" pitchFamily="34" charset="0"/>
                <a:ea typeface="Times New Roman" panose="02020603050405020304" pitchFamily="18" charset="0"/>
              </a:rPr>
              <a:t>Save the </a:t>
            </a:r>
            <a:r>
              <a:rPr lang="en-US" dirty="0" err="1">
                <a:solidFill>
                  <a:srgbClr val="1D1F22"/>
                </a:solidFill>
                <a:latin typeface="Helvetica" panose="020B0604020202020204" pitchFamily="34" charset="0"/>
                <a:ea typeface="Times New Roman" panose="02020603050405020304" pitchFamily="18" charset="0"/>
              </a:rPr>
              <a:t>dataframe</a:t>
            </a:r>
            <a:r>
              <a:rPr lang="en-US" dirty="0">
                <a:solidFill>
                  <a:srgbClr val="1D1F22"/>
                </a:solidFill>
                <a:latin typeface="Helvetica" panose="020B0604020202020204" pitchFamily="34" charset="0"/>
                <a:ea typeface="Times New Roman" panose="02020603050405020304" pitchFamily="18" charset="0"/>
              </a:rPr>
              <a:t> as table at (/home/$user/</a:t>
            </a:r>
            <a:r>
              <a:rPr lang="en-US" dirty="0" err="1">
                <a:solidFill>
                  <a:srgbClr val="1D1F22"/>
                </a:solidFill>
                <a:latin typeface="Helvetica" panose="020B0604020202020204" pitchFamily="34" charset="0"/>
                <a:ea typeface="Times New Roman" panose="02020603050405020304" pitchFamily="18" charset="0"/>
              </a:rPr>
              <a:t>hadoop</a:t>
            </a:r>
            <a:r>
              <a:rPr lang="en-US" dirty="0">
                <a:solidFill>
                  <a:srgbClr val="1D1F22"/>
                </a:solidFill>
                <a:latin typeface="Helvetica" panose="020B0604020202020204" pitchFamily="34" charset="0"/>
                <a:ea typeface="Times New Roman" panose="02020603050405020304" pitchFamily="18" charset="0"/>
              </a:rPr>
              <a:t>/hive/</a:t>
            </a:r>
            <a:r>
              <a:rPr lang="en-US" dirty="0" err="1">
                <a:solidFill>
                  <a:srgbClr val="1D1F22"/>
                </a:solidFill>
                <a:latin typeface="Helvetica" panose="020B0604020202020204" pitchFamily="34" charset="0"/>
                <a:ea typeface="Times New Roman" panose="02020603050405020304" pitchFamily="18" charset="0"/>
              </a:rPr>
              <a:t>xxxxxxx</a:t>
            </a:r>
            <a:r>
              <a:rPr lang="en-US" dirty="0">
                <a:solidFill>
                  <a:srgbClr val="1D1F22"/>
                </a:solidFill>
                <a:latin typeface="Helvetica" panose="020B0604020202020204" pitchFamily="34" charset="0"/>
                <a:ea typeface="Times New Roman" panose="02020603050405020304" pitchFamily="18" charset="0"/>
              </a:rPr>
              <a:t>) (default save as table is hive table)</a:t>
            </a:r>
            <a:endParaRPr lang="en-US" sz="2400" dirty="0">
              <a:effectLst/>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24544" y="548680"/>
            <a:ext cx="6015042" cy="972836"/>
          </a:xfrm>
          <a:prstGeom prst="rect">
            <a:avLst/>
          </a:prstGeom>
        </p:spPr>
        <p:txBody>
          <a:bodyPr/>
          <a:lstStyle/>
          <a:p>
            <a:pPr algn="ctr">
              <a:spcBef>
                <a:spcPct val="0"/>
              </a:spcBef>
              <a:defRPr/>
            </a:pPr>
            <a:r>
              <a:rPr lang="en-US" sz="3200" dirty="0" smtClean="0">
                <a:latin typeface="Gill Sans MT" pitchFamily="34" charset="0"/>
                <a:ea typeface="+mj-ea"/>
                <a:cs typeface="+mj-cs"/>
              </a:rPr>
              <a:t>Dealing with JSON files</a:t>
            </a:r>
            <a:endParaRPr kumimoji="0" lang="en-IN" sz="3200" b="0" i="0" u="none" strike="noStrike" kern="1200" cap="none" spc="0" normalizeH="0" baseline="0" noProof="0" dirty="0">
              <a:ln>
                <a:noFill/>
              </a:ln>
              <a:solidFill>
                <a:schemeClr val="tx1"/>
              </a:solidFill>
              <a:effectLst/>
              <a:uLnTx/>
              <a:uFillTx/>
              <a:latin typeface="Gill Sans MT" pitchFamily="34" charset="0"/>
              <a:ea typeface="+mj-ea"/>
              <a:cs typeface="+mj-cs"/>
            </a:endParaRPr>
          </a:p>
        </p:txBody>
      </p:sp>
      <p:sp>
        <p:nvSpPr>
          <p:cNvPr id="4" name="Rectangle 3"/>
          <p:cNvSpPr/>
          <p:nvPr/>
        </p:nvSpPr>
        <p:spPr>
          <a:xfrm>
            <a:off x="457200" y="1447800"/>
            <a:ext cx="7696200" cy="2031325"/>
          </a:xfrm>
          <a:prstGeom prst="rect">
            <a:avLst/>
          </a:prstGeom>
        </p:spPr>
        <p:txBody>
          <a:bodyPr wrap="square">
            <a:spAutoFit/>
          </a:bodyPr>
          <a:lstStyle/>
          <a:p>
            <a:r>
              <a:rPr lang="en-US" dirty="0" smtClean="0"/>
              <a:t>park SQL provides a natural syntax for querying JSON data along with automatic inference of JSON schemas for both reading and writing data. Spark SQL understands the nested fields in JSON data and allows users to directly access these fields without any explicit transformations. </a:t>
            </a:r>
          </a:p>
          <a:p>
            <a:endParaRPr lang="en-US" dirty="0" smtClean="0"/>
          </a:p>
          <a:p>
            <a:r>
              <a:rPr lang="en-US" dirty="0" err="1" smtClean="0"/>
              <a:t>sqlContext.read.json</a:t>
            </a:r>
            <a:r>
              <a:rPr lang="en-US" dirty="0" smtClean="0"/>
              <a:t> or </a:t>
            </a:r>
            <a:r>
              <a:rPr lang="en-US" dirty="0" err="1" smtClean="0"/>
              <a:t>sqlContext.jsonFile</a:t>
            </a:r>
            <a:endParaRPr lang="en-US" dirty="0" smtClean="0"/>
          </a:p>
          <a:p>
            <a:endParaRPr lang="en-US" dirty="0"/>
          </a:p>
        </p:txBody>
      </p:sp>
      <p:sp>
        <p:nvSpPr>
          <p:cNvPr id="6" name="Rectangle 5"/>
          <p:cNvSpPr/>
          <p:nvPr/>
        </p:nvSpPr>
        <p:spPr>
          <a:xfrm>
            <a:off x="533400" y="3276600"/>
            <a:ext cx="7162800" cy="2585323"/>
          </a:xfrm>
          <a:prstGeom prst="rect">
            <a:avLst/>
          </a:prstGeom>
        </p:spPr>
        <p:txBody>
          <a:bodyPr wrap="square">
            <a:spAutoFit/>
          </a:bodyPr>
          <a:lstStyle/>
          <a:p>
            <a:r>
              <a:rPr lang="en-US" dirty="0" err="1" smtClean="0"/>
              <a:t>val</a:t>
            </a:r>
            <a:r>
              <a:rPr lang="en-US" dirty="0" smtClean="0"/>
              <a:t> people = </a:t>
            </a:r>
            <a:r>
              <a:rPr lang="en-US" dirty="0" err="1" smtClean="0"/>
              <a:t>sqlContext.jsonFile</a:t>
            </a:r>
            <a:r>
              <a:rPr lang="en-US" dirty="0" smtClean="0"/>
              <a:t>("[the path to file people]")</a:t>
            </a:r>
          </a:p>
          <a:p>
            <a:endParaRPr lang="en-US" dirty="0" smtClean="0"/>
          </a:p>
          <a:p>
            <a:r>
              <a:rPr lang="en-US" b="1" dirty="0" err="1" smtClean="0"/>
              <a:t>val</a:t>
            </a:r>
            <a:r>
              <a:rPr lang="en-US" b="1" dirty="0" smtClean="0"/>
              <a:t> people = </a:t>
            </a:r>
            <a:r>
              <a:rPr lang="en-US" b="1" dirty="0" err="1" smtClean="0"/>
              <a:t>sqlContext.jsonFile</a:t>
            </a:r>
            <a:r>
              <a:rPr lang="en-US" b="1" dirty="0" smtClean="0"/>
              <a:t>("/spark/dataset/</a:t>
            </a:r>
            <a:r>
              <a:rPr lang="en-US" b="1" dirty="0" err="1" smtClean="0"/>
              <a:t>persons.json</a:t>
            </a:r>
            <a:r>
              <a:rPr lang="en-US" b="1" dirty="0" smtClean="0"/>
              <a:t>")</a:t>
            </a:r>
          </a:p>
          <a:p>
            <a:endParaRPr lang="en-US" b="1" dirty="0" smtClean="0"/>
          </a:p>
          <a:p>
            <a:r>
              <a:rPr lang="en-US" b="1" dirty="0" smtClean="0">
                <a:solidFill>
                  <a:srgbClr val="FF0000"/>
                </a:solidFill>
              </a:rPr>
              <a:t>Saving as JSON Dataset</a:t>
            </a:r>
          </a:p>
          <a:p>
            <a:endParaRPr lang="en-US" b="1" dirty="0" smtClean="0"/>
          </a:p>
          <a:p>
            <a:r>
              <a:rPr lang="en-US" b="1" dirty="0" err="1" smtClean="0"/>
              <a:t>DF.write.format</a:t>
            </a:r>
            <a:r>
              <a:rPr lang="en-US" b="1" dirty="0" smtClean="0"/>
              <a:t>("</a:t>
            </a:r>
            <a:r>
              <a:rPr lang="en-US" b="1" dirty="0" err="1" smtClean="0"/>
              <a:t>json</a:t>
            </a:r>
            <a:r>
              <a:rPr lang="en-US" b="1" dirty="0" smtClean="0"/>
              <a:t>").save("file:/path")</a:t>
            </a:r>
          </a:p>
          <a:p>
            <a:endParaRPr lang="en-US" b="1"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57158" y="211092"/>
            <a:ext cx="5891242" cy="972836"/>
          </a:xfrm>
          <a:prstGeom prst="rect">
            <a:avLst/>
          </a:prstGeom>
        </p:spPr>
        <p:txBody>
          <a:bodyPr/>
          <a:lstStyle/>
          <a:p>
            <a:pPr algn="ctr">
              <a:spcBef>
                <a:spcPct val="0"/>
              </a:spcBef>
              <a:defRPr/>
            </a:pPr>
            <a:r>
              <a:rPr lang="en-US" sz="3200" dirty="0" smtClean="0">
                <a:latin typeface="Gill Sans MT" pitchFamily="34" charset="0"/>
              </a:rPr>
              <a:t>Dealing with XML files</a:t>
            </a:r>
            <a:endParaRPr lang="en-IN" sz="3200" dirty="0">
              <a:latin typeface="Gill Sans MT"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57158" y="211092"/>
            <a:ext cx="5891242" cy="972836"/>
          </a:xfrm>
          <a:prstGeom prst="rect">
            <a:avLst/>
          </a:prstGeom>
        </p:spPr>
        <p:txBody>
          <a:bodyPr/>
          <a:lstStyle/>
          <a:p>
            <a:pPr algn="ctr">
              <a:spcBef>
                <a:spcPct val="0"/>
              </a:spcBef>
              <a:defRPr/>
            </a:pPr>
            <a:r>
              <a:rPr lang="en-US" sz="3200" dirty="0" smtClean="0">
                <a:latin typeface="Gill Sans MT" pitchFamily="34" charset="0"/>
              </a:rPr>
              <a:t>Dealing with Parquet files</a:t>
            </a:r>
            <a:endParaRPr lang="en-IN" sz="3200" dirty="0">
              <a:latin typeface="Gill Sans MT" pitchFamily="34" charset="0"/>
            </a:endParaRPr>
          </a:p>
        </p:txBody>
      </p:sp>
      <p:sp>
        <p:nvSpPr>
          <p:cNvPr id="4" name="Rectangle 3"/>
          <p:cNvSpPr/>
          <p:nvPr/>
        </p:nvSpPr>
        <p:spPr>
          <a:xfrm>
            <a:off x="304800" y="990600"/>
            <a:ext cx="8458200" cy="923330"/>
          </a:xfrm>
          <a:prstGeom prst="rect">
            <a:avLst/>
          </a:prstGeom>
        </p:spPr>
        <p:txBody>
          <a:bodyPr wrap="square">
            <a:spAutoFit/>
          </a:bodyPr>
          <a:lstStyle/>
          <a:p>
            <a:r>
              <a:rPr lang="en-US" dirty="0" smtClean="0"/>
              <a:t>Parquet to make the advantages of compressed, efficient columnar data representation available to any project in the </a:t>
            </a:r>
            <a:r>
              <a:rPr lang="en-US" dirty="0" err="1" smtClean="0"/>
              <a:t>Hadoop</a:t>
            </a:r>
            <a:r>
              <a:rPr lang="en-US" dirty="0" smtClean="0"/>
              <a:t> ecosystem. Parquet is built to support very efficient compression and encoding schemes.</a:t>
            </a:r>
            <a:endParaRPr lang="en-US" dirty="0"/>
          </a:p>
        </p:txBody>
      </p:sp>
      <p:pic>
        <p:nvPicPr>
          <p:cNvPr id="5" name="Picture 4" descr="File Layout"/>
          <p:cNvPicPr/>
          <p:nvPr/>
        </p:nvPicPr>
        <p:blipFill>
          <a:blip r:embed="rId2"/>
          <a:srcRect/>
          <a:stretch>
            <a:fillRect/>
          </a:stretch>
        </p:blipFill>
        <p:spPr bwMode="auto">
          <a:xfrm>
            <a:off x="1981200" y="1828800"/>
            <a:ext cx="5727700" cy="45573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Dealing with Parquet files</a:t>
            </a:r>
            <a:endParaRPr lang="en-IN" dirty="0"/>
          </a:p>
        </p:txBody>
      </p:sp>
      <p:sp>
        <p:nvSpPr>
          <p:cNvPr id="4" name="Rectangle 3"/>
          <p:cNvSpPr/>
          <p:nvPr/>
        </p:nvSpPr>
        <p:spPr>
          <a:xfrm>
            <a:off x="228600" y="2413338"/>
            <a:ext cx="8686800" cy="1200329"/>
          </a:xfrm>
          <a:prstGeom prst="rect">
            <a:avLst/>
          </a:prstGeom>
        </p:spPr>
        <p:txBody>
          <a:bodyPr wrap="square">
            <a:spAutoFit/>
          </a:bodyPr>
          <a:lstStyle/>
          <a:p>
            <a:r>
              <a:rPr lang="en-US" dirty="0" err="1" smtClean="0"/>
              <a:t>val</a:t>
            </a:r>
            <a:r>
              <a:rPr lang="en-US" dirty="0" smtClean="0"/>
              <a:t> table = </a:t>
            </a:r>
            <a:r>
              <a:rPr lang="en-US" dirty="0" err="1" smtClean="0"/>
              <a:t>sqlContext.read.parquet</a:t>
            </a:r>
            <a:r>
              <a:rPr lang="en-US" dirty="0" smtClean="0"/>
              <a:t>("file:/home/user/work1/dataset/</a:t>
            </a:r>
            <a:r>
              <a:rPr lang="en-US" dirty="0" err="1" smtClean="0"/>
              <a:t>baby_names.parquet</a:t>
            </a:r>
            <a:r>
              <a:rPr lang="en-US" dirty="0" smtClean="0"/>
              <a:t>")</a:t>
            </a:r>
          </a:p>
          <a:p>
            <a:r>
              <a:rPr lang="en-US" dirty="0" smtClean="0"/>
              <a:t>or</a:t>
            </a:r>
          </a:p>
          <a:p>
            <a:r>
              <a:rPr lang="en-US" dirty="0" err="1" smtClean="0"/>
              <a:t>val</a:t>
            </a:r>
            <a:r>
              <a:rPr lang="en-US" dirty="0" smtClean="0"/>
              <a:t> table = </a:t>
            </a:r>
            <a:r>
              <a:rPr lang="en-US" dirty="0" err="1" smtClean="0"/>
              <a:t>sqlContext.parquetFile</a:t>
            </a:r>
            <a:r>
              <a:rPr lang="en-US" dirty="0" smtClean="0"/>
              <a:t>("file:/home/user/work1/dataset/</a:t>
            </a:r>
            <a:r>
              <a:rPr lang="en-US" dirty="0" err="1" smtClean="0"/>
              <a:t>baby_names.parquet</a:t>
            </a:r>
            <a:r>
              <a:rPr lang="en-US" dirty="0" smtClean="0"/>
              <a: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57158" y="1000108"/>
            <a:ext cx="6215106" cy="214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
          <p:cNvPicPr>
            <a:picLocks noChangeAspect="1" noChangeArrowheads="1"/>
          </p:cNvPicPr>
          <p:nvPr/>
        </p:nvPicPr>
        <p:blipFill>
          <a:blip r:embed="rId2"/>
          <a:srcRect/>
          <a:stretch>
            <a:fillRect/>
          </a:stretch>
        </p:blipFill>
        <p:spPr bwMode="auto">
          <a:xfrm>
            <a:off x="500033" y="2643182"/>
            <a:ext cx="1827973" cy="2071702"/>
          </a:xfrm>
          <a:prstGeom prst="rect">
            <a:avLst/>
          </a:prstGeom>
          <a:noFill/>
          <a:ln w="9525">
            <a:noFill/>
            <a:miter lim="800000"/>
            <a:headEnd/>
            <a:tailEnd/>
          </a:ln>
          <a:effectLst/>
        </p:spPr>
      </p:pic>
      <p:sp>
        <p:nvSpPr>
          <p:cNvPr id="23" name="Oval Callout 22"/>
          <p:cNvSpPr/>
          <p:nvPr/>
        </p:nvSpPr>
        <p:spPr>
          <a:xfrm flipH="1">
            <a:off x="2357422" y="1000108"/>
            <a:ext cx="4357718" cy="2357454"/>
          </a:xfrm>
          <a:prstGeom prst="wedgeEllipseCallout">
            <a:avLst>
              <a:gd name="adj1" fmla="val 60408"/>
              <a:gd name="adj2" fmla="val 49278"/>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solidFill>
                <a:srgbClr val="000000"/>
              </a:solidFill>
              <a:latin typeface="Gill Sans MT" pitchFamily="34" charset="0"/>
            </a:endParaRPr>
          </a:p>
          <a:p>
            <a:endParaRPr lang="en-US" dirty="0" smtClean="0">
              <a:solidFill>
                <a:srgbClr val="000000"/>
              </a:solidFill>
              <a:latin typeface="Gill Sans MT" pitchFamily="34" charset="0"/>
            </a:endParaRPr>
          </a:p>
          <a:p>
            <a:endParaRPr lang="en-US" dirty="0" smtClean="0">
              <a:solidFill>
                <a:srgbClr val="000000"/>
              </a:solidFill>
              <a:latin typeface="Gill Sans MT" pitchFamily="34" charset="0"/>
            </a:endParaRPr>
          </a:p>
          <a:p>
            <a:endParaRPr lang="en-US" dirty="0" smtClean="0">
              <a:solidFill>
                <a:srgbClr val="000000"/>
              </a:solidFill>
              <a:latin typeface="Gill Sans MT" pitchFamily="34" charset="0"/>
            </a:endParaRPr>
          </a:p>
          <a:p>
            <a:endParaRPr lang="en-US" dirty="0" smtClean="0">
              <a:solidFill>
                <a:srgbClr val="000000"/>
              </a:solidFill>
              <a:latin typeface="Gill Sans MT" pitchFamily="34" charset="0"/>
            </a:endParaRPr>
          </a:p>
          <a:p>
            <a:r>
              <a:rPr lang="en-US" dirty="0" smtClean="0">
                <a:solidFill>
                  <a:srgbClr val="000000"/>
                </a:solidFill>
                <a:latin typeface="Gill Sans MT" pitchFamily="34" charset="0"/>
              </a:rPr>
              <a:t>Please remember that, </a:t>
            </a:r>
          </a:p>
          <a:p>
            <a:pPr marL="0" lvl="1"/>
            <a:r>
              <a:rPr lang="en-IN" sz="1600" dirty="0" smtClean="0">
                <a:solidFill>
                  <a:schemeClr val="tx2"/>
                </a:solidFill>
                <a:latin typeface="Gill Sans MT" pitchFamily="34" charset="0"/>
              </a:rPr>
              <a:t>      Your spark’s </a:t>
            </a:r>
            <a:r>
              <a:rPr lang="en-IN" sz="1600" dirty="0" err="1" smtClean="0">
                <a:solidFill>
                  <a:schemeClr val="tx2"/>
                </a:solidFill>
                <a:latin typeface="Gill Sans MT" pitchFamily="34" charset="0"/>
              </a:rPr>
              <a:t>scala</a:t>
            </a:r>
            <a:r>
              <a:rPr lang="en-IN" sz="1600" dirty="0" smtClean="0">
                <a:solidFill>
                  <a:schemeClr val="tx2"/>
                </a:solidFill>
                <a:latin typeface="Gill Sans MT" pitchFamily="34" charset="0"/>
              </a:rPr>
              <a:t> version and your project </a:t>
            </a:r>
            <a:r>
              <a:rPr lang="en-IN" sz="1600" dirty="0" err="1" smtClean="0">
                <a:solidFill>
                  <a:schemeClr val="tx2"/>
                </a:solidFill>
                <a:latin typeface="Gill Sans MT" pitchFamily="34" charset="0"/>
              </a:rPr>
              <a:t>scala</a:t>
            </a:r>
            <a:r>
              <a:rPr lang="en-IN" sz="1600" dirty="0" smtClean="0">
                <a:solidFill>
                  <a:schemeClr val="tx2"/>
                </a:solidFill>
                <a:latin typeface="Gill Sans MT" pitchFamily="34" charset="0"/>
              </a:rPr>
              <a:t> version should be same else you will have many issues with code. </a:t>
            </a:r>
          </a:p>
          <a:p>
            <a:endParaRPr lang="en-US" dirty="0" smtClean="0">
              <a:solidFill>
                <a:srgbClr val="000000"/>
              </a:solidFill>
              <a:latin typeface="Gill Sans MT" pitchFamily="34" charset="0"/>
            </a:endParaRPr>
          </a:p>
          <a:p>
            <a:endParaRPr lang="en-US" dirty="0" smtClean="0">
              <a:solidFill>
                <a:srgbClr val="000000"/>
              </a:solidFill>
              <a:latin typeface="Gill Sans MT" pitchFamily="34" charset="0"/>
            </a:endParaRPr>
          </a:p>
          <a:p>
            <a:endParaRPr lang="en-US" dirty="0" smtClean="0">
              <a:solidFill>
                <a:srgbClr val="000000"/>
              </a:solidFill>
              <a:latin typeface="Gill Sans MT" pitchFamily="34" charset="0"/>
            </a:endParaRPr>
          </a:p>
          <a:p>
            <a:endParaRPr lang="en-US" dirty="0" smtClean="0">
              <a:solidFill>
                <a:srgbClr val="000000"/>
              </a:solidFill>
              <a:latin typeface="Gill Sans MT" pitchFamily="34" charset="0"/>
            </a:endParaRPr>
          </a:p>
        </p:txBody>
      </p:sp>
      <p:pic>
        <p:nvPicPr>
          <p:cNvPr id="3074" name="Picture 2"/>
          <p:cNvPicPr>
            <a:picLocks noChangeAspect="1" noChangeArrowheads="1"/>
          </p:cNvPicPr>
          <p:nvPr/>
        </p:nvPicPr>
        <p:blipFill>
          <a:blip r:embed="rId3"/>
          <a:srcRect/>
          <a:stretch>
            <a:fillRect/>
          </a:stretch>
        </p:blipFill>
        <p:spPr bwMode="auto">
          <a:xfrm>
            <a:off x="6643702" y="4643446"/>
            <a:ext cx="2058596" cy="14859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57158" y="1000108"/>
            <a:ext cx="6215106" cy="214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
          <p:cNvPicPr>
            <a:picLocks noChangeAspect="1" noChangeArrowheads="1"/>
          </p:cNvPicPr>
          <p:nvPr/>
        </p:nvPicPr>
        <p:blipFill>
          <a:blip r:embed="rId2"/>
          <a:srcRect/>
          <a:stretch>
            <a:fillRect/>
          </a:stretch>
        </p:blipFill>
        <p:spPr bwMode="auto">
          <a:xfrm>
            <a:off x="500033" y="2643182"/>
            <a:ext cx="1827973" cy="2071702"/>
          </a:xfrm>
          <a:prstGeom prst="rect">
            <a:avLst/>
          </a:prstGeom>
          <a:noFill/>
          <a:ln w="9525">
            <a:noFill/>
            <a:miter lim="800000"/>
            <a:headEnd/>
            <a:tailEnd/>
          </a:ln>
          <a:effectLst/>
        </p:spPr>
      </p:pic>
      <p:sp>
        <p:nvSpPr>
          <p:cNvPr id="23" name="Oval Callout 22"/>
          <p:cNvSpPr/>
          <p:nvPr/>
        </p:nvSpPr>
        <p:spPr>
          <a:xfrm flipH="1">
            <a:off x="2357422" y="1000108"/>
            <a:ext cx="4357718" cy="2357454"/>
          </a:xfrm>
          <a:prstGeom prst="wedgeEllipseCallout">
            <a:avLst>
              <a:gd name="adj1" fmla="val 60408"/>
              <a:gd name="adj2" fmla="val 49278"/>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solidFill>
                <a:srgbClr val="000000"/>
              </a:solidFill>
              <a:latin typeface="Gill Sans MT" pitchFamily="34" charset="0"/>
            </a:endParaRPr>
          </a:p>
          <a:p>
            <a:endParaRPr lang="en-US" dirty="0" smtClean="0">
              <a:solidFill>
                <a:srgbClr val="000000"/>
              </a:solidFill>
              <a:latin typeface="Gill Sans MT" pitchFamily="34" charset="0"/>
            </a:endParaRPr>
          </a:p>
          <a:p>
            <a:endParaRPr lang="en-US" dirty="0" smtClean="0">
              <a:solidFill>
                <a:srgbClr val="000000"/>
              </a:solidFill>
              <a:latin typeface="Gill Sans MT" pitchFamily="34" charset="0"/>
            </a:endParaRPr>
          </a:p>
          <a:p>
            <a:endParaRPr lang="en-US" dirty="0" smtClean="0">
              <a:solidFill>
                <a:srgbClr val="000000"/>
              </a:solidFill>
              <a:latin typeface="Gill Sans MT" pitchFamily="34" charset="0"/>
            </a:endParaRPr>
          </a:p>
          <a:p>
            <a:endParaRPr lang="en-US" dirty="0" smtClean="0">
              <a:solidFill>
                <a:srgbClr val="000000"/>
              </a:solidFill>
              <a:latin typeface="Gill Sans MT" pitchFamily="34" charset="0"/>
            </a:endParaRPr>
          </a:p>
          <a:p>
            <a:r>
              <a:rPr lang="en-US" dirty="0" smtClean="0">
                <a:solidFill>
                  <a:srgbClr val="000000"/>
                </a:solidFill>
                <a:latin typeface="Gill Sans MT" pitchFamily="34" charset="0"/>
              </a:rPr>
              <a:t>Please remember that, </a:t>
            </a:r>
          </a:p>
          <a:p>
            <a:pPr marL="0" lvl="1"/>
            <a:r>
              <a:rPr lang="en-IN" sz="1600" dirty="0" smtClean="0">
                <a:solidFill>
                  <a:schemeClr val="tx2"/>
                </a:solidFill>
                <a:latin typeface="Gill Sans MT" pitchFamily="34" charset="0"/>
              </a:rPr>
              <a:t>      Your spark’s </a:t>
            </a:r>
            <a:r>
              <a:rPr lang="en-IN" sz="1600" dirty="0" err="1" smtClean="0">
                <a:solidFill>
                  <a:schemeClr val="tx2"/>
                </a:solidFill>
                <a:latin typeface="Gill Sans MT" pitchFamily="34" charset="0"/>
              </a:rPr>
              <a:t>scala</a:t>
            </a:r>
            <a:r>
              <a:rPr lang="en-IN" sz="1600" dirty="0" smtClean="0">
                <a:solidFill>
                  <a:schemeClr val="tx2"/>
                </a:solidFill>
                <a:latin typeface="Gill Sans MT" pitchFamily="34" charset="0"/>
              </a:rPr>
              <a:t> version and your project </a:t>
            </a:r>
            <a:r>
              <a:rPr lang="en-IN" sz="1600" dirty="0" err="1" smtClean="0">
                <a:solidFill>
                  <a:schemeClr val="tx2"/>
                </a:solidFill>
                <a:latin typeface="Gill Sans MT" pitchFamily="34" charset="0"/>
              </a:rPr>
              <a:t>scala</a:t>
            </a:r>
            <a:r>
              <a:rPr lang="en-IN" sz="1600" dirty="0" smtClean="0">
                <a:solidFill>
                  <a:schemeClr val="tx2"/>
                </a:solidFill>
                <a:latin typeface="Gill Sans MT" pitchFamily="34" charset="0"/>
              </a:rPr>
              <a:t> version should be same else you will have many issues with code. </a:t>
            </a:r>
          </a:p>
          <a:p>
            <a:endParaRPr lang="en-US" dirty="0" smtClean="0">
              <a:solidFill>
                <a:srgbClr val="000000"/>
              </a:solidFill>
              <a:latin typeface="Gill Sans MT" pitchFamily="34" charset="0"/>
            </a:endParaRPr>
          </a:p>
          <a:p>
            <a:endParaRPr lang="en-US" dirty="0" smtClean="0">
              <a:solidFill>
                <a:srgbClr val="000000"/>
              </a:solidFill>
              <a:latin typeface="Gill Sans MT" pitchFamily="34" charset="0"/>
            </a:endParaRPr>
          </a:p>
          <a:p>
            <a:endParaRPr lang="en-US" dirty="0" smtClean="0">
              <a:solidFill>
                <a:srgbClr val="000000"/>
              </a:solidFill>
              <a:latin typeface="Gill Sans MT" pitchFamily="34" charset="0"/>
            </a:endParaRPr>
          </a:p>
          <a:p>
            <a:endParaRPr lang="en-US" dirty="0" smtClean="0">
              <a:solidFill>
                <a:srgbClr val="000000"/>
              </a:solidFill>
              <a:latin typeface="Gill Sans MT" pitchFamily="34" charset="0"/>
            </a:endParaRPr>
          </a:p>
        </p:txBody>
      </p:sp>
      <p:pic>
        <p:nvPicPr>
          <p:cNvPr id="3074" name="Picture 2"/>
          <p:cNvPicPr>
            <a:picLocks noChangeAspect="1" noChangeArrowheads="1"/>
          </p:cNvPicPr>
          <p:nvPr/>
        </p:nvPicPr>
        <p:blipFill>
          <a:blip r:embed="rId3"/>
          <a:srcRect/>
          <a:stretch>
            <a:fillRect/>
          </a:stretch>
        </p:blipFill>
        <p:spPr bwMode="auto">
          <a:xfrm>
            <a:off x="6643702" y="4643446"/>
            <a:ext cx="2058596" cy="1485904"/>
          </a:xfrm>
          <a:prstGeom prst="rect">
            <a:avLst/>
          </a:prstGeom>
          <a:noFill/>
          <a:ln w="9525">
            <a:noFill/>
            <a:miter lim="800000"/>
            <a:headEnd/>
            <a:tailEnd/>
          </a:ln>
          <a:effectLst/>
        </p:spPr>
      </p:pic>
      <p:sp>
        <p:nvSpPr>
          <p:cNvPr id="8" name="Oval Callout 7"/>
          <p:cNvSpPr/>
          <p:nvPr/>
        </p:nvSpPr>
        <p:spPr>
          <a:xfrm>
            <a:off x="4286248" y="4071942"/>
            <a:ext cx="2071702" cy="1500198"/>
          </a:xfrm>
          <a:prstGeom prst="wedgeEllipseCallout">
            <a:avLst>
              <a:gd name="adj1" fmla="val 91405"/>
              <a:gd name="adj2" fmla="val 4094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ysClr val="windowText" lastClr="000000"/>
                </a:solidFill>
                <a:latin typeface="Gill Sans MT" pitchFamily="34" charset="0"/>
              </a:rPr>
              <a:t>Yes, </a:t>
            </a:r>
          </a:p>
          <a:p>
            <a:pPr algn="ctr"/>
            <a:r>
              <a:rPr lang="en-IN" dirty="0" smtClean="0">
                <a:solidFill>
                  <a:sysClr val="windowText" lastClr="000000"/>
                </a:solidFill>
                <a:latin typeface="Gill Sans MT" pitchFamily="34" charset="0"/>
              </a:rPr>
              <a:t>I will keep it mind.</a:t>
            </a:r>
            <a:endParaRPr lang="en-IN" dirty="0">
              <a:solidFill>
                <a:sysClr val="windowText" lastClr="000000"/>
              </a:solidFill>
              <a:latin typeface="Gill Sans MT"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57158" y="1000108"/>
            <a:ext cx="6215106" cy="214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
          <p:cNvPicPr>
            <a:picLocks noChangeAspect="1" noChangeArrowheads="1"/>
          </p:cNvPicPr>
          <p:nvPr/>
        </p:nvPicPr>
        <p:blipFill>
          <a:blip r:embed="rId2"/>
          <a:srcRect/>
          <a:stretch>
            <a:fillRect/>
          </a:stretch>
        </p:blipFill>
        <p:spPr bwMode="auto">
          <a:xfrm>
            <a:off x="1357290" y="3429000"/>
            <a:ext cx="1827973" cy="2071702"/>
          </a:xfrm>
          <a:prstGeom prst="rect">
            <a:avLst/>
          </a:prstGeom>
          <a:noFill/>
          <a:ln w="9525">
            <a:noFill/>
            <a:miter lim="800000"/>
            <a:headEnd/>
            <a:tailEnd/>
          </a:ln>
          <a:effectLst/>
        </p:spPr>
      </p:pic>
      <p:sp>
        <p:nvSpPr>
          <p:cNvPr id="23" name="Oval Callout 22"/>
          <p:cNvSpPr/>
          <p:nvPr/>
        </p:nvSpPr>
        <p:spPr>
          <a:xfrm flipH="1">
            <a:off x="2928926" y="1857364"/>
            <a:ext cx="4357718" cy="2357454"/>
          </a:xfrm>
          <a:prstGeom prst="wedgeEllipseCallout">
            <a:avLst>
              <a:gd name="adj1" fmla="val 60408"/>
              <a:gd name="adj2" fmla="val 49278"/>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solidFill>
                <a:srgbClr val="000000"/>
              </a:solidFill>
              <a:latin typeface="Gill Sans MT" pitchFamily="34" charset="0"/>
            </a:endParaRPr>
          </a:p>
          <a:p>
            <a:endParaRPr lang="en-US" dirty="0" smtClean="0">
              <a:solidFill>
                <a:srgbClr val="000000"/>
              </a:solidFill>
              <a:latin typeface="Gill Sans MT" pitchFamily="34" charset="0"/>
            </a:endParaRPr>
          </a:p>
          <a:p>
            <a:endParaRPr lang="en-US" dirty="0" smtClean="0">
              <a:solidFill>
                <a:srgbClr val="000000"/>
              </a:solidFill>
              <a:latin typeface="Gill Sans MT" pitchFamily="34" charset="0"/>
            </a:endParaRPr>
          </a:p>
          <a:p>
            <a:endParaRPr lang="en-US" dirty="0" smtClean="0">
              <a:solidFill>
                <a:srgbClr val="000000"/>
              </a:solidFill>
              <a:latin typeface="Gill Sans MT" pitchFamily="34" charset="0"/>
            </a:endParaRPr>
          </a:p>
          <a:p>
            <a:endParaRPr lang="en-US" dirty="0" smtClean="0">
              <a:solidFill>
                <a:srgbClr val="000000"/>
              </a:solidFill>
              <a:latin typeface="Gill Sans MT" pitchFamily="34" charset="0"/>
            </a:endParaRPr>
          </a:p>
          <a:p>
            <a:r>
              <a:rPr lang="en-US" dirty="0" smtClean="0">
                <a:solidFill>
                  <a:srgbClr val="000000"/>
                </a:solidFill>
                <a:latin typeface="Gill Sans MT" pitchFamily="34" charset="0"/>
              </a:rPr>
              <a:t>See below for reference:</a:t>
            </a:r>
          </a:p>
          <a:p>
            <a:pPr marL="0" lvl="1"/>
            <a:r>
              <a:rPr lang="en-US" dirty="0" smtClean="0">
                <a:solidFill>
                  <a:schemeClr val="tx2"/>
                </a:solidFill>
                <a:latin typeface="Helvetica Light"/>
              </a:rPr>
              <a:t>name := "</a:t>
            </a:r>
            <a:r>
              <a:rPr lang="en-US" dirty="0" err="1" smtClean="0">
                <a:solidFill>
                  <a:schemeClr val="tx2"/>
                </a:solidFill>
                <a:latin typeface="Helvetica Light"/>
              </a:rPr>
              <a:t>SparkHH</a:t>
            </a:r>
            <a:r>
              <a:rPr lang="en-US" dirty="0" smtClean="0">
                <a:solidFill>
                  <a:schemeClr val="tx2"/>
                </a:solidFill>
                <a:latin typeface="Helvetica Light"/>
              </a:rPr>
              <a:t>"</a:t>
            </a:r>
          </a:p>
          <a:p>
            <a:pPr marL="0" lvl="1"/>
            <a:r>
              <a:rPr lang="en-US" dirty="0" smtClean="0">
                <a:solidFill>
                  <a:schemeClr val="tx2"/>
                </a:solidFill>
                <a:latin typeface="Helvetica Light"/>
              </a:rPr>
              <a:t>version := "1.0"</a:t>
            </a:r>
          </a:p>
          <a:p>
            <a:pPr marL="0" lvl="1"/>
            <a:r>
              <a:rPr lang="en-US" dirty="0" err="1" smtClean="0">
                <a:solidFill>
                  <a:schemeClr val="tx2"/>
                </a:solidFill>
                <a:latin typeface="Helvetica Light"/>
              </a:rPr>
              <a:t>scalaVersion</a:t>
            </a:r>
            <a:r>
              <a:rPr lang="en-US" dirty="0" smtClean="0">
                <a:solidFill>
                  <a:schemeClr val="tx2"/>
                </a:solidFill>
                <a:latin typeface="Helvetica Light"/>
              </a:rPr>
              <a:t> := "2.10.5"</a:t>
            </a:r>
          </a:p>
          <a:p>
            <a:pPr marL="0" lvl="1"/>
            <a:r>
              <a:rPr lang="en-US" dirty="0" smtClean="0">
                <a:solidFill>
                  <a:schemeClr val="tx2"/>
                </a:solidFill>
                <a:latin typeface="Helvetica Light"/>
              </a:rPr>
              <a:t>organization := "</a:t>
            </a:r>
            <a:r>
              <a:rPr lang="en-US" dirty="0" err="1" smtClean="0">
                <a:solidFill>
                  <a:schemeClr val="tx2"/>
                </a:solidFill>
                <a:latin typeface="Helvetica Light"/>
              </a:rPr>
              <a:t>in.goai</a:t>
            </a:r>
            <a:endParaRPr lang="en-US" dirty="0" smtClean="0">
              <a:solidFill>
                <a:schemeClr val="tx2"/>
              </a:solidFill>
              <a:latin typeface="Helvetica Light"/>
            </a:endParaRPr>
          </a:p>
          <a:p>
            <a:endParaRPr lang="en-US" dirty="0" smtClean="0">
              <a:solidFill>
                <a:srgbClr val="000000"/>
              </a:solidFill>
              <a:latin typeface="Gill Sans MT" pitchFamily="34" charset="0"/>
            </a:endParaRPr>
          </a:p>
          <a:p>
            <a:endParaRPr lang="en-US" dirty="0" smtClean="0">
              <a:solidFill>
                <a:srgbClr val="000000"/>
              </a:solidFill>
              <a:latin typeface="Gill Sans MT" pitchFamily="34" charset="0"/>
            </a:endParaRPr>
          </a:p>
          <a:p>
            <a:endParaRPr lang="en-US" dirty="0" smtClean="0">
              <a:solidFill>
                <a:srgbClr val="000000"/>
              </a:solidFill>
              <a:latin typeface="Gill Sans MT" pitchFamily="34" charset="0"/>
            </a:endParaRPr>
          </a:p>
          <a:p>
            <a:endParaRPr lang="en-US" dirty="0" smtClean="0">
              <a:solidFill>
                <a:srgbClr val="000000"/>
              </a:solidFill>
              <a:latin typeface="Gill Sans MT"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image person asking question"/>
          <p:cNvPicPr>
            <a:picLocks noChangeAspect="1" noChangeArrowheads="1"/>
          </p:cNvPicPr>
          <p:nvPr/>
        </p:nvPicPr>
        <p:blipFill>
          <a:blip r:embed="rId2"/>
          <a:srcRect/>
          <a:stretch>
            <a:fillRect/>
          </a:stretch>
        </p:blipFill>
        <p:spPr bwMode="auto">
          <a:xfrm>
            <a:off x="6110316" y="3476637"/>
            <a:ext cx="2533650" cy="1809751"/>
          </a:xfrm>
          <a:prstGeom prst="rect">
            <a:avLst/>
          </a:prstGeom>
          <a:noFill/>
        </p:spPr>
      </p:pic>
      <p:pic>
        <p:nvPicPr>
          <p:cNvPr id="1026" name="Picture 2"/>
          <p:cNvPicPr>
            <a:picLocks noChangeAspect="1" noChangeArrowheads="1"/>
          </p:cNvPicPr>
          <p:nvPr/>
        </p:nvPicPr>
        <p:blipFill>
          <a:blip r:embed="rId3"/>
          <a:srcRect/>
          <a:stretch>
            <a:fillRect/>
          </a:stretch>
        </p:blipFill>
        <p:spPr bwMode="auto">
          <a:xfrm>
            <a:off x="604825" y="3124212"/>
            <a:ext cx="2181225" cy="2019300"/>
          </a:xfrm>
          <a:prstGeom prst="rect">
            <a:avLst/>
          </a:prstGeom>
          <a:noFill/>
          <a:ln w="9525">
            <a:noFill/>
            <a:miter lim="800000"/>
            <a:headEnd/>
            <a:tailEnd/>
          </a:ln>
          <a:effectLst/>
        </p:spPr>
      </p:pic>
      <p:sp>
        <p:nvSpPr>
          <p:cNvPr id="20" name="Oval Callout 19"/>
          <p:cNvSpPr/>
          <p:nvPr/>
        </p:nvSpPr>
        <p:spPr>
          <a:xfrm>
            <a:off x="4500562" y="3429000"/>
            <a:ext cx="1714512" cy="1285884"/>
          </a:xfrm>
          <a:prstGeom prst="wedgeEllipseCallout">
            <a:avLst>
              <a:gd name="adj1" fmla="val 91405"/>
              <a:gd name="adj2" fmla="val 4094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ysClr val="windowText" lastClr="000000"/>
                </a:solidFill>
                <a:latin typeface="Gill Sans MT" pitchFamily="34" charset="0"/>
              </a:rPr>
              <a:t>No..Please explain. </a:t>
            </a:r>
            <a:endParaRPr lang="en-IN" dirty="0">
              <a:solidFill>
                <a:sysClr val="windowText" lastClr="000000"/>
              </a:solidFill>
              <a:latin typeface="Gill Sans MT" pitchFamily="34" charset="0"/>
            </a:endParaRPr>
          </a:p>
        </p:txBody>
      </p:sp>
      <p:sp>
        <p:nvSpPr>
          <p:cNvPr id="21" name="Rectangle 20"/>
          <p:cNvSpPr/>
          <p:nvPr/>
        </p:nvSpPr>
        <p:spPr>
          <a:xfrm>
            <a:off x="357158" y="1000108"/>
            <a:ext cx="6215106" cy="214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Callout 6"/>
          <p:cNvSpPr/>
          <p:nvPr/>
        </p:nvSpPr>
        <p:spPr>
          <a:xfrm flipH="1">
            <a:off x="2000232" y="1571612"/>
            <a:ext cx="2714644" cy="1500198"/>
          </a:xfrm>
          <a:prstGeom prst="wedgeEllipseCallout">
            <a:avLst>
              <a:gd name="adj1" fmla="val 55828"/>
              <a:gd name="adj2" fmla="val 88482"/>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0000"/>
                </a:solidFill>
                <a:latin typeface="Gill Sans MT" pitchFamily="34" charset="0"/>
              </a:rPr>
              <a:t>Hello Peter, do you know what is </a:t>
            </a:r>
          </a:p>
          <a:p>
            <a:r>
              <a:rPr lang="en-US" dirty="0" smtClean="0">
                <a:solidFill>
                  <a:srgbClr val="000000"/>
                </a:solidFill>
                <a:latin typeface="Gill Sans MT" pitchFamily="34" charset="0"/>
              </a:rPr>
              <a:t>Spark SQL?</a:t>
            </a:r>
            <a:endParaRPr lang="en-US" dirty="0">
              <a:solidFill>
                <a:srgbClr val="000000"/>
              </a:solidFill>
              <a:latin typeface="Gill Sans MT"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57158" y="1000108"/>
            <a:ext cx="6215106" cy="214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
          <p:cNvPicPr>
            <a:picLocks noChangeAspect="1" noChangeArrowheads="1"/>
          </p:cNvPicPr>
          <p:nvPr/>
        </p:nvPicPr>
        <p:blipFill>
          <a:blip r:embed="rId2"/>
          <a:srcRect/>
          <a:stretch>
            <a:fillRect/>
          </a:stretch>
        </p:blipFill>
        <p:spPr bwMode="auto">
          <a:xfrm>
            <a:off x="642910" y="1500174"/>
            <a:ext cx="1357314" cy="1538289"/>
          </a:xfrm>
          <a:prstGeom prst="rect">
            <a:avLst/>
          </a:prstGeom>
          <a:noFill/>
          <a:ln w="9525">
            <a:noFill/>
            <a:miter lim="800000"/>
            <a:headEnd/>
            <a:tailEnd/>
          </a:ln>
          <a:effectLst/>
        </p:spPr>
      </p:pic>
      <p:sp>
        <p:nvSpPr>
          <p:cNvPr id="23" name="Oval Callout 22"/>
          <p:cNvSpPr/>
          <p:nvPr/>
        </p:nvSpPr>
        <p:spPr>
          <a:xfrm flipH="1">
            <a:off x="2428860" y="714356"/>
            <a:ext cx="3357586" cy="1643074"/>
          </a:xfrm>
          <a:prstGeom prst="wedgeEllipseCallout">
            <a:avLst>
              <a:gd name="adj1" fmla="val 77207"/>
              <a:gd name="adj2" fmla="val 4390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0000"/>
                </a:solidFill>
                <a:latin typeface="Gill Sans MT" pitchFamily="34" charset="0"/>
              </a:rPr>
              <a:t>I hope you understood </a:t>
            </a:r>
            <a:r>
              <a:rPr lang="en-US" dirty="0" err="1" smtClean="0">
                <a:solidFill>
                  <a:srgbClr val="000000"/>
                </a:solidFill>
                <a:latin typeface="Gill Sans MT" pitchFamily="34" charset="0"/>
              </a:rPr>
              <a:t>SparkSQL</a:t>
            </a:r>
            <a:r>
              <a:rPr lang="en-US" dirty="0" smtClean="0">
                <a:solidFill>
                  <a:srgbClr val="000000"/>
                </a:solidFill>
                <a:latin typeface="Gill Sans MT" pitchFamily="34" charset="0"/>
              </a:rPr>
              <a:t>.</a:t>
            </a:r>
          </a:p>
        </p:txBody>
      </p:sp>
      <p:pic>
        <p:nvPicPr>
          <p:cNvPr id="3074" name="Picture 2"/>
          <p:cNvPicPr>
            <a:picLocks noChangeAspect="1" noChangeArrowheads="1"/>
          </p:cNvPicPr>
          <p:nvPr/>
        </p:nvPicPr>
        <p:blipFill>
          <a:blip r:embed="rId3"/>
          <a:srcRect/>
          <a:stretch>
            <a:fillRect/>
          </a:stretch>
        </p:blipFill>
        <p:spPr bwMode="auto">
          <a:xfrm>
            <a:off x="6632540" y="4429132"/>
            <a:ext cx="2058596" cy="14859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57158" y="1000108"/>
            <a:ext cx="6215106" cy="214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
          <p:cNvPicPr>
            <a:picLocks noChangeAspect="1" noChangeArrowheads="1"/>
          </p:cNvPicPr>
          <p:nvPr/>
        </p:nvPicPr>
        <p:blipFill>
          <a:blip r:embed="rId2"/>
          <a:srcRect/>
          <a:stretch>
            <a:fillRect/>
          </a:stretch>
        </p:blipFill>
        <p:spPr bwMode="auto">
          <a:xfrm>
            <a:off x="642910" y="1500174"/>
            <a:ext cx="1357314" cy="1538289"/>
          </a:xfrm>
          <a:prstGeom prst="rect">
            <a:avLst/>
          </a:prstGeom>
          <a:noFill/>
          <a:ln w="9525">
            <a:noFill/>
            <a:miter lim="800000"/>
            <a:headEnd/>
            <a:tailEnd/>
          </a:ln>
          <a:effectLst/>
        </p:spPr>
      </p:pic>
      <p:sp>
        <p:nvSpPr>
          <p:cNvPr id="23" name="Oval Callout 22"/>
          <p:cNvSpPr/>
          <p:nvPr/>
        </p:nvSpPr>
        <p:spPr>
          <a:xfrm flipH="1">
            <a:off x="2428860" y="714356"/>
            <a:ext cx="3357586" cy="1643074"/>
          </a:xfrm>
          <a:prstGeom prst="wedgeEllipseCallout">
            <a:avLst>
              <a:gd name="adj1" fmla="val 77207"/>
              <a:gd name="adj2" fmla="val 4390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0000"/>
                </a:solidFill>
                <a:latin typeface="Gill Sans MT" pitchFamily="34" charset="0"/>
              </a:rPr>
              <a:t>I hope you understood </a:t>
            </a:r>
            <a:r>
              <a:rPr lang="en-US" dirty="0" err="1" smtClean="0">
                <a:solidFill>
                  <a:srgbClr val="000000"/>
                </a:solidFill>
                <a:latin typeface="Gill Sans MT" pitchFamily="34" charset="0"/>
              </a:rPr>
              <a:t>SparkSQL</a:t>
            </a:r>
            <a:r>
              <a:rPr lang="en-US" dirty="0" smtClean="0">
                <a:solidFill>
                  <a:srgbClr val="000000"/>
                </a:solidFill>
                <a:latin typeface="Gill Sans MT" pitchFamily="34" charset="0"/>
              </a:rPr>
              <a:t>.</a:t>
            </a:r>
          </a:p>
        </p:txBody>
      </p:sp>
      <p:pic>
        <p:nvPicPr>
          <p:cNvPr id="3074" name="Picture 2"/>
          <p:cNvPicPr>
            <a:picLocks noChangeAspect="1" noChangeArrowheads="1"/>
          </p:cNvPicPr>
          <p:nvPr/>
        </p:nvPicPr>
        <p:blipFill>
          <a:blip r:embed="rId3"/>
          <a:srcRect/>
          <a:stretch>
            <a:fillRect/>
          </a:stretch>
        </p:blipFill>
        <p:spPr bwMode="auto">
          <a:xfrm>
            <a:off x="6632540" y="4429132"/>
            <a:ext cx="2058596" cy="1485904"/>
          </a:xfrm>
          <a:prstGeom prst="rect">
            <a:avLst/>
          </a:prstGeom>
          <a:noFill/>
          <a:ln w="9525">
            <a:noFill/>
            <a:miter lim="800000"/>
            <a:headEnd/>
            <a:tailEnd/>
          </a:ln>
          <a:effectLst/>
        </p:spPr>
      </p:pic>
      <p:sp>
        <p:nvSpPr>
          <p:cNvPr id="8" name="Oval Callout 7"/>
          <p:cNvSpPr/>
          <p:nvPr/>
        </p:nvSpPr>
        <p:spPr>
          <a:xfrm>
            <a:off x="3500430" y="3500438"/>
            <a:ext cx="2714644" cy="1785950"/>
          </a:xfrm>
          <a:prstGeom prst="wedgeEllipseCallout">
            <a:avLst>
              <a:gd name="adj1" fmla="val 91405"/>
              <a:gd name="adj2" fmla="val 4094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ysClr val="windowText" lastClr="000000"/>
                </a:solidFill>
                <a:latin typeface="Gill Sans MT" pitchFamily="34" charset="0"/>
              </a:rPr>
              <a:t>Yes, </a:t>
            </a:r>
          </a:p>
          <a:p>
            <a:pPr algn="ctr"/>
            <a:r>
              <a:rPr lang="en-IN" dirty="0" smtClean="0">
                <a:solidFill>
                  <a:sysClr val="windowText" lastClr="000000"/>
                </a:solidFill>
                <a:latin typeface="Gill Sans MT" pitchFamily="34" charset="0"/>
              </a:rPr>
              <a:t>Well understood!</a:t>
            </a:r>
          </a:p>
          <a:p>
            <a:pPr algn="ctr"/>
            <a:r>
              <a:rPr lang="en-IN" dirty="0" smtClean="0">
                <a:solidFill>
                  <a:sysClr val="windowText" lastClr="000000"/>
                </a:solidFill>
                <a:latin typeface="Gill Sans MT" pitchFamily="34" charset="0"/>
              </a:rPr>
              <a:t>Thanks for your wonderful explanation.</a:t>
            </a:r>
            <a:endParaRPr lang="en-IN" dirty="0">
              <a:solidFill>
                <a:sysClr val="windowText" lastClr="000000"/>
              </a:solidFill>
              <a:latin typeface="Gill Sans MT"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Box 2"/>
          <p:cNvSpPr txBox="1"/>
          <p:nvPr/>
        </p:nvSpPr>
        <p:spPr>
          <a:xfrm>
            <a:off x="533400" y="1676400"/>
            <a:ext cx="7315200" cy="3139321"/>
          </a:xfrm>
          <a:prstGeom prst="rect">
            <a:avLst/>
          </a:prstGeom>
          <a:noFill/>
        </p:spPr>
        <p:txBody>
          <a:bodyPr wrap="square" rtlCol="0">
            <a:spAutoFit/>
          </a:bodyPr>
          <a:lstStyle/>
          <a:p>
            <a:pPr>
              <a:buFont typeface="Arial" pitchFamily="34" charset="0"/>
              <a:buChar char="•"/>
            </a:pPr>
            <a:r>
              <a:rPr lang="en-US" dirty="0" smtClean="0"/>
              <a:t>Spark SQL is a Spark module for structured data processing.</a:t>
            </a:r>
          </a:p>
          <a:p>
            <a:endParaRPr lang="en-US" dirty="0" smtClean="0"/>
          </a:p>
          <a:p>
            <a:pPr>
              <a:buFont typeface="Arial" pitchFamily="34" charset="0"/>
              <a:buChar char="•"/>
            </a:pPr>
            <a:r>
              <a:rPr lang="en-US" dirty="0" smtClean="0"/>
              <a:t>Spark SQL Manipulating Structured Data Using Apache Spark</a:t>
            </a:r>
          </a:p>
          <a:p>
            <a:pPr>
              <a:buFont typeface="Arial" pitchFamily="34" charset="0"/>
              <a:buChar char="•"/>
            </a:pPr>
            <a:endParaRPr lang="en-US" dirty="0" smtClean="0"/>
          </a:p>
          <a:p>
            <a:pPr>
              <a:buFont typeface="Arial" pitchFamily="34" charset="0"/>
              <a:buChar char="•"/>
            </a:pPr>
            <a:r>
              <a:rPr lang="en-US" dirty="0" smtClean="0"/>
              <a:t>Unlike the basic Spark RDD API, the interfaces provided by Spark SQL provide Spark with more information about the structure of both the data and the computation being performed.</a:t>
            </a:r>
          </a:p>
          <a:p>
            <a:pPr>
              <a:buFont typeface="Arial" pitchFamily="34" charset="0"/>
              <a:buChar char="•"/>
            </a:pPr>
            <a:endParaRPr lang="en-US" dirty="0" smtClean="0"/>
          </a:p>
          <a:p>
            <a:pPr>
              <a:buFont typeface="Arial" pitchFamily="34" charset="0"/>
              <a:buChar char="•"/>
            </a:pPr>
            <a:r>
              <a:rPr lang="en-US" dirty="0" smtClean="0"/>
              <a:t>Internally, Spark SQL uses this extra information to perform extra optimizations. </a:t>
            </a:r>
          </a:p>
          <a:p>
            <a:endParaRPr lang="en-US"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MCQ</a:t>
            </a:r>
            <a:endParaRPr lang="en-US" dirty="0"/>
          </a:p>
        </p:txBody>
      </p:sp>
      <p:sp>
        <p:nvSpPr>
          <p:cNvPr id="3" name="TextBox 2"/>
          <p:cNvSpPr txBox="1"/>
          <p:nvPr/>
        </p:nvSpPr>
        <p:spPr>
          <a:xfrm>
            <a:off x="457200" y="1447800"/>
            <a:ext cx="8305800" cy="3970318"/>
          </a:xfrm>
          <a:prstGeom prst="rect">
            <a:avLst/>
          </a:prstGeom>
          <a:noFill/>
        </p:spPr>
        <p:txBody>
          <a:bodyPr wrap="square" rtlCol="0">
            <a:spAutoFit/>
          </a:bodyPr>
          <a:lstStyle/>
          <a:p>
            <a:r>
              <a:rPr lang="en-US" dirty="0" smtClean="0"/>
              <a:t>1: Which of the following is true for Spark SQL?</a:t>
            </a:r>
          </a:p>
          <a:p>
            <a:r>
              <a:rPr lang="en-US" dirty="0" smtClean="0"/>
              <a:t>Hive transactions are not supported by Spark SQL.</a:t>
            </a:r>
          </a:p>
          <a:p>
            <a:r>
              <a:rPr lang="en-US" dirty="0" smtClean="0"/>
              <a:t>No support for time-stamp in Avro table.</a:t>
            </a:r>
          </a:p>
          <a:p>
            <a:r>
              <a:rPr lang="en-US" dirty="0" smtClean="0"/>
              <a:t>Even if the inserted value exceeds the size limit, no error will occur.</a:t>
            </a:r>
          </a:p>
          <a:p>
            <a:r>
              <a:rPr lang="en-US" dirty="0" smtClean="0"/>
              <a:t>All of the above</a:t>
            </a:r>
          </a:p>
          <a:p>
            <a:endParaRPr lang="en-US" dirty="0" smtClean="0"/>
          </a:p>
          <a:p>
            <a:endParaRPr lang="en-US" dirty="0" smtClean="0"/>
          </a:p>
          <a:p>
            <a:r>
              <a:rPr lang="en-US" dirty="0" smtClean="0"/>
              <a:t>2. Spark SQL provides a domain-specific language to manipulate ___________ in </a:t>
            </a:r>
            <a:r>
              <a:rPr lang="en-US" dirty="0" err="1" smtClean="0"/>
              <a:t>Scala</a:t>
            </a:r>
            <a:r>
              <a:rPr lang="en-US" dirty="0" smtClean="0"/>
              <a:t>, Java, or Python.</a:t>
            </a:r>
          </a:p>
          <a:p>
            <a:r>
              <a:rPr lang="en-US" dirty="0" smtClean="0"/>
              <a:t>a) Spark Streaming</a:t>
            </a:r>
          </a:p>
          <a:p>
            <a:r>
              <a:rPr lang="en-US" dirty="0" smtClean="0"/>
              <a:t>b) Spark SQL</a:t>
            </a:r>
          </a:p>
          <a:p>
            <a:r>
              <a:rPr lang="en-US" dirty="0" smtClean="0"/>
              <a:t>c) RDDs</a:t>
            </a:r>
          </a:p>
          <a:p>
            <a:r>
              <a:rPr lang="en-US" dirty="0" smtClean="0"/>
              <a:t>d) All of the mentioned</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MCQ</a:t>
            </a:r>
            <a:endParaRPr lang="en-US" dirty="0"/>
          </a:p>
        </p:txBody>
      </p:sp>
      <p:sp>
        <p:nvSpPr>
          <p:cNvPr id="3" name="TextBox 2"/>
          <p:cNvSpPr txBox="1"/>
          <p:nvPr/>
        </p:nvSpPr>
        <p:spPr>
          <a:xfrm>
            <a:off x="609600" y="1447800"/>
            <a:ext cx="6400800" cy="4247317"/>
          </a:xfrm>
          <a:prstGeom prst="rect">
            <a:avLst/>
          </a:prstGeom>
          <a:noFill/>
        </p:spPr>
        <p:txBody>
          <a:bodyPr wrap="square" rtlCol="0">
            <a:spAutoFit/>
          </a:bodyPr>
          <a:lstStyle/>
          <a:p>
            <a:r>
              <a:rPr lang="en-US" dirty="0" smtClean="0"/>
              <a:t>3: Which </a:t>
            </a:r>
            <a:r>
              <a:rPr lang="en-US" dirty="0" err="1" smtClean="0"/>
              <a:t>DataFrame</a:t>
            </a:r>
            <a:r>
              <a:rPr lang="en-US" dirty="0" smtClean="0"/>
              <a:t> method is used to remove a column from the resultant </a:t>
            </a:r>
            <a:r>
              <a:rPr lang="en-US" dirty="0" err="1" smtClean="0"/>
              <a:t>DataFrame</a:t>
            </a:r>
            <a:r>
              <a:rPr lang="en-US" dirty="0" smtClean="0"/>
              <a:t>?</a:t>
            </a:r>
          </a:p>
          <a:p>
            <a:endParaRPr lang="en-US" dirty="0" smtClean="0"/>
          </a:p>
          <a:p>
            <a:r>
              <a:rPr lang="en-US" dirty="0" smtClean="0"/>
              <a:t>A: drop</a:t>
            </a:r>
          </a:p>
          <a:p>
            <a:r>
              <a:rPr lang="en-US" dirty="0" smtClean="0"/>
              <a:t>B: filter</a:t>
            </a:r>
          </a:p>
          <a:p>
            <a:r>
              <a:rPr lang="en-US" dirty="0" smtClean="0"/>
              <a:t>C: remove</a:t>
            </a:r>
          </a:p>
          <a:p>
            <a:endParaRPr lang="en-US" dirty="0" smtClean="0"/>
          </a:p>
          <a:p>
            <a:r>
              <a:rPr lang="en-US" dirty="0" smtClean="0"/>
              <a:t>4: How do language-integrated queries compare to SQL queries?</a:t>
            </a:r>
          </a:p>
          <a:p>
            <a:endParaRPr lang="en-US" dirty="0" smtClean="0"/>
          </a:p>
          <a:p>
            <a:endParaRPr lang="en-US" dirty="0" smtClean="0"/>
          </a:p>
          <a:p>
            <a:r>
              <a:rPr lang="en-US" dirty="0" smtClean="0"/>
              <a:t>Language-integrated queries are functional</a:t>
            </a:r>
          </a:p>
          <a:p>
            <a:r>
              <a:rPr lang="en-US" dirty="0" smtClean="0"/>
              <a:t>Language-integrated queries are more expressive</a:t>
            </a:r>
          </a:p>
          <a:p>
            <a:r>
              <a:rPr lang="en-US" dirty="0" smtClean="0"/>
              <a:t>Language-integrated queries are faster</a:t>
            </a:r>
          </a:p>
          <a:p>
            <a:r>
              <a:rPr lang="en-US" dirty="0" smtClean="0"/>
              <a:t>SQL queries are declarative</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Handson</a:t>
            </a:r>
            <a:endParaRPr lang="en-US" dirty="0"/>
          </a:p>
        </p:txBody>
      </p:sp>
      <p:sp>
        <p:nvSpPr>
          <p:cNvPr id="3" name="TextBox 2"/>
          <p:cNvSpPr txBox="1"/>
          <p:nvPr/>
        </p:nvSpPr>
        <p:spPr>
          <a:xfrm>
            <a:off x="457200" y="1447800"/>
            <a:ext cx="5791200" cy="646331"/>
          </a:xfrm>
          <a:prstGeom prst="rect">
            <a:avLst/>
          </a:prstGeom>
          <a:noFill/>
        </p:spPr>
        <p:txBody>
          <a:bodyPr wrap="square" rtlCol="0">
            <a:spAutoFit/>
          </a:bodyPr>
          <a:lstStyle/>
          <a:p>
            <a:r>
              <a:rPr lang="en-US" dirty="0" smtClean="0"/>
              <a:t>https://drive.google.com/drive/u/0/folders/1n9KD4ccwjle24Ia-TQm6CPkj5MJ5E-bi</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36155" y="2714620"/>
            <a:ext cx="1735515" cy="1966917"/>
          </a:xfrm>
          <a:prstGeom prst="rect">
            <a:avLst/>
          </a:prstGeom>
          <a:noFill/>
          <a:ln w="9525">
            <a:noFill/>
            <a:miter lim="800000"/>
            <a:headEnd/>
            <a:tailEnd/>
          </a:ln>
          <a:effectLst/>
        </p:spPr>
      </p:pic>
      <p:sp>
        <p:nvSpPr>
          <p:cNvPr id="9" name="Title 1"/>
          <p:cNvSpPr txBox="1">
            <a:spLocks/>
          </p:cNvSpPr>
          <p:nvPr/>
        </p:nvSpPr>
        <p:spPr>
          <a:xfrm>
            <a:off x="357158" y="211092"/>
            <a:ext cx="3429024" cy="972836"/>
          </a:xfrm>
          <a:prstGeom prst="rect">
            <a:avLst/>
          </a:prstGeom>
        </p:spPr>
        <p:txBody>
          <a:bodyPr/>
          <a:lstStyle/>
          <a:p>
            <a:pPr algn="ctr">
              <a:spcBef>
                <a:spcPct val="0"/>
              </a:spcBef>
              <a:defRPr/>
            </a:pPr>
            <a:r>
              <a:rPr lang="en-US" sz="3200" dirty="0" smtClean="0">
                <a:latin typeface="Gill Sans MT" pitchFamily="34" charset="0"/>
              </a:rPr>
              <a:t>Spark SQL </a:t>
            </a:r>
            <a:r>
              <a:rPr lang="en-US" sz="3200" dirty="0" smtClean="0">
                <a:latin typeface="Gill Sans MT" pitchFamily="34" charset="0"/>
                <a:ea typeface="+mj-ea"/>
                <a:cs typeface="+mj-cs"/>
              </a:rPr>
              <a:t>: </a:t>
            </a:r>
            <a:endParaRPr kumimoji="0" lang="en-IN" sz="3200" b="0" i="0" u="none" strike="noStrike" kern="1200" cap="none" spc="0" normalizeH="0" baseline="0" noProof="0" dirty="0">
              <a:ln>
                <a:noFill/>
              </a:ln>
              <a:solidFill>
                <a:schemeClr val="tx1"/>
              </a:solidFill>
              <a:effectLst/>
              <a:uLnTx/>
              <a:uFillTx/>
              <a:latin typeface="Gill Sans MT" pitchFamily="34" charset="0"/>
              <a:ea typeface="+mj-ea"/>
              <a:cs typeface="+mj-cs"/>
            </a:endParaRPr>
          </a:p>
        </p:txBody>
      </p:sp>
      <p:sp>
        <p:nvSpPr>
          <p:cNvPr id="15" name="Rectangular Callout 14"/>
          <p:cNvSpPr/>
          <p:nvPr/>
        </p:nvSpPr>
        <p:spPr>
          <a:xfrm rot="5400000">
            <a:off x="3750463" y="678637"/>
            <a:ext cx="3286148" cy="5786478"/>
          </a:xfrm>
          <a:prstGeom prst="wedgeRectCallout">
            <a:avLst>
              <a:gd name="adj1" fmla="val -4250"/>
              <a:gd name="adj2" fmla="val 68843"/>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2714612" y="1928802"/>
            <a:ext cx="5357850" cy="3200876"/>
          </a:xfrm>
          <a:prstGeom prst="rect">
            <a:avLst/>
          </a:prstGeom>
          <a:noFill/>
        </p:spPr>
        <p:txBody>
          <a:bodyPr wrap="square" rtlCol="0">
            <a:spAutoFit/>
          </a:bodyPr>
          <a:lstStyle/>
          <a:p>
            <a:r>
              <a:rPr lang="en-US" sz="2000" dirty="0" smtClean="0">
                <a:latin typeface="Gill Sans MT" pitchFamily="34" charset="0"/>
              </a:rPr>
              <a:t>Spark SQL is:</a:t>
            </a:r>
          </a:p>
          <a:p>
            <a:pPr>
              <a:buFont typeface="Wingdings" pitchFamily="2" charset="2"/>
              <a:buChar char="§"/>
            </a:pPr>
            <a:r>
              <a:rPr lang="en-US" sz="2000" dirty="0" smtClean="0">
                <a:solidFill>
                  <a:schemeClr val="tx2">
                    <a:lumMod val="50000"/>
                  </a:schemeClr>
                </a:solidFill>
                <a:latin typeface="Gill Sans MT" pitchFamily="34" charset="0"/>
              </a:rPr>
              <a:t> </a:t>
            </a:r>
            <a:r>
              <a:rPr lang="en-IN" dirty="0" smtClean="0">
                <a:solidFill>
                  <a:schemeClr val="tx2">
                    <a:lumMod val="50000"/>
                  </a:schemeClr>
                </a:solidFill>
                <a:latin typeface="Gill Sans MT" pitchFamily="34" charset="0"/>
              </a:rPr>
              <a:t>Spark module for structured data processing.</a:t>
            </a:r>
          </a:p>
          <a:p>
            <a:pPr>
              <a:buFont typeface="Wingdings" pitchFamily="2" charset="2"/>
              <a:buChar char="§"/>
            </a:pPr>
            <a:endParaRPr lang="en-IN" dirty="0" smtClean="0">
              <a:solidFill>
                <a:schemeClr val="tx2">
                  <a:lumMod val="50000"/>
                </a:schemeClr>
              </a:solidFill>
              <a:latin typeface="Gill Sans MT" pitchFamily="34" charset="0"/>
            </a:endParaRPr>
          </a:p>
          <a:p>
            <a:pPr>
              <a:buFont typeface="Wingdings" pitchFamily="2" charset="2"/>
              <a:buChar char="§"/>
            </a:pPr>
            <a:r>
              <a:rPr lang="en-US" dirty="0" smtClean="0">
                <a:latin typeface="Gill Sans MT" pitchFamily="34" charset="0"/>
              </a:rPr>
              <a:t> An interface that provides more information about the structure of data and the computation being performed.</a:t>
            </a:r>
          </a:p>
          <a:p>
            <a:pPr>
              <a:buFont typeface="Wingdings" pitchFamily="2" charset="2"/>
              <a:buChar char="§"/>
            </a:pPr>
            <a:endParaRPr lang="en-US" sz="1200" dirty="0" smtClean="0">
              <a:latin typeface="Gill Sans MT" pitchFamily="34" charset="0"/>
            </a:endParaRPr>
          </a:p>
          <a:p>
            <a:pPr>
              <a:buFont typeface="Wingdings" pitchFamily="2" charset="2"/>
              <a:buChar char="§"/>
            </a:pPr>
            <a:r>
              <a:rPr lang="en-US" dirty="0" smtClean="0">
                <a:latin typeface="Gill Sans MT" pitchFamily="34" charset="0"/>
              </a:rPr>
              <a:t> Interacting with </a:t>
            </a:r>
            <a:r>
              <a:rPr lang="en-US" dirty="0" err="1" smtClean="0">
                <a:latin typeface="Gill Sans MT" pitchFamily="34" charset="0"/>
              </a:rPr>
              <a:t>SparkSQL</a:t>
            </a:r>
            <a:r>
              <a:rPr lang="en-US" dirty="0" smtClean="0">
                <a:latin typeface="Gill Sans MT" pitchFamily="34" charset="0"/>
              </a:rPr>
              <a:t>:</a:t>
            </a:r>
          </a:p>
          <a:p>
            <a:pPr lvl="1">
              <a:buFont typeface="Wingdings" pitchFamily="2" charset="2"/>
              <a:buChar char="ü"/>
            </a:pPr>
            <a:r>
              <a:rPr lang="en-US" sz="1600" dirty="0" smtClean="0">
                <a:latin typeface="Gill Sans MT" pitchFamily="34" charset="0"/>
              </a:rPr>
              <a:t> SQL</a:t>
            </a:r>
          </a:p>
          <a:p>
            <a:pPr lvl="1">
              <a:buFont typeface="Wingdings" pitchFamily="2" charset="2"/>
              <a:buChar char="ü"/>
            </a:pPr>
            <a:r>
              <a:rPr lang="en-US" sz="1600" dirty="0" smtClean="0">
                <a:latin typeface="Gill Sans MT" pitchFamily="34" charset="0"/>
              </a:rPr>
              <a:t> </a:t>
            </a:r>
            <a:r>
              <a:rPr lang="en-US" sz="1600" dirty="0" err="1" smtClean="0">
                <a:latin typeface="Gill Sans MT" pitchFamily="34" charset="0"/>
              </a:rPr>
              <a:t>DataFrame</a:t>
            </a:r>
            <a:r>
              <a:rPr lang="en-US" sz="1600" dirty="0" smtClean="0">
                <a:latin typeface="Gill Sans MT" pitchFamily="34" charset="0"/>
              </a:rPr>
              <a:t> API</a:t>
            </a:r>
          </a:p>
          <a:p>
            <a:pPr lvl="1">
              <a:buFont typeface="Wingdings" pitchFamily="2" charset="2"/>
              <a:buChar char="ü"/>
            </a:pPr>
            <a:r>
              <a:rPr lang="en-US" sz="1600" dirty="0" smtClean="0">
                <a:latin typeface="Gill Sans MT" pitchFamily="34" charset="0"/>
              </a:rPr>
              <a:t> </a:t>
            </a:r>
            <a:r>
              <a:rPr lang="en-US" sz="1600" dirty="0" err="1" smtClean="0">
                <a:latin typeface="Gill Sans MT" pitchFamily="34" charset="0"/>
              </a:rPr>
              <a:t>DataSet</a:t>
            </a:r>
            <a:r>
              <a:rPr lang="en-US" sz="1600" dirty="0" smtClean="0">
                <a:latin typeface="Gill Sans MT" pitchFamily="34" charset="0"/>
              </a:rPr>
              <a:t> API</a:t>
            </a:r>
          </a:p>
          <a:p>
            <a:pPr>
              <a:buFont typeface="Wingdings" pitchFamily="2" charset="2"/>
              <a:buChar char="ü"/>
            </a:pPr>
            <a:endParaRPr lang="en-US" sz="1200" dirty="0" smtClean="0">
              <a:solidFill>
                <a:schemeClr val="tx2">
                  <a:lumMod val="50000"/>
                </a:schemeClr>
              </a:solidFill>
              <a:latin typeface="Gill Sans MT"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57158" y="1000108"/>
            <a:ext cx="6215106" cy="214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
          <p:cNvPicPr>
            <a:picLocks noChangeAspect="1" noChangeArrowheads="1"/>
          </p:cNvPicPr>
          <p:nvPr/>
        </p:nvPicPr>
        <p:blipFill>
          <a:blip r:embed="rId2"/>
          <a:srcRect/>
          <a:stretch>
            <a:fillRect/>
          </a:stretch>
        </p:blipFill>
        <p:spPr bwMode="auto">
          <a:xfrm>
            <a:off x="428596" y="2747967"/>
            <a:ext cx="1609448" cy="1824041"/>
          </a:xfrm>
          <a:prstGeom prst="rect">
            <a:avLst/>
          </a:prstGeom>
          <a:noFill/>
          <a:ln w="9525">
            <a:noFill/>
            <a:miter lim="800000"/>
            <a:headEnd/>
            <a:tailEnd/>
          </a:ln>
          <a:effectLst/>
        </p:spPr>
      </p:pic>
      <p:sp>
        <p:nvSpPr>
          <p:cNvPr id="23" name="Oval Callout 22"/>
          <p:cNvSpPr/>
          <p:nvPr/>
        </p:nvSpPr>
        <p:spPr>
          <a:xfrm flipH="1">
            <a:off x="2500298" y="1928802"/>
            <a:ext cx="3714776" cy="1643074"/>
          </a:xfrm>
          <a:prstGeom prst="wedgeEllipseCallout">
            <a:avLst>
              <a:gd name="adj1" fmla="val 77207"/>
              <a:gd name="adj2" fmla="val 4390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rgbClr val="000000"/>
                </a:solidFill>
                <a:latin typeface="Gill Sans MT" pitchFamily="34" charset="0"/>
              </a:rPr>
              <a:t>With SparkSQL, we could execute queries written using Basic SQL or </a:t>
            </a:r>
            <a:r>
              <a:rPr lang="en-IN" dirty="0" err="1" smtClean="0">
                <a:solidFill>
                  <a:srgbClr val="000000"/>
                </a:solidFill>
                <a:latin typeface="Gill Sans MT" pitchFamily="34" charset="0"/>
              </a:rPr>
              <a:t>HiveQL</a:t>
            </a:r>
            <a:r>
              <a:rPr lang="en-US" dirty="0" smtClean="0">
                <a:solidFill>
                  <a:srgbClr val="000000"/>
                </a:solidFill>
                <a:latin typeface="Gill Sans MT" pitchFamily="34" charset="0"/>
              </a:rPr>
              <a:t>.</a:t>
            </a:r>
          </a:p>
        </p:txBody>
      </p:sp>
      <p:sp>
        <p:nvSpPr>
          <p:cNvPr id="7" name="TextBox 6"/>
          <p:cNvSpPr txBox="1"/>
          <p:nvPr/>
        </p:nvSpPr>
        <p:spPr>
          <a:xfrm>
            <a:off x="3143240" y="714356"/>
            <a:ext cx="2357454" cy="461665"/>
          </a:xfrm>
          <a:prstGeom prst="rect">
            <a:avLst/>
          </a:prstGeom>
          <a:solidFill>
            <a:schemeClr val="accent6">
              <a:lumMod val="20000"/>
              <a:lumOff val="80000"/>
            </a:schemeClr>
          </a:solidFill>
        </p:spPr>
        <p:txBody>
          <a:bodyPr wrap="square" rtlCol="0">
            <a:spAutoFit/>
          </a:bodyPr>
          <a:lstStyle/>
          <a:p>
            <a:r>
              <a:rPr lang="en-US" sz="2400" dirty="0" smtClean="0">
                <a:latin typeface="Gill Sans MT" pitchFamily="34" charset="0"/>
              </a:rPr>
              <a:t>Spark SQL - SQL</a:t>
            </a:r>
            <a:endParaRPr lang="en-IN" sz="2400" dirty="0">
              <a:latin typeface="Gill Sans MT"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Image result for image person asking question"/>
          <p:cNvPicPr>
            <a:picLocks noChangeAspect="1" noChangeArrowheads="1"/>
          </p:cNvPicPr>
          <p:nvPr/>
        </p:nvPicPr>
        <p:blipFill>
          <a:blip r:embed="rId2"/>
          <a:srcRect/>
          <a:stretch>
            <a:fillRect/>
          </a:stretch>
        </p:blipFill>
        <p:spPr bwMode="auto">
          <a:xfrm>
            <a:off x="6110316" y="3976703"/>
            <a:ext cx="2533650" cy="1809751"/>
          </a:xfrm>
          <a:prstGeom prst="rect">
            <a:avLst/>
          </a:prstGeom>
          <a:noFill/>
        </p:spPr>
      </p:pic>
      <p:sp>
        <p:nvSpPr>
          <p:cNvPr id="20" name="Oval Callout 19"/>
          <p:cNvSpPr/>
          <p:nvPr/>
        </p:nvSpPr>
        <p:spPr>
          <a:xfrm>
            <a:off x="4500562" y="3857628"/>
            <a:ext cx="1714512" cy="1285884"/>
          </a:xfrm>
          <a:prstGeom prst="wedgeEllipseCallout">
            <a:avLst>
              <a:gd name="adj1" fmla="val 91405"/>
              <a:gd name="adj2" fmla="val 4094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ysClr val="windowText" lastClr="000000"/>
                </a:solidFill>
                <a:latin typeface="Gill Sans MT" pitchFamily="34" charset="0"/>
              </a:rPr>
              <a:t>Ok..I will note it down.</a:t>
            </a:r>
            <a:endParaRPr lang="en-IN" dirty="0">
              <a:solidFill>
                <a:sysClr val="windowText" lastClr="000000"/>
              </a:solidFill>
              <a:latin typeface="Gill Sans MT" pitchFamily="34" charset="0"/>
            </a:endParaRPr>
          </a:p>
        </p:txBody>
      </p:sp>
      <p:sp>
        <p:nvSpPr>
          <p:cNvPr id="21" name="Rectangle 20"/>
          <p:cNvSpPr/>
          <p:nvPr/>
        </p:nvSpPr>
        <p:spPr>
          <a:xfrm>
            <a:off x="357158" y="1000108"/>
            <a:ext cx="6215106" cy="214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143240" y="714356"/>
            <a:ext cx="2357454" cy="461665"/>
          </a:xfrm>
          <a:prstGeom prst="rect">
            <a:avLst/>
          </a:prstGeom>
          <a:solidFill>
            <a:schemeClr val="accent6">
              <a:lumMod val="20000"/>
              <a:lumOff val="80000"/>
            </a:schemeClr>
          </a:solidFill>
        </p:spPr>
        <p:txBody>
          <a:bodyPr wrap="square" rtlCol="0">
            <a:spAutoFit/>
          </a:bodyPr>
          <a:lstStyle/>
          <a:p>
            <a:r>
              <a:rPr lang="en-US" sz="2400" dirty="0" smtClean="0">
                <a:latin typeface="Gill Sans MT" pitchFamily="34" charset="0"/>
              </a:rPr>
              <a:t>Spark SQL - SQL</a:t>
            </a:r>
            <a:endParaRPr lang="en-IN" sz="2400" dirty="0">
              <a:latin typeface="Gill Sans MT" pitchFamily="34" charset="0"/>
            </a:endParaRPr>
          </a:p>
        </p:txBody>
      </p:sp>
      <p:pic>
        <p:nvPicPr>
          <p:cNvPr id="9" name="Picture 2"/>
          <p:cNvPicPr>
            <a:picLocks noChangeAspect="1" noChangeArrowheads="1"/>
          </p:cNvPicPr>
          <p:nvPr/>
        </p:nvPicPr>
        <p:blipFill>
          <a:blip r:embed="rId3"/>
          <a:srcRect/>
          <a:stretch>
            <a:fillRect/>
          </a:stretch>
        </p:blipFill>
        <p:spPr bwMode="auto">
          <a:xfrm>
            <a:off x="428596" y="2747967"/>
            <a:ext cx="1609448" cy="1824041"/>
          </a:xfrm>
          <a:prstGeom prst="rect">
            <a:avLst/>
          </a:prstGeom>
          <a:noFill/>
          <a:ln w="9525">
            <a:noFill/>
            <a:miter lim="800000"/>
            <a:headEnd/>
            <a:tailEnd/>
          </a:ln>
          <a:effectLst/>
        </p:spPr>
      </p:pic>
      <p:sp>
        <p:nvSpPr>
          <p:cNvPr id="10" name="Oval Callout 9"/>
          <p:cNvSpPr/>
          <p:nvPr/>
        </p:nvSpPr>
        <p:spPr>
          <a:xfrm flipH="1">
            <a:off x="2500298" y="1928802"/>
            <a:ext cx="3714776" cy="1643074"/>
          </a:xfrm>
          <a:prstGeom prst="wedgeEllipseCallout">
            <a:avLst>
              <a:gd name="adj1" fmla="val 77207"/>
              <a:gd name="adj2" fmla="val 4390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rgbClr val="000000"/>
                </a:solidFill>
                <a:latin typeface="Gill Sans MT" pitchFamily="34" charset="0"/>
              </a:rPr>
              <a:t>With SparkSQL, we could execute queries written using Basic SQL or </a:t>
            </a:r>
            <a:r>
              <a:rPr lang="en-IN" dirty="0" err="1" smtClean="0">
                <a:solidFill>
                  <a:srgbClr val="000000"/>
                </a:solidFill>
                <a:latin typeface="Gill Sans MT" pitchFamily="34" charset="0"/>
              </a:rPr>
              <a:t>HiveQL</a:t>
            </a:r>
            <a:r>
              <a:rPr lang="en-US" dirty="0" smtClean="0">
                <a:solidFill>
                  <a:srgbClr val="000000"/>
                </a:solidFill>
                <a:latin typeface="Gill Sans MT" pitchFamily="34"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57158" y="1000108"/>
            <a:ext cx="6215106" cy="214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
          <p:cNvPicPr>
            <a:picLocks noChangeAspect="1" noChangeArrowheads="1"/>
          </p:cNvPicPr>
          <p:nvPr/>
        </p:nvPicPr>
        <p:blipFill>
          <a:blip r:embed="rId2"/>
          <a:srcRect/>
          <a:stretch>
            <a:fillRect/>
          </a:stretch>
        </p:blipFill>
        <p:spPr bwMode="auto">
          <a:xfrm>
            <a:off x="928662" y="2428868"/>
            <a:ext cx="2000264" cy="2266966"/>
          </a:xfrm>
          <a:prstGeom prst="rect">
            <a:avLst/>
          </a:prstGeom>
          <a:noFill/>
          <a:ln w="9525">
            <a:noFill/>
            <a:miter lim="800000"/>
            <a:headEnd/>
            <a:tailEnd/>
          </a:ln>
          <a:effectLst/>
        </p:spPr>
      </p:pic>
      <p:sp>
        <p:nvSpPr>
          <p:cNvPr id="23" name="Oval Callout 22"/>
          <p:cNvSpPr/>
          <p:nvPr/>
        </p:nvSpPr>
        <p:spPr>
          <a:xfrm flipH="1">
            <a:off x="3000364" y="1857364"/>
            <a:ext cx="3143272" cy="1643074"/>
          </a:xfrm>
          <a:prstGeom prst="wedgeEllipseCallout">
            <a:avLst>
              <a:gd name="adj1" fmla="val 77207"/>
              <a:gd name="adj2" fmla="val 4390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0000"/>
                </a:solidFill>
                <a:latin typeface="Gill Sans MT" pitchFamily="34" charset="0"/>
              </a:rPr>
              <a:t>Now, I shall explain about </a:t>
            </a:r>
            <a:r>
              <a:rPr lang="en-US" dirty="0" err="1" smtClean="0">
                <a:solidFill>
                  <a:srgbClr val="000000"/>
                </a:solidFill>
                <a:latin typeface="Gill Sans MT" pitchFamily="34" charset="0"/>
              </a:rPr>
              <a:t>DataFrame</a:t>
            </a:r>
            <a:r>
              <a:rPr lang="en-US" dirty="0" smtClean="0">
                <a:solidFill>
                  <a:srgbClr val="000000"/>
                </a:solidFill>
                <a:latin typeface="Gill Sans MT" pitchFamily="34"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57158" y="211092"/>
            <a:ext cx="3429024" cy="972836"/>
          </a:xfrm>
          <a:prstGeom prst="rect">
            <a:avLst/>
          </a:prstGeom>
        </p:spPr>
        <p:txBody>
          <a:bodyPr/>
          <a:lstStyle/>
          <a:p>
            <a:pPr algn="ctr">
              <a:spcBef>
                <a:spcPct val="0"/>
              </a:spcBef>
              <a:defRPr/>
            </a:pPr>
            <a:r>
              <a:rPr lang="en-US" sz="3200" dirty="0" err="1" smtClean="0">
                <a:latin typeface="Gill Sans MT" pitchFamily="34" charset="0"/>
                <a:ea typeface="+mj-ea"/>
                <a:cs typeface="+mj-cs"/>
              </a:rPr>
              <a:t>DataFrame</a:t>
            </a:r>
            <a:r>
              <a:rPr lang="en-US" sz="3200" dirty="0" smtClean="0">
                <a:latin typeface="Gill Sans MT" pitchFamily="34" charset="0"/>
                <a:ea typeface="+mj-ea"/>
                <a:cs typeface="+mj-cs"/>
              </a:rPr>
              <a:t> : </a:t>
            </a:r>
            <a:endParaRPr kumimoji="0" lang="en-IN" sz="3200" b="0" i="0" u="none" strike="noStrike" kern="1200" cap="none" spc="0" normalizeH="0" baseline="0" noProof="0" dirty="0">
              <a:ln>
                <a:noFill/>
              </a:ln>
              <a:solidFill>
                <a:schemeClr val="tx1"/>
              </a:solidFill>
              <a:effectLst/>
              <a:uLnTx/>
              <a:uFillTx/>
              <a:latin typeface="Gill Sans MT" pitchFamily="34" charset="0"/>
              <a:ea typeface="+mj-ea"/>
              <a:cs typeface="+mj-cs"/>
            </a:endParaRPr>
          </a:p>
        </p:txBody>
      </p:sp>
      <p:sp>
        <p:nvSpPr>
          <p:cNvPr id="7" name="TextBox 6"/>
          <p:cNvSpPr txBox="1"/>
          <p:nvPr/>
        </p:nvSpPr>
        <p:spPr>
          <a:xfrm>
            <a:off x="642910" y="1285861"/>
            <a:ext cx="7715304" cy="4647426"/>
          </a:xfrm>
          <a:prstGeom prst="rect">
            <a:avLst/>
          </a:prstGeom>
          <a:solidFill>
            <a:schemeClr val="bg2"/>
          </a:solidFill>
        </p:spPr>
        <p:txBody>
          <a:bodyPr wrap="square" rtlCol="0">
            <a:spAutoFit/>
          </a:bodyPr>
          <a:lstStyle/>
          <a:p>
            <a:pPr marL="358775" lvl="0" indent="-358775" defTabSz="473075" fontAlgn="base" hangingPunct="0">
              <a:spcBef>
                <a:spcPts val="3400"/>
              </a:spcBef>
              <a:spcAft>
                <a:spcPct val="0"/>
              </a:spcAft>
              <a:buSzPct val="75000"/>
            </a:pPr>
            <a:r>
              <a:rPr lang="en-US" dirty="0" smtClean="0">
                <a:latin typeface="Gill Sans MT" pitchFamily="34" charset="0"/>
              </a:rPr>
              <a:t> </a:t>
            </a:r>
            <a:r>
              <a:rPr lang="en-US" kern="0" dirty="0" err="1" smtClean="0">
                <a:latin typeface="Gill Sans MT" pitchFamily="34" charset="0"/>
                <a:sym typeface="Helvetica Light" charset="0"/>
              </a:rPr>
              <a:t>DataFrame</a:t>
            </a:r>
            <a:r>
              <a:rPr lang="en-US" kern="0" dirty="0" smtClean="0">
                <a:latin typeface="Gill Sans MT" pitchFamily="34" charset="0"/>
                <a:sym typeface="Helvetica Light" charset="0"/>
              </a:rPr>
              <a:t> is a distributed collection of data organized into named columns.</a:t>
            </a:r>
          </a:p>
          <a:p>
            <a:pPr marL="358775" lvl="0" indent="-358775" defTabSz="473075" fontAlgn="base" hangingPunct="0">
              <a:spcBef>
                <a:spcPts val="3400"/>
              </a:spcBef>
              <a:spcAft>
                <a:spcPct val="0"/>
              </a:spcAft>
              <a:buSzPct val="75000"/>
              <a:buFont typeface="Wingdings" pitchFamily="2" charset="2"/>
              <a:buChar char="Ø"/>
            </a:pPr>
            <a:r>
              <a:rPr lang="en-US" kern="0" dirty="0" smtClean="0">
                <a:latin typeface="Gill Sans MT" pitchFamily="34" charset="0"/>
                <a:sym typeface="Helvetica Light" charset="0"/>
              </a:rPr>
              <a:t>Its conceptually equivalent to a table in relational database</a:t>
            </a:r>
          </a:p>
          <a:p>
            <a:pPr marL="358775" lvl="0" indent="-358775" defTabSz="473075" fontAlgn="base" hangingPunct="0">
              <a:spcBef>
                <a:spcPts val="3400"/>
              </a:spcBef>
              <a:spcAft>
                <a:spcPct val="0"/>
              </a:spcAft>
              <a:buSzPct val="75000"/>
              <a:buFont typeface="Wingdings" pitchFamily="2" charset="2"/>
              <a:buChar char="Ø"/>
            </a:pPr>
            <a:r>
              <a:rPr lang="en-US" kern="0" dirty="0" smtClean="0">
                <a:latin typeface="Gill Sans MT" pitchFamily="34" charset="0"/>
                <a:sym typeface="Helvetica Light" charset="0"/>
              </a:rPr>
              <a:t>Can be constructed from:</a:t>
            </a:r>
          </a:p>
          <a:p>
            <a:pPr marL="719138" lvl="1" indent="-360363" defTabSz="473075" fontAlgn="base" hangingPunct="0">
              <a:spcBef>
                <a:spcPts val="3400"/>
              </a:spcBef>
              <a:spcAft>
                <a:spcPct val="0"/>
              </a:spcAft>
              <a:buSzPct val="75000"/>
              <a:buFont typeface="Wingdings" pitchFamily="2" charset="2"/>
              <a:buChar char="ü"/>
            </a:pPr>
            <a:r>
              <a:rPr lang="en-US" kern="0" dirty="0" smtClean="0">
                <a:latin typeface="Gill Sans MT" pitchFamily="34" charset="0"/>
                <a:sym typeface="Helvetica Light" charset="0"/>
              </a:rPr>
              <a:t>Structured data file</a:t>
            </a:r>
          </a:p>
          <a:p>
            <a:pPr marL="719138" lvl="1" indent="-360363" defTabSz="473075" fontAlgn="base" hangingPunct="0">
              <a:spcBef>
                <a:spcPts val="3400"/>
              </a:spcBef>
              <a:spcAft>
                <a:spcPct val="0"/>
              </a:spcAft>
              <a:buSzPct val="75000"/>
              <a:buFont typeface="Wingdings" pitchFamily="2" charset="2"/>
              <a:buChar char="ü"/>
            </a:pPr>
            <a:r>
              <a:rPr lang="en-US" kern="0" dirty="0" smtClean="0">
                <a:latin typeface="Gill Sans MT" pitchFamily="34" charset="0"/>
                <a:sym typeface="Helvetica Light" charset="0"/>
              </a:rPr>
              <a:t>Tables in Hive</a:t>
            </a:r>
          </a:p>
          <a:p>
            <a:pPr marL="719138" lvl="1" indent="-360363" defTabSz="473075" fontAlgn="base" hangingPunct="0">
              <a:spcBef>
                <a:spcPts val="3400"/>
              </a:spcBef>
              <a:spcAft>
                <a:spcPct val="0"/>
              </a:spcAft>
              <a:buSzPct val="75000"/>
              <a:buFont typeface="Wingdings" pitchFamily="2" charset="2"/>
              <a:buChar char="ü"/>
            </a:pPr>
            <a:r>
              <a:rPr lang="en-US" kern="0" dirty="0" smtClean="0">
                <a:latin typeface="Gill Sans MT" pitchFamily="34" charset="0"/>
                <a:sym typeface="Helvetica Light" charset="0"/>
              </a:rPr>
              <a:t>External database</a:t>
            </a:r>
          </a:p>
          <a:p>
            <a:pPr marL="719138" lvl="1" indent="-360363" defTabSz="473075" fontAlgn="base" hangingPunct="0">
              <a:spcBef>
                <a:spcPts val="3400"/>
              </a:spcBef>
              <a:spcAft>
                <a:spcPct val="0"/>
              </a:spcAft>
              <a:buSzPct val="75000"/>
              <a:buFont typeface="Wingdings" pitchFamily="2" charset="2"/>
              <a:buChar char="ü"/>
            </a:pPr>
            <a:r>
              <a:rPr lang="en-US" kern="0" dirty="0" smtClean="0">
                <a:latin typeface="Gill Sans MT" pitchFamily="34" charset="0"/>
                <a:sym typeface="Helvetica Light" charset="0"/>
              </a:rPr>
              <a:t>Existing RDD</a:t>
            </a:r>
            <a:endParaRPr lang="en-US" kern="0" dirty="0">
              <a:latin typeface="Gill Sans MT" pitchFamily="34" charset="0"/>
              <a:sym typeface="Helvetica Light"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57158" y="1000108"/>
            <a:ext cx="6215106" cy="214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
          <p:cNvPicPr>
            <a:picLocks noChangeAspect="1" noChangeArrowheads="1"/>
          </p:cNvPicPr>
          <p:nvPr/>
        </p:nvPicPr>
        <p:blipFill>
          <a:blip r:embed="rId2"/>
          <a:srcRect/>
          <a:stretch>
            <a:fillRect/>
          </a:stretch>
        </p:blipFill>
        <p:spPr bwMode="auto">
          <a:xfrm>
            <a:off x="1357290" y="2571744"/>
            <a:ext cx="2071702" cy="2347929"/>
          </a:xfrm>
          <a:prstGeom prst="rect">
            <a:avLst/>
          </a:prstGeom>
          <a:noFill/>
          <a:ln w="9525">
            <a:noFill/>
            <a:miter lim="800000"/>
            <a:headEnd/>
            <a:tailEnd/>
          </a:ln>
          <a:effectLst/>
        </p:spPr>
      </p:pic>
      <p:sp>
        <p:nvSpPr>
          <p:cNvPr id="23" name="Oval Callout 22"/>
          <p:cNvSpPr/>
          <p:nvPr/>
        </p:nvSpPr>
        <p:spPr>
          <a:xfrm flipH="1">
            <a:off x="3214678" y="1928802"/>
            <a:ext cx="5214974" cy="1643074"/>
          </a:xfrm>
          <a:prstGeom prst="wedgeEllipseCallout">
            <a:avLst>
              <a:gd name="adj1" fmla="val 61505"/>
              <a:gd name="adj2" fmla="val 38921"/>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0000"/>
                </a:solidFill>
                <a:latin typeface="Gill Sans MT" pitchFamily="34" charset="0"/>
              </a:rPr>
              <a:t>Now, Let us see </a:t>
            </a:r>
            <a:r>
              <a:rPr lang="en-US" dirty="0" err="1" smtClean="0">
                <a:solidFill>
                  <a:srgbClr val="000000"/>
                </a:solidFill>
                <a:latin typeface="Gill Sans MT" pitchFamily="34" charset="0"/>
              </a:rPr>
              <a:t>SparkSQL</a:t>
            </a:r>
            <a:r>
              <a:rPr lang="en-US" dirty="0" smtClean="0">
                <a:solidFill>
                  <a:srgbClr val="000000"/>
                </a:solidFill>
                <a:latin typeface="Gill Sans MT" pitchFamily="34" charset="0"/>
              </a:rPr>
              <a:t> in detail.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5933</TotalTime>
  <Words>1384</Words>
  <Application>Microsoft Office PowerPoint</Application>
  <PresentationFormat>On-screen Show (4:3)</PresentationFormat>
  <Paragraphs>244</Paragraphs>
  <Slides>36</Slides>
  <Notes>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Custom Design</vt:lpstr>
      <vt:lpstr>  Spark SQL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Dealing with Parquet files</vt:lpstr>
      <vt:lpstr>Slide 27</vt:lpstr>
      <vt:lpstr>Slide 28</vt:lpstr>
      <vt:lpstr>Slide 29</vt:lpstr>
      <vt:lpstr>Slide 30</vt:lpstr>
      <vt:lpstr>Slide 31</vt:lpstr>
      <vt:lpstr>Summary</vt:lpstr>
      <vt:lpstr>MCQ</vt:lpstr>
      <vt:lpstr>MCQ</vt:lpstr>
      <vt:lpstr>Handson</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chathana1</dc:creator>
  <cp:lastModifiedBy>intellipaatmanish</cp:lastModifiedBy>
  <cp:revision>818</cp:revision>
  <dcterms:created xsi:type="dcterms:W3CDTF">2015-04-05T08:45:30Z</dcterms:created>
  <dcterms:modified xsi:type="dcterms:W3CDTF">2018-01-11T18:23:27Z</dcterms:modified>
</cp:coreProperties>
</file>