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 id="2147483649" r:id="rId2"/>
    <p:sldMasterId id="2147483651" r:id="rId3"/>
  </p:sldMasterIdLst>
  <p:notesMasterIdLst>
    <p:notesMasterId r:id="rId55"/>
  </p:notesMasterIdLst>
  <p:sldIdLst>
    <p:sldId id="256"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268" r:id="rId54"/>
  </p:sldIdLst>
  <p:sldSz cx="9144000" cy="6858000" type="screen4x3"/>
  <p:notesSz cx="6858000" cy="9144000"/>
  <p:defaultTextStyle>
    <a:defPPr>
      <a:defRPr lang="en-US"/>
    </a:defPPr>
    <a:lvl1pPr algn="l" defTabSz="457200" rtl="0" fontAlgn="base" hangingPunct="0">
      <a:lnSpc>
        <a:spcPct val="93000"/>
      </a:lnSpc>
      <a:spcBef>
        <a:spcPct val="0"/>
      </a:spcBef>
      <a:spcAft>
        <a:spcPct val="0"/>
      </a:spcAft>
      <a:defRPr kern="1200">
        <a:solidFill>
          <a:srgbClr val="000000"/>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457200" algn="l" defTabSz="457200" rtl="0" fontAlgn="base" hangingPunct="0">
      <a:lnSpc>
        <a:spcPct val="93000"/>
      </a:lnSpc>
      <a:spcBef>
        <a:spcPct val="0"/>
      </a:spcBef>
      <a:spcAft>
        <a:spcPct val="0"/>
      </a:spcAft>
      <a:defRPr kern="1200">
        <a:solidFill>
          <a:srgbClr val="000000"/>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14400" algn="l" defTabSz="457200" rtl="0" fontAlgn="base" hangingPunct="0">
      <a:lnSpc>
        <a:spcPct val="93000"/>
      </a:lnSpc>
      <a:spcBef>
        <a:spcPct val="0"/>
      </a:spcBef>
      <a:spcAft>
        <a:spcPct val="0"/>
      </a:spcAft>
      <a:defRPr kern="1200">
        <a:solidFill>
          <a:srgbClr val="000000"/>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71600" algn="l" defTabSz="457200" rtl="0" fontAlgn="base" hangingPunct="0">
      <a:lnSpc>
        <a:spcPct val="93000"/>
      </a:lnSpc>
      <a:spcBef>
        <a:spcPct val="0"/>
      </a:spcBef>
      <a:spcAft>
        <a:spcPct val="0"/>
      </a:spcAft>
      <a:defRPr kern="1200">
        <a:solidFill>
          <a:srgbClr val="000000"/>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828800" algn="l" defTabSz="457200" rtl="0" fontAlgn="base" hangingPunct="0">
      <a:lnSpc>
        <a:spcPct val="93000"/>
      </a:lnSpc>
      <a:spcBef>
        <a:spcPct val="0"/>
      </a:spcBef>
      <a:spcAft>
        <a:spcPct val="0"/>
      </a:spcAft>
      <a:defRPr kern="1200">
        <a:solidFill>
          <a:srgbClr val="000000"/>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286000" algn="l" defTabSz="914400" rtl="0" eaLnBrk="1" latinLnBrk="0" hangingPunct="1">
      <a:defRPr kern="1200">
        <a:solidFill>
          <a:srgbClr val="000000"/>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743200" algn="l" defTabSz="914400" rtl="0" eaLnBrk="1" latinLnBrk="0" hangingPunct="1">
      <a:defRPr kern="1200">
        <a:solidFill>
          <a:srgbClr val="000000"/>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200400" algn="l" defTabSz="914400" rtl="0" eaLnBrk="1" latinLnBrk="0" hangingPunct="1">
      <a:defRPr kern="1200">
        <a:solidFill>
          <a:srgbClr val="000000"/>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657600" algn="l" defTabSz="914400" rtl="0" eaLnBrk="1" latinLnBrk="0" hangingPunct="1">
      <a:defRPr kern="1200">
        <a:solidFill>
          <a:srgbClr val="000000"/>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p:cNvSpPr>
            <a:spLocks noGrp="1" noRot="1" noChangeAspect="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sp>
      <p:sp>
        <p:nvSpPr>
          <p:cNvPr id="7170" name="Rectangle 2"/>
          <p:cNvSpPr>
            <a:spLocks noGrp="1"/>
          </p:cNvSpPr>
          <p:nvPr>
            <p:ph type="body" sz="quarter" idx="1"/>
          </p:nvPr>
        </p:nvSpPr>
        <p:spPr bwMode="auto">
          <a:xfrm>
            <a:off x="914400" y="4343400"/>
            <a:ext cx="5029200" cy="4114800"/>
          </a:xfrm>
          <a:prstGeom prst="rect">
            <a:avLst/>
          </a:prstGeom>
          <a:noFill/>
          <a:ln w="9525" cap="flat" cmpd="sng">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n-US" noProof="0" smtClean="0">
                <a:sym typeface="Times New Roman" pitchFamily="18" charset="0"/>
              </a:rPr>
              <a:t>Click to edit Master text styles</a:t>
            </a:r>
          </a:p>
          <a:p>
            <a:pPr lvl="1"/>
            <a:r>
              <a:rPr lang="en-US" noProof="0" smtClean="0">
                <a:sym typeface="Times New Roman" pitchFamily="18" charset="0"/>
              </a:rPr>
              <a:t>Second level</a:t>
            </a:r>
          </a:p>
          <a:p>
            <a:pPr lvl="2"/>
            <a:r>
              <a:rPr lang="en-US" noProof="0" smtClean="0">
                <a:sym typeface="Times New Roman" pitchFamily="18" charset="0"/>
              </a:rPr>
              <a:t>Third level</a:t>
            </a:r>
          </a:p>
          <a:p>
            <a:pPr lvl="3"/>
            <a:r>
              <a:rPr lang="en-US" noProof="0" smtClean="0">
                <a:sym typeface="Times New Roman" pitchFamily="18" charset="0"/>
              </a:rPr>
              <a:t>Fourth level</a:t>
            </a:r>
          </a:p>
          <a:p>
            <a:pPr lvl="4"/>
            <a:r>
              <a:rPr lang="en-US" noProof="0" smtClean="0">
                <a:sym typeface="Times New Roman" pitchFamily="18" charset="0"/>
              </a:rPr>
              <a:t>Fifth level</a:t>
            </a:r>
          </a:p>
        </p:txBody>
      </p:sp>
    </p:spTree>
    <p:extLst>
      <p:ext uri="{BB962C8B-B14F-4D97-AF65-F5344CB8AC3E}">
        <p14:creationId xmlns:p14="http://schemas.microsoft.com/office/powerpoint/2010/main" xmlns="" val="1790893100"/>
      </p:ext>
    </p:extLst>
  </p:cSld>
  <p:clrMap bg1="lt1" tx1="dk1" bg2="lt2" tx2="dk2" accent1="accent1" accent2="accent2" accent3="accent3" accent4="accent4" accent5="accent5" accent6="accent6" hlink="hlink" folHlink="folHlink"/>
  <p:notesStyle>
    <a:lvl1pPr algn="l" defTabSz="457200" rtl="0" eaLnBrk="0" fontAlgn="base" hangingPunct="0">
      <a:spcBef>
        <a:spcPts val="400"/>
      </a:spcBef>
      <a:spcAft>
        <a:spcPct val="0"/>
      </a:spcAft>
      <a:defRPr sz="1200" kern="1200">
        <a:solidFill>
          <a:srgbClr val="000000"/>
        </a:solidFill>
        <a:latin typeface="Times New Roman" pitchFamily="18" charset="0"/>
        <a:ea typeface="+mn-ea"/>
        <a:cs typeface="Times New Roman" pitchFamily="18" charset="0"/>
        <a:sym typeface="Times New Roman" panose="02020603050405020304" pitchFamily="18" charset="0"/>
      </a:defRPr>
    </a:lvl1pPr>
    <a:lvl2pPr indent="228600" algn="l" defTabSz="457200" rtl="0" eaLnBrk="0" fontAlgn="base" hangingPunct="0">
      <a:spcBef>
        <a:spcPts val="400"/>
      </a:spcBef>
      <a:spcAft>
        <a:spcPct val="0"/>
      </a:spcAft>
      <a:defRPr sz="1200" kern="1200">
        <a:solidFill>
          <a:srgbClr val="000000"/>
        </a:solidFill>
        <a:latin typeface="Times New Roman" pitchFamily="18" charset="0"/>
        <a:ea typeface="+mn-ea"/>
        <a:cs typeface="Times New Roman" pitchFamily="18" charset="0"/>
        <a:sym typeface="Times New Roman" panose="02020603050405020304" pitchFamily="18" charset="0"/>
      </a:defRPr>
    </a:lvl2pPr>
    <a:lvl3pPr indent="457200" algn="l" defTabSz="457200" rtl="0" eaLnBrk="0" fontAlgn="base" hangingPunct="0">
      <a:spcBef>
        <a:spcPts val="400"/>
      </a:spcBef>
      <a:spcAft>
        <a:spcPct val="0"/>
      </a:spcAft>
      <a:defRPr sz="1200" kern="1200">
        <a:solidFill>
          <a:srgbClr val="000000"/>
        </a:solidFill>
        <a:latin typeface="Times New Roman" pitchFamily="18" charset="0"/>
        <a:ea typeface="+mn-ea"/>
        <a:cs typeface="Times New Roman" pitchFamily="18" charset="0"/>
        <a:sym typeface="Times New Roman" panose="02020603050405020304" pitchFamily="18" charset="0"/>
      </a:defRPr>
    </a:lvl3pPr>
    <a:lvl4pPr indent="685800" algn="l" defTabSz="457200" rtl="0" eaLnBrk="0" fontAlgn="base" hangingPunct="0">
      <a:spcBef>
        <a:spcPts val="400"/>
      </a:spcBef>
      <a:spcAft>
        <a:spcPct val="0"/>
      </a:spcAft>
      <a:defRPr sz="1200" kern="1200">
        <a:solidFill>
          <a:srgbClr val="000000"/>
        </a:solidFill>
        <a:latin typeface="Times New Roman" pitchFamily="18" charset="0"/>
        <a:ea typeface="+mn-ea"/>
        <a:cs typeface="Times New Roman" pitchFamily="18" charset="0"/>
        <a:sym typeface="Times New Roman" panose="02020603050405020304" pitchFamily="18" charset="0"/>
      </a:defRPr>
    </a:lvl4pPr>
    <a:lvl5pPr indent="914400" algn="l" defTabSz="457200" rtl="0" eaLnBrk="0" fontAlgn="base" hangingPunct="0">
      <a:spcBef>
        <a:spcPts val="400"/>
      </a:spcBef>
      <a:spcAft>
        <a:spcPct val="0"/>
      </a:spcAft>
      <a:defRPr sz="1200" kern="1200">
        <a:solidFill>
          <a:srgbClr val="000000"/>
        </a:solidFill>
        <a:latin typeface="Times New Roman" pitchFamily="18" charset="0"/>
        <a:ea typeface="+mn-ea"/>
        <a:cs typeface="Times New Roman" pitchFamily="18" charset="0"/>
        <a:sym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10"/>
          <p:cNvSpPr>
            <a:spLocks noGrp="1"/>
          </p:cNvSpPr>
          <p:nvPr>
            <p:ph type="sldNum" sz="quarter" idx="10"/>
          </p:nvPr>
        </p:nvSpPr>
        <p:spPr/>
        <p:txBody>
          <a:bodyPr/>
          <a:lstStyle>
            <a:lvl1pPr>
              <a:defRPr/>
            </a:lvl1pPr>
          </a:lstStyle>
          <a:p>
            <a:fld id="{8253C3B7-ED81-4EF7-820B-E5197323EA0D}" type="slidenum">
              <a:rPr lang="en-US" altLang="en-US"/>
              <a:pPr/>
              <a:t>‹#›</a:t>
            </a:fld>
            <a:endParaRPr lang="en-US" altLang="en-US"/>
          </a:p>
        </p:txBody>
      </p:sp>
    </p:spTree>
    <p:extLst>
      <p:ext uri="{BB962C8B-B14F-4D97-AF65-F5344CB8AC3E}">
        <p14:creationId xmlns:p14="http://schemas.microsoft.com/office/powerpoint/2010/main" xmlns="" val="1399433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p:cNvSpPr>
          <p:nvPr>
            <p:ph type="sldNum" sz="quarter" idx="10"/>
          </p:nvPr>
        </p:nvSpPr>
        <p:spPr/>
        <p:txBody>
          <a:bodyPr/>
          <a:lstStyle>
            <a:lvl1pPr>
              <a:defRPr/>
            </a:lvl1pPr>
          </a:lstStyle>
          <a:p>
            <a:fld id="{EC48AE4D-B034-46F0-BB1E-361977F2A37D}" type="slidenum">
              <a:rPr lang="en-US" altLang="en-US"/>
              <a:pPr/>
              <a:t>‹#›</a:t>
            </a:fld>
            <a:endParaRPr lang="en-US" altLang="en-US"/>
          </a:p>
        </p:txBody>
      </p:sp>
    </p:spTree>
    <p:extLst>
      <p:ext uri="{BB962C8B-B14F-4D97-AF65-F5344CB8AC3E}">
        <p14:creationId xmlns:p14="http://schemas.microsoft.com/office/powerpoint/2010/main" xmlns="" val="2011273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58336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6583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p:cNvSpPr>
          <p:nvPr>
            <p:ph type="sldNum" sz="quarter" idx="10"/>
          </p:nvPr>
        </p:nvSpPr>
        <p:spPr/>
        <p:txBody>
          <a:bodyPr/>
          <a:lstStyle>
            <a:lvl1pPr>
              <a:defRPr/>
            </a:lvl1pPr>
          </a:lstStyle>
          <a:p>
            <a:fld id="{C77EF36A-A756-427A-942C-140C311A46FF}" type="slidenum">
              <a:rPr lang="en-US" altLang="en-US"/>
              <a:pPr/>
              <a:t>‹#›</a:t>
            </a:fld>
            <a:endParaRPr lang="en-US" altLang="en-US"/>
          </a:p>
        </p:txBody>
      </p:sp>
    </p:spTree>
    <p:extLst>
      <p:ext uri="{BB962C8B-B14F-4D97-AF65-F5344CB8AC3E}">
        <p14:creationId xmlns:p14="http://schemas.microsoft.com/office/powerpoint/2010/main" xmlns="" val="2329853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9"/>
          <p:cNvSpPr>
            <a:spLocks noGrp="1"/>
          </p:cNvSpPr>
          <p:nvPr>
            <p:ph type="sldNum" sz="quarter" idx="10"/>
          </p:nvPr>
        </p:nvSpPr>
        <p:spPr/>
        <p:txBody>
          <a:bodyPr/>
          <a:lstStyle>
            <a:lvl1pPr>
              <a:defRPr/>
            </a:lvl1pPr>
          </a:lstStyle>
          <a:p>
            <a:fld id="{F9D42D6D-245B-41E6-9923-3B39ABE5C9FB}" type="slidenum">
              <a:rPr lang="en-US" altLang="en-US"/>
              <a:pPr/>
              <a:t>‹#›</a:t>
            </a:fld>
            <a:endParaRPr lang="en-US" altLang="en-US"/>
          </a:p>
        </p:txBody>
      </p:sp>
    </p:spTree>
    <p:extLst>
      <p:ext uri="{BB962C8B-B14F-4D97-AF65-F5344CB8AC3E}">
        <p14:creationId xmlns:p14="http://schemas.microsoft.com/office/powerpoint/2010/main" xmlns="" val="1112591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9"/>
          <p:cNvSpPr>
            <a:spLocks noGrp="1"/>
          </p:cNvSpPr>
          <p:nvPr>
            <p:ph type="sldNum" sz="quarter" idx="10"/>
          </p:nvPr>
        </p:nvSpPr>
        <p:spPr/>
        <p:txBody>
          <a:bodyPr/>
          <a:lstStyle>
            <a:lvl1pPr>
              <a:defRPr/>
            </a:lvl1pPr>
          </a:lstStyle>
          <a:p>
            <a:fld id="{6BE8F943-9180-402E-A398-C2F578CBFDEF}" type="slidenum">
              <a:rPr lang="en-US" altLang="en-US"/>
              <a:pPr/>
              <a:t>‹#›</a:t>
            </a:fld>
            <a:endParaRPr lang="en-US" altLang="en-US"/>
          </a:p>
        </p:txBody>
      </p:sp>
    </p:spTree>
    <p:extLst>
      <p:ext uri="{BB962C8B-B14F-4D97-AF65-F5344CB8AC3E}">
        <p14:creationId xmlns:p14="http://schemas.microsoft.com/office/powerpoint/2010/main" xmlns="" val="3976143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p:cNvSpPr>
          <p:nvPr>
            <p:ph type="sldNum" sz="quarter" idx="10"/>
          </p:nvPr>
        </p:nvSpPr>
        <p:spPr/>
        <p:txBody>
          <a:bodyPr/>
          <a:lstStyle>
            <a:lvl1pPr>
              <a:defRPr/>
            </a:lvl1pPr>
          </a:lstStyle>
          <a:p>
            <a:fld id="{6E76C1D2-67FD-4820-9B71-9ED50BD34D7C}" type="slidenum">
              <a:rPr lang="en-US" altLang="en-US"/>
              <a:pPr/>
              <a:t>‹#›</a:t>
            </a:fld>
            <a:endParaRPr lang="en-US" altLang="en-US"/>
          </a:p>
        </p:txBody>
      </p:sp>
    </p:spTree>
    <p:extLst>
      <p:ext uri="{BB962C8B-B14F-4D97-AF65-F5344CB8AC3E}">
        <p14:creationId xmlns:p14="http://schemas.microsoft.com/office/powerpoint/2010/main" xmlns="" val="2039833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9"/>
          <p:cNvSpPr>
            <a:spLocks noGrp="1"/>
          </p:cNvSpPr>
          <p:nvPr>
            <p:ph type="sldNum" sz="quarter" idx="10"/>
          </p:nvPr>
        </p:nvSpPr>
        <p:spPr/>
        <p:txBody>
          <a:bodyPr/>
          <a:lstStyle>
            <a:lvl1pPr>
              <a:defRPr/>
            </a:lvl1pPr>
          </a:lstStyle>
          <a:p>
            <a:fld id="{70FBDB75-90AE-4DF1-9C1F-19E666017C25}" type="slidenum">
              <a:rPr lang="en-US" altLang="en-US"/>
              <a:pPr/>
              <a:t>‹#›</a:t>
            </a:fld>
            <a:endParaRPr lang="en-US" altLang="en-US"/>
          </a:p>
        </p:txBody>
      </p:sp>
    </p:spTree>
    <p:extLst>
      <p:ext uri="{BB962C8B-B14F-4D97-AF65-F5344CB8AC3E}">
        <p14:creationId xmlns:p14="http://schemas.microsoft.com/office/powerpoint/2010/main" xmlns="" val="4006608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9"/>
          <p:cNvSpPr>
            <a:spLocks noGrp="1"/>
          </p:cNvSpPr>
          <p:nvPr>
            <p:ph type="sldNum" sz="quarter" idx="10"/>
          </p:nvPr>
        </p:nvSpPr>
        <p:spPr/>
        <p:txBody>
          <a:bodyPr/>
          <a:lstStyle>
            <a:lvl1pPr>
              <a:defRPr/>
            </a:lvl1pPr>
          </a:lstStyle>
          <a:p>
            <a:fld id="{C34D10DC-37C8-4643-B017-E6287740D5B2}" type="slidenum">
              <a:rPr lang="en-US" altLang="en-US"/>
              <a:pPr/>
              <a:t>‹#›</a:t>
            </a:fld>
            <a:endParaRPr lang="en-US" altLang="en-US"/>
          </a:p>
        </p:txBody>
      </p:sp>
    </p:spTree>
    <p:extLst>
      <p:ext uri="{BB962C8B-B14F-4D97-AF65-F5344CB8AC3E}">
        <p14:creationId xmlns:p14="http://schemas.microsoft.com/office/powerpoint/2010/main" xmlns="" val="1335300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Rectangle 9"/>
          <p:cNvSpPr>
            <a:spLocks noGrp="1"/>
          </p:cNvSpPr>
          <p:nvPr>
            <p:ph type="sldNum" sz="quarter" idx="10"/>
          </p:nvPr>
        </p:nvSpPr>
        <p:spPr/>
        <p:txBody>
          <a:bodyPr/>
          <a:lstStyle>
            <a:lvl1pPr>
              <a:defRPr/>
            </a:lvl1pPr>
          </a:lstStyle>
          <a:p>
            <a:fld id="{9D398228-D305-41A9-85D8-248FB8096AAE}" type="slidenum">
              <a:rPr lang="en-US" altLang="en-US"/>
              <a:pPr/>
              <a:t>‹#›</a:t>
            </a:fld>
            <a:endParaRPr lang="en-US" altLang="en-US"/>
          </a:p>
        </p:txBody>
      </p:sp>
    </p:spTree>
    <p:extLst>
      <p:ext uri="{BB962C8B-B14F-4D97-AF65-F5344CB8AC3E}">
        <p14:creationId xmlns:p14="http://schemas.microsoft.com/office/powerpoint/2010/main" xmlns="" val="39974020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p:cNvSpPr>
          <p:nvPr>
            <p:ph type="sldNum" sz="quarter" idx="10"/>
          </p:nvPr>
        </p:nvSpPr>
        <p:spPr/>
        <p:txBody>
          <a:bodyPr/>
          <a:lstStyle>
            <a:lvl1pPr>
              <a:defRPr/>
            </a:lvl1pPr>
          </a:lstStyle>
          <a:p>
            <a:fld id="{832A57BE-3BB2-471E-9E4D-E1E4E3A4728E}" type="slidenum">
              <a:rPr lang="en-US" altLang="en-US"/>
              <a:pPr/>
              <a:t>‹#›</a:t>
            </a:fld>
            <a:endParaRPr lang="en-US" altLang="en-US"/>
          </a:p>
        </p:txBody>
      </p:sp>
    </p:spTree>
    <p:extLst>
      <p:ext uri="{BB962C8B-B14F-4D97-AF65-F5344CB8AC3E}">
        <p14:creationId xmlns:p14="http://schemas.microsoft.com/office/powerpoint/2010/main" xmlns="" val="936994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p:cNvSpPr>
          <p:nvPr>
            <p:ph type="sldNum" sz="quarter" idx="10"/>
          </p:nvPr>
        </p:nvSpPr>
        <p:spPr/>
        <p:txBody>
          <a:bodyPr/>
          <a:lstStyle>
            <a:lvl1pPr>
              <a:defRPr/>
            </a:lvl1pPr>
          </a:lstStyle>
          <a:p>
            <a:fld id="{9D68BD78-D5B7-43C5-A4B4-13FF08104B32}" type="slidenum">
              <a:rPr lang="en-US" altLang="en-US"/>
              <a:pPr/>
              <a:t>‹#›</a:t>
            </a:fld>
            <a:endParaRPr lang="en-US" altLang="en-US"/>
          </a:p>
        </p:txBody>
      </p:sp>
    </p:spTree>
    <p:extLst>
      <p:ext uri="{BB962C8B-B14F-4D97-AF65-F5344CB8AC3E}">
        <p14:creationId xmlns:p14="http://schemas.microsoft.com/office/powerpoint/2010/main" xmlns="" val="3448707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p:cNvSpPr>
          <p:nvPr>
            <p:ph type="sldNum" sz="quarter" idx="10"/>
          </p:nvPr>
        </p:nvSpPr>
        <p:spPr/>
        <p:txBody>
          <a:bodyPr/>
          <a:lstStyle>
            <a:lvl1pPr>
              <a:defRPr/>
            </a:lvl1pPr>
          </a:lstStyle>
          <a:p>
            <a:fld id="{CABFC6E5-88CD-4243-97BA-78B22A2C8F80}" type="slidenum">
              <a:rPr lang="en-US" altLang="en-US"/>
              <a:pPr/>
              <a:t>‹#›</a:t>
            </a:fld>
            <a:endParaRPr lang="en-US" altLang="en-US"/>
          </a:p>
        </p:txBody>
      </p:sp>
    </p:spTree>
    <p:extLst>
      <p:ext uri="{BB962C8B-B14F-4D97-AF65-F5344CB8AC3E}">
        <p14:creationId xmlns:p14="http://schemas.microsoft.com/office/powerpoint/2010/main" xmlns="" val="5990941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sym typeface="Gill Sans MT" pitchFamily="34" charset="0"/>
            </a:endParaRP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p:cNvSpPr>
          <p:nvPr>
            <p:ph type="sldNum" sz="quarter" idx="10"/>
          </p:nvPr>
        </p:nvSpPr>
        <p:spPr/>
        <p:txBody>
          <a:bodyPr/>
          <a:lstStyle>
            <a:lvl1pPr>
              <a:defRPr/>
            </a:lvl1pPr>
          </a:lstStyle>
          <a:p>
            <a:fld id="{1193A24B-E597-4E04-B086-2B0AB203A771}" type="slidenum">
              <a:rPr lang="en-US" altLang="en-US"/>
              <a:pPr/>
              <a:t>‹#›</a:t>
            </a:fld>
            <a:endParaRPr lang="en-US" altLang="en-US"/>
          </a:p>
        </p:txBody>
      </p:sp>
    </p:spTree>
    <p:extLst>
      <p:ext uri="{BB962C8B-B14F-4D97-AF65-F5344CB8AC3E}">
        <p14:creationId xmlns:p14="http://schemas.microsoft.com/office/powerpoint/2010/main" xmlns="" val="1202745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9"/>
          <p:cNvSpPr>
            <a:spLocks noGrp="1"/>
          </p:cNvSpPr>
          <p:nvPr>
            <p:ph type="sldNum" sz="quarter" idx="10"/>
          </p:nvPr>
        </p:nvSpPr>
        <p:spPr/>
        <p:txBody>
          <a:bodyPr/>
          <a:lstStyle>
            <a:lvl1pPr>
              <a:defRPr/>
            </a:lvl1pPr>
          </a:lstStyle>
          <a:p>
            <a:fld id="{F986035C-ED7A-4AB8-8DB6-8F7B857962E7}" type="slidenum">
              <a:rPr lang="en-US" altLang="en-US"/>
              <a:pPr/>
              <a:t>‹#›</a:t>
            </a:fld>
            <a:endParaRPr lang="en-US" altLang="en-US"/>
          </a:p>
        </p:txBody>
      </p:sp>
    </p:spTree>
    <p:extLst>
      <p:ext uri="{BB962C8B-B14F-4D97-AF65-F5344CB8AC3E}">
        <p14:creationId xmlns:p14="http://schemas.microsoft.com/office/powerpoint/2010/main" xmlns="" val="37212721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9"/>
          <p:cNvSpPr>
            <a:spLocks noGrp="1"/>
          </p:cNvSpPr>
          <p:nvPr>
            <p:ph type="sldNum" sz="quarter" idx="10"/>
          </p:nvPr>
        </p:nvSpPr>
        <p:spPr/>
        <p:txBody>
          <a:bodyPr/>
          <a:lstStyle>
            <a:lvl1pPr>
              <a:defRPr/>
            </a:lvl1pPr>
          </a:lstStyle>
          <a:p>
            <a:fld id="{FAC9B9D3-4838-4A43-B5FF-CD81A286ADE3}" type="slidenum">
              <a:rPr lang="en-US" altLang="en-US"/>
              <a:pPr/>
              <a:t>‹#›</a:t>
            </a:fld>
            <a:endParaRPr lang="en-US" altLang="en-US"/>
          </a:p>
        </p:txBody>
      </p:sp>
    </p:spTree>
    <p:extLst>
      <p:ext uri="{BB962C8B-B14F-4D97-AF65-F5344CB8AC3E}">
        <p14:creationId xmlns:p14="http://schemas.microsoft.com/office/powerpoint/2010/main" xmlns="" val="31479360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9"/>
          <p:cNvSpPr>
            <a:spLocks noGrp="1"/>
          </p:cNvSpPr>
          <p:nvPr>
            <p:ph type="sldNum" sz="quarter" idx="10"/>
          </p:nvPr>
        </p:nvSpPr>
        <p:spPr/>
        <p:txBody>
          <a:bodyPr/>
          <a:lstStyle>
            <a:lvl1pPr>
              <a:defRPr/>
            </a:lvl1pPr>
          </a:lstStyle>
          <a:p>
            <a:fld id="{3CD15565-2B1C-488A-A09A-42FDAC7B4E7D}" type="slidenum">
              <a:rPr lang="en-US" altLang="en-US"/>
              <a:pPr/>
              <a:t>‹#›</a:t>
            </a:fld>
            <a:endParaRPr lang="en-US" altLang="en-US"/>
          </a:p>
        </p:txBody>
      </p:sp>
    </p:spTree>
    <p:extLst>
      <p:ext uri="{BB962C8B-B14F-4D97-AF65-F5344CB8AC3E}">
        <p14:creationId xmlns:p14="http://schemas.microsoft.com/office/powerpoint/2010/main" xmlns="" val="17154174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9"/>
          <p:cNvSpPr>
            <a:spLocks noGrp="1"/>
          </p:cNvSpPr>
          <p:nvPr>
            <p:ph type="sldNum" sz="quarter" idx="10"/>
          </p:nvPr>
        </p:nvSpPr>
        <p:spPr/>
        <p:txBody>
          <a:bodyPr/>
          <a:lstStyle>
            <a:lvl1pPr>
              <a:defRPr/>
            </a:lvl1pPr>
          </a:lstStyle>
          <a:p>
            <a:fld id="{8532EED6-04CB-4CCB-A0A1-E9BE3E0A4DD5}" type="slidenum">
              <a:rPr lang="en-US" altLang="en-US"/>
              <a:pPr/>
              <a:t>‹#›</a:t>
            </a:fld>
            <a:endParaRPr lang="en-US" altLang="en-US"/>
          </a:p>
        </p:txBody>
      </p:sp>
    </p:spTree>
    <p:extLst>
      <p:ext uri="{BB962C8B-B14F-4D97-AF65-F5344CB8AC3E}">
        <p14:creationId xmlns:p14="http://schemas.microsoft.com/office/powerpoint/2010/main" xmlns="" val="11772858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p:cNvSpPr>
          <p:nvPr>
            <p:ph type="sldNum" sz="quarter" idx="10"/>
          </p:nvPr>
        </p:nvSpPr>
        <p:spPr/>
        <p:txBody>
          <a:bodyPr/>
          <a:lstStyle>
            <a:lvl1pPr>
              <a:defRPr/>
            </a:lvl1pPr>
          </a:lstStyle>
          <a:p>
            <a:fld id="{52EDD69B-8EB4-4029-95BC-9E442551666E}" type="slidenum">
              <a:rPr lang="en-US" altLang="en-US"/>
              <a:pPr/>
              <a:t>‹#›</a:t>
            </a:fld>
            <a:endParaRPr lang="en-US" altLang="en-US"/>
          </a:p>
        </p:txBody>
      </p:sp>
    </p:spTree>
    <p:extLst>
      <p:ext uri="{BB962C8B-B14F-4D97-AF65-F5344CB8AC3E}">
        <p14:creationId xmlns:p14="http://schemas.microsoft.com/office/powerpoint/2010/main" xmlns="" val="24746195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9"/>
          <p:cNvSpPr>
            <a:spLocks noGrp="1"/>
          </p:cNvSpPr>
          <p:nvPr>
            <p:ph type="sldNum" sz="quarter" idx="10"/>
          </p:nvPr>
        </p:nvSpPr>
        <p:spPr/>
        <p:txBody>
          <a:bodyPr/>
          <a:lstStyle>
            <a:lvl1pPr>
              <a:defRPr/>
            </a:lvl1pPr>
          </a:lstStyle>
          <a:p>
            <a:fld id="{9453B970-0426-4075-AA3C-58359EE24813}" type="slidenum">
              <a:rPr lang="en-US" altLang="en-US"/>
              <a:pPr/>
              <a:t>‹#›</a:t>
            </a:fld>
            <a:endParaRPr lang="en-US" altLang="en-US"/>
          </a:p>
        </p:txBody>
      </p:sp>
    </p:spTree>
    <p:extLst>
      <p:ext uri="{BB962C8B-B14F-4D97-AF65-F5344CB8AC3E}">
        <p14:creationId xmlns:p14="http://schemas.microsoft.com/office/powerpoint/2010/main" xmlns="" val="39248487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9"/>
          <p:cNvSpPr>
            <a:spLocks noGrp="1"/>
          </p:cNvSpPr>
          <p:nvPr>
            <p:ph type="sldNum" sz="quarter" idx="10"/>
          </p:nvPr>
        </p:nvSpPr>
        <p:spPr/>
        <p:txBody>
          <a:bodyPr/>
          <a:lstStyle>
            <a:lvl1pPr>
              <a:defRPr/>
            </a:lvl1pPr>
          </a:lstStyle>
          <a:p>
            <a:fld id="{CFFE2026-9F50-4F70-933B-9E192494F3B2}" type="slidenum">
              <a:rPr lang="en-US" altLang="en-US"/>
              <a:pPr/>
              <a:t>‹#›</a:t>
            </a:fld>
            <a:endParaRPr lang="en-US" altLang="en-US"/>
          </a:p>
        </p:txBody>
      </p:sp>
    </p:spTree>
    <p:extLst>
      <p:ext uri="{BB962C8B-B14F-4D97-AF65-F5344CB8AC3E}">
        <p14:creationId xmlns:p14="http://schemas.microsoft.com/office/powerpoint/2010/main" xmlns="" val="26710910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9"/>
          <p:cNvSpPr>
            <a:spLocks noGrp="1"/>
          </p:cNvSpPr>
          <p:nvPr>
            <p:ph type="sldNum" sz="quarter" idx="10"/>
          </p:nvPr>
        </p:nvSpPr>
        <p:spPr/>
        <p:txBody>
          <a:bodyPr/>
          <a:lstStyle>
            <a:lvl1pPr>
              <a:defRPr/>
            </a:lvl1pPr>
          </a:lstStyle>
          <a:p>
            <a:fld id="{D49F1CB4-20E7-4BF7-BD4F-62DF826A68D0}" type="slidenum">
              <a:rPr lang="en-US" altLang="en-US"/>
              <a:pPr/>
              <a:t>‹#›</a:t>
            </a:fld>
            <a:endParaRPr lang="en-US" altLang="en-US"/>
          </a:p>
        </p:txBody>
      </p:sp>
    </p:spTree>
    <p:extLst>
      <p:ext uri="{BB962C8B-B14F-4D97-AF65-F5344CB8AC3E}">
        <p14:creationId xmlns:p14="http://schemas.microsoft.com/office/powerpoint/2010/main" xmlns="" val="36269635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p:cNvSpPr>
          <p:nvPr>
            <p:ph type="sldNum" sz="quarter" idx="10"/>
          </p:nvPr>
        </p:nvSpPr>
        <p:spPr/>
        <p:txBody>
          <a:bodyPr/>
          <a:lstStyle>
            <a:lvl1pPr>
              <a:defRPr/>
            </a:lvl1pPr>
          </a:lstStyle>
          <a:p>
            <a:fld id="{6AB40EA3-80EE-4835-A15D-E8559CE42ACD}" type="slidenum">
              <a:rPr lang="en-US" altLang="en-US"/>
              <a:pPr/>
              <a:t>‹#›</a:t>
            </a:fld>
            <a:endParaRPr lang="en-US" altLang="en-US"/>
          </a:p>
        </p:txBody>
      </p:sp>
    </p:spTree>
    <p:extLst>
      <p:ext uri="{BB962C8B-B14F-4D97-AF65-F5344CB8AC3E}">
        <p14:creationId xmlns:p14="http://schemas.microsoft.com/office/powerpoint/2010/main" xmlns="" val="232427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p:cNvSpPr>
          <p:nvPr>
            <p:ph type="sldNum" sz="quarter" idx="10"/>
          </p:nvPr>
        </p:nvSpPr>
        <p:spPr/>
        <p:txBody>
          <a:bodyPr/>
          <a:lstStyle>
            <a:lvl1pPr>
              <a:defRPr/>
            </a:lvl1pPr>
          </a:lstStyle>
          <a:p>
            <a:fld id="{5E571E3A-5D93-4052-8927-8D00BA6CD8AF}" type="slidenum">
              <a:rPr lang="en-US" altLang="en-US"/>
              <a:pPr/>
              <a:t>‹#›</a:t>
            </a:fld>
            <a:endParaRPr lang="en-US" altLang="en-US"/>
          </a:p>
        </p:txBody>
      </p:sp>
    </p:spTree>
    <p:extLst>
      <p:ext uri="{BB962C8B-B14F-4D97-AF65-F5344CB8AC3E}">
        <p14:creationId xmlns:p14="http://schemas.microsoft.com/office/powerpoint/2010/main" xmlns="" val="30762774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p:cNvSpPr>
          <p:nvPr>
            <p:ph type="sldNum" sz="quarter" idx="10"/>
          </p:nvPr>
        </p:nvSpPr>
        <p:spPr/>
        <p:txBody>
          <a:bodyPr/>
          <a:lstStyle>
            <a:lvl1pPr>
              <a:defRPr/>
            </a:lvl1pPr>
          </a:lstStyle>
          <a:p>
            <a:fld id="{4194B593-C91D-4EFA-B9A7-0CF03A00CBCE}" type="slidenum">
              <a:rPr lang="en-US" altLang="en-US"/>
              <a:pPr/>
              <a:t>‹#›</a:t>
            </a:fld>
            <a:endParaRPr lang="en-US" altLang="en-US"/>
          </a:p>
        </p:txBody>
      </p:sp>
    </p:spTree>
    <p:extLst>
      <p:ext uri="{BB962C8B-B14F-4D97-AF65-F5344CB8AC3E}">
        <p14:creationId xmlns:p14="http://schemas.microsoft.com/office/powerpoint/2010/main" xmlns="" val="2138926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sym typeface="Gill Sans MT" pitchFamily="34" charset="0"/>
            </a:endParaRP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p:cNvSpPr>
          <p:nvPr>
            <p:ph type="sldNum" sz="quarter" idx="10"/>
          </p:nvPr>
        </p:nvSpPr>
        <p:spPr/>
        <p:txBody>
          <a:bodyPr/>
          <a:lstStyle>
            <a:lvl1pPr>
              <a:defRPr/>
            </a:lvl1pPr>
          </a:lstStyle>
          <a:p>
            <a:fld id="{6602EF7F-1E16-4ABF-80B1-AFE39F3DCC53}" type="slidenum">
              <a:rPr lang="en-US" altLang="en-US"/>
              <a:pPr/>
              <a:t>‹#›</a:t>
            </a:fld>
            <a:endParaRPr lang="en-US" altLang="en-US"/>
          </a:p>
        </p:txBody>
      </p:sp>
    </p:spTree>
    <p:extLst>
      <p:ext uri="{BB962C8B-B14F-4D97-AF65-F5344CB8AC3E}">
        <p14:creationId xmlns:p14="http://schemas.microsoft.com/office/powerpoint/2010/main" xmlns="" val="9836601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9"/>
          <p:cNvSpPr>
            <a:spLocks noGrp="1"/>
          </p:cNvSpPr>
          <p:nvPr>
            <p:ph type="sldNum" sz="quarter" idx="10"/>
          </p:nvPr>
        </p:nvSpPr>
        <p:spPr/>
        <p:txBody>
          <a:bodyPr/>
          <a:lstStyle>
            <a:lvl1pPr>
              <a:defRPr/>
            </a:lvl1pPr>
          </a:lstStyle>
          <a:p>
            <a:fld id="{FEE724A3-BCCC-4462-B79A-4834EEF5F7C9}" type="slidenum">
              <a:rPr lang="en-US" altLang="en-US"/>
              <a:pPr/>
              <a:t>‹#›</a:t>
            </a:fld>
            <a:endParaRPr lang="en-US" altLang="en-US"/>
          </a:p>
        </p:txBody>
      </p:sp>
    </p:spTree>
    <p:extLst>
      <p:ext uri="{BB962C8B-B14F-4D97-AF65-F5344CB8AC3E}">
        <p14:creationId xmlns:p14="http://schemas.microsoft.com/office/powerpoint/2010/main" xmlns="" val="17873326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6988"/>
            <a:ext cx="2057400" cy="609917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6988"/>
            <a:ext cx="6019800" cy="60991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9"/>
          <p:cNvSpPr>
            <a:spLocks noGrp="1"/>
          </p:cNvSpPr>
          <p:nvPr>
            <p:ph type="sldNum" sz="quarter" idx="10"/>
          </p:nvPr>
        </p:nvSpPr>
        <p:spPr/>
        <p:txBody>
          <a:bodyPr/>
          <a:lstStyle>
            <a:lvl1pPr>
              <a:defRPr/>
            </a:lvl1pPr>
          </a:lstStyle>
          <a:p>
            <a:fld id="{0F932CAA-B611-45C5-9FD2-0491A52C72B5}" type="slidenum">
              <a:rPr lang="en-US" altLang="en-US"/>
              <a:pPr/>
              <a:t>‹#›</a:t>
            </a:fld>
            <a:endParaRPr lang="en-US" altLang="en-US"/>
          </a:p>
        </p:txBody>
      </p:sp>
    </p:spTree>
    <p:extLst>
      <p:ext uri="{BB962C8B-B14F-4D97-AF65-F5344CB8AC3E}">
        <p14:creationId xmlns:p14="http://schemas.microsoft.com/office/powerpoint/2010/main" xmlns="" val="495584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0"/>
          <p:cNvSpPr>
            <a:spLocks noGrp="1"/>
          </p:cNvSpPr>
          <p:nvPr>
            <p:ph type="sldNum" sz="quarter" idx="10"/>
          </p:nvPr>
        </p:nvSpPr>
        <p:spPr/>
        <p:txBody>
          <a:bodyPr/>
          <a:lstStyle>
            <a:lvl1pPr>
              <a:defRPr/>
            </a:lvl1pPr>
          </a:lstStyle>
          <a:p>
            <a:fld id="{8B9B7C78-4BAE-42B0-A8EB-A77ADFE542C6}" type="slidenum">
              <a:rPr lang="en-US" altLang="en-US"/>
              <a:pPr/>
              <a:t>‹#›</a:t>
            </a:fld>
            <a:endParaRPr lang="en-US" altLang="en-US"/>
          </a:p>
        </p:txBody>
      </p:sp>
    </p:spTree>
    <p:extLst>
      <p:ext uri="{BB962C8B-B14F-4D97-AF65-F5344CB8AC3E}">
        <p14:creationId xmlns:p14="http://schemas.microsoft.com/office/powerpoint/2010/main" xmlns="" val="2166652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10"/>
          <p:cNvSpPr>
            <a:spLocks noGrp="1"/>
          </p:cNvSpPr>
          <p:nvPr>
            <p:ph type="sldNum" sz="quarter" idx="10"/>
          </p:nvPr>
        </p:nvSpPr>
        <p:spPr/>
        <p:txBody>
          <a:bodyPr/>
          <a:lstStyle>
            <a:lvl1pPr>
              <a:defRPr/>
            </a:lvl1pPr>
          </a:lstStyle>
          <a:p>
            <a:fld id="{344E5B8B-36D9-492F-9674-60A34E5B187A}" type="slidenum">
              <a:rPr lang="en-US" altLang="en-US"/>
              <a:pPr/>
              <a:t>‹#›</a:t>
            </a:fld>
            <a:endParaRPr lang="en-US" altLang="en-US"/>
          </a:p>
        </p:txBody>
      </p:sp>
    </p:spTree>
    <p:extLst>
      <p:ext uri="{BB962C8B-B14F-4D97-AF65-F5344CB8AC3E}">
        <p14:creationId xmlns:p14="http://schemas.microsoft.com/office/powerpoint/2010/main" xmlns="" val="346062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p:cNvSpPr>
          <p:nvPr>
            <p:ph type="sldNum" sz="quarter" idx="10"/>
          </p:nvPr>
        </p:nvSpPr>
        <p:spPr/>
        <p:txBody>
          <a:bodyPr/>
          <a:lstStyle>
            <a:lvl1pPr>
              <a:defRPr/>
            </a:lvl1pPr>
          </a:lstStyle>
          <a:p>
            <a:fld id="{3038C2BC-F1E9-4439-A6F3-67340CAF396A}" type="slidenum">
              <a:rPr lang="en-US" altLang="en-US"/>
              <a:pPr/>
              <a:t>‹#›</a:t>
            </a:fld>
            <a:endParaRPr lang="en-US" altLang="en-US"/>
          </a:p>
        </p:txBody>
      </p:sp>
    </p:spTree>
    <p:extLst>
      <p:ext uri="{BB962C8B-B14F-4D97-AF65-F5344CB8AC3E}">
        <p14:creationId xmlns:p14="http://schemas.microsoft.com/office/powerpoint/2010/main" xmlns="" val="141427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p:cNvSpPr>
          <p:nvPr>
            <p:ph type="sldNum" sz="quarter" idx="10"/>
          </p:nvPr>
        </p:nvSpPr>
        <p:spPr/>
        <p:txBody>
          <a:bodyPr/>
          <a:lstStyle>
            <a:lvl1pPr>
              <a:defRPr/>
            </a:lvl1pPr>
          </a:lstStyle>
          <a:p>
            <a:fld id="{A9619E19-2AA2-4103-936F-15D81835E858}" type="slidenum">
              <a:rPr lang="en-US" altLang="en-US"/>
              <a:pPr/>
              <a:t>‹#›</a:t>
            </a:fld>
            <a:endParaRPr lang="en-US" altLang="en-US"/>
          </a:p>
        </p:txBody>
      </p:sp>
    </p:spTree>
    <p:extLst>
      <p:ext uri="{BB962C8B-B14F-4D97-AF65-F5344CB8AC3E}">
        <p14:creationId xmlns:p14="http://schemas.microsoft.com/office/powerpoint/2010/main" xmlns="" val="147218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p:cNvSpPr>
          <p:nvPr>
            <p:ph type="sldNum" sz="quarter" idx="10"/>
          </p:nvPr>
        </p:nvSpPr>
        <p:spPr/>
        <p:txBody>
          <a:bodyPr/>
          <a:lstStyle>
            <a:lvl1pPr>
              <a:defRPr/>
            </a:lvl1pPr>
          </a:lstStyle>
          <a:p>
            <a:fld id="{503D9609-9B44-47F2-854D-C7A091FD6FB2}" type="slidenum">
              <a:rPr lang="en-US" altLang="en-US"/>
              <a:pPr/>
              <a:t>‹#›</a:t>
            </a:fld>
            <a:endParaRPr lang="en-US" altLang="en-US"/>
          </a:p>
        </p:txBody>
      </p:sp>
    </p:spTree>
    <p:extLst>
      <p:ext uri="{BB962C8B-B14F-4D97-AF65-F5344CB8AC3E}">
        <p14:creationId xmlns:p14="http://schemas.microsoft.com/office/powerpoint/2010/main" xmlns="" val="857998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sym typeface="Gill Sans MT" pitchFamily="34"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p:cNvSpPr>
          <p:nvPr>
            <p:ph type="sldNum" sz="quarter" idx="10"/>
          </p:nvPr>
        </p:nvSpPr>
        <p:spPr/>
        <p:txBody>
          <a:bodyPr/>
          <a:lstStyle>
            <a:lvl1pPr>
              <a:defRPr/>
            </a:lvl1pPr>
          </a:lstStyle>
          <a:p>
            <a:fld id="{AB69314D-3967-49CB-9A76-14BD625CF434}" type="slidenum">
              <a:rPr lang="en-US" altLang="en-US"/>
              <a:pPr/>
              <a:t>‹#›</a:t>
            </a:fld>
            <a:endParaRPr lang="en-US" altLang="en-US"/>
          </a:p>
        </p:txBody>
      </p:sp>
    </p:spTree>
    <p:extLst>
      <p:ext uri="{BB962C8B-B14F-4D97-AF65-F5344CB8AC3E}">
        <p14:creationId xmlns:p14="http://schemas.microsoft.com/office/powerpoint/2010/main" xmlns="" val="2993312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s://intellipaat.com/"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hyperlink" Target="mailto:support@intellipaat.com"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Rectangle 1"/>
          <p:cNvSpPr>
            <a:spLocks/>
          </p:cNvSpPr>
          <p:nvPr/>
        </p:nvSpPr>
        <p:spPr bwMode="auto">
          <a:xfrm>
            <a:off x="1588" y="6477000"/>
            <a:ext cx="9142412" cy="381000"/>
          </a:xfrm>
          <a:prstGeom prst="rect">
            <a:avLst/>
          </a:prstGeom>
          <a:solidFill>
            <a:srgbClr val="F79646"/>
          </a:solidFill>
          <a:ln w="25560" cap="flat" cmpd="sng">
            <a:solidFill>
              <a:srgbClr val="F79646"/>
            </a:solidFill>
            <a:prstDash val="solid"/>
            <a:round/>
            <a:headEnd type="none" w="med" len="med"/>
            <a:tailEnd type="none" w="med" len="med"/>
          </a:ln>
          <a:effectLst/>
        </p:spPr>
        <p:txBody>
          <a:bodyPr lIns="45720" rIns="45720" anchor="ctr"/>
          <a:lstStyle/>
          <a:p>
            <a:pPr algn="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en-US">
              <a:solidFill>
                <a:srgbClr val="FFFFFF"/>
              </a:solidFill>
              <a:latin typeface="Calibri" pitchFamily="34" charset="0"/>
              <a:cs typeface="Calibri" pitchFamily="34" charset="0"/>
              <a:sym typeface="Calibri" pitchFamily="34" charset="0"/>
            </a:endParaRPr>
          </a:p>
        </p:txBody>
      </p:sp>
      <p:grpSp>
        <p:nvGrpSpPr>
          <p:cNvPr id="1027" name="Group 2"/>
          <p:cNvGrpSpPr>
            <a:grpSpLocks/>
          </p:cNvGrpSpPr>
          <p:nvPr/>
        </p:nvGrpSpPr>
        <p:grpSpPr bwMode="auto">
          <a:xfrm>
            <a:off x="142875" y="6330950"/>
            <a:ext cx="3868738" cy="623888"/>
            <a:chOff x="0" y="0"/>
            <a:chExt cx="3868738" cy="623400"/>
          </a:xfrm>
        </p:grpSpPr>
        <p:sp>
          <p:nvSpPr>
            <p:cNvPr id="2" name="Rectangle 3"/>
            <p:cNvSpPr>
              <a:spLocks/>
            </p:cNvSpPr>
            <p:nvPr/>
          </p:nvSpPr>
          <p:spPr bwMode="auto">
            <a:xfrm>
              <a:off x="0" y="168143"/>
              <a:ext cx="3868738" cy="287113"/>
            </a:xfrm>
            <a:prstGeom prst="rect">
              <a:avLst/>
            </a:prstGeom>
            <a:solidFill>
              <a:srgbClr val="F79646"/>
            </a:solidFill>
            <a:ln w="25560" cap="flat" cmpd="sng">
              <a:solidFill>
                <a:srgbClr val="F79646"/>
              </a:solidFill>
              <a:prstDash val="solid"/>
              <a:round/>
              <a:headEnd type="none" w="med" len="med"/>
              <a:tailEnd type="none" w="med" len="med"/>
            </a:ln>
            <a:effectLst/>
          </p:spPr>
          <p:txBody>
            <a:bodyPr lIns="45720" rIns="45720" anchor="ctr"/>
            <a:lstStyle/>
            <a:p>
              <a:pPr>
                <a:lnSpc>
                  <a:spcPct val="100000"/>
                </a:lnSpc>
                <a:tabLst>
                  <a:tab pos="723900" algn="l"/>
                  <a:tab pos="1447800" algn="l"/>
                  <a:tab pos="2171700" algn="l"/>
                  <a:tab pos="2895600" algn="l"/>
                  <a:tab pos="3619500" algn="l"/>
                </a:tabLst>
                <a:defRPr/>
              </a:pPr>
              <a:endParaRPr lang="en-US">
                <a:latin typeface="Arial" pitchFamily="34" charset="0"/>
                <a:cs typeface="Arial" pitchFamily="34" charset="0"/>
                <a:sym typeface="Arial" pitchFamily="34" charset="0"/>
              </a:endParaRPr>
            </a:p>
          </p:txBody>
        </p:sp>
        <p:sp>
          <p:nvSpPr>
            <p:cNvPr id="3" name="Rectangle 4"/>
            <p:cNvSpPr>
              <a:spLocks/>
            </p:cNvSpPr>
            <p:nvPr/>
          </p:nvSpPr>
          <p:spPr bwMode="auto">
            <a:xfrm>
              <a:off x="0" y="0"/>
              <a:ext cx="3868738" cy="623400"/>
            </a:xfrm>
            <a:prstGeom prst="rect">
              <a:avLst/>
            </a:prstGeom>
            <a:noFill/>
            <a:ln w="12700" cap="flat" cmpd="sng">
              <a:noFill/>
              <a:prstDash val="solid"/>
              <a:miter lim="400000"/>
              <a:headEnd type="none" w="med" len="med"/>
              <a:tailEnd type="none" w="med" len="med"/>
            </a:ln>
            <a:effectLst/>
          </p:spPr>
          <p:txBody>
            <a:bodyPr lIns="45000" tIns="45000" rIns="45000" bIns="45000" anchor="ctr">
              <a:spAutoFit/>
            </a:bodyPr>
            <a:lstStyle/>
            <a:p>
              <a:pPr>
                <a:lnSpc>
                  <a:spcPct val="100000"/>
                </a:lnSpc>
                <a:defRPr/>
              </a:pPr>
              <a:r>
                <a:rPr lang="en-US">
                  <a:solidFill>
                    <a:srgbClr val="FFFFFF"/>
                  </a:solidFill>
                  <a:latin typeface="Calibri" pitchFamily="34" charset="0"/>
                  <a:cs typeface="Calibri" pitchFamily="34" charset="0"/>
                  <a:sym typeface="Calibri" pitchFamily="34" charset="0"/>
                </a:rPr>
                <a:t>Intellipaat Software Solutions Pvt. Ltd.</a:t>
              </a:r>
            </a:p>
          </p:txBody>
        </p:sp>
      </p:grpSp>
      <p:pic>
        <p:nvPicPr>
          <p:cNvPr id="1028" name="Picture 5" descr="image1.png"/>
          <p:cNvPicPr>
            <a:picLocks noChangeAspect="1"/>
          </p:cNvPicPr>
          <p:nvPr/>
        </p:nvPicPr>
        <p:blipFill>
          <a:blip r:embed="rId13">
            <a:extLst>
              <a:ext uri="{28A0092B-C50C-407E-A947-70E740481C1C}">
                <a14:useLocalDpi xmlns:a14="http://schemas.microsoft.com/office/drawing/2010/main" xmlns="" val="0"/>
              </a:ext>
            </a:extLst>
          </a:blip>
          <a:srcRect/>
          <a:stretch>
            <a:fillRect/>
          </a:stretch>
        </p:blipFill>
        <p:spPr bwMode="auto">
          <a:xfrm>
            <a:off x="8072438" y="6500813"/>
            <a:ext cx="1027112"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pic>
      <p:pic>
        <p:nvPicPr>
          <p:cNvPr id="1029" name="Picture 6" descr="image2.png"/>
          <p:cNvPicPr>
            <a:picLocks noChangeAspect="1"/>
          </p:cNvPicPr>
          <p:nvPr/>
        </p:nvPicPr>
        <p:blipFill>
          <a:blip r:embed="rId14">
            <a:extLst>
              <a:ext uri="{28A0092B-C50C-407E-A947-70E740481C1C}">
                <a14:useLocalDpi xmlns:a14="http://schemas.microsoft.com/office/drawing/2010/main" xmlns="" val="0"/>
              </a:ext>
            </a:extLst>
          </a:blip>
          <a:srcRect/>
          <a:stretch>
            <a:fillRect/>
          </a:stretch>
        </p:blipFill>
        <p:spPr bwMode="auto">
          <a:xfrm>
            <a:off x="1143000" y="2424113"/>
            <a:ext cx="2143125" cy="790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pic>
      <p:sp>
        <p:nvSpPr>
          <p:cNvPr id="1031" name="Line 7"/>
          <p:cNvSpPr>
            <a:spLocks noChangeShapeType="1"/>
          </p:cNvSpPr>
          <p:nvPr/>
        </p:nvSpPr>
        <p:spPr bwMode="auto">
          <a:xfrm flipH="1">
            <a:off x="4283075" y="1320800"/>
            <a:ext cx="3175" cy="3643313"/>
          </a:xfrm>
          <a:prstGeom prst="line">
            <a:avLst/>
          </a:prstGeom>
          <a:noFill/>
          <a:ln w="9360" cap="flat" cmpd="sng">
            <a:solidFill>
              <a:srgbClr val="4A7EBB"/>
            </a:solidFill>
            <a:prstDash val="solid"/>
            <a:round/>
            <a:headEnd type="none" w="med" len="med"/>
            <a:tailEnd type="none" w="med" len="med"/>
          </a:ln>
          <a:effectLst/>
        </p:spPr>
        <p:txBody>
          <a:bodyPr lIns="45720" rIns="45720"/>
          <a:lstStyle/>
          <a:p>
            <a:pPr>
              <a:defRPr/>
            </a:pPr>
            <a:endParaRPr lang="en-US"/>
          </a:p>
        </p:txBody>
      </p:sp>
      <p:sp>
        <p:nvSpPr>
          <p:cNvPr id="4" name="Rectangle 8"/>
          <p:cNvSpPr>
            <a:spLocks noGrp="1"/>
          </p:cNvSpPr>
          <p:nvPr>
            <p:ph type="title"/>
          </p:nvPr>
        </p:nvSpPr>
        <p:spPr bwMode="auto">
          <a:xfrm>
            <a:off x="457200" y="274638"/>
            <a:ext cx="8229600" cy="1325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vert="horz" wrap="square" lIns="45000" tIns="45000" rIns="45000" bIns="45000" numCol="1" anchor="t" anchorCtr="0" compatLnSpc="1">
            <a:prstTxWarp prst="textNoShape">
              <a:avLst/>
            </a:prstTxWarp>
          </a:bodyPr>
          <a:lstStyle/>
          <a:p>
            <a:pPr lvl="0"/>
            <a:r>
              <a:rPr lang="en-US" altLang="en-US" smtClean="0">
                <a:sym typeface="Calibri" panose="020F0502020204030204" pitchFamily="34" charset="0"/>
              </a:rPr>
              <a:t>Click to edit Master title style</a:t>
            </a:r>
          </a:p>
        </p:txBody>
      </p:sp>
      <p:sp>
        <p:nvSpPr>
          <p:cNvPr id="1032" name="Rectangle 9"/>
          <p:cNvSpPr>
            <a:spLocks noGrp="1"/>
          </p:cNvSpPr>
          <p:nvPr>
            <p:ph type="body" idx="1"/>
          </p:nvPr>
        </p:nvSpPr>
        <p:spPr bwMode="auto">
          <a:xfrm>
            <a:off x="457200" y="1600200"/>
            <a:ext cx="82296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vert="horz" wrap="square" lIns="0" tIns="0" rIns="0" bIns="0" numCol="1" anchor="t" anchorCtr="0" compatLnSpc="1">
            <a:prstTxWarp prst="textNoShape">
              <a:avLst/>
            </a:prstTxWarp>
          </a:bodyPr>
          <a:lstStyle/>
          <a:p>
            <a:pPr lvl="0"/>
            <a:r>
              <a:rPr lang="en-US" altLang="en-US" smtClean="0">
                <a:sym typeface="Gill Sans MT" panose="020B0502020104020203" pitchFamily="34" charset="0"/>
              </a:rPr>
              <a:t>Click to edit Master text styles</a:t>
            </a:r>
          </a:p>
          <a:p>
            <a:pPr lvl="1"/>
            <a:r>
              <a:rPr lang="en-US" altLang="en-US" smtClean="0">
                <a:sym typeface="Gill Sans MT" panose="020B0502020104020203" pitchFamily="34" charset="0"/>
              </a:rPr>
              <a:t>Second level</a:t>
            </a:r>
          </a:p>
          <a:p>
            <a:pPr lvl="2"/>
            <a:r>
              <a:rPr lang="en-US" altLang="en-US" smtClean="0">
                <a:sym typeface="Gill Sans MT" panose="020B0502020104020203" pitchFamily="34" charset="0"/>
              </a:rPr>
              <a:t>Third level</a:t>
            </a:r>
          </a:p>
          <a:p>
            <a:pPr lvl="3"/>
            <a:r>
              <a:rPr lang="en-US" altLang="en-US" smtClean="0">
                <a:sym typeface="Gill Sans MT" panose="020B0502020104020203" pitchFamily="34" charset="0"/>
              </a:rPr>
              <a:t>Fourth level</a:t>
            </a:r>
          </a:p>
          <a:p>
            <a:pPr lvl="4"/>
            <a:r>
              <a:rPr lang="en-US" altLang="en-US" smtClean="0">
                <a:sym typeface="Gill Sans MT" panose="020B0502020104020203" pitchFamily="34" charset="0"/>
              </a:rPr>
              <a:t>Fifth level</a:t>
            </a:r>
          </a:p>
        </p:txBody>
      </p:sp>
      <p:sp>
        <p:nvSpPr>
          <p:cNvPr id="1034" name="Rectangle 10"/>
          <p:cNvSpPr>
            <a:spLocks noGrp="1"/>
          </p:cNvSpPr>
          <p:nvPr>
            <p:ph type="sldNum" sz="quarter" idx="2"/>
          </p:nvPr>
        </p:nvSpPr>
        <p:spPr bwMode="auto">
          <a:xfrm>
            <a:off x="4419600" y="6172200"/>
            <a:ext cx="2133600" cy="368300"/>
          </a:xfrm>
          <a:prstGeom prst="rect">
            <a:avLst/>
          </a:prstGeom>
          <a:noFill/>
          <a:ln w="12700" cap="flat" cmpd="sng">
            <a:noFill/>
            <a:prstDash val="solid"/>
            <a:miter lim="400000"/>
            <a:headEnd type="none" w="med" len="med"/>
            <a:tailEnd type="none" w="med" len="med"/>
          </a:ln>
          <a:effectLst/>
        </p:spPr>
        <p:txBody>
          <a:bodyPr vert="horz" wrap="none" lIns="45720" tIns="45720" rIns="45720" bIns="45720" numCol="1" anchor="ctr" anchorCtr="0" compatLnSpc="1">
            <a:prstTxWarp prst="textNoShape">
              <a:avLst/>
            </a:prstTxWarp>
          </a:bodyPr>
          <a:lstStyle>
            <a:lvl1pPr algn="r">
              <a:defRPr sz="1200">
                <a:latin typeface="Arial" panose="020B0604020202020204" pitchFamily="34" charset="0"/>
                <a:cs typeface="Arial" panose="020B0604020202020204" pitchFamily="34" charset="0"/>
                <a:sym typeface="Arial" panose="020B0604020202020204" pitchFamily="34" charset="0"/>
              </a:defRPr>
            </a:lvl1pPr>
          </a:lstStyle>
          <a:p>
            <a:fld id="{2A1D2E05-B167-46D4-A6F1-C53C482E1B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defTabSz="457200" rtl="0" eaLnBrk="0" fontAlgn="base" hangingPunct="0">
        <a:lnSpc>
          <a:spcPct val="102000"/>
        </a:lnSpc>
        <a:spcBef>
          <a:spcPct val="0"/>
        </a:spcBef>
        <a:spcAft>
          <a:spcPct val="0"/>
        </a:spcAft>
        <a:defRPr sz="4400">
          <a:solidFill>
            <a:srgbClr val="000000"/>
          </a:solidFill>
          <a:latin typeface="+mj-lt"/>
          <a:ea typeface="Calibri" panose="020F0502020204030204" pitchFamily="34" charset="0"/>
          <a:cs typeface="+mj-cs"/>
          <a:sym typeface="Calibri" panose="020F0502020204030204" pitchFamily="34" charset="0"/>
        </a:defRPr>
      </a:lvl1pPr>
      <a:lvl2pPr algn="l" defTabSz="457200" rtl="0" eaLnBrk="0" fontAlgn="base" hangingPunct="0">
        <a:lnSpc>
          <a:spcPct val="102000"/>
        </a:lnSpc>
        <a:spcBef>
          <a:spcPct val="0"/>
        </a:spcBef>
        <a:spcAft>
          <a:spcPct val="0"/>
        </a:spcAft>
        <a:defRPr sz="4400">
          <a:solidFill>
            <a:srgbClr val="000000"/>
          </a:solidFill>
          <a:latin typeface="Calibri" pitchFamily="34" charset="0"/>
          <a:ea typeface="Calibri" panose="020F0502020204030204" pitchFamily="34" charset="0"/>
          <a:cs typeface="Calibri" pitchFamily="34" charset="0"/>
          <a:sym typeface="Calibri" panose="020F0502020204030204" pitchFamily="34" charset="0"/>
        </a:defRPr>
      </a:lvl2pPr>
      <a:lvl3pPr algn="l" defTabSz="457200" rtl="0" eaLnBrk="0" fontAlgn="base" hangingPunct="0">
        <a:lnSpc>
          <a:spcPct val="102000"/>
        </a:lnSpc>
        <a:spcBef>
          <a:spcPct val="0"/>
        </a:spcBef>
        <a:spcAft>
          <a:spcPct val="0"/>
        </a:spcAft>
        <a:defRPr sz="4400">
          <a:solidFill>
            <a:srgbClr val="000000"/>
          </a:solidFill>
          <a:latin typeface="Calibri" pitchFamily="34" charset="0"/>
          <a:ea typeface="Calibri" panose="020F0502020204030204" pitchFamily="34" charset="0"/>
          <a:cs typeface="Calibri" pitchFamily="34" charset="0"/>
          <a:sym typeface="Calibri" panose="020F0502020204030204" pitchFamily="34" charset="0"/>
        </a:defRPr>
      </a:lvl3pPr>
      <a:lvl4pPr algn="l" defTabSz="457200" rtl="0" eaLnBrk="0" fontAlgn="base" hangingPunct="0">
        <a:lnSpc>
          <a:spcPct val="102000"/>
        </a:lnSpc>
        <a:spcBef>
          <a:spcPct val="0"/>
        </a:spcBef>
        <a:spcAft>
          <a:spcPct val="0"/>
        </a:spcAft>
        <a:defRPr sz="4400">
          <a:solidFill>
            <a:srgbClr val="000000"/>
          </a:solidFill>
          <a:latin typeface="Calibri" pitchFamily="34" charset="0"/>
          <a:ea typeface="Calibri" panose="020F0502020204030204" pitchFamily="34" charset="0"/>
          <a:cs typeface="Calibri" pitchFamily="34" charset="0"/>
          <a:sym typeface="Calibri" panose="020F0502020204030204" pitchFamily="34" charset="0"/>
        </a:defRPr>
      </a:lvl4pPr>
      <a:lvl5pPr algn="l" defTabSz="457200" rtl="0" eaLnBrk="0" fontAlgn="base" hangingPunct="0">
        <a:lnSpc>
          <a:spcPct val="102000"/>
        </a:lnSpc>
        <a:spcBef>
          <a:spcPct val="0"/>
        </a:spcBef>
        <a:spcAft>
          <a:spcPct val="0"/>
        </a:spcAft>
        <a:defRPr sz="4400">
          <a:solidFill>
            <a:srgbClr val="000000"/>
          </a:solidFill>
          <a:latin typeface="Calibri" pitchFamily="34" charset="0"/>
          <a:ea typeface="Calibri" panose="020F0502020204030204" pitchFamily="34" charset="0"/>
          <a:cs typeface="Calibri" pitchFamily="34" charset="0"/>
          <a:sym typeface="Calibri" panose="020F0502020204030204" pitchFamily="34" charset="0"/>
        </a:defRPr>
      </a:lvl5pPr>
      <a:lvl6pPr marL="457200" algn="l" defTabSz="457200" rtl="0" fontAlgn="base" hangingPunct="0">
        <a:lnSpc>
          <a:spcPct val="102000"/>
        </a:lnSpc>
        <a:spcBef>
          <a:spcPct val="0"/>
        </a:spcBef>
        <a:spcAft>
          <a:spcPct val="0"/>
        </a:spcAft>
        <a:defRPr>
          <a:solidFill>
            <a:srgbClr val="000000"/>
          </a:solidFill>
          <a:latin typeface="Calibri" pitchFamily="34" charset="0"/>
          <a:cs typeface="Calibri" pitchFamily="34" charset="0"/>
          <a:sym typeface="Calibri" pitchFamily="34" charset="0"/>
        </a:defRPr>
      </a:lvl6pPr>
      <a:lvl7pPr marL="914400" algn="l" defTabSz="457200" rtl="0" fontAlgn="base" hangingPunct="0">
        <a:lnSpc>
          <a:spcPct val="102000"/>
        </a:lnSpc>
        <a:spcBef>
          <a:spcPct val="0"/>
        </a:spcBef>
        <a:spcAft>
          <a:spcPct val="0"/>
        </a:spcAft>
        <a:defRPr>
          <a:solidFill>
            <a:srgbClr val="000000"/>
          </a:solidFill>
          <a:latin typeface="Calibri" pitchFamily="34" charset="0"/>
          <a:cs typeface="Calibri" pitchFamily="34" charset="0"/>
          <a:sym typeface="Calibri" pitchFamily="34" charset="0"/>
        </a:defRPr>
      </a:lvl7pPr>
      <a:lvl8pPr marL="1371600" algn="l" defTabSz="457200" rtl="0" fontAlgn="base" hangingPunct="0">
        <a:lnSpc>
          <a:spcPct val="102000"/>
        </a:lnSpc>
        <a:spcBef>
          <a:spcPct val="0"/>
        </a:spcBef>
        <a:spcAft>
          <a:spcPct val="0"/>
        </a:spcAft>
        <a:defRPr>
          <a:solidFill>
            <a:srgbClr val="000000"/>
          </a:solidFill>
          <a:latin typeface="Calibri" pitchFamily="34" charset="0"/>
          <a:cs typeface="Calibri" pitchFamily="34" charset="0"/>
          <a:sym typeface="Calibri" pitchFamily="34" charset="0"/>
        </a:defRPr>
      </a:lvl8pPr>
      <a:lvl9pPr marL="1828800" algn="l" defTabSz="457200" rtl="0" fontAlgn="base" hangingPunct="0">
        <a:lnSpc>
          <a:spcPct val="102000"/>
        </a:lnSpc>
        <a:spcBef>
          <a:spcPct val="0"/>
        </a:spcBef>
        <a:spcAft>
          <a:spcPct val="0"/>
        </a:spcAft>
        <a:defRPr>
          <a:solidFill>
            <a:srgbClr val="000000"/>
          </a:solidFill>
          <a:latin typeface="Calibri" pitchFamily="34" charset="0"/>
          <a:cs typeface="Calibri" pitchFamily="34" charset="0"/>
          <a:sym typeface="Calibri" pitchFamily="34" charset="0"/>
        </a:defRPr>
      </a:lvl9pPr>
    </p:titleStyle>
    <p:bodyStyle>
      <a:lvl1pPr marL="342900" indent="-342900" algn="l" defTabSz="457200" rtl="0" eaLnBrk="0" fontAlgn="base" hangingPunct="0">
        <a:lnSpc>
          <a:spcPct val="93000"/>
        </a:lnSpc>
        <a:spcBef>
          <a:spcPts val="1400"/>
        </a:spcBef>
        <a:spcAft>
          <a:spcPct val="0"/>
        </a:spcAft>
        <a:buChar char="•"/>
        <a:defRPr sz="2800">
          <a:solidFill>
            <a:srgbClr val="000000"/>
          </a:solidFill>
          <a:latin typeface="+mn-lt"/>
          <a:ea typeface="+mn-ea"/>
          <a:cs typeface="+mn-cs"/>
          <a:sym typeface="Gill Sans MT" panose="020B0502020104020203" pitchFamily="34" charset="0"/>
        </a:defRPr>
      </a:lvl1pPr>
      <a:lvl2pPr marL="342900" indent="114300" algn="l" defTabSz="457200" rtl="0" eaLnBrk="0" fontAlgn="base" hangingPunct="0">
        <a:lnSpc>
          <a:spcPct val="93000"/>
        </a:lnSpc>
        <a:spcBef>
          <a:spcPts val="1400"/>
        </a:spcBef>
        <a:spcAft>
          <a:spcPct val="0"/>
        </a:spcAft>
        <a:buChar char="–"/>
        <a:defRPr sz="2800">
          <a:solidFill>
            <a:srgbClr val="000000"/>
          </a:solidFill>
          <a:latin typeface="+mn-lt"/>
          <a:ea typeface="+mn-ea"/>
          <a:cs typeface="+mn-cs"/>
          <a:sym typeface="Gill Sans MT" panose="020B0502020104020203" pitchFamily="34" charset="0"/>
        </a:defRPr>
      </a:lvl2pPr>
      <a:lvl3pPr marL="342900" indent="571500" algn="l" defTabSz="457200" rtl="0" eaLnBrk="0" fontAlgn="base" hangingPunct="0">
        <a:lnSpc>
          <a:spcPct val="93000"/>
        </a:lnSpc>
        <a:spcBef>
          <a:spcPts val="1400"/>
        </a:spcBef>
        <a:spcAft>
          <a:spcPct val="0"/>
        </a:spcAft>
        <a:buChar char="•"/>
        <a:defRPr sz="2800">
          <a:solidFill>
            <a:srgbClr val="000000"/>
          </a:solidFill>
          <a:latin typeface="+mn-lt"/>
          <a:ea typeface="+mn-ea"/>
          <a:cs typeface="+mn-cs"/>
          <a:sym typeface="Gill Sans MT" panose="020B0502020104020203" pitchFamily="34" charset="0"/>
        </a:defRPr>
      </a:lvl3pPr>
      <a:lvl4pPr marL="342900" indent="1028700" algn="l" defTabSz="457200" rtl="0" eaLnBrk="0" fontAlgn="base" hangingPunct="0">
        <a:lnSpc>
          <a:spcPct val="93000"/>
        </a:lnSpc>
        <a:spcBef>
          <a:spcPts val="1400"/>
        </a:spcBef>
        <a:spcAft>
          <a:spcPct val="0"/>
        </a:spcAft>
        <a:buChar char="–"/>
        <a:defRPr sz="2800">
          <a:solidFill>
            <a:srgbClr val="000000"/>
          </a:solidFill>
          <a:latin typeface="+mn-lt"/>
          <a:ea typeface="+mn-ea"/>
          <a:cs typeface="+mn-cs"/>
          <a:sym typeface="Gill Sans MT" panose="020B0502020104020203" pitchFamily="34" charset="0"/>
        </a:defRPr>
      </a:lvl4pPr>
      <a:lvl5pPr marL="342900" indent="1485900" algn="l" defTabSz="457200" rtl="0" eaLnBrk="0" fontAlgn="base" hangingPunct="0">
        <a:lnSpc>
          <a:spcPct val="93000"/>
        </a:lnSpc>
        <a:spcBef>
          <a:spcPts val="1400"/>
        </a:spcBef>
        <a:spcAft>
          <a:spcPct val="0"/>
        </a:spcAft>
        <a:buChar char="»"/>
        <a:defRPr sz="2800">
          <a:solidFill>
            <a:srgbClr val="000000"/>
          </a:solidFill>
          <a:latin typeface="+mn-lt"/>
          <a:ea typeface="+mn-ea"/>
          <a:cs typeface="+mn-cs"/>
          <a:sym typeface="Gill Sans MT" panose="020B0502020104020203" pitchFamily="34" charset="0"/>
        </a:defRPr>
      </a:lvl5pPr>
      <a:lvl6pPr marL="800100" indent="1485900" algn="l" defTabSz="457200" rtl="0" fontAlgn="base" hangingPunct="0">
        <a:lnSpc>
          <a:spcPct val="93000"/>
        </a:lnSpc>
        <a:spcBef>
          <a:spcPts val="1400"/>
        </a:spcBef>
        <a:spcAft>
          <a:spcPct val="0"/>
        </a:spcAft>
        <a:defRPr sz="2800">
          <a:solidFill>
            <a:srgbClr val="000000"/>
          </a:solidFill>
          <a:latin typeface="+mn-lt"/>
          <a:ea typeface="+mn-ea"/>
          <a:cs typeface="+mn-cs"/>
          <a:sym typeface="Gill Sans MT" pitchFamily="34" charset="0"/>
        </a:defRPr>
      </a:lvl6pPr>
      <a:lvl7pPr marL="1257300" indent="1485900" algn="l" defTabSz="457200" rtl="0" fontAlgn="base" hangingPunct="0">
        <a:lnSpc>
          <a:spcPct val="93000"/>
        </a:lnSpc>
        <a:spcBef>
          <a:spcPts val="1400"/>
        </a:spcBef>
        <a:spcAft>
          <a:spcPct val="0"/>
        </a:spcAft>
        <a:defRPr sz="2800">
          <a:solidFill>
            <a:srgbClr val="000000"/>
          </a:solidFill>
          <a:latin typeface="+mn-lt"/>
          <a:ea typeface="+mn-ea"/>
          <a:cs typeface="+mn-cs"/>
          <a:sym typeface="Gill Sans MT" pitchFamily="34" charset="0"/>
        </a:defRPr>
      </a:lvl7pPr>
      <a:lvl8pPr marL="1714500" indent="1485900" algn="l" defTabSz="457200" rtl="0" fontAlgn="base" hangingPunct="0">
        <a:lnSpc>
          <a:spcPct val="93000"/>
        </a:lnSpc>
        <a:spcBef>
          <a:spcPts val="1400"/>
        </a:spcBef>
        <a:spcAft>
          <a:spcPct val="0"/>
        </a:spcAft>
        <a:defRPr sz="2800">
          <a:solidFill>
            <a:srgbClr val="000000"/>
          </a:solidFill>
          <a:latin typeface="+mn-lt"/>
          <a:ea typeface="+mn-ea"/>
          <a:cs typeface="+mn-cs"/>
          <a:sym typeface="Gill Sans MT" pitchFamily="34" charset="0"/>
        </a:defRPr>
      </a:lvl8pPr>
      <a:lvl9pPr marL="2171700" indent="1485900" algn="l" defTabSz="457200" rtl="0" fontAlgn="base" hangingPunct="0">
        <a:lnSpc>
          <a:spcPct val="93000"/>
        </a:lnSpc>
        <a:spcBef>
          <a:spcPts val="1400"/>
        </a:spcBef>
        <a:spcAft>
          <a:spcPct val="0"/>
        </a:spcAft>
        <a:defRPr sz="2800">
          <a:solidFill>
            <a:srgbClr val="000000"/>
          </a:solidFill>
          <a:latin typeface="+mn-lt"/>
          <a:ea typeface="+mn-ea"/>
          <a:cs typeface="+mn-cs"/>
          <a:sym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2049" name="Rectangle 1"/>
          <p:cNvSpPr>
            <a:spLocks/>
          </p:cNvSpPr>
          <p:nvPr/>
        </p:nvSpPr>
        <p:spPr bwMode="auto">
          <a:xfrm>
            <a:off x="0" y="6475413"/>
            <a:ext cx="9142413" cy="382587"/>
          </a:xfrm>
          <a:prstGeom prst="rect">
            <a:avLst/>
          </a:prstGeom>
          <a:solidFill>
            <a:srgbClr val="F79646"/>
          </a:solidFill>
          <a:ln w="25400" cap="flat" cmpd="sng">
            <a:solidFill>
              <a:srgbClr val="F79646"/>
            </a:solidFill>
            <a:prstDash val="solid"/>
            <a:round/>
            <a:headEnd type="none" w="med" len="med"/>
            <a:tailEnd type="none" w="med" len="med"/>
          </a:ln>
          <a:effectLst/>
        </p:spPr>
        <p:txBody>
          <a:bodyPr lIns="45720" rIns="45720" anchor="ctr"/>
          <a:lstStyle/>
          <a:p>
            <a:pPr algn="r">
              <a:defRPr/>
            </a:pPr>
            <a:endParaRPr lang="en-US">
              <a:solidFill>
                <a:srgbClr val="FFFFFF"/>
              </a:solidFill>
              <a:latin typeface="Calibri" pitchFamily="34" charset="0"/>
              <a:cs typeface="Calibri" pitchFamily="34" charset="0"/>
              <a:sym typeface="Calibri" pitchFamily="34" charset="0"/>
            </a:endParaRPr>
          </a:p>
        </p:txBody>
      </p:sp>
      <p:grpSp>
        <p:nvGrpSpPr>
          <p:cNvPr id="2051" name="Group 2"/>
          <p:cNvGrpSpPr>
            <a:grpSpLocks/>
          </p:cNvGrpSpPr>
          <p:nvPr/>
        </p:nvGrpSpPr>
        <p:grpSpPr bwMode="auto">
          <a:xfrm>
            <a:off x="141288" y="6340475"/>
            <a:ext cx="3870325" cy="604838"/>
            <a:chOff x="0" y="-1"/>
            <a:chExt cx="3869553" cy="606172"/>
          </a:xfrm>
        </p:grpSpPr>
        <p:sp>
          <p:nvSpPr>
            <p:cNvPr id="2" name="Rectangle 3"/>
            <p:cNvSpPr>
              <a:spLocks/>
            </p:cNvSpPr>
            <p:nvPr/>
          </p:nvSpPr>
          <p:spPr bwMode="auto">
            <a:xfrm>
              <a:off x="0" y="160691"/>
              <a:ext cx="3869553" cy="284789"/>
            </a:xfrm>
            <a:prstGeom prst="rect">
              <a:avLst/>
            </a:prstGeom>
            <a:solidFill>
              <a:srgbClr val="F79646"/>
            </a:solidFill>
            <a:ln w="25400" cap="flat" cmpd="sng">
              <a:solidFill>
                <a:srgbClr val="F79646"/>
              </a:solidFill>
              <a:prstDash val="solid"/>
              <a:round/>
              <a:headEnd type="none" w="med" len="med"/>
              <a:tailEnd type="none" w="med" len="med"/>
            </a:ln>
            <a:effectLst/>
          </p:spPr>
          <p:txBody>
            <a:bodyPr lIns="45720" rIns="45720" anchor="ctr"/>
            <a:lstStyle/>
            <a:p>
              <a:pPr>
                <a:defRPr/>
              </a:pPr>
              <a:endParaRPr lang="en-US">
                <a:solidFill>
                  <a:srgbClr val="FFFFFF"/>
                </a:solidFill>
                <a:latin typeface="Calibri" pitchFamily="34" charset="0"/>
                <a:cs typeface="Calibri" pitchFamily="34" charset="0"/>
                <a:sym typeface="Calibri" pitchFamily="34" charset="0"/>
              </a:endParaRPr>
            </a:p>
          </p:txBody>
        </p:sp>
        <p:sp>
          <p:nvSpPr>
            <p:cNvPr id="2052" name="Rectangle 4"/>
            <p:cNvSpPr>
              <a:spLocks/>
            </p:cNvSpPr>
            <p:nvPr/>
          </p:nvSpPr>
          <p:spPr bwMode="auto">
            <a:xfrm>
              <a:off x="0" y="-1"/>
              <a:ext cx="3869553" cy="606172"/>
            </a:xfrm>
            <a:prstGeom prst="rect">
              <a:avLst/>
            </a:prstGeom>
            <a:noFill/>
            <a:ln w="12700" cap="flat" cmpd="sng">
              <a:noFill/>
              <a:prstDash val="solid"/>
              <a:miter lim="400000"/>
              <a:headEnd type="none" w="med" len="med"/>
              <a:tailEnd type="none" w="med" len="med"/>
            </a:ln>
            <a:effectLst/>
          </p:spPr>
          <p:txBody>
            <a:bodyPr lIns="45720" rIns="45720" anchor="ctr">
              <a:spAutoFit/>
            </a:bodyPr>
            <a:lstStyle/>
            <a:p>
              <a:pPr>
                <a:defRPr/>
              </a:pPr>
              <a:r>
                <a:rPr lang="en-US">
                  <a:solidFill>
                    <a:srgbClr val="FFFFFF"/>
                  </a:solidFill>
                  <a:latin typeface="Calibri" pitchFamily="34" charset="0"/>
                  <a:cs typeface="Calibri" pitchFamily="34" charset="0"/>
                  <a:sym typeface="Calibri" pitchFamily="34" charset="0"/>
                </a:rPr>
                <a:t>Intellipaat Software Solutions Pvt. Ltd.</a:t>
              </a:r>
            </a:p>
          </p:txBody>
        </p:sp>
      </p:grpSp>
      <p:sp>
        <p:nvSpPr>
          <p:cNvPr id="2053" name="Rectangle 5"/>
          <p:cNvSpPr>
            <a:spLocks/>
          </p:cNvSpPr>
          <p:nvPr/>
        </p:nvSpPr>
        <p:spPr bwMode="auto">
          <a:xfrm>
            <a:off x="3886200" y="6516688"/>
            <a:ext cx="5105400" cy="288925"/>
          </a:xfrm>
          <a:prstGeom prst="rect">
            <a:avLst/>
          </a:prstGeom>
          <a:noFill/>
          <a:ln w="12700" cap="flat" cmpd="sng">
            <a:noFill/>
            <a:prstDash val="solid"/>
            <a:miter lim="400000"/>
            <a:headEnd type="none" w="med" len="med"/>
            <a:tailEnd type="none" w="med" len="med"/>
          </a:ln>
          <a:effectLst/>
        </p:spPr>
        <p:txBody>
          <a:bodyPr lIns="45720" rIns="45720">
            <a:spAutoFit/>
          </a:bodyPr>
          <a:lstStyle/>
          <a:p>
            <a:pPr>
              <a:defRPr/>
            </a:pPr>
            <a:r>
              <a:rPr lang="en-US" sz="1400">
                <a:latin typeface="Arial" pitchFamily="34" charset="0"/>
                <a:cs typeface="Arial" pitchFamily="34" charset="0"/>
                <a:sym typeface="Arial" pitchFamily="34" charset="0"/>
              </a:rPr>
              <a:t>   © Copyright Intellipaat.com All rights reserved</a:t>
            </a:r>
          </a:p>
        </p:txBody>
      </p:sp>
      <p:pic>
        <p:nvPicPr>
          <p:cNvPr id="3" name="Picture 6" descr="image2.png"/>
          <p:cNvPicPr>
            <a:picLocks noChangeAspect="1"/>
          </p:cNvPicPr>
          <p:nvPr/>
        </p:nvPicPr>
        <p:blipFill>
          <a:blip r:embed="rId13">
            <a:extLst>
              <a:ext uri="{28A0092B-C50C-407E-A947-70E740481C1C}">
                <a14:useLocalDpi xmlns:a14="http://schemas.microsoft.com/office/drawing/2010/main" xmlns="" val="0"/>
              </a:ext>
            </a:extLst>
          </a:blip>
          <a:srcRect/>
          <a:stretch>
            <a:fillRect/>
          </a:stretch>
        </p:blipFill>
        <p:spPr bwMode="auto">
          <a:xfrm>
            <a:off x="6834188" y="173038"/>
            <a:ext cx="2143125" cy="790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pic>
      <p:sp>
        <p:nvSpPr>
          <p:cNvPr id="2055" name="Rectangle 7"/>
          <p:cNvSpPr>
            <a:spLocks/>
          </p:cNvSpPr>
          <p:nvPr/>
        </p:nvSpPr>
        <p:spPr bwMode="auto">
          <a:xfrm>
            <a:off x="171450" y="4665663"/>
            <a:ext cx="6543675" cy="1409700"/>
          </a:xfrm>
          <a:prstGeom prst="rect">
            <a:avLst/>
          </a:prstGeom>
          <a:noFill/>
          <a:ln w="12700" cap="flat" cmpd="sng">
            <a:noFill/>
            <a:prstDash val="solid"/>
            <a:miter lim="400000"/>
            <a:headEnd type="none" w="med" len="med"/>
            <a:tailEnd type="none" w="med" len="med"/>
          </a:ln>
          <a:effectLst/>
        </p:spPr>
        <p:txBody>
          <a:bodyPr lIns="45720" rIns="45720">
            <a:spAutoFit/>
          </a:bodyPr>
          <a:lstStyle/>
          <a:p>
            <a:pPr>
              <a:defRPr/>
            </a:pPr>
            <a:r>
              <a:rPr lang="en-US">
                <a:latin typeface="Century Schoolbook" pitchFamily="18" charset="0"/>
                <a:ea typeface="Century Schoolbook" pitchFamily="18" charset="0"/>
                <a:cs typeface="Century Schoolbook" pitchFamily="18" charset="0"/>
                <a:sym typeface="Century Schoolbook" pitchFamily="18" charset="0"/>
              </a:rPr>
              <a:t>Email us – </a:t>
            </a:r>
            <a:r>
              <a:rPr lang="en-US" u="sng">
                <a:solidFill>
                  <a:srgbClr val="CCCCFF"/>
                </a:solidFill>
                <a:latin typeface="Century Schoolbook" pitchFamily="18" charset="0"/>
                <a:ea typeface="Century Schoolbook" pitchFamily="18" charset="0"/>
                <a:cs typeface="Century Schoolbook" pitchFamily="18" charset="0"/>
                <a:sym typeface="Century Schoolbook" pitchFamily="18" charset="0"/>
                <a:hlinkClick r:id="rId14"/>
              </a:rPr>
              <a:t>support@intellipaat.com</a:t>
            </a:r>
            <a:endParaRPr lang="en-US">
              <a:latin typeface="Century Schoolbook" pitchFamily="18" charset="0"/>
              <a:ea typeface="Century Schoolbook" pitchFamily="18" charset="0"/>
              <a:cs typeface="Century Schoolbook" pitchFamily="18" charset="0"/>
              <a:sym typeface="Century Schoolbook" pitchFamily="18" charset="0"/>
            </a:endParaRPr>
          </a:p>
          <a:p>
            <a:pPr>
              <a:defRPr/>
            </a:pPr>
            <a:endParaRPr lang="en-US">
              <a:latin typeface="Century Schoolbook" pitchFamily="18" charset="0"/>
              <a:ea typeface="Century Schoolbook" pitchFamily="18" charset="0"/>
              <a:cs typeface="Century Schoolbook" pitchFamily="18" charset="0"/>
              <a:sym typeface="Century Schoolbook" pitchFamily="18" charset="0"/>
            </a:endParaRPr>
          </a:p>
          <a:p>
            <a:pPr>
              <a:defRPr/>
            </a:pPr>
            <a:r>
              <a:rPr lang="en-US">
                <a:latin typeface="Century Schoolbook" pitchFamily="18" charset="0"/>
                <a:ea typeface="Century Schoolbook" pitchFamily="18" charset="0"/>
                <a:cs typeface="Century Schoolbook" pitchFamily="18" charset="0"/>
                <a:sym typeface="Century Schoolbook" pitchFamily="18" charset="0"/>
              </a:rPr>
              <a:t>Visit us - </a:t>
            </a:r>
            <a:r>
              <a:rPr lang="en-US" u="sng">
                <a:solidFill>
                  <a:srgbClr val="CCCCFF"/>
                </a:solidFill>
                <a:latin typeface="Century Schoolbook" pitchFamily="18" charset="0"/>
                <a:ea typeface="Century Schoolbook" pitchFamily="18" charset="0"/>
                <a:cs typeface="Century Schoolbook" pitchFamily="18" charset="0"/>
                <a:sym typeface="Century Schoolbook" pitchFamily="18" charset="0"/>
                <a:hlinkClick r:id="rId15"/>
              </a:rPr>
              <a:t>https://intellipaat.com</a:t>
            </a:r>
            <a:endParaRPr lang="en-US">
              <a:latin typeface="Century Schoolbook" pitchFamily="18" charset="0"/>
              <a:ea typeface="Century Schoolbook" pitchFamily="18" charset="0"/>
              <a:cs typeface="Century Schoolbook" pitchFamily="18" charset="0"/>
              <a:sym typeface="Century Schoolbook" pitchFamily="18" charset="0"/>
            </a:endParaRPr>
          </a:p>
          <a:p>
            <a:pPr>
              <a:defRPr/>
            </a:pPr>
            <a:endParaRPr lang="en-US">
              <a:latin typeface="Century Schoolbook" pitchFamily="18" charset="0"/>
              <a:ea typeface="Century Schoolbook" pitchFamily="18" charset="0"/>
              <a:cs typeface="Century Schoolbook" pitchFamily="18" charset="0"/>
              <a:sym typeface="Century Schoolbook" pitchFamily="18" charset="0"/>
            </a:endParaRPr>
          </a:p>
        </p:txBody>
      </p:sp>
      <p:sp>
        <p:nvSpPr>
          <p:cNvPr id="2056" name="Rectangle 8"/>
          <p:cNvSpPr>
            <a:spLocks/>
          </p:cNvSpPr>
          <p:nvPr/>
        </p:nvSpPr>
        <p:spPr bwMode="auto">
          <a:xfrm>
            <a:off x="3355975" y="2713038"/>
            <a:ext cx="2644775" cy="638175"/>
          </a:xfrm>
          <a:prstGeom prst="rect">
            <a:avLst/>
          </a:prstGeom>
          <a:noFill/>
          <a:ln w="12700" cap="flat" cmpd="sng">
            <a:noFill/>
            <a:prstDash val="solid"/>
            <a:miter lim="400000"/>
            <a:headEnd type="none" w="med" len="med"/>
            <a:tailEnd type="none" w="med" len="med"/>
          </a:ln>
          <a:effectLst/>
        </p:spPr>
        <p:txBody>
          <a:bodyPr lIns="45720" rIns="45720">
            <a:spAutoFit/>
          </a:bodyPr>
          <a:lstStyle/>
          <a:p>
            <a:pPr>
              <a:defRPr/>
            </a:pPr>
            <a:r>
              <a:rPr lang="en-US" sz="3600">
                <a:solidFill>
                  <a:srgbClr val="C00000"/>
                </a:solidFill>
              </a:rPr>
              <a:t>Thank You</a:t>
            </a:r>
          </a:p>
        </p:txBody>
      </p:sp>
      <p:sp>
        <p:nvSpPr>
          <p:cNvPr id="2057" name="Rectangle 9"/>
          <p:cNvSpPr>
            <a:spLocks noGrp="1"/>
          </p:cNvSpPr>
          <p:nvPr>
            <p:ph type="sldNum" sz="quarter" idx="2"/>
          </p:nvPr>
        </p:nvSpPr>
        <p:spPr bwMode="auto">
          <a:xfrm>
            <a:off x="4419600" y="6172200"/>
            <a:ext cx="2133600" cy="368300"/>
          </a:xfrm>
          <a:prstGeom prst="rect">
            <a:avLst/>
          </a:prstGeom>
          <a:noFill/>
          <a:ln w="12700" cap="flat" cmpd="sng">
            <a:noFill/>
            <a:prstDash val="solid"/>
            <a:miter lim="400000"/>
            <a:headEnd type="none" w="med" len="med"/>
            <a:tailEnd type="none" w="med" len="med"/>
          </a:ln>
          <a:effectLst/>
        </p:spPr>
        <p:txBody>
          <a:bodyPr vert="horz" wrap="none" lIns="45720" tIns="45720" rIns="45720" bIns="45720" numCol="1" anchor="ctr" anchorCtr="0" compatLnSpc="1">
            <a:prstTxWarp prst="textNoShape">
              <a:avLst/>
            </a:prstTxWarp>
          </a:bodyPr>
          <a:lstStyle>
            <a:lvl1pPr algn="r">
              <a:defRPr sz="1200">
                <a:latin typeface="Arial" panose="020B0604020202020204" pitchFamily="34" charset="0"/>
                <a:cs typeface="Arial" panose="020B0604020202020204" pitchFamily="34" charset="0"/>
                <a:sym typeface="Arial" panose="020B0604020202020204" pitchFamily="34" charset="0"/>
              </a:defRPr>
            </a:lvl1pPr>
          </a:lstStyle>
          <a:p>
            <a:fld id="{0EB6B369-3D6E-4CFD-AA8D-87144DAF2A1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457200" rtl="0" eaLnBrk="0" fontAlgn="base" hangingPunct="0">
        <a:lnSpc>
          <a:spcPct val="102000"/>
        </a:lnSpc>
        <a:spcBef>
          <a:spcPct val="0"/>
        </a:spcBef>
        <a:spcAft>
          <a:spcPct val="0"/>
        </a:spcAft>
        <a:defRPr sz="4400">
          <a:solidFill>
            <a:srgbClr val="000000"/>
          </a:solidFill>
          <a:latin typeface="+mj-lt"/>
          <a:ea typeface="Calibri" panose="020F0502020204030204" pitchFamily="34" charset="0"/>
          <a:cs typeface="+mj-cs"/>
          <a:sym typeface="Calibri" panose="020F0502020204030204" pitchFamily="34" charset="0"/>
        </a:defRPr>
      </a:lvl1pPr>
      <a:lvl2pPr algn="l" defTabSz="457200" rtl="0" eaLnBrk="0" fontAlgn="base" hangingPunct="0">
        <a:lnSpc>
          <a:spcPct val="102000"/>
        </a:lnSpc>
        <a:spcBef>
          <a:spcPct val="0"/>
        </a:spcBef>
        <a:spcAft>
          <a:spcPct val="0"/>
        </a:spcAft>
        <a:defRPr sz="4400">
          <a:solidFill>
            <a:srgbClr val="000000"/>
          </a:solidFill>
          <a:latin typeface="Calibri" pitchFamily="34" charset="0"/>
          <a:ea typeface="Calibri" panose="020F0502020204030204" pitchFamily="34" charset="0"/>
          <a:cs typeface="Calibri" pitchFamily="34" charset="0"/>
          <a:sym typeface="Calibri" panose="020F0502020204030204" pitchFamily="34" charset="0"/>
        </a:defRPr>
      </a:lvl2pPr>
      <a:lvl3pPr algn="l" defTabSz="457200" rtl="0" eaLnBrk="0" fontAlgn="base" hangingPunct="0">
        <a:lnSpc>
          <a:spcPct val="102000"/>
        </a:lnSpc>
        <a:spcBef>
          <a:spcPct val="0"/>
        </a:spcBef>
        <a:spcAft>
          <a:spcPct val="0"/>
        </a:spcAft>
        <a:defRPr sz="4400">
          <a:solidFill>
            <a:srgbClr val="000000"/>
          </a:solidFill>
          <a:latin typeface="Calibri" pitchFamily="34" charset="0"/>
          <a:ea typeface="Calibri" panose="020F0502020204030204" pitchFamily="34" charset="0"/>
          <a:cs typeface="Calibri" pitchFamily="34" charset="0"/>
          <a:sym typeface="Calibri" panose="020F0502020204030204" pitchFamily="34" charset="0"/>
        </a:defRPr>
      </a:lvl3pPr>
      <a:lvl4pPr algn="l" defTabSz="457200" rtl="0" eaLnBrk="0" fontAlgn="base" hangingPunct="0">
        <a:lnSpc>
          <a:spcPct val="102000"/>
        </a:lnSpc>
        <a:spcBef>
          <a:spcPct val="0"/>
        </a:spcBef>
        <a:spcAft>
          <a:spcPct val="0"/>
        </a:spcAft>
        <a:defRPr sz="4400">
          <a:solidFill>
            <a:srgbClr val="000000"/>
          </a:solidFill>
          <a:latin typeface="Calibri" pitchFamily="34" charset="0"/>
          <a:ea typeface="Calibri" panose="020F0502020204030204" pitchFamily="34" charset="0"/>
          <a:cs typeface="Calibri" pitchFamily="34" charset="0"/>
          <a:sym typeface="Calibri" panose="020F0502020204030204" pitchFamily="34" charset="0"/>
        </a:defRPr>
      </a:lvl4pPr>
      <a:lvl5pPr algn="l" defTabSz="457200" rtl="0" eaLnBrk="0" fontAlgn="base" hangingPunct="0">
        <a:lnSpc>
          <a:spcPct val="102000"/>
        </a:lnSpc>
        <a:spcBef>
          <a:spcPct val="0"/>
        </a:spcBef>
        <a:spcAft>
          <a:spcPct val="0"/>
        </a:spcAft>
        <a:defRPr sz="4400">
          <a:solidFill>
            <a:srgbClr val="000000"/>
          </a:solidFill>
          <a:latin typeface="Calibri" pitchFamily="34" charset="0"/>
          <a:ea typeface="Calibri" panose="020F0502020204030204" pitchFamily="34" charset="0"/>
          <a:cs typeface="Calibri" pitchFamily="34" charset="0"/>
          <a:sym typeface="Calibri" panose="020F0502020204030204" pitchFamily="34" charset="0"/>
        </a:defRPr>
      </a:lvl5pPr>
      <a:lvl6pPr marL="457200" algn="l" defTabSz="457200" rtl="0" fontAlgn="base" hangingPunct="0">
        <a:lnSpc>
          <a:spcPct val="102000"/>
        </a:lnSpc>
        <a:spcBef>
          <a:spcPct val="0"/>
        </a:spcBef>
        <a:spcAft>
          <a:spcPct val="0"/>
        </a:spcAft>
        <a:defRPr>
          <a:solidFill>
            <a:srgbClr val="000000"/>
          </a:solidFill>
          <a:latin typeface="Calibri" pitchFamily="34" charset="0"/>
          <a:cs typeface="Calibri" pitchFamily="34" charset="0"/>
          <a:sym typeface="Calibri" pitchFamily="34" charset="0"/>
        </a:defRPr>
      </a:lvl6pPr>
      <a:lvl7pPr marL="914400" algn="l" defTabSz="457200" rtl="0" fontAlgn="base" hangingPunct="0">
        <a:lnSpc>
          <a:spcPct val="102000"/>
        </a:lnSpc>
        <a:spcBef>
          <a:spcPct val="0"/>
        </a:spcBef>
        <a:spcAft>
          <a:spcPct val="0"/>
        </a:spcAft>
        <a:defRPr>
          <a:solidFill>
            <a:srgbClr val="000000"/>
          </a:solidFill>
          <a:latin typeface="Calibri" pitchFamily="34" charset="0"/>
          <a:cs typeface="Calibri" pitchFamily="34" charset="0"/>
          <a:sym typeface="Calibri" pitchFamily="34" charset="0"/>
        </a:defRPr>
      </a:lvl7pPr>
      <a:lvl8pPr marL="1371600" algn="l" defTabSz="457200" rtl="0" fontAlgn="base" hangingPunct="0">
        <a:lnSpc>
          <a:spcPct val="102000"/>
        </a:lnSpc>
        <a:spcBef>
          <a:spcPct val="0"/>
        </a:spcBef>
        <a:spcAft>
          <a:spcPct val="0"/>
        </a:spcAft>
        <a:defRPr>
          <a:solidFill>
            <a:srgbClr val="000000"/>
          </a:solidFill>
          <a:latin typeface="Calibri" pitchFamily="34" charset="0"/>
          <a:cs typeface="Calibri" pitchFamily="34" charset="0"/>
          <a:sym typeface="Calibri" pitchFamily="34" charset="0"/>
        </a:defRPr>
      </a:lvl8pPr>
      <a:lvl9pPr marL="1828800" algn="l" defTabSz="457200" rtl="0" fontAlgn="base" hangingPunct="0">
        <a:lnSpc>
          <a:spcPct val="102000"/>
        </a:lnSpc>
        <a:spcBef>
          <a:spcPct val="0"/>
        </a:spcBef>
        <a:spcAft>
          <a:spcPct val="0"/>
        </a:spcAft>
        <a:defRPr>
          <a:solidFill>
            <a:srgbClr val="000000"/>
          </a:solidFill>
          <a:latin typeface="Calibri" pitchFamily="34" charset="0"/>
          <a:cs typeface="Calibri" pitchFamily="34" charset="0"/>
          <a:sym typeface="Calibri" pitchFamily="34" charset="0"/>
        </a:defRPr>
      </a:lvl9pPr>
    </p:titleStyle>
    <p:bodyStyle>
      <a:lvl1pPr marL="342900" indent="-342900" algn="l" defTabSz="457200" rtl="0" eaLnBrk="0" fontAlgn="base" hangingPunct="0">
        <a:lnSpc>
          <a:spcPct val="93000"/>
        </a:lnSpc>
        <a:spcBef>
          <a:spcPts val="1400"/>
        </a:spcBef>
        <a:spcAft>
          <a:spcPct val="0"/>
        </a:spcAft>
        <a:buChar char="•"/>
        <a:defRPr sz="2800">
          <a:solidFill>
            <a:srgbClr val="000000"/>
          </a:solidFill>
          <a:latin typeface="+mn-lt"/>
          <a:ea typeface="+mn-ea"/>
          <a:cs typeface="+mn-cs"/>
          <a:sym typeface="Gill Sans MT" panose="020B0502020104020203" pitchFamily="34" charset="0"/>
        </a:defRPr>
      </a:lvl1pPr>
      <a:lvl2pPr marL="342900" indent="114300" algn="l" defTabSz="457200" rtl="0" eaLnBrk="0" fontAlgn="base" hangingPunct="0">
        <a:lnSpc>
          <a:spcPct val="93000"/>
        </a:lnSpc>
        <a:spcBef>
          <a:spcPts val="1400"/>
        </a:spcBef>
        <a:spcAft>
          <a:spcPct val="0"/>
        </a:spcAft>
        <a:buChar char="–"/>
        <a:defRPr sz="2800">
          <a:solidFill>
            <a:srgbClr val="000000"/>
          </a:solidFill>
          <a:latin typeface="+mn-lt"/>
          <a:ea typeface="+mn-ea"/>
          <a:cs typeface="+mn-cs"/>
          <a:sym typeface="Gill Sans MT" panose="020B0502020104020203" pitchFamily="34" charset="0"/>
        </a:defRPr>
      </a:lvl2pPr>
      <a:lvl3pPr marL="342900" indent="571500" algn="l" defTabSz="457200" rtl="0" eaLnBrk="0" fontAlgn="base" hangingPunct="0">
        <a:lnSpc>
          <a:spcPct val="93000"/>
        </a:lnSpc>
        <a:spcBef>
          <a:spcPts val="1400"/>
        </a:spcBef>
        <a:spcAft>
          <a:spcPct val="0"/>
        </a:spcAft>
        <a:buChar char="•"/>
        <a:defRPr sz="2800">
          <a:solidFill>
            <a:srgbClr val="000000"/>
          </a:solidFill>
          <a:latin typeface="+mn-lt"/>
          <a:ea typeface="+mn-ea"/>
          <a:cs typeface="+mn-cs"/>
          <a:sym typeface="Gill Sans MT" panose="020B0502020104020203" pitchFamily="34" charset="0"/>
        </a:defRPr>
      </a:lvl3pPr>
      <a:lvl4pPr marL="342900" indent="1028700" algn="l" defTabSz="457200" rtl="0" eaLnBrk="0" fontAlgn="base" hangingPunct="0">
        <a:lnSpc>
          <a:spcPct val="93000"/>
        </a:lnSpc>
        <a:spcBef>
          <a:spcPts val="1400"/>
        </a:spcBef>
        <a:spcAft>
          <a:spcPct val="0"/>
        </a:spcAft>
        <a:buChar char="–"/>
        <a:defRPr sz="2800">
          <a:solidFill>
            <a:srgbClr val="000000"/>
          </a:solidFill>
          <a:latin typeface="+mn-lt"/>
          <a:ea typeface="+mn-ea"/>
          <a:cs typeface="+mn-cs"/>
          <a:sym typeface="Gill Sans MT" panose="020B0502020104020203" pitchFamily="34" charset="0"/>
        </a:defRPr>
      </a:lvl4pPr>
      <a:lvl5pPr marL="342900" indent="1485900" algn="l" defTabSz="457200" rtl="0" eaLnBrk="0" fontAlgn="base" hangingPunct="0">
        <a:lnSpc>
          <a:spcPct val="93000"/>
        </a:lnSpc>
        <a:spcBef>
          <a:spcPts val="1400"/>
        </a:spcBef>
        <a:spcAft>
          <a:spcPct val="0"/>
        </a:spcAft>
        <a:buChar char="»"/>
        <a:defRPr sz="2800">
          <a:solidFill>
            <a:srgbClr val="000000"/>
          </a:solidFill>
          <a:latin typeface="+mn-lt"/>
          <a:ea typeface="+mn-ea"/>
          <a:cs typeface="+mn-cs"/>
          <a:sym typeface="Gill Sans MT" panose="020B0502020104020203" pitchFamily="34" charset="0"/>
        </a:defRPr>
      </a:lvl5pPr>
      <a:lvl6pPr marL="800100" indent="1485900" algn="l" defTabSz="457200" rtl="0" fontAlgn="base" hangingPunct="0">
        <a:lnSpc>
          <a:spcPct val="93000"/>
        </a:lnSpc>
        <a:spcBef>
          <a:spcPts val="1400"/>
        </a:spcBef>
        <a:spcAft>
          <a:spcPct val="0"/>
        </a:spcAft>
        <a:defRPr sz="2800">
          <a:solidFill>
            <a:srgbClr val="000000"/>
          </a:solidFill>
          <a:latin typeface="+mn-lt"/>
          <a:ea typeface="+mn-ea"/>
          <a:cs typeface="+mn-cs"/>
          <a:sym typeface="Gill Sans MT" pitchFamily="34" charset="0"/>
        </a:defRPr>
      </a:lvl6pPr>
      <a:lvl7pPr marL="1257300" indent="1485900" algn="l" defTabSz="457200" rtl="0" fontAlgn="base" hangingPunct="0">
        <a:lnSpc>
          <a:spcPct val="93000"/>
        </a:lnSpc>
        <a:spcBef>
          <a:spcPts val="1400"/>
        </a:spcBef>
        <a:spcAft>
          <a:spcPct val="0"/>
        </a:spcAft>
        <a:defRPr sz="2800">
          <a:solidFill>
            <a:srgbClr val="000000"/>
          </a:solidFill>
          <a:latin typeface="+mn-lt"/>
          <a:ea typeface="+mn-ea"/>
          <a:cs typeface="+mn-cs"/>
          <a:sym typeface="Gill Sans MT" pitchFamily="34" charset="0"/>
        </a:defRPr>
      </a:lvl7pPr>
      <a:lvl8pPr marL="1714500" indent="1485900" algn="l" defTabSz="457200" rtl="0" fontAlgn="base" hangingPunct="0">
        <a:lnSpc>
          <a:spcPct val="93000"/>
        </a:lnSpc>
        <a:spcBef>
          <a:spcPts val="1400"/>
        </a:spcBef>
        <a:spcAft>
          <a:spcPct val="0"/>
        </a:spcAft>
        <a:defRPr sz="2800">
          <a:solidFill>
            <a:srgbClr val="000000"/>
          </a:solidFill>
          <a:latin typeface="+mn-lt"/>
          <a:ea typeface="+mn-ea"/>
          <a:cs typeface="+mn-cs"/>
          <a:sym typeface="Gill Sans MT" pitchFamily="34" charset="0"/>
        </a:defRPr>
      </a:lvl8pPr>
      <a:lvl9pPr marL="2171700" indent="1485900" algn="l" defTabSz="457200" rtl="0" fontAlgn="base" hangingPunct="0">
        <a:lnSpc>
          <a:spcPct val="93000"/>
        </a:lnSpc>
        <a:spcBef>
          <a:spcPts val="1400"/>
        </a:spcBef>
        <a:spcAft>
          <a:spcPct val="0"/>
        </a:spcAft>
        <a:defRPr sz="2800">
          <a:solidFill>
            <a:srgbClr val="000000"/>
          </a:solidFill>
          <a:latin typeface="+mn-lt"/>
          <a:ea typeface="+mn-ea"/>
          <a:cs typeface="+mn-cs"/>
          <a:sym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4097" name="Rectangle 1"/>
          <p:cNvSpPr>
            <a:spLocks/>
          </p:cNvSpPr>
          <p:nvPr/>
        </p:nvSpPr>
        <p:spPr bwMode="auto">
          <a:xfrm>
            <a:off x="0" y="6475413"/>
            <a:ext cx="9142413" cy="382587"/>
          </a:xfrm>
          <a:prstGeom prst="rect">
            <a:avLst/>
          </a:prstGeom>
          <a:solidFill>
            <a:srgbClr val="F79646"/>
          </a:solidFill>
          <a:ln w="25400" cap="flat" cmpd="sng">
            <a:solidFill>
              <a:srgbClr val="F79646"/>
            </a:solidFill>
            <a:prstDash val="solid"/>
            <a:round/>
            <a:headEnd type="none" w="med" len="med"/>
            <a:tailEnd type="none" w="med" len="med"/>
          </a:ln>
          <a:effectLst/>
        </p:spPr>
        <p:txBody>
          <a:bodyPr lIns="45720" rIns="45720" anchor="ctr"/>
          <a:lstStyle/>
          <a:p>
            <a:pPr algn="r">
              <a:defRPr/>
            </a:pPr>
            <a:endParaRPr lang="en-US">
              <a:solidFill>
                <a:srgbClr val="FFFFFF"/>
              </a:solidFill>
              <a:latin typeface="Calibri" pitchFamily="34" charset="0"/>
              <a:cs typeface="Calibri" pitchFamily="34" charset="0"/>
              <a:sym typeface="Calibri" pitchFamily="34" charset="0"/>
            </a:endParaRPr>
          </a:p>
        </p:txBody>
      </p:sp>
      <p:grpSp>
        <p:nvGrpSpPr>
          <p:cNvPr id="4099" name="Group 2"/>
          <p:cNvGrpSpPr>
            <a:grpSpLocks/>
          </p:cNvGrpSpPr>
          <p:nvPr/>
        </p:nvGrpSpPr>
        <p:grpSpPr bwMode="auto">
          <a:xfrm>
            <a:off x="141288" y="6340475"/>
            <a:ext cx="3870325" cy="604838"/>
            <a:chOff x="0" y="-1"/>
            <a:chExt cx="3869553" cy="606172"/>
          </a:xfrm>
        </p:grpSpPr>
        <p:sp>
          <p:nvSpPr>
            <p:cNvPr id="2" name="Rectangle 3"/>
            <p:cNvSpPr>
              <a:spLocks/>
            </p:cNvSpPr>
            <p:nvPr/>
          </p:nvSpPr>
          <p:spPr bwMode="auto">
            <a:xfrm>
              <a:off x="0" y="160691"/>
              <a:ext cx="3869553" cy="284789"/>
            </a:xfrm>
            <a:prstGeom prst="rect">
              <a:avLst/>
            </a:prstGeom>
            <a:solidFill>
              <a:srgbClr val="F79646"/>
            </a:solidFill>
            <a:ln w="25400" cap="flat" cmpd="sng">
              <a:solidFill>
                <a:srgbClr val="F79646"/>
              </a:solidFill>
              <a:prstDash val="solid"/>
              <a:round/>
              <a:headEnd type="none" w="med" len="med"/>
              <a:tailEnd type="none" w="med" len="med"/>
            </a:ln>
            <a:effectLst/>
          </p:spPr>
          <p:txBody>
            <a:bodyPr lIns="45720" rIns="45720" anchor="ctr"/>
            <a:lstStyle/>
            <a:p>
              <a:pPr>
                <a:defRPr/>
              </a:pPr>
              <a:endParaRPr lang="en-US">
                <a:solidFill>
                  <a:srgbClr val="FFFFFF"/>
                </a:solidFill>
                <a:latin typeface="Calibri" pitchFamily="34" charset="0"/>
                <a:cs typeface="Calibri" pitchFamily="34" charset="0"/>
                <a:sym typeface="Calibri" pitchFamily="34" charset="0"/>
              </a:endParaRPr>
            </a:p>
          </p:txBody>
        </p:sp>
        <p:sp>
          <p:nvSpPr>
            <p:cNvPr id="4100" name="Rectangle 4"/>
            <p:cNvSpPr>
              <a:spLocks/>
            </p:cNvSpPr>
            <p:nvPr/>
          </p:nvSpPr>
          <p:spPr bwMode="auto">
            <a:xfrm>
              <a:off x="0" y="-1"/>
              <a:ext cx="3869553" cy="606172"/>
            </a:xfrm>
            <a:prstGeom prst="rect">
              <a:avLst/>
            </a:prstGeom>
            <a:noFill/>
            <a:ln w="12700" cap="flat" cmpd="sng">
              <a:noFill/>
              <a:prstDash val="solid"/>
              <a:miter lim="400000"/>
              <a:headEnd type="none" w="med" len="med"/>
              <a:tailEnd type="none" w="med" len="med"/>
            </a:ln>
            <a:effectLst/>
          </p:spPr>
          <p:txBody>
            <a:bodyPr lIns="45720" rIns="45720" anchor="ctr">
              <a:spAutoFit/>
            </a:bodyPr>
            <a:lstStyle/>
            <a:p>
              <a:pPr>
                <a:defRPr/>
              </a:pPr>
              <a:r>
                <a:rPr lang="en-US">
                  <a:solidFill>
                    <a:srgbClr val="FFFFFF"/>
                  </a:solidFill>
                  <a:latin typeface="Calibri" pitchFamily="34" charset="0"/>
                  <a:cs typeface="Calibri" pitchFamily="34" charset="0"/>
                  <a:sym typeface="Calibri" pitchFamily="34" charset="0"/>
                </a:rPr>
                <a:t>Intellipaat Software Solutions Pvt. Ltd.</a:t>
              </a:r>
            </a:p>
          </p:txBody>
        </p:sp>
      </p:grpSp>
      <p:sp>
        <p:nvSpPr>
          <p:cNvPr id="4101" name="Rectangle 5"/>
          <p:cNvSpPr>
            <a:spLocks/>
          </p:cNvSpPr>
          <p:nvPr/>
        </p:nvSpPr>
        <p:spPr bwMode="auto">
          <a:xfrm>
            <a:off x="3886200" y="6516688"/>
            <a:ext cx="5105400" cy="288925"/>
          </a:xfrm>
          <a:prstGeom prst="rect">
            <a:avLst/>
          </a:prstGeom>
          <a:noFill/>
          <a:ln w="12700" cap="flat" cmpd="sng">
            <a:noFill/>
            <a:prstDash val="solid"/>
            <a:miter lim="400000"/>
            <a:headEnd type="none" w="med" len="med"/>
            <a:tailEnd type="none" w="med" len="med"/>
          </a:ln>
          <a:effectLst/>
        </p:spPr>
        <p:txBody>
          <a:bodyPr lIns="45720" rIns="45720">
            <a:spAutoFit/>
          </a:bodyPr>
          <a:lstStyle/>
          <a:p>
            <a:pPr>
              <a:defRPr/>
            </a:pPr>
            <a:r>
              <a:rPr lang="en-US" sz="1400">
                <a:latin typeface="Arial" pitchFamily="34" charset="0"/>
                <a:cs typeface="Arial" pitchFamily="34" charset="0"/>
                <a:sym typeface="Arial" pitchFamily="34" charset="0"/>
              </a:rPr>
              <a:t>   © Copyright Intellipaat.com All rights reserved</a:t>
            </a:r>
          </a:p>
        </p:txBody>
      </p:sp>
      <p:sp>
        <p:nvSpPr>
          <p:cNvPr id="3" name="Rectangle 6"/>
          <p:cNvSpPr>
            <a:spLocks noGrp="1"/>
          </p:cNvSpPr>
          <p:nvPr>
            <p:ph type="title"/>
          </p:nvPr>
        </p:nvSpPr>
        <p:spPr bwMode="auto">
          <a:xfrm>
            <a:off x="498475" y="26988"/>
            <a:ext cx="5502275" cy="971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vert="horz" wrap="square" lIns="45720" tIns="45720" rIns="45720" bIns="45720" numCol="1" anchor="ctr" anchorCtr="0" compatLnSpc="1">
            <a:prstTxWarp prst="textNoShape">
              <a:avLst/>
            </a:prstTxWarp>
          </a:bodyPr>
          <a:lstStyle/>
          <a:p>
            <a:pPr lvl="0"/>
            <a:r>
              <a:rPr lang="en-US" altLang="en-US" smtClean="0">
                <a:sym typeface="Calibri" panose="020F0502020204030204" pitchFamily="34" charset="0"/>
              </a:rPr>
              <a:t>Click to edit Master title style</a:t>
            </a:r>
          </a:p>
        </p:txBody>
      </p:sp>
      <p:pic>
        <p:nvPicPr>
          <p:cNvPr id="4102" name="Picture 7" descr="image2.png"/>
          <p:cNvPicPr>
            <a:picLocks noChangeAspect="1"/>
          </p:cNvPicPr>
          <p:nvPr/>
        </p:nvPicPr>
        <p:blipFill>
          <a:blip r:embed="rId13">
            <a:extLst>
              <a:ext uri="{28A0092B-C50C-407E-A947-70E740481C1C}">
                <a14:useLocalDpi xmlns:a14="http://schemas.microsoft.com/office/drawing/2010/main" xmlns="" val="0"/>
              </a:ext>
            </a:extLst>
          </a:blip>
          <a:srcRect/>
          <a:stretch>
            <a:fillRect/>
          </a:stretch>
        </p:blipFill>
        <p:spPr bwMode="auto">
          <a:xfrm>
            <a:off x="6834188" y="173038"/>
            <a:ext cx="2143125" cy="790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pic>
      <p:sp>
        <p:nvSpPr>
          <p:cNvPr id="4104" name="Line 8"/>
          <p:cNvSpPr>
            <a:spLocks noChangeShapeType="1"/>
          </p:cNvSpPr>
          <p:nvPr/>
        </p:nvSpPr>
        <p:spPr bwMode="auto">
          <a:xfrm>
            <a:off x="444500" y="1074738"/>
            <a:ext cx="6072188" cy="1587"/>
          </a:xfrm>
          <a:prstGeom prst="line">
            <a:avLst/>
          </a:prstGeom>
          <a:noFill/>
          <a:ln w="9525" cap="flat" cmpd="sng">
            <a:solidFill>
              <a:srgbClr val="4A7EBB"/>
            </a:solidFill>
            <a:prstDash val="solid"/>
            <a:round/>
            <a:headEnd type="none" w="med" len="med"/>
            <a:tailEnd type="none" w="med" len="med"/>
          </a:ln>
          <a:effectLst/>
        </p:spPr>
        <p:txBody>
          <a:bodyPr lIns="45720" rIns="45720"/>
          <a:lstStyle/>
          <a:p>
            <a:pPr>
              <a:defRPr/>
            </a:pPr>
            <a:endParaRPr lang="en-US"/>
          </a:p>
        </p:txBody>
      </p:sp>
      <p:sp>
        <p:nvSpPr>
          <p:cNvPr id="4105" name="Rectangle 9"/>
          <p:cNvSpPr>
            <a:spLocks noGrp="1"/>
          </p:cNvSpPr>
          <p:nvPr>
            <p:ph type="sldNum" sz="quarter" idx="2"/>
          </p:nvPr>
        </p:nvSpPr>
        <p:spPr bwMode="auto">
          <a:xfrm>
            <a:off x="4419600" y="6172200"/>
            <a:ext cx="2133600" cy="368300"/>
          </a:xfrm>
          <a:prstGeom prst="rect">
            <a:avLst/>
          </a:prstGeom>
          <a:noFill/>
          <a:ln w="12700" cap="flat" cmpd="sng">
            <a:noFill/>
            <a:prstDash val="solid"/>
            <a:miter lim="400000"/>
            <a:headEnd type="none" w="med" len="med"/>
            <a:tailEnd type="none" w="med" len="med"/>
          </a:ln>
          <a:effectLst/>
        </p:spPr>
        <p:txBody>
          <a:bodyPr vert="horz" wrap="none" lIns="45720" tIns="45720" rIns="45720" bIns="45720" numCol="1" anchor="ctr" anchorCtr="0" compatLnSpc="1">
            <a:prstTxWarp prst="textNoShape">
              <a:avLst/>
            </a:prstTxWarp>
          </a:bodyPr>
          <a:lstStyle>
            <a:lvl1pPr algn="r">
              <a:defRPr sz="1200">
                <a:latin typeface="Arial" panose="020B0604020202020204" pitchFamily="34" charset="0"/>
                <a:cs typeface="Arial" panose="020B0604020202020204" pitchFamily="34" charset="0"/>
                <a:sym typeface="Arial" panose="020B0604020202020204" pitchFamily="34" charset="0"/>
              </a:defRPr>
            </a:lvl1pPr>
          </a:lstStyle>
          <a:p>
            <a:fld id="{E6354AAC-66DC-4418-8272-608C61EF4CC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457200" rtl="0" eaLnBrk="0" fontAlgn="base" hangingPunct="0">
        <a:lnSpc>
          <a:spcPct val="102000"/>
        </a:lnSpc>
        <a:spcBef>
          <a:spcPct val="0"/>
        </a:spcBef>
        <a:spcAft>
          <a:spcPct val="0"/>
        </a:spcAft>
        <a:defRPr sz="4400">
          <a:solidFill>
            <a:srgbClr val="000000"/>
          </a:solidFill>
          <a:latin typeface="+mj-lt"/>
          <a:ea typeface="Calibri" panose="020F0502020204030204" pitchFamily="34" charset="0"/>
          <a:cs typeface="+mj-cs"/>
          <a:sym typeface="Calibri" panose="020F0502020204030204" pitchFamily="34" charset="0"/>
        </a:defRPr>
      </a:lvl1pPr>
      <a:lvl2pPr algn="l" defTabSz="457200" rtl="0" eaLnBrk="0" fontAlgn="base" hangingPunct="0">
        <a:lnSpc>
          <a:spcPct val="102000"/>
        </a:lnSpc>
        <a:spcBef>
          <a:spcPct val="0"/>
        </a:spcBef>
        <a:spcAft>
          <a:spcPct val="0"/>
        </a:spcAft>
        <a:defRPr sz="4400">
          <a:solidFill>
            <a:srgbClr val="000000"/>
          </a:solidFill>
          <a:latin typeface="Calibri" pitchFamily="34" charset="0"/>
          <a:ea typeface="Calibri" panose="020F0502020204030204" pitchFamily="34" charset="0"/>
          <a:cs typeface="Calibri" pitchFamily="34" charset="0"/>
          <a:sym typeface="Calibri" panose="020F0502020204030204" pitchFamily="34" charset="0"/>
        </a:defRPr>
      </a:lvl2pPr>
      <a:lvl3pPr algn="l" defTabSz="457200" rtl="0" eaLnBrk="0" fontAlgn="base" hangingPunct="0">
        <a:lnSpc>
          <a:spcPct val="102000"/>
        </a:lnSpc>
        <a:spcBef>
          <a:spcPct val="0"/>
        </a:spcBef>
        <a:spcAft>
          <a:spcPct val="0"/>
        </a:spcAft>
        <a:defRPr sz="4400">
          <a:solidFill>
            <a:srgbClr val="000000"/>
          </a:solidFill>
          <a:latin typeface="Calibri" pitchFamily="34" charset="0"/>
          <a:ea typeface="Calibri" panose="020F0502020204030204" pitchFamily="34" charset="0"/>
          <a:cs typeface="Calibri" pitchFamily="34" charset="0"/>
          <a:sym typeface="Calibri" panose="020F0502020204030204" pitchFamily="34" charset="0"/>
        </a:defRPr>
      </a:lvl3pPr>
      <a:lvl4pPr algn="l" defTabSz="457200" rtl="0" eaLnBrk="0" fontAlgn="base" hangingPunct="0">
        <a:lnSpc>
          <a:spcPct val="102000"/>
        </a:lnSpc>
        <a:spcBef>
          <a:spcPct val="0"/>
        </a:spcBef>
        <a:spcAft>
          <a:spcPct val="0"/>
        </a:spcAft>
        <a:defRPr sz="4400">
          <a:solidFill>
            <a:srgbClr val="000000"/>
          </a:solidFill>
          <a:latin typeface="Calibri" pitchFamily="34" charset="0"/>
          <a:ea typeface="Calibri" panose="020F0502020204030204" pitchFamily="34" charset="0"/>
          <a:cs typeface="Calibri" pitchFamily="34" charset="0"/>
          <a:sym typeface="Calibri" panose="020F0502020204030204" pitchFamily="34" charset="0"/>
        </a:defRPr>
      </a:lvl4pPr>
      <a:lvl5pPr algn="l" defTabSz="457200" rtl="0" eaLnBrk="0" fontAlgn="base" hangingPunct="0">
        <a:lnSpc>
          <a:spcPct val="102000"/>
        </a:lnSpc>
        <a:spcBef>
          <a:spcPct val="0"/>
        </a:spcBef>
        <a:spcAft>
          <a:spcPct val="0"/>
        </a:spcAft>
        <a:defRPr sz="4400">
          <a:solidFill>
            <a:srgbClr val="000000"/>
          </a:solidFill>
          <a:latin typeface="Calibri" pitchFamily="34" charset="0"/>
          <a:ea typeface="Calibri" panose="020F0502020204030204" pitchFamily="34" charset="0"/>
          <a:cs typeface="Calibri" pitchFamily="34" charset="0"/>
          <a:sym typeface="Calibri" panose="020F0502020204030204" pitchFamily="34" charset="0"/>
        </a:defRPr>
      </a:lvl5pPr>
      <a:lvl6pPr marL="457200" algn="l" defTabSz="457200" rtl="0" fontAlgn="base" hangingPunct="0">
        <a:lnSpc>
          <a:spcPct val="102000"/>
        </a:lnSpc>
        <a:spcBef>
          <a:spcPct val="0"/>
        </a:spcBef>
        <a:spcAft>
          <a:spcPct val="0"/>
        </a:spcAft>
        <a:defRPr>
          <a:solidFill>
            <a:srgbClr val="000000"/>
          </a:solidFill>
          <a:latin typeface="Calibri" pitchFamily="34" charset="0"/>
          <a:cs typeface="Calibri" pitchFamily="34" charset="0"/>
          <a:sym typeface="Calibri" pitchFamily="34" charset="0"/>
        </a:defRPr>
      </a:lvl6pPr>
      <a:lvl7pPr marL="914400" algn="l" defTabSz="457200" rtl="0" fontAlgn="base" hangingPunct="0">
        <a:lnSpc>
          <a:spcPct val="102000"/>
        </a:lnSpc>
        <a:spcBef>
          <a:spcPct val="0"/>
        </a:spcBef>
        <a:spcAft>
          <a:spcPct val="0"/>
        </a:spcAft>
        <a:defRPr>
          <a:solidFill>
            <a:srgbClr val="000000"/>
          </a:solidFill>
          <a:latin typeface="Calibri" pitchFamily="34" charset="0"/>
          <a:cs typeface="Calibri" pitchFamily="34" charset="0"/>
          <a:sym typeface="Calibri" pitchFamily="34" charset="0"/>
        </a:defRPr>
      </a:lvl7pPr>
      <a:lvl8pPr marL="1371600" algn="l" defTabSz="457200" rtl="0" fontAlgn="base" hangingPunct="0">
        <a:lnSpc>
          <a:spcPct val="102000"/>
        </a:lnSpc>
        <a:spcBef>
          <a:spcPct val="0"/>
        </a:spcBef>
        <a:spcAft>
          <a:spcPct val="0"/>
        </a:spcAft>
        <a:defRPr>
          <a:solidFill>
            <a:srgbClr val="000000"/>
          </a:solidFill>
          <a:latin typeface="Calibri" pitchFamily="34" charset="0"/>
          <a:cs typeface="Calibri" pitchFamily="34" charset="0"/>
          <a:sym typeface="Calibri" pitchFamily="34" charset="0"/>
        </a:defRPr>
      </a:lvl8pPr>
      <a:lvl9pPr marL="1828800" algn="l" defTabSz="457200" rtl="0" fontAlgn="base" hangingPunct="0">
        <a:lnSpc>
          <a:spcPct val="102000"/>
        </a:lnSpc>
        <a:spcBef>
          <a:spcPct val="0"/>
        </a:spcBef>
        <a:spcAft>
          <a:spcPct val="0"/>
        </a:spcAft>
        <a:defRPr>
          <a:solidFill>
            <a:srgbClr val="000000"/>
          </a:solidFill>
          <a:latin typeface="Calibri" pitchFamily="34" charset="0"/>
          <a:cs typeface="Calibri" pitchFamily="34" charset="0"/>
          <a:sym typeface="Calibri" pitchFamily="34" charset="0"/>
        </a:defRPr>
      </a:lvl9pPr>
    </p:titleStyle>
    <p:bodyStyle>
      <a:lvl1pPr marL="342900" indent="-342900" algn="l" defTabSz="457200" rtl="0" eaLnBrk="0" fontAlgn="base" hangingPunct="0">
        <a:lnSpc>
          <a:spcPct val="93000"/>
        </a:lnSpc>
        <a:spcBef>
          <a:spcPts val="1400"/>
        </a:spcBef>
        <a:spcAft>
          <a:spcPct val="0"/>
        </a:spcAft>
        <a:buChar char="•"/>
        <a:defRPr sz="2800">
          <a:solidFill>
            <a:srgbClr val="000000"/>
          </a:solidFill>
          <a:latin typeface="+mn-lt"/>
          <a:ea typeface="+mn-ea"/>
          <a:cs typeface="+mn-cs"/>
          <a:sym typeface="Gill Sans MT" panose="020B0502020104020203" pitchFamily="34" charset="0"/>
        </a:defRPr>
      </a:lvl1pPr>
      <a:lvl2pPr marL="342900" indent="114300" algn="l" defTabSz="457200" rtl="0" eaLnBrk="0" fontAlgn="base" hangingPunct="0">
        <a:lnSpc>
          <a:spcPct val="93000"/>
        </a:lnSpc>
        <a:spcBef>
          <a:spcPts val="1400"/>
        </a:spcBef>
        <a:spcAft>
          <a:spcPct val="0"/>
        </a:spcAft>
        <a:buChar char="–"/>
        <a:defRPr sz="2800">
          <a:solidFill>
            <a:srgbClr val="000000"/>
          </a:solidFill>
          <a:latin typeface="+mn-lt"/>
          <a:ea typeface="+mn-ea"/>
          <a:cs typeface="+mn-cs"/>
          <a:sym typeface="Gill Sans MT" panose="020B0502020104020203" pitchFamily="34" charset="0"/>
        </a:defRPr>
      </a:lvl2pPr>
      <a:lvl3pPr marL="342900" indent="571500" algn="l" defTabSz="457200" rtl="0" eaLnBrk="0" fontAlgn="base" hangingPunct="0">
        <a:lnSpc>
          <a:spcPct val="93000"/>
        </a:lnSpc>
        <a:spcBef>
          <a:spcPts val="1400"/>
        </a:spcBef>
        <a:spcAft>
          <a:spcPct val="0"/>
        </a:spcAft>
        <a:buChar char="•"/>
        <a:defRPr sz="2800">
          <a:solidFill>
            <a:srgbClr val="000000"/>
          </a:solidFill>
          <a:latin typeface="+mn-lt"/>
          <a:ea typeface="+mn-ea"/>
          <a:cs typeface="+mn-cs"/>
          <a:sym typeface="Gill Sans MT" panose="020B0502020104020203" pitchFamily="34" charset="0"/>
        </a:defRPr>
      </a:lvl3pPr>
      <a:lvl4pPr marL="342900" indent="1028700" algn="l" defTabSz="457200" rtl="0" eaLnBrk="0" fontAlgn="base" hangingPunct="0">
        <a:lnSpc>
          <a:spcPct val="93000"/>
        </a:lnSpc>
        <a:spcBef>
          <a:spcPts val="1400"/>
        </a:spcBef>
        <a:spcAft>
          <a:spcPct val="0"/>
        </a:spcAft>
        <a:buChar char="–"/>
        <a:defRPr sz="2800">
          <a:solidFill>
            <a:srgbClr val="000000"/>
          </a:solidFill>
          <a:latin typeface="+mn-lt"/>
          <a:ea typeface="+mn-ea"/>
          <a:cs typeface="+mn-cs"/>
          <a:sym typeface="Gill Sans MT" panose="020B0502020104020203" pitchFamily="34" charset="0"/>
        </a:defRPr>
      </a:lvl4pPr>
      <a:lvl5pPr marL="342900" indent="1485900" algn="l" defTabSz="457200" rtl="0" eaLnBrk="0" fontAlgn="base" hangingPunct="0">
        <a:lnSpc>
          <a:spcPct val="93000"/>
        </a:lnSpc>
        <a:spcBef>
          <a:spcPts val="1400"/>
        </a:spcBef>
        <a:spcAft>
          <a:spcPct val="0"/>
        </a:spcAft>
        <a:buChar char="»"/>
        <a:defRPr sz="2800">
          <a:solidFill>
            <a:srgbClr val="000000"/>
          </a:solidFill>
          <a:latin typeface="+mn-lt"/>
          <a:ea typeface="+mn-ea"/>
          <a:cs typeface="+mn-cs"/>
          <a:sym typeface="Gill Sans MT" panose="020B0502020104020203" pitchFamily="34" charset="0"/>
        </a:defRPr>
      </a:lvl5pPr>
      <a:lvl6pPr marL="800100" indent="1485900" algn="l" defTabSz="457200" rtl="0" fontAlgn="base" hangingPunct="0">
        <a:lnSpc>
          <a:spcPct val="93000"/>
        </a:lnSpc>
        <a:spcBef>
          <a:spcPts val="1400"/>
        </a:spcBef>
        <a:spcAft>
          <a:spcPct val="0"/>
        </a:spcAft>
        <a:defRPr sz="2800">
          <a:solidFill>
            <a:srgbClr val="000000"/>
          </a:solidFill>
          <a:latin typeface="+mn-lt"/>
          <a:ea typeface="+mn-ea"/>
          <a:cs typeface="+mn-cs"/>
          <a:sym typeface="Gill Sans MT" pitchFamily="34" charset="0"/>
        </a:defRPr>
      </a:lvl6pPr>
      <a:lvl7pPr marL="1257300" indent="1485900" algn="l" defTabSz="457200" rtl="0" fontAlgn="base" hangingPunct="0">
        <a:lnSpc>
          <a:spcPct val="93000"/>
        </a:lnSpc>
        <a:spcBef>
          <a:spcPts val="1400"/>
        </a:spcBef>
        <a:spcAft>
          <a:spcPct val="0"/>
        </a:spcAft>
        <a:defRPr sz="2800">
          <a:solidFill>
            <a:srgbClr val="000000"/>
          </a:solidFill>
          <a:latin typeface="+mn-lt"/>
          <a:ea typeface="+mn-ea"/>
          <a:cs typeface="+mn-cs"/>
          <a:sym typeface="Gill Sans MT" pitchFamily="34" charset="0"/>
        </a:defRPr>
      </a:lvl7pPr>
      <a:lvl8pPr marL="1714500" indent="1485900" algn="l" defTabSz="457200" rtl="0" fontAlgn="base" hangingPunct="0">
        <a:lnSpc>
          <a:spcPct val="93000"/>
        </a:lnSpc>
        <a:spcBef>
          <a:spcPts val="1400"/>
        </a:spcBef>
        <a:spcAft>
          <a:spcPct val="0"/>
        </a:spcAft>
        <a:defRPr sz="2800">
          <a:solidFill>
            <a:srgbClr val="000000"/>
          </a:solidFill>
          <a:latin typeface="+mn-lt"/>
          <a:ea typeface="+mn-ea"/>
          <a:cs typeface="+mn-cs"/>
          <a:sym typeface="Gill Sans MT" pitchFamily="34" charset="0"/>
        </a:defRPr>
      </a:lvl8pPr>
      <a:lvl9pPr marL="2171700" indent="1485900" algn="l" defTabSz="457200" rtl="0" fontAlgn="base" hangingPunct="0">
        <a:lnSpc>
          <a:spcPct val="93000"/>
        </a:lnSpc>
        <a:spcBef>
          <a:spcPts val="1400"/>
        </a:spcBef>
        <a:spcAft>
          <a:spcPct val="0"/>
        </a:spcAft>
        <a:defRPr sz="2800">
          <a:solidFill>
            <a:srgbClr val="000000"/>
          </a:solidFill>
          <a:latin typeface="+mn-lt"/>
          <a:ea typeface="+mn-ea"/>
          <a:cs typeface="+mn-cs"/>
          <a:sym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hyperlink" Target="http://spark.apache.org/docs/latest/api/scala/index.html" TargetMode="Externa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hyperlink" Target="http://spark.apache.org/docs/latest/sql-programming-guide.html" TargetMode="Externa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descr="C:\Users\admin\Desktop\spark-logo.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8763" y="2284413"/>
            <a:ext cx="2019300" cy="1071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pic>
      <p:sp>
        <p:nvSpPr>
          <p:cNvPr id="8194" name="Rectangle 2"/>
          <p:cNvSpPr>
            <a:spLocks/>
          </p:cNvSpPr>
          <p:nvPr/>
        </p:nvSpPr>
        <p:spPr bwMode="auto">
          <a:xfrm>
            <a:off x="4857750" y="3571875"/>
            <a:ext cx="3689350" cy="436563"/>
          </a:xfrm>
          <a:prstGeom prst="rect">
            <a:avLst/>
          </a:prstGeom>
          <a:noFill/>
          <a:ln w="12700" cap="flat" cmpd="sng">
            <a:noFill/>
            <a:prstDash val="solid"/>
            <a:miter lim="400000"/>
            <a:headEnd type="none" w="med" len="med"/>
            <a:tailEnd type="none" w="med" len="med"/>
          </a:ln>
          <a:effectLst/>
        </p:spPr>
        <p:txBody>
          <a:bodyPr lIns="45720" rIns="45720">
            <a:spAutoFit/>
          </a:bodyPr>
          <a:lstStyle/>
          <a:p>
            <a:pPr algn="ctr">
              <a:defRPr/>
            </a:pPr>
            <a:r>
              <a:rPr lang="en-US" sz="2400" b="1" dirty="0" smtClean="0">
                <a:solidFill>
                  <a:srgbClr val="C00000"/>
                </a:solidFill>
                <a:effectLst>
                  <a:outerShdw blurRad="38100" dist="38100" dir="2700000" algn="tl">
                    <a:srgbClr val="C0C0C0"/>
                  </a:outerShdw>
                </a:effectLst>
                <a:latin typeface="Arial" pitchFamily="34" charset="0"/>
                <a:cs typeface="Arial" pitchFamily="34" charset="0"/>
                <a:sym typeface="Arial" pitchFamily="34" charset="0"/>
              </a:rPr>
              <a:t>SQL</a:t>
            </a:r>
            <a:endParaRPr lang="en-US" sz="2400" b="1" dirty="0">
              <a:solidFill>
                <a:srgbClr val="C00000"/>
              </a:solidFill>
              <a:effectLst>
                <a:outerShdw blurRad="38100" dist="38100" dir="2700000" algn="tl">
                  <a:srgbClr val="C0C0C0"/>
                </a:outerShdw>
              </a:effectLst>
              <a:latin typeface="Arial" pitchFamily="34" charset="0"/>
              <a:cs typeface="Arial" pitchFamily="34" charset="0"/>
              <a:sym typeface="Arial"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410868" y="1607331"/>
            <a:ext cx="4661330" cy="1607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
          <p:cNvPicPr>
            <a:picLocks noChangeAspect="1" noChangeArrowheads="1"/>
          </p:cNvPicPr>
          <p:nvPr/>
        </p:nvPicPr>
        <p:blipFill>
          <a:blip r:embed="rId2"/>
          <a:srcRect/>
          <a:stretch>
            <a:fillRect/>
          </a:stretch>
        </p:blipFill>
        <p:spPr bwMode="auto">
          <a:xfrm>
            <a:off x="2160967" y="2786059"/>
            <a:ext cx="1553777" cy="1760947"/>
          </a:xfrm>
          <a:prstGeom prst="rect">
            <a:avLst/>
          </a:prstGeom>
          <a:noFill/>
          <a:ln w="9525">
            <a:noFill/>
            <a:miter lim="800000"/>
            <a:headEnd/>
            <a:tailEnd/>
          </a:ln>
          <a:effectLst/>
        </p:spPr>
      </p:pic>
      <p:sp>
        <p:nvSpPr>
          <p:cNvPr id="23" name="Oval Callout 22"/>
          <p:cNvSpPr/>
          <p:nvPr/>
        </p:nvSpPr>
        <p:spPr>
          <a:xfrm flipH="1">
            <a:off x="3554008" y="2303851"/>
            <a:ext cx="3911231" cy="1232306"/>
          </a:xfrm>
          <a:prstGeom prst="wedgeEllipseCallout">
            <a:avLst>
              <a:gd name="adj1" fmla="val 61505"/>
              <a:gd name="adj2" fmla="val 38921"/>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latin typeface="Gill Sans MT" pitchFamily="34" charset="0"/>
              </a:rPr>
              <a:t>Now, Let us see </a:t>
            </a:r>
            <a:r>
              <a:rPr lang="en-US" dirty="0" err="1">
                <a:solidFill>
                  <a:srgbClr val="000000"/>
                </a:solidFill>
                <a:latin typeface="Gill Sans MT" pitchFamily="34" charset="0"/>
              </a:rPr>
              <a:t>SparkSQL</a:t>
            </a:r>
            <a:r>
              <a:rPr lang="en-US" dirty="0">
                <a:solidFill>
                  <a:srgbClr val="000000"/>
                </a:solidFill>
                <a:latin typeface="Gill Sans MT" pitchFamily="34" charset="0"/>
              </a:rPr>
              <a:t> in detail.</a:t>
            </a:r>
          </a:p>
        </p:txBody>
      </p:sp>
    </p:spTree>
    <p:extLst>
      <p:ext uri="{BB962C8B-B14F-4D97-AF65-F5344CB8AC3E}">
        <p14:creationId xmlns:p14="http://schemas.microsoft.com/office/powerpoint/2010/main" xmlns="" val="4179664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66849" y="432548"/>
            <a:ext cx="2571768" cy="729627"/>
          </a:xfrm>
          <a:prstGeom prst="rect">
            <a:avLst/>
          </a:prstGeom>
        </p:spPr>
        <p:txBody>
          <a:bodyPr/>
          <a:lstStyle/>
          <a:p>
            <a:pPr algn="ctr">
              <a:spcBef>
                <a:spcPct val="0"/>
              </a:spcBef>
              <a:defRPr/>
            </a:pPr>
            <a:r>
              <a:rPr lang="en-US" sz="2400" dirty="0" err="1">
                <a:ea typeface="+mj-ea"/>
                <a:cs typeface="+mj-cs"/>
              </a:rPr>
              <a:t>SparkSQL</a:t>
            </a:r>
            <a:r>
              <a:rPr lang="en-US" sz="2400" dirty="0">
                <a:ea typeface="+mj-ea"/>
                <a:cs typeface="+mj-cs"/>
              </a:rPr>
              <a:t> : </a:t>
            </a:r>
            <a:endParaRPr lang="en-IN" sz="2400" dirty="0">
              <a:ea typeface="+mj-ea"/>
              <a:cs typeface="+mj-cs"/>
            </a:endParaRPr>
          </a:p>
        </p:txBody>
      </p:sp>
      <p:sp>
        <p:nvSpPr>
          <p:cNvPr id="7" name="TextBox 6"/>
          <p:cNvSpPr txBox="1"/>
          <p:nvPr/>
        </p:nvSpPr>
        <p:spPr>
          <a:xfrm>
            <a:off x="827584" y="1340768"/>
            <a:ext cx="6186750" cy="4926862"/>
          </a:xfrm>
          <a:prstGeom prst="rect">
            <a:avLst/>
          </a:prstGeom>
          <a:noFill/>
        </p:spPr>
        <p:txBody>
          <a:bodyPr wrap="square" rtlCol="0">
            <a:spAutoFit/>
          </a:bodyPr>
          <a:lstStyle/>
          <a:p>
            <a:pPr marL="269081" indent="-269081" defTabSz="354806">
              <a:spcBef>
                <a:spcPts val="2550"/>
              </a:spcBef>
              <a:buSzPct val="75000"/>
              <a:buFont typeface="Wingdings" pitchFamily="2" charset="2"/>
              <a:buChar char="§"/>
            </a:pPr>
            <a:r>
              <a:rPr lang="en-US" dirty="0">
                <a:latin typeface="Gill Sans MT" pitchFamily="34" charset="0"/>
              </a:rPr>
              <a:t> </a:t>
            </a:r>
            <a:r>
              <a:rPr lang="en-US" kern="0" dirty="0" err="1">
                <a:latin typeface="Gill Sans MT" pitchFamily="34" charset="0"/>
                <a:sym typeface="Helvetica Light" charset="0"/>
              </a:rPr>
              <a:t>SQLContext</a:t>
            </a:r>
            <a:r>
              <a:rPr lang="en-US" kern="0" dirty="0">
                <a:latin typeface="Gill Sans MT" pitchFamily="34" charset="0"/>
                <a:sym typeface="Helvetica Light" charset="0"/>
              </a:rPr>
              <a:t> is the entry point for all </a:t>
            </a:r>
            <a:r>
              <a:rPr lang="en-US" kern="0" dirty="0" err="1">
                <a:latin typeface="Gill Sans MT" pitchFamily="34" charset="0"/>
                <a:sym typeface="Helvetica Light" charset="0"/>
              </a:rPr>
              <a:t>SparkSQL</a:t>
            </a:r>
            <a:r>
              <a:rPr lang="en-US" kern="0" dirty="0">
                <a:latin typeface="Gill Sans MT" pitchFamily="34" charset="0"/>
                <a:sym typeface="Helvetica Light" charset="0"/>
              </a:rPr>
              <a:t> functionality</a:t>
            </a:r>
          </a:p>
          <a:p>
            <a:pPr marL="269081" indent="-269081" defTabSz="354806">
              <a:spcBef>
                <a:spcPts val="2550"/>
              </a:spcBef>
              <a:buSzPct val="75000"/>
              <a:buFont typeface="Wingdings" pitchFamily="2" charset="2"/>
              <a:buChar char="§"/>
            </a:pPr>
            <a:r>
              <a:rPr lang="en-US" kern="0" dirty="0" err="1">
                <a:latin typeface="Gill Sans MT" pitchFamily="34" charset="0"/>
                <a:sym typeface="Helvetica Light" charset="0"/>
              </a:rPr>
              <a:t>HiveContext</a:t>
            </a:r>
            <a:r>
              <a:rPr lang="en-US" kern="0" dirty="0">
                <a:latin typeface="Gill Sans MT" pitchFamily="34" charset="0"/>
                <a:sym typeface="Helvetica Light" charset="0"/>
              </a:rPr>
              <a:t> provides superset of functionality over </a:t>
            </a:r>
            <a:r>
              <a:rPr lang="en-US" kern="0" dirty="0" err="1">
                <a:latin typeface="Gill Sans MT" pitchFamily="34" charset="0"/>
                <a:sym typeface="Helvetica Light" charset="0"/>
              </a:rPr>
              <a:t>SQLContext</a:t>
            </a:r>
            <a:endParaRPr lang="en-US" kern="0" dirty="0">
              <a:latin typeface="Gill Sans MT" pitchFamily="34" charset="0"/>
              <a:sym typeface="Helvetica Light" charset="0"/>
            </a:endParaRPr>
          </a:p>
          <a:p>
            <a:pPr marL="269081" indent="-269081" defTabSz="354806">
              <a:spcBef>
                <a:spcPts val="2550"/>
              </a:spcBef>
              <a:buSzPct val="75000"/>
              <a:buFont typeface="Wingdings" pitchFamily="2" charset="2"/>
              <a:buChar char="§"/>
            </a:pPr>
            <a:r>
              <a:rPr lang="en-US" kern="0" dirty="0">
                <a:latin typeface="Gill Sans MT" pitchFamily="34" charset="0"/>
                <a:sym typeface="Helvetica Light" charset="0"/>
              </a:rPr>
              <a:t>Create </a:t>
            </a:r>
            <a:r>
              <a:rPr lang="en-US" kern="0" dirty="0" err="1">
                <a:latin typeface="Gill Sans MT" pitchFamily="34" charset="0"/>
                <a:sym typeface="Helvetica Light" charset="0"/>
              </a:rPr>
              <a:t>SQLContext</a:t>
            </a:r>
            <a:endParaRPr lang="en-US" kern="0" dirty="0">
              <a:latin typeface="Gill Sans MT" pitchFamily="34" charset="0"/>
              <a:sym typeface="Helvetica Light" charset="0"/>
            </a:endParaRPr>
          </a:p>
          <a:p>
            <a:pPr marL="269081" indent="-269081" defTabSz="354806">
              <a:spcBef>
                <a:spcPts val="2550"/>
              </a:spcBef>
              <a:buSzPct val="75000"/>
            </a:pPr>
            <a:r>
              <a:rPr lang="en-US" dirty="0"/>
              <a:t>The entry point into all functionality in Spark SQL is the </a:t>
            </a:r>
            <a:r>
              <a:rPr lang="en-US" dirty="0" err="1">
                <a:hlinkClick r:id="rId2"/>
              </a:rPr>
              <a:t>SQLContext</a:t>
            </a:r>
            <a:r>
              <a:rPr lang="en-US" dirty="0"/>
              <a:t> class, or one of its descendants. To create a basic </a:t>
            </a:r>
            <a:r>
              <a:rPr lang="en-US" dirty="0" err="1"/>
              <a:t>SQLContext</a:t>
            </a:r>
            <a:r>
              <a:rPr lang="en-US" dirty="0"/>
              <a:t>, all you need is a </a:t>
            </a:r>
            <a:r>
              <a:rPr lang="en-US" dirty="0" err="1"/>
              <a:t>SparkContext</a:t>
            </a:r>
            <a:r>
              <a:rPr lang="en-US" dirty="0"/>
              <a:t>.</a:t>
            </a:r>
          </a:p>
          <a:p>
            <a:pPr marL="269081" indent="-269081" defTabSz="354806">
              <a:spcBef>
                <a:spcPts val="2550"/>
              </a:spcBef>
              <a:buSzPct val="75000"/>
            </a:pPr>
            <a:r>
              <a:rPr lang="en-US" kern="0" dirty="0">
                <a:latin typeface="Gill Sans MT" pitchFamily="34" charset="0"/>
                <a:sym typeface="Helvetica Light" charset="0"/>
              </a:rPr>
              <a:t>        </a:t>
            </a:r>
            <a:r>
              <a:rPr lang="en-US" kern="0" dirty="0" err="1">
                <a:latin typeface="Helvetica Light"/>
                <a:sym typeface="Helvetica Light" charset="0"/>
              </a:rPr>
              <a:t>val</a:t>
            </a:r>
            <a:r>
              <a:rPr lang="en-US" kern="0" dirty="0">
                <a:latin typeface="Helvetica Light"/>
                <a:sym typeface="Helvetica Light" charset="0"/>
              </a:rPr>
              <a:t> sc: </a:t>
            </a:r>
            <a:r>
              <a:rPr lang="en-US" kern="0" dirty="0" err="1">
                <a:latin typeface="Helvetica Light"/>
                <a:sym typeface="Helvetica Light" charset="0"/>
              </a:rPr>
              <a:t>SparkContext</a:t>
            </a:r>
            <a:r>
              <a:rPr lang="en-US" kern="0" dirty="0">
                <a:latin typeface="Helvetica Light"/>
                <a:sym typeface="Helvetica Light" charset="0"/>
              </a:rPr>
              <a:t> // An existing </a:t>
            </a:r>
            <a:r>
              <a:rPr lang="en-US" kern="0" dirty="0" err="1">
                <a:latin typeface="Helvetica Light"/>
                <a:sym typeface="Helvetica Light" charset="0"/>
              </a:rPr>
              <a:t>SparkContext</a:t>
            </a:r>
            <a:r>
              <a:rPr lang="en-US" kern="0" dirty="0">
                <a:latin typeface="Helvetica Light"/>
                <a:sym typeface="Helvetica Light" charset="0"/>
              </a:rPr>
              <a:t>.</a:t>
            </a:r>
          </a:p>
          <a:p>
            <a:pPr marL="269081" indent="-269081" defTabSz="354806">
              <a:spcBef>
                <a:spcPts val="2550"/>
              </a:spcBef>
              <a:buSzPct val="75000"/>
            </a:pPr>
            <a:r>
              <a:rPr lang="en-US" kern="0" dirty="0">
                <a:latin typeface="Helvetica Light"/>
                <a:sym typeface="Helvetica Light" charset="0"/>
              </a:rPr>
              <a:t>        </a:t>
            </a:r>
            <a:r>
              <a:rPr lang="en-US" kern="0" dirty="0" err="1">
                <a:latin typeface="Helvetica Light"/>
                <a:sym typeface="Helvetica Light" charset="0"/>
              </a:rPr>
              <a:t>val</a:t>
            </a:r>
            <a:r>
              <a:rPr lang="en-US" kern="0" dirty="0">
                <a:latin typeface="Helvetica Light"/>
                <a:sym typeface="Helvetica Light" charset="0"/>
              </a:rPr>
              <a:t> </a:t>
            </a:r>
            <a:r>
              <a:rPr lang="en-US" kern="0" dirty="0" err="1">
                <a:latin typeface="Helvetica Light"/>
                <a:sym typeface="Helvetica Light" charset="0"/>
              </a:rPr>
              <a:t>sqlContext</a:t>
            </a:r>
            <a:r>
              <a:rPr lang="en-US" kern="0" dirty="0">
                <a:latin typeface="Helvetica Light"/>
                <a:sym typeface="Helvetica Light" charset="0"/>
              </a:rPr>
              <a:t> = new </a:t>
            </a:r>
            <a:r>
              <a:rPr lang="en-US" kern="0" dirty="0" err="1">
                <a:latin typeface="Helvetica Light"/>
                <a:sym typeface="Helvetica Light" charset="0"/>
              </a:rPr>
              <a:t>org.apache.spark.sql.SQLContext</a:t>
            </a:r>
            <a:r>
              <a:rPr lang="en-US" kern="0" dirty="0">
                <a:latin typeface="Helvetica Light"/>
                <a:sym typeface="Helvetica Light" charset="0"/>
              </a:rPr>
              <a:t>(</a:t>
            </a:r>
            <a:r>
              <a:rPr lang="en-US" kern="0" dirty="0" err="1">
                <a:latin typeface="Helvetica Light"/>
                <a:sym typeface="Helvetica Light" charset="0"/>
              </a:rPr>
              <a:t>sc</a:t>
            </a:r>
            <a:r>
              <a:rPr lang="en-US" kern="0" dirty="0">
                <a:latin typeface="Helvetica Light"/>
                <a:sym typeface="Helvetica Light" charset="0"/>
              </a:rPr>
              <a:t>)</a:t>
            </a:r>
          </a:p>
          <a:p>
            <a:pPr marL="269081" indent="-269081" defTabSz="354806">
              <a:spcBef>
                <a:spcPts val="2550"/>
              </a:spcBef>
              <a:buSzPct val="75000"/>
            </a:pPr>
            <a:r>
              <a:rPr lang="en-US" kern="0" dirty="0">
                <a:latin typeface="Helvetica Light"/>
                <a:sym typeface="Helvetica Light" charset="0"/>
              </a:rPr>
              <a:t>		import </a:t>
            </a:r>
            <a:r>
              <a:rPr lang="en-US" kern="0" dirty="0" err="1">
                <a:latin typeface="Helvetica Light"/>
                <a:sym typeface="Helvetica Light" charset="0"/>
              </a:rPr>
              <a:t>sqlContext.implicits</a:t>
            </a:r>
            <a:r>
              <a:rPr lang="en-US" kern="0" dirty="0">
                <a:latin typeface="Helvetica Light"/>
                <a:sym typeface="Helvetica Light" charset="0"/>
              </a:rPr>
              <a:t>._</a:t>
            </a:r>
          </a:p>
        </p:txBody>
      </p:sp>
    </p:spTree>
    <p:extLst>
      <p:ext uri="{BB962C8B-B14F-4D97-AF65-F5344CB8AC3E}">
        <p14:creationId xmlns:p14="http://schemas.microsoft.com/office/powerpoint/2010/main" xmlns="" val="2215669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410868" y="1607331"/>
            <a:ext cx="4661330" cy="1607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p:cNvPicPr>
            <a:picLocks noChangeAspect="1" noChangeArrowheads="1"/>
          </p:cNvPicPr>
          <p:nvPr/>
        </p:nvPicPr>
        <p:blipFill>
          <a:blip r:embed="rId2"/>
          <a:srcRect/>
          <a:stretch>
            <a:fillRect/>
          </a:stretch>
        </p:blipFill>
        <p:spPr bwMode="auto">
          <a:xfrm>
            <a:off x="2268125" y="2679607"/>
            <a:ext cx="1982405" cy="1835240"/>
          </a:xfrm>
          <a:prstGeom prst="rect">
            <a:avLst/>
          </a:prstGeom>
          <a:noFill/>
          <a:ln w="9525">
            <a:noFill/>
            <a:miter lim="800000"/>
            <a:headEnd/>
            <a:tailEnd/>
          </a:ln>
          <a:effectLst/>
        </p:spPr>
      </p:pic>
      <p:sp>
        <p:nvSpPr>
          <p:cNvPr id="6" name="Oval Callout 5"/>
          <p:cNvSpPr/>
          <p:nvPr/>
        </p:nvSpPr>
        <p:spPr>
          <a:xfrm flipH="1">
            <a:off x="2857488" y="1768066"/>
            <a:ext cx="3107553" cy="910835"/>
          </a:xfrm>
          <a:prstGeom prst="wedgeEllipseCallout">
            <a:avLst>
              <a:gd name="adj1" fmla="val 36801"/>
              <a:gd name="adj2" fmla="val 101853"/>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latin typeface="Gill Sans MT" pitchFamily="34" charset="0"/>
              </a:rPr>
              <a:t>How to create a </a:t>
            </a:r>
            <a:r>
              <a:rPr lang="en-US" dirty="0" err="1">
                <a:solidFill>
                  <a:srgbClr val="000000"/>
                </a:solidFill>
                <a:latin typeface="Gill Sans MT" pitchFamily="34" charset="0"/>
              </a:rPr>
              <a:t>DataFrame</a:t>
            </a:r>
            <a:r>
              <a:rPr lang="en-US" dirty="0">
                <a:solidFill>
                  <a:srgbClr val="000000"/>
                </a:solidFill>
                <a:latin typeface="Gill Sans MT" pitchFamily="34" charset="0"/>
              </a:rPr>
              <a:t>?</a:t>
            </a:r>
          </a:p>
        </p:txBody>
      </p:sp>
    </p:spTree>
    <p:extLst>
      <p:ext uri="{BB962C8B-B14F-4D97-AF65-F5344CB8AC3E}">
        <p14:creationId xmlns:p14="http://schemas.microsoft.com/office/powerpoint/2010/main" xmlns="" val="4302890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409617" y="1935951"/>
            <a:ext cx="5694508" cy="4126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eaLnBrk="0" fontAlgn="base" hangingPunct="0">
              <a:spcBef>
                <a:spcPct val="0"/>
              </a:spcBef>
              <a:spcAft>
                <a:spcPct val="0"/>
              </a:spcAft>
            </a:pPr>
            <a:r>
              <a:rPr lang="en-US" altLang="en-US" sz="1200" dirty="0">
                <a:solidFill>
                  <a:srgbClr val="1D1F22"/>
                </a:solidFill>
                <a:latin typeface="Helvetica" panose="020B0604020202020204" pitchFamily="34" charset="0"/>
                <a:ea typeface="Times New Roman" panose="02020603050405020304" pitchFamily="18" charset="0"/>
              </a:rPr>
              <a:t>With a </a:t>
            </a:r>
            <a:r>
              <a:rPr lang="en-US" altLang="en-US" sz="1200" dirty="0" err="1">
                <a:solidFill>
                  <a:srgbClr val="444444"/>
                </a:solidFill>
                <a:latin typeface="Lucida Console" panose="020B0609040504020204" pitchFamily="49" charset="0"/>
                <a:ea typeface="Times New Roman" panose="02020603050405020304" pitchFamily="18" charset="0"/>
                <a:cs typeface="Courier New" panose="02070309020205020404" pitchFamily="49" charset="0"/>
              </a:rPr>
              <a:t>SQLContext</a:t>
            </a:r>
            <a:r>
              <a:rPr lang="en-US" altLang="en-US" sz="1200" dirty="0">
                <a:solidFill>
                  <a:srgbClr val="1D1F22"/>
                </a:solidFill>
                <a:latin typeface="Helvetica" panose="020B0604020202020204" pitchFamily="34" charset="0"/>
                <a:ea typeface="Times New Roman" panose="02020603050405020304" pitchFamily="18" charset="0"/>
              </a:rPr>
              <a:t>, applications can create </a:t>
            </a:r>
            <a:r>
              <a:rPr lang="en-US" altLang="en-US" sz="1200" dirty="0" err="1">
                <a:solidFill>
                  <a:srgbClr val="444444"/>
                </a:solidFill>
                <a:latin typeface="Lucida Console" panose="020B0609040504020204" pitchFamily="49" charset="0"/>
                <a:ea typeface="Times New Roman" panose="02020603050405020304" pitchFamily="18" charset="0"/>
                <a:cs typeface="Courier New" panose="02070309020205020404" pitchFamily="49" charset="0"/>
              </a:rPr>
              <a:t>DataFrame</a:t>
            </a:r>
            <a:r>
              <a:rPr lang="en-US" altLang="en-US" sz="1200" dirty="0" err="1">
                <a:solidFill>
                  <a:srgbClr val="1D1F22"/>
                </a:solidFill>
                <a:latin typeface="Helvetica" panose="020B0604020202020204" pitchFamily="34" charset="0"/>
                <a:ea typeface="Times New Roman" panose="02020603050405020304" pitchFamily="18" charset="0"/>
              </a:rPr>
              <a:t>s</a:t>
            </a:r>
            <a:r>
              <a:rPr lang="en-US" altLang="en-US" sz="1200" dirty="0">
                <a:solidFill>
                  <a:srgbClr val="1D1F22"/>
                </a:solidFill>
                <a:latin typeface="Helvetica" panose="020B0604020202020204" pitchFamily="34" charset="0"/>
                <a:ea typeface="Times New Roman" panose="02020603050405020304" pitchFamily="18" charset="0"/>
              </a:rPr>
              <a:t> from an </a:t>
            </a:r>
            <a:r>
              <a:rPr lang="en-US" altLang="en-US" sz="1200" dirty="0">
                <a:solidFill>
                  <a:srgbClr val="0088CC"/>
                </a:solidFill>
                <a:latin typeface="Helvetica" panose="020B0604020202020204" pitchFamily="34" charset="0"/>
                <a:ea typeface="Times New Roman" panose="02020603050405020304" pitchFamily="18" charset="0"/>
                <a:hlinkClick r:id="rId2"/>
              </a:rPr>
              <a:t>existing </a:t>
            </a:r>
            <a:r>
              <a:rPr lang="en-US" altLang="en-US" sz="1200" dirty="0">
                <a:solidFill>
                  <a:srgbClr val="0088CC"/>
                </a:solidFill>
                <a:latin typeface="Lucida Console" panose="020B0609040504020204" pitchFamily="49" charset="0"/>
                <a:ea typeface="Times New Roman" panose="02020603050405020304" pitchFamily="18" charset="0"/>
                <a:cs typeface="Courier New" panose="02070309020205020404" pitchFamily="49" charset="0"/>
                <a:hlinkClick r:id="rId2"/>
              </a:rPr>
              <a:t>RDD</a:t>
            </a:r>
            <a:r>
              <a:rPr lang="en-US" altLang="en-US" sz="1200" dirty="0">
                <a:solidFill>
                  <a:srgbClr val="1D1F22"/>
                </a:solidFill>
                <a:latin typeface="Helvetica" panose="020B0604020202020204" pitchFamily="34" charset="0"/>
                <a:ea typeface="Times New Roman" panose="02020603050405020304" pitchFamily="18" charset="0"/>
              </a:rPr>
              <a:t>, </a:t>
            </a:r>
          </a:p>
          <a:p>
            <a:pPr eaLnBrk="0" fontAlgn="base" hangingPunct="0">
              <a:spcBef>
                <a:spcPct val="0"/>
              </a:spcBef>
              <a:spcAft>
                <a:spcPct val="0"/>
              </a:spcAft>
            </a:pPr>
            <a:r>
              <a:rPr lang="en-US" altLang="en-US" sz="1200" dirty="0">
                <a:solidFill>
                  <a:srgbClr val="1D1F22"/>
                </a:solidFill>
                <a:latin typeface="Helvetica" panose="020B0604020202020204" pitchFamily="34" charset="0"/>
                <a:ea typeface="Times New Roman" panose="02020603050405020304" pitchFamily="18" charset="0"/>
              </a:rPr>
              <a:t>from a Hive table, or from </a:t>
            </a:r>
            <a:r>
              <a:rPr lang="en-US" altLang="en-US" sz="1200" dirty="0">
                <a:solidFill>
                  <a:srgbClr val="0088CC"/>
                </a:solidFill>
                <a:latin typeface="Helvetica" panose="020B0604020202020204" pitchFamily="34" charset="0"/>
                <a:ea typeface="Times New Roman" panose="02020603050405020304" pitchFamily="18" charset="0"/>
                <a:hlinkClick r:id="rId2"/>
              </a:rPr>
              <a:t>data sources</a:t>
            </a:r>
            <a:r>
              <a:rPr lang="en-US" altLang="en-US" sz="1200" dirty="0">
                <a:solidFill>
                  <a:srgbClr val="1D1F22"/>
                </a:solidFill>
                <a:latin typeface="Helvetica" panose="020B0604020202020204" pitchFamily="34" charset="0"/>
                <a:ea typeface="Times New Roman" panose="02020603050405020304" pitchFamily="18" charset="0"/>
              </a:rPr>
              <a:t>.</a:t>
            </a:r>
            <a:endParaRPr lang="en-US" altLang="en-US" sz="1200" dirty="0">
              <a:latin typeface="Arial" panose="020B0604020202020204" pitchFamily="34" charset="0"/>
            </a:endParaRPr>
          </a:p>
        </p:txBody>
      </p:sp>
      <p:sp>
        <p:nvSpPr>
          <p:cNvPr id="3" name="Rectangle 2"/>
          <p:cNvSpPr/>
          <p:nvPr/>
        </p:nvSpPr>
        <p:spPr>
          <a:xfrm>
            <a:off x="1410892" y="2672916"/>
            <a:ext cx="6905524" cy="553998"/>
          </a:xfrm>
          <a:prstGeom prst="rect">
            <a:avLst/>
          </a:prstGeom>
        </p:spPr>
        <p:txBody>
          <a:bodyPr wrap="square">
            <a:spAutoFit/>
          </a:bodyPr>
          <a:lstStyle/>
          <a:p>
            <a:pPr>
              <a:lnSpc>
                <a:spcPts val="840"/>
              </a:lnSpc>
              <a:spcAft>
                <a:spcPts val="563"/>
              </a:spcAft>
            </a:pPr>
            <a:r>
              <a:rPr lang="en-US" dirty="0" err="1">
                <a:solidFill>
                  <a:srgbClr val="1D1F22"/>
                </a:solidFill>
                <a:latin typeface="Helvetica" panose="020B0604020202020204" pitchFamily="34" charset="0"/>
                <a:ea typeface="Times New Roman" panose="02020603050405020304" pitchFamily="18" charset="0"/>
              </a:rPr>
              <a:t>val</a:t>
            </a:r>
            <a:r>
              <a:rPr lang="en-US" dirty="0">
                <a:solidFill>
                  <a:srgbClr val="1D1F22"/>
                </a:solidFill>
                <a:latin typeface="Helvetica" panose="020B0604020202020204" pitchFamily="34" charset="0"/>
                <a:ea typeface="Times New Roman" panose="02020603050405020304" pitchFamily="18" charset="0"/>
              </a:rPr>
              <a:t> list = </a:t>
            </a:r>
            <a:r>
              <a:rPr lang="en-US" dirty="0" err="1">
                <a:solidFill>
                  <a:srgbClr val="1D1F22"/>
                </a:solidFill>
                <a:latin typeface="Helvetica" panose="020B0604020202020204" pitchFamily="34" charset="0"/>
                <a:ea typeface="Times New Roman" panose="02020603050405020304" pitchFamily="18" charset="0"/>
              </a:rPr>
              <a:t>sc.parallelize</a:t>
            </a:r>
            <a:r>
              <a:rPr lang="en-US" dirty="0">
                <a:solidFill>
                  <a:srgbClr val="1D1F22"/>
                </a:solidFill>
                <a:latin typeface="Helvetica" panose="020B0604020202020204" pitchFamily="34" charset="0"/>
                <a:ea typeface="Times New Roman" panose="02020603050405020304" pitchFamily="18" charset="0"/>
              </a:rPr>
              <a:t>(1 to 10</a:t>
            </a:r>
            <a:r>
              <a:rPr lang="en-US" dirty="0" smtClean="0">
                <a:solidFill>
                  <a:srgbClr val="1D1F22"/>
                </a:solidFill>
                <a:latin typeface="Helvetica" panose="020B0604020202020204" pitchFamily="34" charset="0"/>
                <a:ea typeface="Times New Roman" panose="02020603050405020304" pitchFamily="18" charset="0"/>
              </a:rPr>
              <a:t>)</a:t>
            </a:r>
          </a:p>
          <a:p>
            <a:pPr>
              <a:lnSpc>
                <a:spcPts val="840"/>
              </a:lnSpc>
              <a:spcAft>
                <a:spcPts val="563"/>
              </a:spcAft>
            </a:pPr>
            <a:endParaRPr lang="en-US" dirty="0">
              <a:latin typeface="Times New Roman" panose="02020603050405020304" pitchFamily="18" charset="0"/>
              <a:ea typeface="Times New Roman" panose="02020603050405020304" pitchFamily="18" charset="0"/>
            </a:endParaRPr>
          </a:p>
          <a:p>
            <a:pPr>
              <a:lnSpc>
                <a:spcPts val="840"/>
              </a:lnSpc>
              <a:spcAft>
                <a:spcPts val="563"/>
              </a:spcAft>
            </a:pPr>
            <a:r>
              <a:rPr lang="en-US" dirty="0" err="1">
                <a:solidFill>
                  <a:srgbClr val="1D1F22"/>
                </a:solidFill>
                <a:latin typeface="Helvetica" panose="020B0604020202020204" pitchFamily="34" charset="0"/>
                <a:ea typeface="Times New Roman" panose="02020603050405020304" pitchFamily="18" charset="0"/>
              </a:rPr>
              <a:t>val</a:t>
            </a:r>
            <a:r>
              <a:rPr lang="en-US" dirty="0">
                <a:solidFill>
                  <a:srgbClr val="1D1F22"/>
                </a:solidFill>
                <a:latin typeface="Helvetica" panose="020B0604020202020204" pitchFamily="34" charset="0"/>
                <a:ea typeface="Times New Roman" panose="02020603050405020304" pitchFamily="18" charset="0"/>
              </a:rPr>
              <a:t> df1 = </a:t>
            </a:r>
            <a:r>
              <a:rPr lang="en-US" dirty="0" err="1">
                <a:solidFill>
                  <a:srgbClr val="1D1F22"/>
                </a:solidFill>
                <a:latin typeface="Helvetica" panose="020B0604020202020204" pitchFamily="34" charset="0"/>
                <a:ea typeface="Times New Roman" panose="02020603050405020304" pitchFamily="18" charset="0"/>
              </a:rPr>
              <a:t>list.map</a:t>
            </a:r>
            <a:r>
              <a:rPr lang="en-US" dirty="0">
                <a:solidFill>
                  <a:srgbClr val="1D1F22"/>
                </a:solidFill>
                <a:latin typeface="Helvetica" panose="020B0604020202020204" pitchFamily="34" charset="0"/>
                <a:ea typeface="Times New Roman" panose="02020603050405020304" pitchFamily="18" charset="0"/>
              </a:rPr>
              <a:t>(</a:t>
            </a:r>
            <a:r>
              <a:rPr lang="en-US" dirty="0" err="1">
                <a:solidFill>
                  <a:srgbClr val="1D1F22"/>
                </a:solidFill>
                <a:latin typeface="Helvetica" panose="020B0604020202020204" pitchFamily="34" charset="0"/>
                <a:ea typeface="Times New Roman" panose="02020603050405020304" pitchFamily="18" charset="0"/>
              </a:rPr>
              <a:t>i</a:t>
            </a:r>
            <a:r>
              <a:rPr lang="en-US" dirty="0">
                <a:solidFill>
                  <a:srgbClr val="1D1F22"/>
                </a:solidFill>
                <a:latin typeface="Helvetica" panose="020B0604020202020204" pitchFamily="34" charset="0"/>
                <a:ea typeface="Times New Roman" panose="02020603050405020304" pitchFamily="18" charset="0"/>
              </a:rPr>
              <a:t>=&gt;(</a:t>
            </a:r>
            <a:r>
              <a:rPr lang="en-US" dirty="0" err="1">
                <a:solidFill>
                  <a:srgbClr val="1D1F22"/>
                </a:solidFill>
                <a:latin typeface="Helvetica" panose="020B0604020202020204" pitchFamily="34" charset="0"/>
                <a:ea typeface="Times New Roman" panose="02020603050405020304" pitchFamily="18" charset="0"/>
              </a:rPr>
              <a:t>i,i</a:t>
            </a:r>
            <a:r>
              <a:rPr lang="en-US" dirty="0">
                <a:solidFill>
                  <a:srgbClr val="1D1F22"/>
                </a:solidFill>
                <a:latin typeface="Helvetica" panose="020B0604020202020204" pitchFamily="34" charset="0"/>
                <a:ea typeface="Times New Roman" panose="02020603050405020304" pitchFamily="18" charset="0"/>
              </a:rPr>
              <a:t>*2)).</a:t>
            </a:r>
            <a:r>
              <a:rPr lang="en-US" dirty="0" err="1">
                <a:solidFill>
                  <a:srgbClr val="1D1F22"/>
                </a:solidFill>
                <a:latin typeface="Helvetica" panose="020B0604020202020204" pitchFamily="34" charset="0"/>
                <a:ea typeface="Times New Roman" panose="02020603050405020304" pitchFamily="18" charset="0"/>
              </a:rPr>
              <a:t>toDF</a:t>
            </a:r>
            <a:r>
              <a:rPr lang="en-US" dirty="0">
                <a:solidFill>
                  <a:srgbClr val="1D1F22"/>
                </a:solidFill>
                <a:latin typeface="Helvetica" panose="020B0604020202020204" pitchFamily="34" charset="0"/>
                <a:ea typeface="Times New Roman" panose="02020603050405020304" pitchFamily="18" charset="0"/>
              </a:rPr>
              <a:t>("</a:t>
            </a:r>
            <a:r>
              <a:rPr lang="en-US" dirty="0" err="1">
                <a:solidFill>
                  <a:srgbClr val="1D1F22"/>
                </a:solidFill>
                <a:latin typeface="Helvetica" panose="020B0604020202020204" pitchFamily="34" charset="0"/>
                <a:ea typeface="Times New Roman" panose="02020603050405020304" pitchFamily="18" charset="0"/>
              </a:rPr>
              <a:t>single","double</a:t>
            </a:r>
            <a:r>
              <a:rPr lang="en-US" dirty="0">
                <a:solidFill>
                  <a:srgbClr val="1D1F22"/>
                </a:solidFill>
                <a:latin typeface="Helvetica" panose="020B0604020202020204" pitchFamily="34"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p:txBody>
      </p:sp>
      <p:sp>
        <p:nvSpPr>
          <p:cNvPr id="4" name="Rectangle 3"/>
          <p:cNvSpPr/>
          <p:nvPr/>
        </p:nvSpPr>
        <p:spPr>
          <a:xfrm>
            <a:off x="1409616" y="3428091"/>
            <a:ext cx="6402744" cy="194925"/>
          </a:xfrm>
          <a:prstGeom prst="rect">
            <a:avLst/>
          </a:prstGeom>
        </p:spPr>
        <p:txBody>
          <a:bodyPr wrap="square">
            <a:spAutoFit/>
          </a:bodyPr>
          <a:lstStyle/>
          <a:p>
            <a:pPr>
              <a:lnSpc>
                <a:spcPts val="840"/>
              </a:lnSpc>
              <a:spcAft>
                <a:spcPts val="563"/>
              </a:spcAft>
            </a:pPr>
            <a:r>
              <a:rPr lang="en-US" dirty="0" err="1">
                <a:solidFill>
                  <a:srgbClr val="1D1F22"/>
                </a:solidFill>
                <a:latin typeface="Helvetica" panose="020B0604020202020204" pitchFamily="34" charset="0"/>
                <a:ea typeface="Times New Roman" panose="02020603050405020304" pitchFamily="18" charset="0"/>
              </a:rPr>
              <a:t>val</a:t>
            </a:r>
            <a:r>
              <a:rPr lang="en-US" dirty="0">
                <a:solidFill>
                  <a:srgbClr val="1D1F22"/>
                </a:solidFill>
                <a:latin typeface="Helvetica" panose="020B0604020202020204" pitchFamily="34" charset="0"/>
                <a:ea typeface="Times New Roman" panose="02020603050405020304" pitchFamily="18" charset="0"/>
              </a:rPr>
              <a:t> a = </a:t>
            </a:r>
            <a:r>
              <a:rPr lang="en-US" dirty="0" smtClean="0">
                <a:solidFill>
                  <a:srgbClr val="1D1F22"/>
                </a:solidFill>
                <a:latin typeface="Helvetica" panose="020B0604020202020204" pitchFamily="34" charset="0"/>
                <a:ea typeface="Times New Roman" panose="02020603050405020304" pitchFamily="18" charset="0"/>
              </a:rPr>
              <a:t>List</a:t>
            </a:r>
            <a:r>
              <a:rPr lang="en-US" dirty="0">
                <a:solidFill>
                  <a:srgbClr val="1D1F22"/>
                </a:solidFill>
                <a:latin typeface="Helvetica" panose="020B0604020202020204" pitchFamily="34" charset="0"/>
                <a:ea typeface="Times New Roman" panose="02020603050405020304" pitchFamily="18" charset="0"/>
              </a:rPr>
              <a:t>(("ironman",3),("kabali",2),("bhahubali",5))</a:t>
            </a:r>
            <a:endParaRPr lang="en-US" dirty="0">
              <a:latin typeface="Times New Roman" panose="02020603050405020304" pitchFamily="18" charset="0"/>
              <a:ea typeface="Times New Roman" panose="02020603050405020304" pitchFamily="18" charset="0"/>
            </a:endParaRPr>
          </a:p>
        </p:txBody>
      </p:sp>
      <p:sp>
        <p:nvSpPr>
          <p:cNvPr id="5" name="Rectangle 4"/>
          <p:cNvSpPr/>
          <p:nvPr/>
        </p:nvSpPr>
        <p:spPr>
          <a:xfrm>
            <a:off x="1409616" y="3695566"/>
            <a:ext cx="3929281" cy="349968"/>
          </a:xfrm>
          <a:prstGeom prst="rect">
            <a:avLst/>
          </a:prstGeom>
        </p:spPr>
        <p:txBody>
          <a:bodyPr wrap="none">
            <a:spAutoFit/>
          </a:bodyPr>
          <a:lstStyle/>
          <a:p>
            <a:r>
              <a:rPr lang="en-US" dirty="0" err="1">
                <a:solidFill>
                  <a:srgbClr val="1D1F22"/>
                </a:solidFill>
                <a:latin typeface="Helvetica" panose="020B0604020202020204" pitchFamily="34" charset="0"/>
                <a:ea typeface="Calibri" panose="020F0502020204030204" pitchFamily="34" charset="0"/>
              </a:rPr>
              <a:t>val</a:t>
            </a:r>
            <a:r>
              <a:rPr lang="en-US" dirty="0">
                <a:solidFill>
                  <a:srgbClr val="1D1F22"/>
                </a:solidFill>
                <a:latin typeface="Helvetica" panose="020B0604020202020204" pitchFamily="34" charset="0"/>
                <a:ea typeface="Calibri" panose="020F0502020204030204" pitchFamily="34" charset="0"/>
              </a:rPr>
              <a:t> ratings = </a:t>
            </a:r>
            <a:r>
              <a:rPr lang="en-US" dirty="0" err="1">
                <a:solidFill>
                  <a:srgbClr val="1D1F22"/>
                </a:solidFill>
                <a:latin typeface="Helvetica" panose="020B0604020202020204" pitchFamily="34" charset="0"/>
                <a:ea typeface="Calibri" panose="020F0502020204030204" pitchFamily="34" charset="0"/>
              </a:rPr>
              <a:t>a.toDF</a:t>
            </a:r>
            <a:r>
              <a:rPr lang="en-US" dirty="0">
                <a:solidFill>
                  <a:srgbClr val="1D1F22"/>
                </a:solidFill>
                <a:latin typeface="Helvetica" panose="020B0604020202020204" pitchFamily="34" charset="0"/>
                <a:ea typeface="Calibri" panose="020F0502020204030204" pitchFamily="34" charset="0"/>
              </a:rPr>
              <a:t>("</a:t>
            </a:r>
            <a:r>
              <a:rPr lang="en-US" dirty="0" err="1">
                <a:solidFill>
                  <a:srgbClr val="1D1F22"/>
                </a:solidFill>
                <a:latin typeface="Helvetica" panose="020B0604020202020204" pitchFamily="34" charset="0"/>
                <a:ea typeface="Calibri" panose="020F0502020204030204" pitchFamily="34" charset="0"/>
              </a:rPr>
              <a:t>movie","rating</a:t>
            </a:r>
            <a:r>
              <a:rPr lang="en-US" dirty="0">
                <a:solidFill>
                  <a:srgbClr val="1D1F22"/>
                </a:solidFill>
                <a:latin typeface="Helvetica" panose="020B0604020202020204" pitchFamily="34" charset="0"/>
                <a:ea typeface="Calibri" panose="020F0502020204030204" pitchFamily="34" charset="0"/>
              </a:rPr>
              <a:t>")</a:t>
            </a:r>
            <a:endParaRPr lang="en-US" dirty="0"/>
          </a:p>
        </p:txBody>
      </p:sp>
      <p:sp>
        <p:nvSpPr>
          <p:cNvPr id="6" name="Rectangle 5"/>
          <p:cNvSpPr/>
          <p:nvPr/>
        </p:nvSpPr>
        <p:spPr>
          <a:xfrm>
            <a:off x="1409616" y="4163771"/>
            <a:ext cx="1364476" cy="194925"/>
          </a:xfrm>
          <a:prstGeom prst="rect">
            <a:avLst/>
          </a:prstGeom>
        </p:spPr>
        <p:txBody>
          <a:bodyPr wrap="none">
            <a:spAutoFit/>
          </a:bodyPr>
          <a:lstStyle/>
          <a:p>
            <a:pPr>
              <a:lnSpc>
                <a:spcPts val="840"/>
              </a:lnSpc>
              <a:spcAft>
                <a:spcPts val="563"/>
              </a:spcAft>
            </a:pPr>
            <a:r>
              <a:rPr lang="en-US" dirty="0" err="1">
                <a:solidFill>
                  <a:srgbClr val="1D1F22"/>
                </a:solidFill>
                <a:latin typeface="Helvetica" panose="020B0604020202020204" pitchFamily="34" charset="0"/>
                <a:ea typeface="Times New Roman" panose="02020603050405020304" pitchFamily="18" charset="0"/>
              </a:rPr>
              <a:t>rating.show</a:t>
            </a:r>
            <a:endParaRPr lang="en-US" dirty="0">
              <a:latin typeface="Times New Roman" panose="02020603050405020304" pitchFamily="18" charset="0"/>
              <a:ea typeface="Times New Roman" panose="02020603050405020304" pitchFamily="18" charset="0"/>
            </a:endParaRPr>
          </a:p>
        </p:txBody>
      </p:sp>
      <p:sp>
        <p:nvSpPr>
          <p:cNvPr id="8" name="Rectangle 7"/>
          <p:cNvSpPr/>
          <p:nvPr/>
        </p:nvSpPr>
        <p:spPr>
          <a:xfrm>
            <a:off x="1328041" y="4615788"/>
            <a:ext cx="3429000" cy="913070"/>
          </a:xfrm>
          <a:prstGeom prst="rect">
            <a:avLst/>
          </a:prstGeom>
        </p:spPr>
        <p:txBody>
          <a:bodyPr>
            <a:spAutoFit/>
          </a:bodyPr>
          <a:lstStyle/>
          <a:p>
            <a:pPr>
              <a:lnSpc>
                <a:spcPts val="840"/>
              </a:lnSpc>
            </a:pPr>
            <a:r>
              <a:rPr lang="en-US" dirty="0">
                <a:solidFill>
                  <a:srgbClr val="1D1F22"/>
                </a:solidFill>
                <a:latin typeface="Helvetica" panose="020B0604020202020204" pitchFamily="34"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a:p>
            <a:pPr>
              <a:lnSpc>
                <a:spcPts val="840"/>
              </a:lnSpc>
            </a:pPr>
            <a:r>
              <a:rPr lang="en-US" dirty="0">
                <a:solidFill>
                  <a:srgbClr val="1D1F22"/>
                </a:solidFill>
                <a:latin typeface="Helvetica" panose="020B0604020202020204" pitchFamily="34" charset="0"/>
                <a:ea typeface="Times New Roman" panose="02020603050405020304" pitchFamily="18" charset="0"/>
              </a:rPr>
              <a:t>|    </a:t>
            </a:r>
            <a:r>
              <a:rPr lang="en-US" dirty="0" err="1">
                <a:solidFill>
                  <a:srgbClr val="1D1F22"/>
                </a:solidFill>
                <a:latin typeface="Helvetica" panose="020B0604020202020204" pitchFamily="34" charset="0"/>
                <a:ea typeface="Times New Roman" panose="02020603050405020304" pitchFamily="18" charset="0"/>
              </a:rPr>
              <a:t>movie|rating</a:t>
            </a:r>
            <a:r>
              <a:rPr lang="en-US" dirty="0">
                <a:solidFill>
                  <a:srgbClr val="1D1F22"/>
                </a:solidFill>
                <a:latin typeface="Helvetica" panose="020B0604020202020204" pitchFamily="34"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a:p>
            <a:pPr>
              <a:lnSpc>
                <a:spcPts val="840"/>
              </a:lnSpc>
            </a:pPr>
            <a:r>
              <a:rPr lang="en-US" dirty="0">
                <a:solidFill>
                  <a:srgbClr val="1D1F22"/>
                </a:solidFill>
                <a:latin typeface="Helvetica" panose="020B0604020202020204" pitchFamily="34"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a:p>
            <a:pPr>
              <a:lnSpc>
                <a:spcPts val="840"/>
              </a:lnSpc>
            </a:pPr>
            <a:r>
              <a:rPr lang="en-US" dirty="0">
                <a:solidFill>
                  <a:srgbClr val="1D1F22"/>
                </a:solidFill>
                <a:latin typeface="Helvetica" panose="020B0604020202020204" pitchFamily="34"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a:lnSpc>
                <a:spcPts val="840"/>
              </a:lnSpc>
            </a:pPr>
            <a:r>
              <a:rPr lang="en-US" dirty="0">
                <a:solidFill>
                  <a:srgbClr val="1D1F22"/>
                </a:solidFill>
                <a:latin typeface="Helvetica" panose="020B0604020202020204" pitchFamily="34" charset="0"/>
                <a:ea typeface="Times New Roman" panose="02020603050405020304" pitchFamily="18" charset="0"/>
              </a:rPr>
              <a:t>|  ironman|     3|</a:t>
            </a:r>
            <a:endParaRPr lang="en-US" dirty="0">
              <a:latin typeface="Times New Roman" panose="02020603050405020304" pitchFamily="18" charset="0"/>
              <a:ea typeface="Times New Roman" panose="02020603050405020304" pitchFamily="18" charset="0"/>
            </a:endParaRPr>
          </a:p>
          <a:p>
            <a:pPr>
              <a:lnSpc>
                <a:spcPts val="840"/>
              </a:lnSpc>
            </a:pPr>
            <a:r>
              <a:rPr lang="en-US" dirty="0">
                <a:solidFill>
                  <a:srgbClr val="1D1F22"/>
                </a:solidFill>
                <a:latin typeface="Helvetica" panose="020B0604020202020204" pitchFamily="34" charset="0"/>
                <a:ea typeface="Times New Roman" panose="02020603050405020304" pitchFamily="18" charset="0"/>
              </a:rPr>
              <a:t>|   </a:t>
            </a:r>
            <a:r>
              <a:rPr lang="en-US" dirty="0" err="1">
                <a:solidFill>
                  <a:srgbClr val="1D1F22"/>
                </a:solidFill>
                <a:latin typeface="Helvetica" panose="020B0604020202020204" pitchFamily="34" charset="0"/>
                <a:ea typeface="Times New Roman" panose="02020603050405020304" pitchFamily="18" charset="0"/>
              </a:rPr>
              <a:t>kabali</a:t>
            </a:r>
            <a:r>
              <a:rPr lang="en-US" dirty="0">
                <a:solidFill>
                  <a:srgbClr val="1D1F22"/>
                </a:solidFill>
                <a:latin typeface="Helvetica" panose="020B0604020202020204" pitchFamily="34" charset="0"/>
                <a:ea typeface="Times New Roman" panose="02020603050405020304" pitchFamily="18" charset="0"/>
              </a:rPr>
              <a:t>|     2|</a:t>
            </a:r>
            <a:endParaRPr lang="en-US" dirty="0">
              <a:latin typeface="Times New Roman" panose="02020603050405020304" pitchFamily="18" charset="0"/>
              <a:ea typeface="Times New Roman" panose="02020603050405020304" pitchFamily="18" charset="0"/>
            </a:endParaRPr>
          </a:p>
          <a:p>
            <a:pPr>
              <a:lnSpc>
                <a:spcPts val="840"/>
              </a:lnSpc>
            </a:pPr>
            <a:r>
              <a:rPr lang="en-US" dirty="0">
                <a:solidFill>
                  <a:srgbClr val="1D1F22"/>
                </a:solidFill>
                <a:latin typeface="Helvetica" panose="020B0604020202020204" pitchFamily="34" charset="0"/>
                <a:ea typeface="Times New Roman" panose="02020603050405020304" pitchFamily="18" charset="0"/>
              </a:rPr>
              <a:t>|</a:t>
            </a:r>
            <a:r>
              <a:rPr lang="en-US" dirty="0" err="1">
                <a:solidFill>
                  <a:srgbClr val="1D1F22"/>
                </a:solidFill>
                <a:latin typeface="Helvetica" panose="020B0604020202020204" pitchFamily="34" charset="0"/>
                <a:ea typeface="Times New Roman" panose="02020603050405020304" pitchFamily="18" charset="0"/>
              </a:rPr>
              <a:t>bhahubali</a:t>
            </a:r>
            <a:r>
              <a:rPr lang="en-US" dirty="0">
                <a:solidFill>
                  <a:srgbClr val="1D1F22"/>
                </a:solidFill>
                <a:latin typeface="Helvetica" panose="020B0604020202020204" pitchFamily="34" charset="0"/>
                <a:ea typeface="Times New Roman" panose="02020603050405020304" pitchFamily="18" charset="0"/>
              </a:rPr>
              <a:t>|     5|</a:t>
            </a:r>
            <a:endParaRPr lang="en-US" dirty="0">
              <a:latin typeface="Times New Roman" panose="02020603050405020304" pitchFamily="18" charset="0"/>
              <a:ea typeface="Times New Roman" panose="02020603050405020304" pitchFamily="18" charset="0"/>
            </a:endParaRPr>
          </a:p>
          <a:p>
            <a:pPr>
              <a:lnSpc>
                <a:spcPts val="840"/>
              </a:lnSpc>
              <a:spcAft>
                <a:spcPts val="563"/>
              </a:spcAft>
            </a:pPr>
            <a:r>
              <a:rPr lang="en-US" dirty="0">
                <a:solidFill>
                  <a:srgbClr val="1D1F22"/>
                </a:solidFill>
                <a:latin typeface="Helvetica" panose="020B0604020202020204" pitchFamily="34"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p:txBody>
      </p:sp>
      <p:sp>
        <p:nvSpPr>
          <p:cNvPr id="7" name="Rectangle 6"/>
          <p:cNvSpPr/>
          <p:nvPr/>
        </p:nvSpPr>
        <p:spPr>
          <a:xfrm>
            <a:off x="3687542" y="4408795"/>
            <a:ext cx="3429000" cy="1122871"/>
          </a:xfrm>
          <a:prstGeom prst="rect">
            <a:avLst/>
          </a:prstGeom>
        </p:spPr>
        <p:txBody>
          <a:bodyPr>
            <a:spAutoFit/>
          </a:bodyPr>
          <a:lstStyle/>
          <a:p>
            <a:r>
              <a:rPr lang="en-US" dirty="0"/>
              <a:t> </a:t>
            </a:r>
            <a:r>
              <a:rPr lang="en-US" dirty="0" err="1"/>
              <a:t>ratings.printSchema</a:t>
            </a:r>
            <a:endParaRPr lang="en-US" dirty="0"/>
          </a:p>
          <a:p>
            <a:r>
              <a:rPr lang="en-US" dirty="0"/>
              <a:t>root</a:t>
            </a:r>
          </a:p>
          <a:p>
            <a:r>
              <a:rPr lang="en-US" dirty="0"/>
              <a:t> |-- movie: string (</a:t>
            </a:r>
            <a:r>
              <a:rPr lang="en-US" dirty="0" err="1"/>
              <a:t>nullable</a:t>
            </a:r>
            <a:r>
              <a:rPr lang="en-US" dirty="0"/>
              <a:t> = true)</a:t>
            </a:r>
          </a:p>
          <a:p>
            <a:r>
              <a:rPr lang="en-US" dirty="0"/>
              <a:t> |-- rating: integer (</a:t>
            </a:r>
            <a:r>
              <a:rPr lang="en-US" dirty="0" err="1"/>
              <a:t>nullable</a:t>
            </a:r>
            <a:r>
              <a:rPr lang="en-US" dirty="0"/>
              <a:t> = false)</a:t>
            </a:r>
          </a:p>
        </p:txBody>
      </p:sp>
      <p:sp>
        <p:nvSpPr>
          <p:cNvPr id="10" name="Title 1"/>
          <p:cNvSpPr txBox="1">
            <a:spLocks/>
          </p:cNvSpPr>
          <p:nvPr/>
        </p:nvSpPr>
        <p:spPr>
          <a:xfrm>
            <a:off x="1415159" y="1105457"/>
            <a:ext cx="6683765" cy="960668"/>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700"/>
              <a:t>Creating Dataframe</a:t>
            </a:r>
            <a:endParaRPr lang="en-US" sz="2700" dirty="0"/>
          </a:p>
        </p:txBody>
      </p:sp>
    </p:spTree>
    <p:extLst>
      <p:ext uri="{BB962C8B-B14F-4D97-AF65-F5344CB8AC3E}">
        <p14:creationId xmlns:p14="http://schemas.microsoft.com/office/powerpoint/2010/main" xmlns="" val="889863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smtClean="0"/>
              <a:t>Dataframe</a:t>
            </a:r>
            <a:endParaRPr lang="en-US" dirty="0"/>
          </a:p>
        </p:txBody>
      </p:sp>
      <p:sp>
        <p:nvSpPr>
          <p:cNvPr id="3" name="Content Placeholder 2"/>
          <p:cNvSpPr>
            <a:spLocks noGrp="1"/>
          </p:cNvSpPr>
          <p:nvPr>
            <p:ph idx="1"/>
          </p:nvPr>
        </p:nvSpPr>
        <p:spPr>
          <a:xfrm>
            <a:off x="899592" y="969850"/>
            <a:ext cx="6686550" cy="2833217"/>
          </a:xfrm>
        </p:spPr>
        <p:txBody>
          <a:bodyPr/>
          <a:lstStyle/>
          <a:p>
            <a:pPr marL="0" indent="0">
              <a:buNone/>
            </a:pPr>
            <a:r>
              <a:rPr lang="en-US" sz="1800" b="1" dirty="0"/>
              <a:t>Manually</a:t>
            </a:r>
          </a:p>
          <a:p>
            <a:pPr lvl="0"/>
            <a:r>
              <a:rPr lang="en-US" dirty="0"/>
              <a:t>Define the data as a sequence.</a:t>
            </a:r>
          </a:p>
          <a:p>
            <a:pPr lvl="0"/>
            <a:r>
              <a:rPr lang="en-US" dirty="0"/>
              <a:t>Convert the sequence to </a:t>
            </a:r>
            <a:r>
              <a:rPr lang="en-US" dirty="0" err="1"/>
              <a:t>DataFrame</a:t>
            </a:r>
            <a:r>
              <a:rPr lang="en-US" dirty="0"/>
              <a:t> and define the column names</a:t>
            </a:r>
          </a:p>
          <a:p>
            <a:pPr marL="685800" lvl="2" indent="0">
              <a:buNone/>
            </a:pPr>
            <a:endParaRPr lang="en-US" dirty="0"/>
          </a:p>
        </p:txBody>
      </p:sp>
      <p:sp>
        <p:nvSpPr>
          <p:cNvPr id="4" name="Rectangle 3"/>
          <p:cNvSpPr/>
          <p:nvPr/>
        </p:nvSpPr>
        <p:spPr>
          <a:xfrm>
            <a:off x="873741" y="3284984"/>
            <a:ext cx="7199306" cy="2668038"/>
          </a:xfrm>
          <a:prstGeom prst="rect">
            <a:avLst/>
          </a:prstGeom>
        </p:spPr>
        <p:txBody>
          <a:bodyPr wrap="square">
            <a:spAutoFit/>
          </a:bodyPr>
          <a:lstStyle/>
          <a:p>
            <a:r>
              <a:rPr lang="en-US" sz="1200" b="1" dirty="0" err="1"/>
              <a:t>val</a:t>
            </a:r>
            <a:r>
              <a:rPr lang="en-US" sz="1200" dirty="0"/>
              <a:t> </a:t>
            </a:r>
            <a:r>
              <a:rPr lang="en-US" sz="1200" dirty="0" err="1"/>
              <a:t>df:Dataframe</a:t>
            </a:r>
            <a:r>
              <a:rPr lang="en-US" sz="1200" dirty="0"/>
              <a:t> </a:t>
            </a:r>
            <a:r>
              <a:rPr lang="en-US" sz="1200" b="1" dirty="0"/>
              <a:t>=</a:t>
            </a:r>
            <a:r>
              <a:rPr lang="en-US" sz="1200" dirty="0"/>
              <a:t> </a:t>
            </a:r>
            <a:r>
              <a:rPr lang="en-US" sz="1200" b="1" dirty="0" err="1"/>
              <a:t>Seq</a:t>
            </a:r>
            <a:r>
              <a:rPr lang="en-US" sz="1200" dirty="0"/>
              <a:t>(("Yoda", "Obi-Wan Kenobi"),</a:t>
            </a:r>
          </a:p>
          <a:p>
            <a:r>
              <a:rPr lang="en-US" sz="1200" dirty="0"/>
              <a:t>             ("Anakin Skywalker", "</a:t>
            </a:r>
            <a:r>
              <a:rPr lang="en-US" sz="1200" dirty="0" err="1"/>
              <a:t>Sheev</a:t>
            </a:r>
            <a:r>
              <a:rPr lang="en-US" sz="1200" dirty="0"/>
              <a:t> </a:t>
            </a:r>
            <a:r>
              <a:rPr lang="en-US" sz="1200" dirty="0" err="1"/>
              <a:t>Palpatine</a:t>
            </a:r>
            <a:r>
              <a:rPr lang="en-US" sz="1200" dirty="0"/>
              <a:t>"),</a:t>
            </a:r>
          </a:p>
          <a:p>
            <a:r>
              <a:rPr lang="en-US" sz="1200" dirty="0"/>
              <a:t>             ("Luke Skywalker",   "Han Solo, Leia Skywalker"),</a:t>
            </a:r>
          </a:p>
          <a:p>
            <a:r>
              <a:rPr lang="en-US" sz="1200" dirty="0"/>
              <a:t>             ("Leia Skywalker",   "Obi-Wan Kenobi"),</a:t>
            </a:r>
          </a:p>
          <a:p>
            <a:r>
              <a:rPr lang="en-US" sz="1200" dirty="0"/>
              <a:t>             ("</a:t>
            </a:r>
            <a:r>
              <a:rPr lang="en-US" sz="1200" dirty="0" err="1"/>
              <a:t>Sheev</a:t>
            </a:r>
            <a:r>
              <a:rPr lang="en-US" sz="1200" dirty="0"/>
              <a:t> </a:t>
            </a:r>
            <a:r>
              <a:rPr lang="en-US" sz="1200" dirty="0" err="1"/>
              <a:t>Palpatine</a:t>
            </a:r>
            <a:r>
              <a:rPr lang="en-US" sz="1200" dirty="0"/>
              <a:t>",  "Anakin Skywalker"),</a:t>
            </a:r>
          </a:p>
          <a:p>
            <a:r>
              <a:rPr lang="en-US" sz="1200" dirty="0"/>
              <a:t>             ("Han Solo",         "Leia Skywalker, Luke Skywalker, Obi-Wan Kenobi, Chewbacca"),</a:t>
            </a:r>
          </a:p>
          <a:p>
            <a:r>
              <a:rPr lang="en-US" sz="1200" dirty="0"/>
              <a:t>             ("Obi-Wan Kenobi",   "Yoda, Qui-</a:t>
            </a:r>
            <a:r>
              <a:rPr lang="en-US" sz="1200" dirty="0" err="1"/>
              <a:t>Gon</a:t>
            </a:r>
            <a:r>
              <a:rPr lang="en-US" sz="1200" dirty="0"/>
              <a:t> Jinn"),</a:t>
            </a:r>
          </a:p>
          <a:p>
            <a:r>
              <a:rPr lang="en-US" sz="1200" dirty="0"/>
              <a:t>             ("R2-D2",            "C-3PO"),</a:t>
            </a:r>
          </a:p>
          <a:p>
            <a:r>
              <a:rPr lang="en-US" sz="1200" dirty="0"/>
              <a:t>             ("C-3PO",            "R2-D2"),</a:t>
            </a:r>
          </a:p>
          <a:p>
            <a:r>
              <a:rPr lang="en-US" sz="1200" dirty="0"/>
              <a:t>             ("Darth Maul",       "</a:t>
            </a:r>
            <a:r>
              <a:rPr lang="en-US" sz="1200" dirty="0" err="1"/>
              <a:t>Sheev</a:t>
            </a:r>
            <a:r>
              <a:rPr lang="en-US" sz="1200" dirty="0"/>
              <a:t> </a:t>
            </a:r>
            <a:r>
              <a:rPr lang="en-US" sz="1200" dirty="0" err="1"/>
              <a:t>Palpatine</a:t>
            </a:r>
            <a:r>
              <a:rPr lang="en-US" sz="1200" dirty="0"/>
              <a:t>"),</a:t>
            </a:r>
          </a:p>
          <a:p>
            <a:r>
              <a:rPr lang="en-US" sz="1200" dirty="0"/>
              <a:t>             ("Chewbacca",        "Han Solo"),</a:t>
            </a:r>
          </a:p>
          <a:p>
            <a:r>
              <a:rPr lang="en-US" sz="1200" dirty="0"/>
              <a:t>             ("</a:t>
            </a:r>
            <a:r>
              <a:rPr lang="en-US" sz="1200" dirty="0" err="1"/>
              <a:t>Lando</a:t>
            </a:r>
            <a:r>
              <a:rPr lang="en-US" sz="1200" dirty="0"/>
              <a:t> </a:t>
            </a:r>
            <a:r>
              <a:rPr lang="en-US" sz="1200" dirty="0" err="1"/>
              <a:t>Calrissian</a:t>
            </a:r>
            <a:r>
              <a:rPr lang="en-US" sz="1200" dirty="0"/>
              <a:t>", "Han Solo"),</a:t>
            </a:r>
          </a:p>
          <a:p>
            <a:r>
              <a:rPr lang="en-US" sz="1200" dirty="0"/>
              <a:t>             ("</a:t>
            </a:r>
            <a:r>
              <a:rPr lang="en-US" sz="1200" dirty="0" err="1"/>
              <a:t>Jabba</a:t>
            </a:r>
            <a:r>
              <a:rPr lang="en-US" sz="1200" dirty="0"/>
              <a:t>",            "</a:t>
            </a:r>
            <a:r>
              <a:rPr lang="en-US" sz="1200" dirty="0" err="1"/>
              <a:t>Boba</a:t>
            </a:r>
            <a:r>
              <a:rPr lang="en-US" sz="1200" dirty="0"/>
              <a:t> </a:t>
            </a:r>
            <a:r>
              <a:rPr lang="en-US" sz="1200" dirty="0" err="1"/>
              <a:t>Fett</a:t>
            </a:r>
            <a:r>
              <a:rPr lang="en-US" sz="1200" dirty="0"/>
              <a:t>")</a:t>
            </a:r>
          </a:p>
          <a:p>
            <a:r>
              <a:rPr lang="en-US" sz="1200" dirty="0"/>
              <a:t>            ).</a:t>
            </a:r>
            <a:r>
              <a:rPr lang="en-US" sz="1200" dirty="0" err="1"/>
              <a:t>toDF</a:t>
            </a:r>
            <a:r>
              <a:rPr lang="en-US" sz="1200" dirty="0"/>
              <a:t>("name", "friends")</a:t>
            </a:r>
          </a:p>
          <a:p>
            <a:endParaRPr lang="en-US" sz="1200" dirty="0"/>
          </a:p>
        </p:txBody>
      </p:sp>
    </p:spTree>
    <p:extLst>
      <p:ext uri="{BB962C8B-B14F-4D97-AF65-F5344CB8AC3E}">
        <p14:creationId xmlns:p14="http://schemas.microsoft.com/office/powerpoint/2010/main" xmlns="" val="2900784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11560" y="332656"/>
            <a:ext cx="3429024" cy="729627"/>
          </a:xfrm>
          <a:prstGeom prst="rect">
            <a:avLst/>
          </a:prstGeom>
        </p:spPr>
        <p:txBody>
          <a:bodyPr/>
          <a:lstStyle/>
          <a:p>
            <a:r>
              <a:rPr lang="en-US" sz="2400" b="1" dirty="0"/>
              <a:t>Running SQL Queries Programmatically</a:t>
            </a:r>
          </a:p>
        </p:txBody>
      </p:sp>
      <p:sp>
        <p:nvSpPr>
          <p:cNvPr id="2" name="Rectangle 1"/>
          <p:cNvSpPr/>
          <p:nvPr/>
        </p:nvSpPr>
        <p:spPr>
          <a:xfrm>
            <a:off x="1331640" y="2078850"/>
            <a:ext cx="6534726" cy="630942"/>
          </a:xfrm>
          <a:prstGeom prst="rect">
            <a:avLst/>
          </a:prstGeom>
        </p:spPr>
        <p:txBody>
          <a:bodyPr wrap="square">
            <a:spAutoFit/>
          </a:bodyPr>
          <a:lstStyle/>
          <a:p>
            <a:pPr marL="22860" marR="22860" algn="just">
              <a:lnSpc>
                <a:spcPts val="1350"/>
              </a:lnSpc>
              <a:spcAft>
                <a:spcPts val="900"/>
              </a:spcAft>
            </a:pPr>
            <a:r>
              <a:rPr lang="en-US" dirty="0">
                <a:solidFill>
                  <a:srgbClr val="000000"/>
                </a:solidFill>
                <a:latin typeface="Verdana" panose="020B0604030504040204" pitchFamily="34" charset="0"/>
                <a:ea typeface="Times New Roman" panose="02020603050405020304" pitchFamily="18" charset="0"/>
              </a:rPr>
              <a:t>An </a:t>
            </a:r>
            <a:r>
              <a:rPr lang="en-US" dirty="0" err="1">
                <a:solidFill>
                  <a:srgbClr val="000000"/>
                </a:solidFill>
                <a:latin typeface="Verdana" panose="020B0604030504040204" pitchFamily="34" charset="0"/>
                <a:ea typeface="Times New Roman" panose="02020603050405020304" pitchFamily="18" charset="0"/>
              </a:rPr>
              <a:t>SQLContext</a:t>
            </a:r>
            <a:r>
              <a:rPr lang="en-US" dirty="0">
                <a:solidFill>
                  <a:srgbClr val="000000"/>
                </a:solidFill>
                <a:latin typeface="Verdana" panose="020B0604030504040204" pitchFamily="34" charset="0"/>
                <a:ea typeface="Times New Roman" panose="02020603050405020304" pitchFamily="18" charset="0"/>
              </a:rPr>
              <a:t> enables applications to run SQL queries programmatically while running SQL functions and returns the result as a </a:t>
            </a:r>
            <a:r>
              <a:rPr lang="en-US" dirty="0" err="1">
                <a:solidFill>
                  <a:srgbClr val="000000"/>
                </a:solidFill>
                <a:latin typeface="Verdana" panose="020B0604030504040204" pitchFamily="34" charset="0"/>
                <a:ea typeface="Times New Roman" panose="02020603050405020304" pitchFamily="18" charset="0"/>
              </a:rPr>
              <a:t>DataFrame</a:t>
            </a:r>
            <a:r>
              <a:rPr lang="en-US" dirty="0">
                <a:solidFill>
                  <a:srgbClr val="000000"/>
                </a:solidFill>
                <a:latin typeface="Verdana" panose="020B0604030504040204" pitchFamily="34"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p:txBody>
      </p:sp>
      <p:sp>
        <p:nvSpPr>
          <p:cNvPr id="4" name="Rectangle 3"/>
          <p:cNvSpPr/>
          <p:nvPr/>
        </p:nvSpPr>
        <p:spPr>
          <a:xfrm>
            <a:off x="1410868" y="2814354"/>
            <a:ext cx="7221400" cy="1380506"/>
          </a:xfrm>
          <a:prstGeom prst="rect">
            <a:avLst/>
          </a:prstGeom>
        </p:spPr>
        <p:txBody>
          <a:bodyPr wrap="none">
            <a:spAutoFit/>
          </a:bodyPr>
          <a:lstStyle/>
          <a:p>
            <a:r>
              <a:rPr lang="en-US" u="sng" dirty="0" err="1"/>
              <a:t>ratings.registerTempTable</a:t>
            </a:r>
            <a:r>
              <a:rPr lang="en-US" dirty="0"/>
              <a:t>("ratings")</a:t>
            </a:r>
          </a:p>
          <a:p>
            <a:r>
              <a:rPr lang="en-US" dirty="0" err="1"/>
              <a:t>val</a:t>
            </a:r>
            <a:r>
              <a:rPr lang="en-US" dirty="0"/>
              <a:t> </a:t>
            </a:r>
            <a:r>
              <a:rPr lang="en-US" dirty="0" err="1"/>
              <a:t>good_movies</a:t>
            </a:r>
            <a:r>
              <a:rPr lang="en-US" dirty="0"/>
              <a:t> = </a:t>
            </a:r>
            <a:r>
              <a:rPr lang="en-US" dirty="0" err="1"/>
              <a:t>sqlContext.sql</a:t>
            </a:r>
            <a:r>
              <a:rPr lang="en-US" dirty="0"/>
              <a:t>(“select * from ratings where rating &gt; 4”)</a:t>
            </a:r>
          </a:p>
          <a:p>
            <a:r>
              <a:rPr lang="en-US" dirty="0" err="1"/>
              <a:t>Good_movies.show</a:t>
            </a:r>
            <a:endParaRPr lang="en-US" dirty="0"/>
          </a:p>
          <a:p>
            <a:endParaRPr lang="en-US" dirty="0"/>
          </a:p>
          <a:p>
            <a:r>
              <a:rPr lang="en-US" dirty="0" err="1"/>
              <a:t>sqlContext.sql</a:t>
            </a:r>
            <a:r>
              <a:rPr lang="en-US" dirty="0"/>
              <a:t>   method returns a </a:t>
            </a:r>
            <a:r>
              <a:rPr lang="en-US" dirty="0" err="1"/>
              <a:t>dataframe</a:t>
            </a:r>
            <a:endParaRPr lang="en-US" dirty="0"/>
          </a:p>
        </p:txBody>
      </p:sp>
      <p:sp>
        <p:nvSpPr>
          <p:cNvPr id="5" name="Rectangle 4"/>
          <p:cNvSpPr/>
          <p:nvPr/>
        </p:nvSpPr>
        <p:spPr>
          <a:xfrm>
            <a:off x="1410893" y="4243435"/>
            <a:ext cx="3429000" cy="865237"/>
          </a:xfrm>
          <a:prstGeom prst="rect">
            <a:avLst/>
          </a:prstGeom>
        </p:spPr>
        <p:txBody>
          <a:bodyPr>
            <a:spAutoFit/>
          </a:bodyPr>
          <a:lstStyle/>
          <a:p>
            <a:r>
              <a:rPr lang="en-US" dirty="0"/>
              <a:t>|    </a:t>
            </a:r>
            <a:r>
              <a:rPr lang="en-US" dirty="0" err="1"/>
              <a:t>movie|rating</a:t>
            </a:r>
            <a:r>
              <a:rPr lang="en-US" dirty="0"/>
              <a:t>|</a:t>
            </a:r>
          </a:p>
          <a:p>
            <a:r>
              <a:rPr lang="en-US" dirty="0"/>
              <a:t>+---------+------+</a:t>
            </a:r>
          </a:p>
          <a:p>
            <a:r>
              <a:rPr lang="en-US" dirty="0"/>
              <a:t>|</a:t>
            </a:r>
            <a:r>
              <a:rPr lang="en-US" dirty="0" err="1"/>
              <a:t>bhahubali</a:t>
            </a:r>
            <a:r>
              <a:rPr lang="en-US" dirty="0"/>
              <a:t>|     5|</a:t>
            </a:r>
          </a:p>
        </p:txBody>
      </p:sp>
    </p:spTree>
    <p:extLst>
      <p:ext uri="{BB962C8B-B14F-4D97-AF65-F5344CB8AC3E}">
        <p14:creationId xmlns:p14="http://schemas.microsoft.com/office/powerpoint/2010/main" xmlns="" val="3946929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68560" y="632029"/>
            <a:ext cx="7418784" cy="729627"/>
          </a:xfrm>
          <a:prstGeom prst="rect">
            <a:avLst/>
          </a:prstGeom>
        </p:spPr>
        <p:txBody>
          <a:bodyPr/>
          <a:lstStyle/>
          <a:p>
            <a:pPr algn="ctr">
              <a:spcBef>
                <a:spcPct val="0"/>
              </a:spcBef>
              <a:defRPr/>
            </a:pPr>
            <a:r>
              <a:rPr lang="en-US" sz="2400" dirty="0"/>
              <a:t>Inferring the Schema Using  Reflection</a:t>
            </a:r>
            <a:endParaRPr lang="en-IN" sz="2400" dirty="0">
              <a:ea typeface="+mj-ea"/>
              <a:cs typeface="+mj-cs"/>
            </a:endParaRPr>
          </a:p>
        </p:txBody>
      </p:sp>
      <p:sp>
        <p:nvSpPr>
          <p:cNvPr id="2" name="Rectangle 1"/>
          <p:cNvSpPr/>
          <p:nvPr/>
        </p:nvSpPr>
        <p:spPr>
          <a:xfrm>
            <a:off x="966709" y="1476643"/>
            <a:ext cx="6372708" cy="1574149"/>
          </a:xfrm>
          <a:prstGeom prst="rect">
            <a:avLst/>
          </a:prstGeom>
        </p:spPr>
        <p:txBody>
          <a:bodyPr wrap="square">
            <a:spAutoFit/>
          </a:bodyPr>
          <a:lstStyle/>
          <a:p>
            <a:pPr>
              <a:lnSpc>
                <a:spcPct val="107000"/>
              </a:lnSpc>
              <a:spcAft>
                <a:spcPts val="600"/>
              </a:spcAft>
            </a:pPr>
            <a:r>
              <a:rPr lang="en-US" dirty="0">
                <a:solidFill>
                  <a:srgbClr val="1D1F22"/>
                </a:solidFill>
                <a:latin typeface="Helvetica" panose="020B0604020202020204" pitchFamily="34" charset="0"/>
                <a:ea typeface="Calibri" panose="020F0502020204030204" pitchFamily="34" charset="0"/>
                <a:cs typeface="Times New Roman" panose="02020603050405020304" pitchFamily="18" charset="0"/>
              </a:rPr>
              <a:t>The Scala interface for Spark SQL supports automatically converting an RDD containing </a:t>
            </a:r>
            <a:r>
              <a:rPr lang="en-US" b="1" dirty="0">
                <a:solidFill>
                  <a:srgbClr val="1D1F22"/>
                </a:solidFill>
                <a:latin typeface="Helvetica" panose="020B0604020202020204" pitchFamily="34" charset="0"/>
                <a:ea typeface="Calibri" panose="020F0502020204030204" pitchFamily="34" charset="0"/>
                <a:cs typeface="Times New Roman" panose="02020603050405020304" pitchFamily="18" charset="0"/>
              </a:rPr>
              <a:t>case classes</a:t>
            </a:r>
            <a:r>
              <a:rPr lang="en-US" dirty="0">
                <a:solidFill>
                  <a:srgbClr val="1D1F22"/>
                </a:solidFill>
                <a:latin typeface="Helvetica" panose="020B0604020202020204" pitchFamily="34" charset="0"/>
                <a:ea typeface="Calibri" panose="020F0502020204030204" pitchFamily="34" charset="0"/>
                <a:cs typeface="Times New Roman" panose="02020603050405020304" pitchFamily="18" charset="0"/>
              </a:rPr>
              <a:t> to a </a:t>
            </a:r>
            <a:r>
              <a:rPr lang="en-US" dirty="0" err="1">
                <a:solidFill>
                  <a:srgbClr val="1D1F22"/>
                </a:solidFill>
                <a:latin typeface="Helvetica" panose="020B0604020202020204" pitchFamily="34" charset="0"/>
                <a:ea typeface="Calibri" panose="020F0502020204030204" pitchFamily="34" charset="0"/>
                <a:cs typeface="Times New Roman" panose="02020603050405020304" pitchFamily="18" charset="0"/>
              </a:rPr>
              <a:t>DataFrame</a:t>
            </a:r>
            <a:r>
              <a:rPr lang="en-US" dirty="0">
                <a:solidFill>
                  <a:srgbClr val="1D1F22"/>
                </a:solidFill>
                <a:latin typeface="Helvetica" panose="020B0604020202020204" pitchFamily="34" charset="0"/>
                <a:ea typeface="Calibri" panose="020F0502020204030204" pitchFamily="34" charset="0"/>
                <a:cs typeface="Times New Roman" panose="02020603050405020304" pitchFamily="18" charset="0"/>
              </a:rPr>
              <a:t>. The case class defines the schema of the table. The names of the arguments to the case class are read using reflection and become the names of the columns. </a:t>
            </a:r>
            <a:endParaRPr lang="en-US" sz="15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000744" y="3179287"/>
            <a:ext cx="4083169" cy="388696"/>
          </a:xfrm>
          <a:prstGeom prst="rect">
            <a:avLst/>
          </a:prstGeom>
        </p:spPr>
        <p:txBody>
          <a:bodyPr wrap="none">
            <a:spAutoFit/>
          </a:bodyPr>
          <a:lstStyle/>
          <a:p>
            <a:pPr>
              <a:lnSpc>
                <a:spcPct val="107000"/>
              </a:lnSpc>
              <a:spcBef>
                <a:spcPts val="2250"/>
              </a:spcBef>
              <a:spcAft>
                <a:spcPts val="563"/>
              </a:spcAft>
            </a:pPr>
            <a:r>
              <a:rPr lang="en-US"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Loading the file and creating a RDD</a:t>
            </a:r>
            <a:endParaRPr lang="en-US" sz="105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Rectangle 3"/>
          <p:cNvSpPr/>
          <p:nvPr/>
        </p:nvSpPr>
        <p:spPr>
          <a:xfrm>
            <a:off x="962671" y="3558298"/>
            <a:ext cx="8820472" cy="619272"/>
          </a:xfrm>
          <a:prstGeom prst="rect">
            <a:avLst/>
          </a:prstGeom>
        </p:spPr>
        <p:txBody>
          <a:bodyPr wrap="square">
            <a:spAutoFit/>
          </a:bodyPr>
          <a:lstStyle/>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t>
            </a:r>
            <a:r>
              <a:rPr lang="en-US" sz="16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al</a:t>
            </a:r>
            <a:r>
              <a:rPr lang="en-US" sz="16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yahoo_stocks</a:t>
            </a:r>
            <a:r>
              <a:rPr lang="en-US" sz="1600"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sc</a:t>
            </a:r>
            <a:r>
              <a:rPr lang="en-US" sz="1600" dirty="0" err="1">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textFile</a:t>
            </a:r>
            <a:r>
              <a:rPr lang="en-US" sz="1600"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smtClean="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user/</a:t>
            </a:r>
            <a:r>
              <a:rPr lang="en-US" sz="1600" dirty="0" err="1" smtClean="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cloudera</a:t>
            </a:r>
            <a:r>
              <a:rPr lang="en-US" sz="1600" dirty="0" smtClean="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/datasets/yahoo_stocks.csv</a:t>
            </a:r>
            <a:r>
              <a:rPr lang="en-US" sz="1600" dirty="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yahoo_stocks</a:t>
            </a:r>
            <a:r>
              <a:rPr lang="en-US" sz="1600" dirty="0" err="1">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take</a:t>
            </a:r>
            <a:r>
              <a:rPr lang="en-US" sz="1600"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10</a:t>
            </a:r>
            <a:r>
              <a:rPr lang="en-US" sz="1600"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975190" y="4228436"/>
            <a:ext cx="4134465" cy="388696"/>
          </a:xfrm>
          <a:prstGeom prst="rect">
            <a:avLst/>
          </a:prstGeom>
        </p:spPr>
        <p:txBody>
          <a:bodyPr wrap="none">
            <a:spAutoFit/>
          </a:bodyPr>
          <a:lstStyle/>
          <a:p>
            <a:pPr>
              <a:lnSpc>
                <a:spcPct val="107000"/>
              </a:lnSpc>
              <a:spcBef>
                <a:spcPts val="2250"/>
              </a:spcBef>
              <a:spcAft>
                <a:spcPts val="563"/>
              </a:spcAft>
            </a:pPr>
            <a:r>
              <a:rPr lang="en-US"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Separating the header from the data</a:t>
            </a:r>
            <a:endParaRPr lang="en-US" sz="105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953579" y="4631794"/>
            <a:ext cx="6993705" cy="349968"/>
          </a:xfrm>
          <a:prstGeom prst="rect">
            <a:avLst/>
          </a:prstGeom>
        </p:spPr>
        <p:txBody>
          <a:bodyPr wrap="square">
            <a:spAutoFit/>
          </a:bodyPr>
          <a:lstStyle/>
          <a:p>
            <a:r>
              <a:rPr lang="en-US" dirty="0">
                <a:solidFill>
                  <a:srgbClr val="333333"/>
                </a:solidFill>
                <a:latin typeface="Helvetica" panose="020B0604020202020204" pitchFamily="34" charset="0"/>
                <a:ea typeface="Times New Roman" panose="02020603050405020304" pitchFamily="18" charset="0"/>
              </a:rPr>
              <a:t>Let’s assign the first row of the RDD above to a new variable</a:t>
            </a:r>
            <a:endParaRPr lang="en-US" dirty="0">
              <a:latin typeface="Times New Roman" panose="02020603050405020304" pitchFamily="18" charset="0"/>
              <a:ea typeface="Times New Roman" panose="02020603050405020304" pitchFamily="18" charset="0"/>
            </a:endParaRPr>
          </a:p>
        </p:txBody>
      </p:sp>
      <p:sp>
        <p:nvSpPr>
          <p:cNvPr id="8" name="Rectangle 7"/>
          <p:cNvSpPr/>
          <p:nvPr/>
        </p:nvSpPr>
        <p:spPr>
          <a:xfrm>
            <a:off x="1000744" y="4957555"/>
            <a:ext cx="3042821" cy="349968"/>
          </a:xfrm>
          <a:prstGeom prst="rect">
            <a:avLst/>
          </a:prstGeom>
        </p:spPr>
        <p:txBody>
          <a:bodyPr wrap="none">
            <a:spAutoFit/>
          </a:bodyPr>
          <a:lstStyle/>
          <a:p>
            <a:r>
              <a:rPr lang="en-US" dirty="0" err="1"/>
              <a:t>val</a:t>
            </a:r>
            <a:r>
              <a:rPr lang="en-US" dirty="0"/>
              <a:t> header =</a:t>
            </a:r>
            <a:r>
              <a:rPr lang="en-US" dirty="0" err="1"/>
              <a:t>yahoo_stocks.first</a:t>
            </a:r>
            <a:endParaRPr lang="en-US" dirty="0"/>
          </a:p>
        </p:txBody>
      </p:sp>
      <p:sp>
        <p:nvSpPr>
          <p:cNvPr id="10" name="Rectangle 9"/>
          <p:cNvSpPr/>
          <p:nvPr/>
        </p:nvSpPr>
        <p:spPr>
          <a:xfrm>
            <a:off x="1000744" y="5393881"/>
            <a:ext cx="7243664" cy="388696"/>
          </a:xfrm>
          <a:prstGeom prst="rect">
            <a:avLst/>
          </a:prstGeom>
        </p:spPr>
        <p:txBody>
          <a:bodyPr wrap="square">
            <a:spAutoFit/>
          </a:bodyPr>
          <a:lstStyle/>
          <a:p>
            <a:pPr>
              <a:lnSpc>
                <a:spcPct val="107000"/>
              </a:lnSpc>
              <a:spcAft>
                <a:spcPts val="600"/>
              </a:spcAft>
            </a:pP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Let’s dump this new RDD in the console to see what we have here:</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009980" y="5917442"/>
            <a:ext cx="944489" cy="388696"/>
          </a:xfrm>
          <a:prstGeom prst="rect">
            <a:avLst/>
          </a:prstGeom>
        </p:spPr>
        <p:txBody>
          <a:bodyPr wrap="none">
            <a:spAutoFit/>
          </a:bodyPr>
          <a:lstStyle/>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header</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685342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539552" y="587321"/>
            <a:ext cx="4835318" cy="729627"/>
          </a:xfrm>
          <a:prstGeom prst="rect">
            <a:avLst/>
          </a:prstGeom>
        </p:spPr>
        <p:txBody>
          <a:bodyPr/>
          <a:lstStyle/>
          <a:p>
            <a:pPr algn="ctr">
              <a:spcBef>
                <a:spcPct val="0"/>
              </a:spcBef>
              <a:defRPr/>
            </a:pPr>
            <a:r>
              <a:rPr lang="en-US" sz="2400" dirty="0"/>
              <a:t>Inferring the Schema Using Reflection</a:t>
            </a:r>
            <a:endParaRPr lang="en-IN" sz="2400" dirty="0"/>
          </a:p>
        </p:txBody>
      </p:sp>
      <p:sp>
        <p:nvSpPr>
          <p:cNvPr id="2" name="Rectangle 1"/>
          <p:cNvSpPr/>
          <p:nvPr/>
        </p:nvSpPr>
        <p:spPr>
          <a:xfrm>
            <a:off x="539552" y="1328888"/>
            <a:ext cx="8424936" cy="607602"/>
          </a:xfrm>
          <a:prstGeom prst="rect">
            <a:avLst/>
          </a:prstGeom>
        </p:spPr>
        <p:txBody>
          <a:bodyPr wrap="square">
            <a:spAutoFit/>
          </a:bodyPr>
          <a:lstStyle/>
          <a:p>
            <a:r>
              <a:rPr lang="en-US" dirty="0">
                <a:solidFill>
                  <a:srgbClr val="333333"/>
                </a:solidFill>
                <a:latin typeface="Helvetica" panose="020B0604020202020204" pitchFamily="34" charset="0"/>
                <a:ea typeface="Times New Roman" panose="02020603050405020304" pitchFamily="18" charset="0"/>
              </a:rPr>
              <a:t>Now we need to separate the data into a new RDD where we do not have the header </a:t>
            </a:r>
            <a:endParaRPr lang="en-US" dirty="0"/>
          </a:p>
        </p:txBody>
      </p:sp>
      <p:sp>
        <p:nvSpPr>
          <p:cNvPr id="3" name="Rectangle 2"/>
          <p:cNvSpPr/>
          <p:nvPr/>
        </p:nvSpPr>
        <p:spPr>
          <a:xfrm>
            <a:off x="539552" y="1978858"/>
            <a:ext cx="7098179" cy="349968"/>
          </a:xfrm>
          <a:prstGeom prst="rect">
            <a:avLst/>
          </a:prstGeom>
        </p:spPr>
        <p:txBody>
          <a:bodyPr wrap="square">
            <a:spAutoFit/>
          </a:bodyPr>
          <a:lstStyle/>
          <a:p>
            <a:r>
              <a:rPr lang="en-US" dirty="0" err="1">
                <a:solidFill>
                  <a:srgbClr val="000000"/>
                </a:solidFill>
                <a:latin typeface="Consolas" panose="020B0609020204030204" pitchFamily="49" charset="0"/>
                <a:ea typeface="Times New Roman" panose="02020603050405020304" pitchFamily="18" charset="0"/>
              </a:rPr>
              <a:t>val</a:t>
            </a:r>
            <a:r>
              <a:rPr lang="en-US" dirty="0">
                <a:solidFill>
                  <a:srgbClr val="000000"/>
                </a:solidFill>
                <a:latin typeface="Consolas" panose="020B0609020204030204" pitchFamily="49" charset="0"/>
                <a:ea typeface="Times New Roman" panose="02020603050405020304" pitchFamily="18" charset="0"/>
              </a:rPr>
              <a:t> data </a:t>
            </a:r>
            <a:r>
              <a:rPr lang="en-US" dirty="0">
                <a:solidFill>
                  <a:srgbClr val="666600"/>
                </a:solidFill>
                <a:latin typeface="Consolas" panose="020B0609020204030204" pitchFamily="49" charset="0"/>
                <a:ea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rPr>
              <a:t>yahoo_stocks</a:t>
            </a:r>
            <a:r>
              <a:rPr lang="en-US" dirty="0" err="1">
                <a:solidFill>
                  <a:srgbClr val="666600"/>
                </a:solidFill>
                <a:latin typeface="Consolas" panose="020B0609020204030204" pitchFamily="49" charset="0"/>
                <a:ea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rPr>
              <a:t>filter</a:t>
            </a:r>
            <a:r>
              <a:rPr lang="en-US" dirty="0">
                <a:solidFill>
                  <a:srgbClr val="666600"/>
                </a:solidFill>
                <a:latin typeface="Consolas" panose="020B0609020204030204" pitchFamily="49" charset="0"/>
                <a:ea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rPr>
              <a:t>_ </a:t>
            </a:r>
            <a:r>
              <a:rPr lang="en-US" dirty="0">
                <a:solidFill>
                  <a:srgbClr val="666600"/>
                </a:solidFill>
                <a:latin typeface="Consolas" panose="020B0609020204030204" pitchFamily="49" charset="0"/>
                <a:ea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rPr>
              <a:t> header</a:t>
            </a:r>
            <a:r>
              <a:rPr lang="en-US" dirty="0">
                <a:solidFill>
                  <a:srgbClr val="666600"/>
                </a:solidFill>
                <a:latin typeface="Consolas" panose="020B0609020204030204" pitchFamily="49" charset="0"/>
                <a:ea typeface="Times New Roman" panose="02020603050405020304" pitchFamily="18" charset="0"/>
              </a:rPr>
              <a:t>)</a:t>
            </a:r>
            <a:endParaRPr lang="en-US" dirty="0"/>
          </a:p>
        </p:txBody>
      </p:sp>
      <p:sp>
        <p:nvSpPr>
          <p:cNvPr id="4" name="Rectangle 3"/>
          <p:cNvSpPr/>
          <p:nvPr/>
        </p:nvSpPr>
        <p:spPr>
          <a:xfrm>
            <a:off x="539552" y="2433568"/>
            <a:ext cx="2236510" cy="388696"/>
          </a:xfrm>
          <a:prstGeom prst="rect">
            <a:avLst/>
          </a:prstGeom>
        </p:spPr>
        <p:txBody>
          <a:bodyPr wrap="none">
            <a:spAutoFit/>
          </a:bodyPr>
          <a:lstStyle/>
          <a:p>
            <a:pPr>
              <a:lnSpc>
                <a:spcPct val="107000"/>
              </a:lnSpc>
              <a:spcBef>
                <a:spcPts val="2250"/>
              </a:spcBef>
              <a:spcAft>
                <a:spcPts val="563"/>
              </a:spcAft>
            </a:pPr>
            <a:r>
              <a:rPr lang="en-US"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Creating a schema</a:t>
            </a:r>
            <a:endParaRPr lang="en-US" sz="105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4"/>
          <p:cNvSpPr/>
          <p:nvPr/>
        </p:nvSpPr>
        <p:spPr>
          <a:xfrm>
            <a:off x="539552" y="2946454"/>
            <a:ext cx="8424936" cy="607602"/>
          </a:xfrm>
          <a:prstGeom prst="rect">
            <a:avLst/>
          </a:prstGeom>
        </p:spPr>
        <p:txBody>
          <a:bodyPr wrap="square">
            <a:spAutoFit/>
          </a:bodyPr>
          <a:lstStyle/>
          <a:p>
            <a:r>
              <a:rPr lang="en-US" dirty="0"/>
              <a:t>case class </a:t>
            </a:r>
            <a:r>
              <a:rPr lang="en-US" dirty="0" err="1"/>
              <a:t>YahooStockPrice</a:t>
            </a:r>
            <a:r>
              <a:rPr lang="en-US" dirty="0"/>
              <a:t>(</a:t>
            </a:r>
            <a:r>
              <a:rPr lang="en-US" dirty="0" err="1"/>
              <a:t>date:String</a:t>
            </a:r>
            <a:r>
              <a:rPr lang="en-US" dirty="0"/>
              <a:t>, </a:t>
            </a:r>
            <a:r>
              <a:rPr lang="en-US" dirty="0" err="1"/>
              <a:t>open:Float</a:t>
            </a:r>
            <a:r>
              <a:rPr lang="en-US" dirty="0"/>
              <a:t>, </a:t>
            </a:r>
            <a:r>
              <a:rPr lang="en-US" dirty="0" err="1"/>
              <a:t>high:Float</a:t>
            </a:r>
            <a:r>
              <a:rPr lang="en-US" dirty="0"/>
              <a:t>, </a:t>
            </a:r>
            <a:r>
              <a:rPr lang="en-US" dirty="0" err="1"/>
              <a:t>low:Float</a:t>
            </a:r>
            <a:r>
              <a:rPr lang="en-US" dirty="0"/>
              <a:t>, </a:t>
            </a:r>
            <a:r>
              <a:rPr lang="en-US" dirty="0" err="1"/>
              <a:t>close:Float</a:t>
            </a:r>
            <a:r>
              <a:rPr lang="en-US" dirty="0"/>
              <a:t>, </a:t>
            </a:r>
            <a:r>
              <a:rPr lang="en-US" dirty="0" err="1"/>
              <a:t>volume:Integer,adjClose:Float</a:t>
            </a:r>
            <a:r>
              <a:rPr lang="en-US" dirty="0"/>
              <a:t>)</a:t>
            </a:r>
          </a:p>
        </p:txBody>
      </p:sp>
      <p:sp>
        <p:nvSpPr>
          <p:cNvPr id="6" name="Rectangle 5"/>
          <p:cNvSpPr/>
          <p:nvPr/>
        </p:nvSpPr>
        <p:spPr>
          <a:xfrm>
            <a:off x="565025" y="3554056"/>
            <a:ext cx="6077456" cy="1030347"/>
          </a:xfrm>
          <a:prstGeom prst="rect">
            <a:avLst/>
          </a:prstGeom>
        </p:spPr>
        <p:txBody>
          <a:bodyPr wrap="square">
            <a:spAutoFit/>
          </a:bodyPr>
          <a:lstStyle/>
          <a:p>
            <a:pPr>
              <a:lnSpc>
                <a:spcPct val="107000"/>
              </a:lnSpc>
              <a:spcBef>
                <a:spcPts val="2250"/>
              </a:spcBef>
              <a:spcAft>
                <a:spcPts val="563"/>
              </a:spcAft>
            </a:pPr>
            <a:r>
              <a:rPr lang="en-US" sz="2100"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Attaching the schema to the parsed data</a:t>
            </a:r>
            <a:endParaRPr lang="en-US"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333333"/>
                </a:solidFill>
                <a:latin typeface="Helvetica" panose="020B0604020202020204" pitchFamily="34" charset="0"/>
                <a:ea typeface="Times New Roman" panose="02020603050405020304" pitchFamily="18" charset="0"/>
              </a:rPr>
              <a:t>Create an RDD of Yahoo Stock Price objects and register it as a table.</a:t>
            </a:r>
            <a:endParaRPr lang="en-US" dirty="0">
              <a:latin typeface="Times New Roman" panose="02020603050405020304" pitchFamily="18" charset="0"/>
              <a:ea typeface="Times New Roman" panose="02020603050405020304" pitchFamily="18" charset="0"/>
            </a:endParaRPr>
          </a:p>
        </p:txBody>
      </p:sp>
      <p:sp>
        <p:nvSpPr>
          <p:cNvPr id="7" name="Rectangle 6"/>
          <p:cNvSpPr/>
          <p:nvPr/>
        </p:nvSpPr>
        <p:spPr>
          <a:xfrm>
            <a:off x="565025" y="4725144"/>
            <a:ext cx="6243464" cy="1574149"/>
          </a:xfrm>
          <a:prstGeom prst="rect">
            <a:avLst/>
          </a:prstGeom>
        </p:spPr>
        <p:txBody>
          <a:bodyPr wrap="square">
            <a:spAutoFit/>
          </a:bodyPr>
          <a:lstStyle/>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val</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stockprice</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data</a:t>
            </a:r>
            <a:r>
              <a:rPr lang="en-US" dirty="0" err="1">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map</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_</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split</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map</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row </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=&gt;</a:t>
            </a:r>
            <a:r>
              <a:rPr lang="en-US" dirty="0" err="1">
                <a:solidFill>
                  <a:srgbClr val="660066"/>
                </a:solidFill>
                <a:latin typeface="Consolas" panose="020B0609020204030204" pitchFamily="49" charset="0"/>
                <a:ea typeface="Times New Roman" panose="02020603050405020304" pitchFamily="18" charset="0"/>
                <a:cs typeface="Times New Roman" panose="02020603050405020304" pitchFamily="18" charset="0"/>
              </a:rPr>
              <a:t>YahooStockPrice</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row</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0</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row</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1</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trim</a:t>
            </a:r>
            <a:r>
              <a:rPr lang="en-US" dirty="0" err="1">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toFloat</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row</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2</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trim</a:t>
            </a:r>
            <a:r>
              <a:rPr lang="en-US" dirty="0" err="1">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toFloat</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row</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3</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trim</a:t>
            </a:r>
            <a:r>
              <a:rPr lang="en-US" dirty="0" err="1">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toFloat</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row</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4</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trim</a:t>
            </a:r>
            <a:r>
              <a:rPr lang="en-US" dirty="0" err="1">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toFloat</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row</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5</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trim</a:t>
            </a:r>
            <a:r>
              <a:rPr lang="en-US" dirty="0" err="1">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toInt</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row</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6</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trim</a:t>
            </a:r>
            <a:r>
              <a:rPr lang="en-US" dirty="0" err="1">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toFloat</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toDF</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862213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09092" y="580835"/>
            <a:ext cx="4835318" cy="729627"/>
          </a:xfrm>
          <a:prstGeom prst="rect">
            <a:avLst/>
          </a:prstGeom>
        </p:spPr>
        <p:txBody>
          <a:bodyPr/>
          <a:lstStyle/>
          <a:p>
            <a:pPr algn="ctr">
              <a:spcBef>
                <a:spcPct val="0"/>
              </a:spcBef>
              <a:defRPr/>
            </a:pPr>
            <a:r>
              <a:rPr lang="en-US" sz="2400" dirty="0"/>
              <a:t>Inferring the Schema Using Reflection</a:t>
            </a:r>
            <a:endParaRPr lang="en-IN" sz="2400" dirty="0"/>
          </a:p>
        </p:txBody>
      </p:sp>
      <p:sp>
        <p:nvSpPr>
          <p:cNvPr id="2" name="Rectangle 1"/>
          <p:cNvSpPr/>
          <p:nvPr/>
        </p:nvSpPr>
        <p:spPr>
          <a:xfrm>
            <a:off x="779084" y="1338187"/>
            <a:ext cx="8257412" cy="685059"/>
          </a:xfrm>
          <a:prstGeom prst="rect">
            <a:avLst/>
          </a:prstGeom>
        </p:spPr>
        <p:txBody>
          <a:bodyPr wrap="square">
            <a:spAutoFit/>
          </a:bodyPr>
          <a:lstStyle/>
          <a:p>
            <a:pPr>
              <a:lnSpc>
                <a:spcPct val="107000"/>
              </a:lnSpc>
              <a:spcAft>
                <a:spcPts val="600"/>
              </a:spcAft>
            </a:pP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Let’s verify that the data has been correctly parsed by the statement above by dumping the first row of the RDD containing the parsed data:</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98717" y="2109031"/>
            <a:ext cx="1579087" cy="349968"/>
          </a:xfrm>
          <a:prstGeom prst="rect">
            <a:avLst/>
          </a:prstGeom>
        </p:spPr>
        <p:txBody>
          <a:bodyPr wrap="none">
            <a:spAutoFit/>
          </a:bodyPr>
          <a:lstStyle/>
          <a:p>
            <a:r>
              <a:rPr lang="en-US" dirty="0" err="1"/>
              <a:t>stockprice.first</a:t>
            </a:r>
            <a:endParaRPr lang="en-US" dirty="0"/>
          </a:p>
        </p:txBody>
      </p:sp>
      <p:sp>
        <p:nvSpPr>
          <p:cNvPr id="5" name="Rectangle 4"/>
          <p:cNvSpPr/>
          <p:nvPr/>
        </p:nvSpPr>
        <p:spPr>
          <a:xfrm>
            <a:off x="687014" y="2517324"/>
            <a:ext cx="4968552" cy="388696"/>
          </a:xfrm>
          <a:prstGeom prst="rect">
            <a:avLst/>
          </a:prstGeom>
        </p:spPr>
        <p:txBody>
          <a:bodyPr wrap="square">
            <a:spAutoFit/>
          </a:bodyPr>
          <a:lstStyle/>
          <a:p>
            <a:pPr>
              <a:lnSpc>
                <a:spcPct val="107000"/>
              </a:lnSpc>
              <a:spcAft>
                <a:spcPts val="600"/>
              </a:spcAft>
            </a:pP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To verify the schema, let’s dump the schema:</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798717" y="3085292"/>
            <a:ext cx="2372573" cy="349968"/>
          </a:xfrm>
          <a:prstGeom prst="rect">
            <a:avLst/>
          </a:prstGeom>
        </p:spPr>
        <p:txBody>
          <a:bodyPr wrap="none">
            <a:spAutoFit/>
          </a:bodyPr>
          <a:lstStyle/>
          <a:p>
            <a:r>
              <a:rPr lang="en-US" dirty="0" err="1"/>
              <a:t>stockprice.printSchema</a:t>
            </a:r>
            <a:endParaRPr lang="en-US" dirty="0"/>
          </a:p>
        </p:txBody>
      </p:sp>
      <p:sp>
        <p:nvSpPr>
          <p:cNvPr id="7" name="Rectangle 6"/>
          <p:cNvSpPr/>
          <p:nvPr/>
        </p:nvSpPr>
        <p:spPr>
          <a:xfrm>
            <a:off x="488560" y="3599931"/>
            <a:ext cx="5365460" cy="2463238"/>
          </a:xfrm>
          <a:prstGeom prst="rect">
            <a:avLst/>
          </a:prstGeom>
        </p:spPr>
        <p:txBody>
          <a:bodyPr wrap="square">
            <a:spAutoFit/>
          </a:bodyPr>
          <a:lstStyle/>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root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date: string (</a:t>
            </a:r>
            <a:r>
              <a:rPr lang="en-US" dirty="0" err="1">
                <a:solidFill>
                  <a:srgbClr val="333333"/>
                </a:solidFill>
                <a:latin typeface="Consolas" panose="020B0609020204030204" pitchFamily="49" charset="0"/>
                <a:ea typeface="Times New Roman" panose="02020603050405020304" pitchFamily="18" charset="0"/>
                <a:cs typeface="Times New Roman" panose="02020603050405020304" pitchFamily="18" charset="0"/>
              </a:rPr>
              <a:t>nullable</a:t>
            </a: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true)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open: float (</a:t>
            </a:r>
            <a:r>
              <a:rPr lang="en-US" dirty="0" err="1">
                <a:solidFill>
                  <a:srgbClr val="333333"/>
                </a:solidFill>
                <a:latin typeface="Consolas" panose="020B0609020204030204" pitchFamily="49" charset="0"/>
                <a:ea typeface="Times New Roman" panose="02020603050405020304" pitchFamily="18" charset="0"/>
                <a:cs typeface="Times New Roman" panose="02020603050405020304" pitchFamily="18" charset="0"/>
              </a:rPr>
              <a:t>nullable</a:t>
            </a: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false)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high: float (</a:t>
            </a:r>
            <a:r>
              <a:rPr lang="en-US" dirty="0" err="1">
                <a:solidFill>
                  <a:srgbClr val="333333"/>
                </a:solidFill>
                <a:latin typeface="Consolas" panose="020B0609020204030204" pitchFamily="49" charset="0"/>
                <a:ea typeface="Times New Roman" panose="02020603050405020304" pitchFamily="18" charset="0"/>
                <a:cs typeface="Times New Roman" panose="02020603050405020304" pitchFamily="18" charset="0"/>
              </a:rPr>
              <a:t>nullable</a:t>
            </a: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false)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low: float (</a:t>
            </a:r>
            <a:r>
              <a:rPr lang="en-US" dirty="0" err="1">
                <a:solidFill>
                  <a:srgbClr val="333333"/>
                </a:solidFill>
                <a:latin typeface="Consolas" panose="020B0609020204030204" pitchFamily="49" charset="0"/>
                <a:ea typeface="Times New Roman" panose="02020603050405020304" pitchFamily="18" charset="0"/>
                <a:cs typeface="Times New Roman" panose="02020603050405020304" pitchFamily="18" charset="0"/>
              </a:rPr>
              <a:t>nullable</a:t>
            </a: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false)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close: float (</a:t>
            </a:r>
            <a:r>
              <a:rPr lang="en-US" dirty="0" err="1">
                <a:solidFill>
                  <a:srgbClr val="333333"/>
                </a:solidFill>
                <a:latin typeface="Consolas" panose="020B0609020204030204" pitchFamily="49" charset="0"/>
                <a:ea typeface="Times New Roman" panose="02020603050405020304" pitchFamily="18" charset="0"/>
                <a:cs typeface="Times New Roman" panose="02020603050405020304" pitchFamily="18" charset="0"/>
              </a:rPr>
              <a:t>nullable</a:t>
            </a: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false)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volume: integer (</a:t>
            </a:r>
            <a:r>
              <a:rPr lang="en-US" dirty="0" err="1">
                <a:solidFill>
                  <a:srgbClr val="333333"/>
                </a:solidFill>
                <a:latin typeface="Consolas" panose="020B0609020204030204" pitchFamily="49" charset="0"/>
                <a:ea typeface="Times New Roman" panose="02020603050405020304" pitchFamily="18" charset="0"/>
                <a:cs typeface="Times New Roman" panose="02020603050405020304" pitchFamily="18" charset="0"/>
              </a:rPr>
              <a:t>nullable</a:t>
            </a: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true)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err="1">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adjClose</a:t>
            </a: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float (</a:t>
            </a:r>
            <a:r>
              <a:rPr lang="en-US" dirty="0" err="1">
                <a:solidFill>
                  <a:srgbClr val="333333"/>
                </a:solidFill>
                <a:latin typeface="Consolas" panose="020B0609020204030204" pitchFamily="49" charset="0"/>
                <a:ea typeface="Times New Roman" panose="02020603050405020304" pitchFamily="18" charset="0"/>
                <a:cs typeface="Times New Roman" panose="02020603050405020304" pitchFamily="18" charset="0"/>
              </a:rPr>
              <a:t>nullable</a:t>
            </a: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false)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7378013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07504" y="535267"/>
            <a:ext cx="3429024" cy="729627"/>
          </a:xfrm>
          <a:prstGeom prst="rect">
            <a:avLst/>
          </a:prstGeom>
        </p:spPr>
        <p:txBody>
          <a:bodyPr/>
          <a:lstStyle/>
          <a:p>
            <a:pPr algn="ctr">
              <a:spcBef>
                <a:spcPct val="0"/>
              </a:spcBef>
              <a:defRPr/>
            </a:pPr>
            <a:r>
              <a:rPr lang="en-US" sz="2400" dirty="0">
                <a:ea typeface="+mj-ea"/>
                <a:cs typeface="+mj-cs"/>
              </a:rPr>
              <a:t>Creating </a:t>
            </a:r>
            <a:r>
              <a:rPr lang="en-US" sz="2400" dirty="0" err="1">
                <a:ea typeface="+mj-ea"/>
                <a:cs typeface="+mj-cs"/>
              </a:rPr>
              <a:t>DataFrame</a:t>
            </a:r>
            <a:r>
              <a:rPr lang="en-US" sz="2400" dirty="0">
                <a:ea typeface="+mj-ea"/>
                <a:cs typeface="+mj-cs"/>
              </a:rPr>
              <a:t> : </a:t>
            </a:r>
            <a:endParaRPr lang="en-IN" sz="2400" dirty="0">
              <a:ea typeface="+mj-ea"/>
              <a:cs typeface="+mj-cs"/>
            </a:endParaRPr>
          </a:p>
        </p:txBody>
      </p:sp>
      <p:sp>
        <p:nvSpPr>
          <p:cNvPr id="2" name="Rectangle 1"/>
          <p:cNvSpPr/>
          <p:nvPr/>
        </p:nvSpPr>
        <p:spPr>
          <a:xfrm>
            <a:off x="597841" y="1329603"/>
            <a:ext cx="3441968" cy="388696"/>
          </a:xfrm>
          <a:prstGeom prst="rect">
            <a:avLst/>
          </a:prstGeom>
        </p:spPr>
        <p:txBody>
          <a:bodyPr wrap="none">
            <a:spAutoFit/>
          </a:bodyPr>
          <a:lstStyle/>
          <a:p>
            <a:pPr>
              <a:lnSpc>
                <a:spcPct val="107000"/>
              </a:lnSpc>
              <a:spcBef>
                <a:spcPts val="2250"/>
              </a:spcBef>
              <a:spcAft>
                <a:spcPts val="563"/>
              </a:spcAft>
            </a:pPr>
            <a:r>
              <a:rPr lang="en-US"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Registering a temporary table</a:t>
            </a:r>
            <a:endParaRPr lang="en-US" sz="105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597841" y="1873153"/>
            <a:ext cx="7308812" cy="607602"/>
          </a:xfrm>
          <a:prstGeom prst="rect">
            <a:avLst/>
          </a:prstGeom>
        </p:spPr>
        <p:txBody>
          <a:bodyPr wrap="square">
            <a:spAutoFit/>
          </a:bodyPr>
          <a:lstStyle/>
          <a:p>
            <a:r>
              <a:rPr lang="en-US" dirty="0">
                <a:solidFill>
                  <a:srgbClr val="333333"/>
                </a:solidFill>
                <a:latin typeface="Helvetica" panose="020B0604020202020204" pitchFamily="34" charset="0"/>
                <a:ea typeface="Times New Roman" panose="02020603050405020304" pitchFamily="18" charset="0"/>
              </a:rPr>
              <a:t>Now let’s give this RDD a name, so that we can use it in Spark SQL statements:</a:t>
            </a:r>
            <a:endParaRPr lang="en-US" dirty="0">
              <a:latin typeface="Times New Roman" panose="02020603050405020304" pitchFamily="18" charset="0"/>
              <a:ea typeface="Times New Roman" panose="02020603050405020304" pitchFamily="18" charset="0"/>
            </a:endParaRPr>
          </a:p>
        </p:txBody>
      </p:sp>
      <p:sp>
        <p:nvSpPr>
          <p:cNvPr id="4" name="Rectangle 3"/>
          <p:cNvSpPr/>
          <p:nvPr/>
        </p:nvSpPr>
        <p:spPr>
          <a:xfrm>
            <a:off x="683568" y="2633521"/>
            <a:ext cx="6336704" cy="349968"/>
          </a:xfrm>
          <a:prstGeom prst="rect">
            <a:avLst/>
          </a:prstGeom>
        </p:spPr>
        <p:txBody>
          <a:bodyPr wrap="square">
            <a:spAutoFit/>
          </a:bodyPr>
          <a:lstStyle/>
          <a:p>
            <a:r>
              <a:rPr lang="en-US" dirty="0" err="1"/>
              <a:t>stockprice.registerTempTable</a:t>
            </a:r>
            <a:r>
              <a:rPr lang="en-US" dirty="0"/>
              <a:t>("</a:t>
            </a:r>
            <a:r>
              <a:rPr lang="en-US" dirty="0" err="1"/>
              <a:t>yahoo_stocks_temp</a:t>
            </a:r>
            <a:r>
              <a:rPr lang="en-US" dirty="0"/>
              <a:t>") </a:t>
            </a:r>
          </a:p>
        </p:txBody>
      </p:sp>
      <p:sp>
        <p:nvSpPr>
          <p:cNvPr id="5" name="Rectangle 4"/>
          <p:cNvSpPr/>
          <p:nvPr/>
        </p:nvSpPr>
        <p:spPr>
          <a:xfrm>
            <a:off x="769025" y="3034295"/>
            <a:ext cx="3082895" cy="388696"/>
          </a:xfrm>
          <a:prstGeom prst="rect">
            <a:avLst/>
          </a:prstGeom>
        </p:spPr>
        <p:txBody>
          <a:bodyPr wrap="none">
            <a:spAutoFit/>
          </a:bodyPr>
          <a:lstStyle/>
          <a:p>
            <a:pPr>
              <a:lnSpc>
                <a:spcPct val="107000"/>
              </a:lnSpc>
              <a:spcBef>
                <a:spcPts val="2250"/>
              </a:spcBef>
              <a:spcAft>
                <a:spcPts val="563"/>
              </a:spcAft>
            </a:pPr>
            <a:r>
              <a:rPr lang="en-US"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Querying against the table</a:t>
            </a:r>
            <a:endParaRPr lang="en-US" sz="105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739668" y="4010841"/>
            <a:ext cx="6280604" cy="981423"/>
          </a:xfrm>
          <a:prstGeom prst="rect">
            <a:avLst/>
          </a:prstGeom>
        </p:spPr>
        <p:txBody>
          <a:bodyPr wrap="square">
            <a:spAutoFit/>
          </a:bodyPr>
          <a:lstStyle/>
          <a:p>
            <a:pPr>
              <a:lnSpc>
                <a:spcPct val="107000"/>
              </a:lnSpc>
              <a:spcAft>
                <a:spcPts val="600"/>
              </a:spcAft>
            </a:pP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The result set returned from the Spark SQL query is now loaded in the </a:t>
            </a:r>
            <a:r>
              <a:rPr lang="en-US" sz="900" dirty="0">
                <a:latin typeface="Consolas" panose="020B0609020204030204" pitchFamily="49" charset="0"/>
                <a:ea typeface="Times New Roman" panose="02020603050405020304" pitchFamily="18" charset="0"/>
                <a:cs typeface="Times New Roman" panose="02020603050405020304" pitchFamily="18" charset="0"/>
              </a:rPr>
              <a:t>results</a:t>
            </a: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RDD. Let’s pretty print it out on the command line.</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663154" y="5035854"/>
            <a:ext cx="8301334" cy="607602"/>
          </a:xfrm>
          <a:prstGeom prst="rect">
            <a:avLst/>
          </a:prstGeom>
        </p:spPr>
        <p:txBody>
          <a:bodyPr wrap="square">
            <a:spAutoFit/>
          </a:bodyPr>
          <a:lstStyle/>
          <a:p>
            <a:r>
              <a:rPr lang="en-US" dirty="0" err="1">
                <a:solidFill>
                  <a:srgbClr val="000000"/>
                </a:solidFill>
                <a:latin typeface="Consolas" panose="020B0609020204030204" pitchFamily="49" charset="0"/>
                <a:ea typeface="Times New Roman" panose="02020603050405020304" pitchFamily="18" charset="0"/>
              </a:rPr>
              <a:t>results</a:t>
            </a:r>
            <a:r>
              <a:rPr lang="en-US" dirty="0" err="1">
                <a:solidFill>
                  <a:srgbClr val="666600"/>
                </a:solidFill>
                <a:latin typeface="Consolas" panose="020B0609020204030204" pitchFamily="49" charset="0"/>
                <a:ea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rPr>
              <a:t>map</a:t>
            </a:r>
            <a:r>
              <a:rPr lang="en-US" dirty="0">
                <a:solidFill>
                  <a:srgbClr val="666600"/>
                </a:solidFill>
                <a:latin typeface="Consolas" panose="020B0609020204030204" pitchFamily="49" charset="0"/>
                <a:ea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rPr>
              <a:t>t </a:t>
            </a:r>
            <a:r>
              <a:rPr lang="en-US" dirty="0">
                <a:solidFill>
                  <a:srgbClr val="666600"/>
                </a:solidFill>
                <a:latin typeface="Consolas" panose="020B0609020204030204" pitchFamily="49" charset="0"/>
                <a:ea typeface="Times New Roman" panose="02020603050405020304" pitchFamily="18" charset="0"/>
              </a:rPr>
              <a:t>=&gt;</a:t>
            </a:r>
            <a:r>
              <a:rPr lang="en-US" dirty="0">
                <a:solidFill>
                  <a:srgbClr val="008800"/>
                </a:solidFill>
                <a:latin typeface="Consolas" panose="020B0609020204030204" pitchFamily="49" charset="0"/>
                <a:ea typeface="Times New Roman" panose="02020603050405020304" pitchFamily="18" charset="0"/>
              </a:rPr>
              <a:t>"Stock Entry:" </a:t>
            </a:r>
            <a:r>
              <a:rPr lang="en-US" dirty="0">
                <a:solidFill>
                  <a:srgbClr val="666600"/>
                </a:solidFill>
                <a:latin typeface="Consolas" panose="020B0609020204030204" pitchFamily="49" charset="0"/>
                <a:ea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rPr>
              <a:t>t</a:t>
            </a:r>
            <a:r>
              <a:rPr lang="en-US" dirty="0" err="1">
                <a:solidFill>
                  <a:srgbClr val="666600"/>
                </a:solidFill>
                <a:latin typeface="Consolas" panose="020B0609020204030204" pitchFamily="49" charset="0"/>
                <a:ea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rPr>
              <a:t>toString</a:t>
            </a:r>
            <a:r>
              <a:rPr lang="en-US" dirty="0">
                <a:solidFill>
                  <a:srgbClr val="666600"/>
                </a:solidFill>
                <a:latin typeface="Consolas" panose="020B0609020204030204" pitchFamily="49" charset="0"/>
                <a:ea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rPr>
              <a:t>collect</a:t>
            </a:r>
            <a:r>
              <a:rPr lang="en-US" dirty="0">
                <a:solidFill>
                  <a:srgbClr val="666600"/>
                </a:solidFill>
                <a:latin typeface="Consolas" panose="020B0609020204030204" pitchFamily="49" charset="0"/>
                <a:ea typeface="Times New Roman" panose="02020603050405020304" pitchFamily="18" charset="0"/>
              </a:rPr>
              <a:t>().</a:t>
            </a:r>
            <a:r>
              <a:rPr lang="en-US" dirty="0" err="1">
                <a:solidFill>
                  <a:srgbClr val="000088"/>
                </a:solidFill>
                <a:latin typeface="Consolas" panose="020B0609020204030204" pitchFamily="49" charset="0"/>
                <a:ea typeface="Times New Roman" panose="02020603050405020304" pitchFamily="18" charset="0"/>
              </a:rPr>
              <a:t>foreach</a:t>
            </a:r>
            <a:r>
              <a:rPr lang="en-US" dirty="0">
                <a:solidFill>
                  <a:srgbClr val="666600"/>
                </a:solidFill>
                <a:latin typeface="Consolas" panose="020B0609020204030204" pitchFamily="49" charset="0"/>
                <a:ea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rPr>
              <a:t>println</a:t>
            </a:r>
            <a:r>
              <a:rPr lang="en-US" dirty="0">
                <a:solidFill>
                  <a:srgbClr val="666600"/>
                </a:solidFill>
                <a:latin typeface="Consolas" panose="020B0609020204030204" pitchFamily="49" charset="0"/>
                <a:ea typeface="Times New Roman" panose="02020603050405020304" pitchFamily="18" charset="0"/>
              </a:rPr>
              <a:t>)</a:t>
            </a:r>
            <a:endParaRPr lang="en-US" dirty="0"/>
          </a:p>
        </p:txBody>
      </p:sp>
      <p:sp>
        <p:nvSpPr>
          <p:cNvPr id="10" name="Rectangle 9"/>
          <p:cNvSpPr/>
          <p:nvPr/>
        </p:nvSpPr>
        <p:spPr>
          <a:xfrm>
            <a:off x="683568" y="3508107"/>
            <a:ext cx="8136904" cy="388696"/>
          </a:xfrm>
          <a:prstGeom prst="rect">
            <a:avLst/>
          </a:prstGeom>
        </p:spPr>
        <p:txBody>
          <a:bodyPr wrap="square">
            <a:spAutoFit/>
          </a:bodyPr>
          <a:lstStyle/>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val</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results </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sqlContext</a:t>
            </a:r>
            <a:r>
              <a:rPr lang="en-US" dirty="0" err="1">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sql</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"SELECT * FROM </a:t>
            </a:r>
            <a:r>
              <a:rPr lang="en-US" dirty="0" err="1">
                <a:solidFill>
                  <a:srgbClr val="008800"/>
                </a:solidFill>
                <a:latin typeface="Consolas" panose="020B0609020204030204" pitchFamily="49" charset="0"/>
                <a:ea typeface="Times New Roman" panose="02020603050405020304" pitchFamily="18" charset="0"/>
                <a:cs typeface="Times New Roman" panose="02020603050405020304" pitchFamily="18" charset="0"/>
              </a:rPr>
              <a:t>yahoo_stocks_temp</a:t>
            </a:r>
            <a:r>
              <a:rPr lang="en-US" dirty="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448487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96620" y="3200409"/>
            <a:ext cx="1635919" cy="1514475"/>
          </a:xfrm>
          <a:prstGeom prst="rect">
            <a:avLst/>
          </a:prstGeom>
          <a:noFill/>
          <a:ln w="9525">
            <a:noFill/>
            <a:miter lim="800000"/>
            <a:headEnd/>
            <a:tailEnd/>
          </a:ln>
          <a:effectLst/>
        </p:spPr>
      </p:pic>
      <p:sp>
        <p:nvSpPr>
          <p:cNvPr id="19" name="Oval Callout 18"/>
          <p:cNvSpPr/>
          <p:nvPr/>
        </p:nvSpPr>
        <p:spPr>
          <a:xfrm flipH="1">
            <a:off x="2643174" y="2035959"/>
            <a:ext cx="2035983" cy="1125149"/>
          </a:xfrm>
          <a:prstGeom prst="wedgeEllipseCallout">
            <a:avLst>
              <a:gd name="adj1" fmla="val 55828"/>
              <a:gd name="adj2" fmla="val 88482"/>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latin typeface="Gill Sans MT" pitchFamily="34" charset="0"/>
              </a:rPr>
              <a:t>Hello Peter, do you know what is </a:t>
            </a:r>
          </a:p>
          <a:p>
            <a:r>
              <a:rPr lang="en-US" dirty="0">
                <a:solidFill>
                  <a:srgbClr val="000000"/>
                </a:solidFill>
                <a:latin typeface="Gill Sans MT" pitchFamily="34" charset="0"/>
              </a:rPr>
              <a:t>Spark SQL?</a:t>
            </a:r>
          </a:p>
        </p:txBody>
      </p:sp>
      <p:sp>
        <p:nvSpPr>
          <p:cNvPr id="21" name="Rectangle 20"/>
          <p:cNvSpPr/>
          <p:nvPr/>
        </p:nvSpPr>
        <p:spPr>
          <a:xfrm>
            <a:off x="1410868" y="1607331"/>
            <a:ext cx="4661330" cy="1607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4" descr="Image result for image person asking question"/>
          <p:cNvPicPr>
            <a:picLocks noChangeAspect="1" noChangeArrowheads="1"/>
          </p:cNvPicPr>
          <p:nvPr/>
        </p:nvPicPr>
        <p:blipFill>
          <a:blip r:embed="rId3"/>
          <a:srcRect/>
          <a:stretch>
            <a:fillRect/>
          </a:stretch>
        </p:blipFill>
        <p:spPr bwMode="auto">
          <a:xfrm>
            <a:off x="5725737" y="3464729"/>
            <a:ext cx="1900238" cy="1357313"/>
          </a:xfrm>
          <a:prstGeom prst="rect">
            <a:avLst/>
          </a:prstGeom>
          <a:noFill/>
        </p:spPr>
      </p:pic>
    </p:spTree>
    <p:extLst>
      <p:ext uri="{BB962C8B-B14F-4D97-AF65-F5344CB8AC3E}">
        <p14:creationId xmlns:p14="http://schemas.microsoft.com/office/powerpoint/2010/main" xmlns="" val="9488177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1"/>
                </a:solidFill>
              </a:rPr>
              <a:t>Inferring Schema Manually:</a:t>
            </a:r>
            <a:endParaRPr lang="en-US" sz="3600" dirty="0">
              <a:solidFill>
                <a:schemeClr val="tx1"/>
              </a:solidFill>
            </a:endParaRPr>
          </a:p>
        </p:txBody>
      </p:sp>
      <p:sp>
        <p:nvSpPr>
          <p:cNvPr id="3" name="Content Placeholder 2"/>
          <p:cNvSpPr>
            <a:spLocks noGrp="1"/>
          </p:cNvSpPr>
          <p:nvPr>
            <p:ph idx="1"/>
          </p:nvPr>
        </p:nvSpPr>
        <p:spPr/>
        <p:txBody>
          <a:bodyPr/>
          <a:lstStyle/>
          <a:p>
            <a:r>
              <a:rPr lang="en-US" sz="2400" dirty="0" smtClean="0"/>
              <a:t>Create a Row based RDD</a:t>
            </a:r>
          </a:p>
          <a:p>
            <a:r>
              <a:rPr lang="en-US" sz="2400" dirty="0" smtClean="0"/>
              <a:t>Create a schema for RDD using </a:t>
            </a:r>
            <a:r>
              <a:rPr lang="en-US" sz="2400" dirty="0" err="1" smtClean="0"/>
              <a:t>StructField</a:t>
            </a:r>
            <a:r>
              <a:rPr lang="en-US" sz="2400" dirty="0" smtClean="0"/>
              <a:t> and </a:t>
            </a:r>
            <a:r>
              <a:rPr lang="en-US" sz="2400" dirty="0" err="1" smtClean="0"/>
              <a:t>StructType</a:t>
            </a:r>
            <a:endParaRPr lang="en-US" sz="2400" dirty="0" smtClean="0"/>
          </a:p>
          <a:p>
            <a:r>
              <a:rPr lang="en-US" sz="2400" dirty="0" smtClean="0"/>
              <a:t>Then using </a:t>
            </a:r>
            <a:r>
              <a:rPr lang="en-US" sz="2400" dirty="0" err="1" smtClean="0"/>
              <a:t>sqlContext.createDataframe</a:t>
            </a:r>
            <a:r>
              <a:rPr lang="en-US" sz="2400" dirty="0" smtClean="0"/>
              <a:t> you create a </a:t>
            </a:r>
            <a:r>
              <a:rPr lang="en-US" sz="2400" dirty="0" err="1" smtClean="0"/>
              <a:t>Dataframe</a:t>
            </a:r>
            <a:endParaRPr lang="en-US" sz="2400" dirty="0" smtClean="0"/>
          </a:p>
          <a:p>
            <a:endParaRPr lang="en-US" sz="2400" dirty="0"/>
          </a:p>
        </p:txBody>
      </p:sp>
      <p:sp>
        <p:nvSpPr>
          <p:cNvPr id="4" name="Rectangle 3"/>
          <p:cNvSpPr/>
          <p:nvPr/>
        </p:nvSpPr>
        <p:spPr>
          <a:xfrm>
            <a:off x="795337" y="3717032"/>
            <a:ext cx="7553325" cy="1934504"/>
          </a:xfrm>
          <a:prstGeom prst="rect">
            <a:avLst/>
          </a:prstGeom>
        </p:spPr>
        <p:txBody>
          <a:bodyPr wrap="square">
            <a:spAutoFit/>
          </a:bodyPr>
          <a:lstStyle/>
          <a:p>
            <a:r>
              <a:rPr lang="en-US" dirty="0" smtClean="0"/>
              <a:t>import </a:t>
            </a:r>
            <a:r>
              <a:rPr lang="en-US" dirty="0" err="1" smtClean="0"/>
              <a:t>org.apache.spark.sql</a:t>
            </a:r>
            <a:r>
              <a:rPr lang="en-US" dirty="0" smtClean="0"/>
              <a:t>.{</a:t>
            </a:r>
            <a:r>
              <a:rPr lang="en-US" dirty="0" err="1" smtClean="0"/>
              <a:t>SQLContext,Row</a:t>
            </a:r>
            <a:r>
              <a:rPr lang="en-US" dirty="0" smtClean="0"/>
              <a:t>}</a:t>
            </a:r>
          </a:p>
          <a:p>
            <a:r>
              <a:rPr lang="en-US" dirty="0" smtClean="0"/>
              <a:t>import </a:t>
            </a:r>
            <a:r>
              <a:rPr lang="en-US" dirty="0" err="1" smtClean="0"/>
              <a:t>org.apache.spark.sql.types</a:t>
            </a:r>
            <a:r>
              <a:rPr lang="en-US" dirty="0" smtClean="0"/>
              <a:t>.{</a:t>
            </a:r>
            <a:r>
              <a:rPr lang="en-US" dirty="0" err="1" smtClean="0"/>
              <a:t>IntegerType</a:t>
            </a:r>
            <a:r>
              <a:rPr lang="en-US" dirty="0" smtClean="0"/>
              <a:t>, </a:t>
            </a:r>
            <a:r>
              <a:rPr lang="en-US" dirty="0" err="1" smtClean="0"/>
              <a:t>StringType</a:t>
            </a:r>
            <a:r>
              <a:rPr lang="en-US" dirty="0" smtClean="0"/>
              <a:t>, </a:t>
            </a:r>
            <a:r>
              <a:rPr lang="en-US" dirty="0" err="1" smtClean="0"/>
              <a:t>StructField</a:t>
            </a:r>
            <a:r>
              <a:rPr lang="en-US" dirty="0" smtClean="0"/>
              <a:t>, </a:t>
            </a:r>
            <a:r>
              <a:rPr lang="en-US" dirty="0" err="1" smtClean="0"/>
              <a:t>StructType</a:t>
            </a:r>
            <a:r>
              <a:rPr lang="en-US" dirty="0" smtClean="0"/>
              <a:t>}</a:t>
            </a:r>
          </a:p>
          <a:p>
            <a:endParaRPr lang="en-US" dirty="0" smtClean="0"/>
          </a:p>
          <a:p>
            <a:r>
              <a:rPr lang="en-US" dirty="0" err="1" smtClean="0"/>
              <a:t>val</a:t>
            </a:r>
            <a:r>
              <a:rPr lang="en-US" dirty="0" smtClean="0"/>
              <a:t> schema = </a:t>
            </a:r>
            <a:r>
              <a:rPr lang="en-US" dirty="0" err="1" smtClean="0"/>
              <a:t>StructType</a:t>
            </a:r>
            <a:r>
              <a:rPr lang="en-US" dirty="0" smtClean="0"/>
              <a:t>(Array(</a:t>
            </a:r>
          </a:p>
          <a:p>
            <a:pPr lvl="8"/>
            <a:r>
              <a:rPr lang="en-US" dirty="0" err="1" smtClean="0"/>
              <a:t>StructField</a:t>
            </a:r>
            <a:r>
              <a:rPr lang="en-US" dirty="0" smtClean="0"/>
              <a:t>("name",</a:t>
            </a:r>
            <a:r>
              <a:rPr lang="en-US" dirty="0" err="1" smtClean="0"/>
              <a:t>StringType,true</a:t>
            </a:r>
            <a:r>
              <a:rPr lang="en-US" dirty="0" smtClean="0"/>
              <a:t>),</a:t>
            </a:r>
          </a:p>
          <a:p>
            <a:pPr lvl="8"/>
            <a:r>
              <a:rPr lang="en-US" dirty="0" err="1" smtClean="0"/>
              <a:t>StructField</a:t>
            </a:r>
            <a:r>
              <a:rPr lang="en-US" dirty="0" smtClean="0"/>
              <a:t>("age",</a:t>
            </a:r>
            <a:r>
              <a:rPr lang="en-US" dirty="0" err="1" smtClean="0"/>
              <a:t>IntegerType,true</a:t>
            </a:r>
            <a:r>
              <a:rPr lang="en-US" dirty="0" smtClean="0"/>
              <a:t>)))</a:t>
            </a:r>
            <a:endParaRPr lang="en-US" dirty="0"/>
          </a:p>
        </p:txBody>
      </p:sp>
    </p:spTree>
    <p:extLst>
      <p:ext uri="{BB962C8B-B14F-4D97-AF65-F5344CB8AC3E}">
        <p14:creationId xmlns:p14="http://schemas.microsoft.com/office/powerpoint/2010/main" xmlns="" val="2714694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6683765" cy="960668"/>
          </a:xfrm>
        </p:spPr>
        <p:txBody>
          <a:bodyPr/>
          <a:lstStyle/>
          <a:p>
            <a:r>
              <a:rPr lang="en-US" sz="4000" dirty="0">
                <a:solidFill>
                  <a:schemeClr val="tx1"/>
                </a:solidFill>
              </a:rPr>
              <a:t>Inferring Schema Manually:</a:t>
            </a:r>
            <a:endParaRPr lang="en-US" sz="4000" dirty="0"/>
          </a:p>
        </p:txBody>
      </p:sp>
      <p:sp>
        <p:nvSpPr>
          <p:cNvPr id="4" name="Rectangle 3"/>
          <p:cNvSpPr/>
          <p:nvPr/>
        </p:nvSpPr>
        <p:spPr>
          <a:xfrm>
            <a:off x="539552" y="1700808"/>
            <a:ext cx="7848600" cy="3183949"/>
          </a:xfrm>
          <a:prstGeom prst="rect">
            <a:avLst/>
          </a:prstGeom>
        </p:spPr>
        <p:txBody>
          <a:bodyPr wrap="square">
            <a:spAutoFit/>
          </a:bodyPr>
          <a:lstStyle/>
          <a:p>
            <a:r>
              <a:rPr lang="en-US" dirty="0" err="1" smtClean="0"/>
              <a:t>val</a:t>
            </a:r>
            <a:r>
              <a:rPr lang="en-US" dirty="0" smtClean="0"/>
              <a:t> </a:t>
            </a:r>
            <a:r>
              <a:rPr lang="en-US" dirty="0" err="1" smtClean="0"/>
              <a:t>sqlContext</a:t>
            </a:r>
            <a:r>
              <a:rPr lang="en-US" dirty="0" smtClean="0"/>
              <a:t> = new </a:t>
            </a:r>
            <a:r>
              <a:rPr lang="en-US" dirty="0" err="1" smtClean="0"/>
              <a:t>SQLContext</a:t>
            </a:r>
            <a:r>
              <a:rPr lang="en-US" dirty="0" smtClean="0"/>
              <a:t>(new </a:t>
            </a:r>
            <a:r>
              <a:rPr lang="en-US" dirty="0" err="1" smtClean="0"/>
              <a:t>SparkContext</a:t>
            </a:r>
            <a:r>
              <a:rPr lang="en-US" dirty="0" smtClean="0"/>
              <a:t>("local","</a:t>
            </a:r>
            <a:r>
              <a:rPr lang="en-US" dirty="0" err="1" smtClean="0"/>
              <a:t>Dataframe</a:t>
            </a:r>
            <a:r>
              <a:rPr lang="en-US" dirty="0" smtClean="0"/>
              <a:t>"))</a:t>
            </a:r>
          </a:p>
          <a:p>
            <a:endParaRPr lang="en-US" dirty="0" smtClean="0"/>
          </a:p>
          <a:p>
            <a:r>
              <a:rPr lang="en-US" dirty="0" smtClean="0"/>
              <a:t>    import </a:t>
            </a:r>
            <a:r>
              <a:rPr lang="en-US" dirty="0" err="1" smtClean="0"/>
              <a:t>sqlContext.implicits</a:t>
            </a:r>
            <a:r>
              <a:rPr lang="en-US" dirty="0" smtClean="0"/>
              <a:t>._</a:t>
            </a:r>
          </a:p>
          <a:p>
            <a:endParaRPr lang="en-US" dirty="0"/>
          </a:p>
          <a:p>
            <a:r>
              <a:rPr lang="en-US" dirty="0" err="1" smtClean="0"/>
              <a:t>val</a:t>
            </a:r>
            <a:r>
              <a:rPr lang="en-US" dirty="0" smtClean="0"/>
              <a:t> data = </a:t>
            </a:r>
            <a:r>
              <a:rPr lang="en-US" dirty="0" err="1" smtClean="0"/>
              <a:t>sqlContext.sparkContext.parallelize</a:t>
            </a:r>
            <a:r>
              <a:rPr lang="en-US" dirty="0" smtClean="0"/>
              <a:t>( </a:t>
            </a:r>
            <a:r>
              <a:rPr lang="en-US" dirty="0" err="1" smtClean="0"/>
              <a:t>Seq</a:t>
            </a:r>
            <a:r>
              <a:rPr lang="en-US" dirty="0" smtClean="0"/>
              <a:t>("john","</a:t>
            </a:r>
            <a:r>
              <a:rPr lang="en-US" dirty="0" err="1" smtClean="0"/>
              <a:t>Adom</a:t>
            </a:r>
            <a:r>
              <a:rPr lang="en-US" dirty="0" smtClean="0"/>
              <a:t>","Smith"))</a:t>
            </a:r>
          </a:p>
          <a:p>
            <a:r>
              <a:rPr lang="en-US" dirty="0"/>
              <a:t>	</a:t>
            </a:r>
            <a:r>
              <a:rPr lang="en-US" dirty="0" smtClean="0"/>
              <a:t>			.map(x =&gt; (x,20+x.length))</a:t>
            </a:r>
          </a:p>
          <a:p>
            <a:r>
              <a:rPr lang="en-US" dirty="0" err="1" smtClean="0"/>
              <a:t>val</a:t>
            </a:r>
            <a:r>
              <a:rPr lang="en-US" dirty="0" smtClean="0"/>
              <a:t> </a:t>
            </a:r>
            <a:r>
              <a:rPr lang="en-US" dirty="0" err="1" smtClean="0"/>
              <a:t>rowRDD</a:t>
            </a:r>
            <a:r>
              <a:rPr lang="en-US" dirty="0" smtClean="0"/>
              <a:t> = </a:t>
            </a:r>
            <a:r>
              <a:rPr lang="en-US" dirty="0" err="1" smtClean="0"/>
              <a:t>data.map</a:t>
            </a:r>
            <a:r>
              <a:rPr lang="en-US" dirty="0" smtClean="0"/>
              <a:t>(x =&gt; Row(x._1,x._2))</a:t>
            </a:r>
          </a:p>
          <a:p>
            <a:r>
              <a:rPr lang="en-US" dirty="0" err="1" smtClean="0"/>
              <a:t>val</a:t>
            </a:r>
            <a:r>
              <a:rPr lang="en-US" dirty="0" smtClean="0"/>
              <a:t> </a:t>
            </a:r>
            <a:r>
              <a:rPr lang="en-US" dirty="0" err="1" smtClean="0"/>
              <a:t>df</a:t>
            </a:r>
            <a:r>
              <a:rPr lang="en-US" dirty="0" smtClean="0"/>
              <a:t> = </a:t>
            </a:r>
            <a:r>
              <a:rPr lang="en-US" dirty="0" err="1" smtClean="0"/>
              <a:t>sqlContext.createDataFrame</a:t>
            </a:r>
            <a:r>
              <a:rPr lang="en-US" dirty="0" smtClean="0"/>
              <a:t>(</a:t>
            </a:r>
            <a:r>
              <a:rPr lang="en-US" dirty="0" err="1" smtClean="0"/>
              <a:t>rowRDD,schema</a:t>
            </a:r>
            <a:r>
              <a:rPr lang="en-US" dirty="0" smtClean="0"/>
              <a:t>)</a:t>
            </a:r>
          </a:p>
          <a:p>
            <a:r>
              <a:rPr lang="en-US" dirty="0" smtClean="0"/>
              <a:t> </a:t>
            </a:r>
          </a:p>
          <a:p>
            <a:r>
              <a:rPr lang="en-US" dirty="0" err="1" smtClean="0"/>
              <a:t>df.registerTempTable</a:t>
            </a:r>
            <a:r>
              <a:rPr lang="en-US" dirty="0" smtClean="0"/>
              <a:t>("people")</a:t>
            </a:r>
          </a:p>
          <a:p>
            <a:r>
              <a:rPr lang="en-US" dirty="0" smtClean="0"/>
              <a:t>    </a:t>
            </a:r>
          </a:p>
          <a:p>
            <a:r>
              <a:rPr lang="en-US" dirty="0" err="1" smtClean="0"/>
              <a:t>sqlContext.sql</a:t>
            </a:r>
            <a:r>
              <a:rPr lang="en-US" dirty="0" smtClean="0"/>
              <a:t>("select * from people").show</a:t>
            </a:r>
            <a:endParaRPr lang="en-US" dirty="0"/>
          </a:p>
        </p:txBody>
      </p:sp>
    </p:spTree>
    <p:extLst>
      <p:ext uri="{BB962C8B-B14F-4D97-AF65-F5344CB8AC3E}">
        <p14:creationId xmlns:p14="http://schemas.microsoft.com/office/powerpoint/2010/main" xmlns="" val="3723859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5502275" cy="971550"/>
          </a:xfrm>
        </p:spPr>
        <p:txBody>
          <a:bodyPr/>
          <a:lstStyle/>
          <a:p>
            <a:r>
              <a:rPr lang="en-US" sz="3600" dirty="0">
                <a:latin typeface="Gill Sans MT" pitchFamily="34" charset="0"/>
              </a:rPr>
              <a:t>Dealing with CSV files</a:t>
            </a:r>
            <a:r>
              <a:rPr lang="en-IN" sz="3600" dirty="0">
                <a:latin typeface="Gill Sans MT" pitchFamily="34" charset="0"/>
              </a:rPr>
              <a:t/>
            </a:r>
            <a:br>
              <a:rPr lang="en-IN" sz="3600" dirty="0">
                <a:latin typeface="Gill Sans MT" pitchFamily="34" charset="0"/>
              </a:rPr>
            </a:br>
            <a:endParaRPr lang="en-US" sz="3600" dirty="0"/>
          </a:p>
        </p:txBody>
      </p:sp>
      <p:sp>
        <p:nvSpPr>
          <p:cNvPr id="3" name="Content Placeholder 2"/>
          <p:cNvSpPr>
            <a:spLocks noGrp="1"/>
          </p:cNvSpPr>
          <p:nvPr>
            <p:ph idx="1"/>
          </p:nvPr>
        </p:nvSpPr>
        <p:spPr/>
        <p:txBody>
          <a:bodyPr/>
          <a:lstStyle/>
          <a:p>
            <a:r>
              <a:rPr lang="en-US" sz="2400" dirty="0" smtClean="0"/>
              <a:t>We don’t have any load csv method to load csv files directly, but we have a third party </a:t>
            </a:r>
            <a:r>
              <a:rPr lang="en-US" sz="2400" dirty="0" err="1" smtClean="0"/>
              <a:t>api</a:t>
            </a:r>
            <a:r>
              <a:rPr lang="en-US" sz="2400" dirty="0" smtClean="0"/>
              <a:t> which will </a:t>
            </a:r>
            <a:r>
              <a:rPr lang="en-US" sz="2400" dirty="0" err="1" smtClean="0"/>
              <a:t>helo</a:t>
            </a:r>
            <a:r>
              <a:rPr lang="en-US" sz="2400" dirty="0" smtClean="0"/>
              <a:t> up to load csv data to </a:t>
            </a:r>
            <a:r>
              <a:rPr lang="en-US" sz="2400" dirty="0" err="1" smtClean="0"/>
              <a:t>sqlContext</a:t>
            </a:r>
            <a:r>
              <a:rPr lang="en-US" sz="2400" dirty="0" smtClean="0"/>
              <a:t> </a:t>
            </a:r>
            <a:r>
              <a:rPr lang="en-US" sz="2400" dirty="0" err="1" smtClean="0"/>
              <a:t>dataframes</a:t>
            </a:r>
            <a:r>
              <a:rPr lang="en-US" sz="2400" dirty="0" smtClean="0"/>
              <a:t>.</a:t>
            </a:r>
          </a:p>
          <a:p>
            <a:pPr lvl="1"/>
            <a:r>
              <a:rPr lang="en-US" sz="2400" dirty="0" smtClean="0"/>
              <a:t>Ex:</a:t>
            </a:r>
          </a:p>
          <a:p>
            <a:pPr marL="685800" lvl="2" indent="0">
              <a:buNone/>
            </a:pPr>
            <a:r>
              <a:rPr lang="en-US" sz="2400" dirty="0" err="1" smtClean="0"/>
              <a:t>Databricks</a:t>
            </a:r>
            <a:r>
              <a:rPr lang="en-US" sz="2400" dirty="0" smtClean="0"/>
              <a:t> spark-csv </a:t>
            </a:r>
            <a:r>
              <a:rPr lang="en-US" sz="2400" dirty="0" err="1" smtClean="0"/>
              <a:t>api</a:t>
            </a:r>
            <a:endParaRPr lang="en-US" sz="2400" dirty="0" smtClean="0"/>
          </a:p>
          <a:p>
            <a:pPr marL="685800" lvl="2" indent="0">
              <a:buNone/>
            </a:pPr>
            <a:r>
              <a:rPr lang="en-US" sz="2400" dirty="0" smtClean="0"/>
              <a:t>To use this </a:t>
            </a:r>
            <a:r>
              <a:rPr lang="en-US" sz="2400" dirty="0" err="1" smtClean="0"/>
              <a:t>api</a:t>
            </a:r>
            <a:r>
              <a:rPr lang="en-US" sz="2400" dirty="0" smtClean="0"/>
              <a:t> you need to add –packages com.databricks:spark-csv_2.10:1.5.0 with your spark-shell / spark-submit</a:t>
            </a:r>
            <a:endParaRPr lang="en-US" sz="2400" dirty="0"/>
          </a:p>
        </p:txBody>
      </p:sp>
    </p:spTree>
    <p:extLst>
      <p:ext uri="{BB962C8B-B14F-4D97-AF65-F5344CB8AC3E}">
        <p14:creationId xmlns:p14="http://schemas.microsoft.com/office/powerpoint/2010/main" xmlns="" val="32324155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CSV File:</a:t>
            </a:r>
            <a:endParaRPr lang="en-US" dirty="0"/>
          </a:p>
        </p:txBody>
      </p:sp>
      <p:sp>
        <p:nvSpPr>
          <p:cNvPr id="4" name="Rectangle 1"/>
          <p:cNvSpPr>
            <a:spLocks noChangeArrowheads="1"/>
          </p:cNvSpPr>
          <p:nvPr/>
        </p:nvSpPr>
        <p:spPr bwMode="auto">
          <a:xfrm>
            <a:off x="1857375" y="1828380"/>
            <a:ext cx="6505575" cy="2860270"/>
          </a:xfrm>
          <a:prstGeom prst="rect">
            <a:avLst/>
          </a:prstGeom>
          <a:noFill/>
          <a:ln>
            <a:noFill/>
          </a:ln>
          <a:effectLst/>
        </p:spPr>
        <p:txBody>
          <a:bodyPr vert="horz" wrap="square" lIns="68580" tIns="34290" rIns="68580" bIns="34290" numCol="1" anchor="ctr" anchorCtr="0" compatLnSpc="1">
            <a:prstTxWarp prst="textNoShape">
              <a:avLst/>
            </a:prstTxWarp>
            <a:spAutoFit/>
          </a:bodyPr>
          <a:lstStyle/>
          <a:p>
            <a:pPr lvl="0" eaLnBrk="0" fontAlgn="base" hangingPunct="0">
              <a:spcBef>
                <a:spcPct val="0"/>
              </a:spcBef>
              <a:spcAft>
                <a:spcPct val="0"/>
              </a:spcAft>
            </a:pPr>
            <a:r>
              <a:rPr kumimoji="0" lang="en-US"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val</a:t>
            </a:r>
            <a:r>
              <a:rPr kumimoji="0" 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characters_df</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sqlContext.read.format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"com.databricks.spark.csv"</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.option(</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"header"</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"true"</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.option(</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inferSchema</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"true"</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.option(</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"delimiter"</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.load(</a:t>
            </a:r>
            <a:r>
              <a:rPr lang="en-US" b="1" dirty="0">
                <a:solidFill>
                  <a:srgbClr val="008000"/>
                </a:solidFill>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user/</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cloudera</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/datasets/StarWars.csv"</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characters_df.show</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lang="en-US" sz="3300" dirty="0">
              <a:solidFill>
                <a:schemeClr val="tx1"/>
              </a:solidFill>
              <a:latin typeface="Arial" panose="020B0604020202020204" pitchFamily="34" charset="0"/>
            </a:endParaRPr>
          </a:p>
        </p:txBody>
      </p:sp>
    </p:spTree>
    <p:extLst>
      <p:ext uri="{BB962C8B-B14F-4D97-AF65-F5344CB8AC3E}">
        <p14:creationId xmlns:p14="http://schemas.microsoft.com/office/powerpoint/2010/main" xmlns="" val="3124972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410868" y="1607331"/>
            <a:ext cx="4661330" cy="1607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
          <p:cNvPicPr>
            <a:picLocks noChangeAspect="1" noChangeArrowheads="1"/>
          </p:cNvPicPr>
          <p:nvPr/>
        </p:nvPicPr>
        <p:blipFill>
          <a:blip r:embed="rId2"/>
          <a:srcRect/>
          <a:stretch>
            <a:fillRect/>
          </a:stretch>
        </p:blipFill>
        <p:spPr bwMode="auto">
          <a:xfrm>
            <a:off x="1357290" y="4018363"/>
            <a:ext cx="1500198" cy="1700225"/>
          </a:xfrm>
          <a:prstGeom prst="rect">
            <a:avLst/>
          </a:prstGeom>
          <a:noFill/>
          <a:ln w="9525">
            <a:noFill/>
            <a:miter lim="800000"/>
            <a:headEnd/>
            <a:tailEnd/>
          </a:ln>
          <a:effectLst/>
        </p:spPr>
      </p:pic>
      <p:sp>
        <p:nvSpPr>
          <p:cNvPr id="23" name="Oval Callout 22"/>
          <p:cNvSpPr/>
          <p:nvPr/>
        </p:nvSpPr>
        <p:spPr>
          <a:xfrm flipH="1">
            <a:off x="2267744" y="2201940"/>
            <a:ext cx="4125545" cy="1339463"/>
          </a:xfrm>
          <a:prstGeom prst="wedgeEllipseCallout">
            <a:avLst>
              <a:gd name="adj1" fmla="val 52400"/>
              <a:gd name="adj2" fmla="val 11118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Gill Sans MT" pitchFamily="34" charset="0"/>
              </a:rPr>
              <a:t>Let us now see,</a:t>
            </a:r>
          </a:p>
          <a:p>
            <a:endParaRPr lang="en-IN" dirty="0">
              <a:solidFill>
                <a:schemeClr val="tx1"/>
              </a:solidFill>
              <a:latin typeface="Gill Sans MT" pitchFamily="34" charset="0"/>
            </a:endParaRPr>
          </a:p>
          <a:p>
            <a:pPr algn="ctr"/>
            <a:r>
              <a:rPr lang="en-IN" sz="2700" dirty="0" err="1">
                <a:solidFill>
                  <a:srgbClr val="C00000"/>
                </a:solidFill>
                <a:latin typeface="Gill Sans MT" pitchFamily="34" charset="0"/>
              </a:rPr>
              <a:t>DataFrame</a:t>
            </a:r>
            <a:r>
              <a:rPr lang="en-IN" sz="2700" dirty="0">
                <a:solidFill>
                  <a:srgbClr val="C00000"/>
                </a:solidFill>
                <a:latin typeface="Gill Sans MT" pitchFamily="34" charset="0"/>
              </a:rPr>
              <a:t> Code</a:t>
            </a:r>
            <a:r>
              <a:rPr lang="en-IN" dirty="0">
                <a:solidFill>
                  <a:srgbClr val="000000"/>
                </a:solidFill>
                <a:latin typeface="Gill Sans MT" pitchFamily="34" charset="0"/>
              </a:rPr>
              <a:t/>
            </a:r>
            <a:br>
              <a:rPr lang="en-IN" dirty="0">
                <a:solidFill>
                  <a:srgbClr val="000000"/>
                </a:solidFill>
                <a:latin typeface="Gill Sans MT" pitchFamily="34" charset="0"/>
              </a:rPr>
            </a:br>
            <a:r>
              <a:rPr lang="en-IN" dirty="0">
                <a:solidFill>
                  <a:srgbClr val="000000"/>
                </a:solidFill>
                <a:latin typeface="Gill Sans MT" pitchFamily="34" charset="0"/>
              </a:rPr>
              <a:t>          Dealing with null</a:t>
            </a:r>
            <a:endParaRPr lang="en-US" dirty="0">
              <a:solidFill>
                <a:srgbClr val="000000"/>
              </a:solidFill>
              <a:latin typeface="Gill Sans MT" pitchFamily="34" charset="0"/>
            </a:endParaRPr>
          </a:p>
        </p:txBody>
      </p:sp>
    </p:spTree>
    <p:extLst>
      <p:ext uri="{BB962C8B-B14F-4D97-AF65-F5344CB8AC3E}">
        <p14:creationId xmlns:p14="http://schemas.microsoft.com/office/powerpoint/2010/main" xmlns="" val="10922678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5" y="26988"/>
            <a:ext cx="7200800" cy="971550"/>
          </a:xfrm>
        </p:spPr>
        <p:txBody>
          <a:bodyPr/>
          <a:lstStyle/>
          <a:p>
            <a:r>
              <a:rPr lang="en-IN" sz="3600" dirty="0">
                <a:latin typeface="Gill Sans MT" pitchFamily="34" charset="0"/>
              </a:rPr>
              <a:t> Dealing with </a:t>
            </a:r>
            <a:r>
              <a:rPr lang="en-IN" sz="3600" dirty="0" smtClean="0">
                <a:latin typeface="Gill Sans MT" pitchFamily="34" charset="0"/>
              </a:rPr>
              <a:t>null </a:t>
            </a:r>
            <a:r>
              <a:rPr lang="en-US" sz="3600" dirty="0" smtClean="0"/>
              <a:t>Values</a:t>
            </a:r>
            <a:endParaRPr lang="en-US" sz="3600" dirty="0"/>
          </a:p>
        </p:txBody>
      </p:sp>
      <p:sp>
        <p:nvSpPr>
          <p:cNvPr id="3" name="Content Placeholder 2"/>
          <p:cNvSpPr>
            <a:spLocks noGrp="1"/>
          </p:cNvSpPr>
          <p:nvPr>
            <p:ph idx="1"/>
          </p:nvPr>
        </p:nvSpPr>
        <p:spPr/>
        <p:txBody>
          <a:bodyPr/>
          <a:lstStyle/>
          <a:p>
            <a:r>
              <a:rPr lang="en-US" sz="2000" dirty="0" smtClean="0"/>
              <a:t>In this Example the </a:t>
            </a:r>
            <a:r>
              <a:rPr lang="en-US" sz="2000" dirty="0" err="1" smtClean="0"/>
              <a:t>Dataframe</a:t>
            </a:r>
            <a:r>
              <a:rPr lang="en-US" sz="2000" dirty="0" smtClean="0"/>
              <a:t> contains Empty or Null values , so if you query null pointer Exception will occur. To avoid that we need to replace the null of empty values with some default values.</a:t>
            </a:r>
          </a:p>
          <a:p>
            <a:endParaRPr lang="en-US" sz="2000" dirty="0"/>
          </a:p>
        </p:txBody>
      </p:sp>
      <p:sp>
        <p:nvSpPr>
          <p:cNvPr id="4" name="Rectangle 1"/>
          <p:cNvSpPr>
            <a:spLocks noChangeArrowheads="1"/>
          </p:cNvSpPr>
          <p:nvPr/>
        </p:nvSpPr>
        <p:spPr bwMode="auto">
          <a:xfrm>
            <a:off x="827584" y="3201943"/>
            <a:ext cx="8316416" cy="2516073"/>
          </a:xfrm>
          <a:prstGeom prst="rect">
            <a:avLst/>
          </a:prstGeom>
          <a:noFill/>
          <a:ln>
            <a:noFill/>
          </a:ln>
          <a:effectLst/>
        </p:spPr>
        <p:txBody>
          <a:bodyPr vert="horz" wrap="square" lIns="68580" tIns="34290" rIns="68580" bIns="34290" numCol="1" anchor="ctr" anchorCtr="0" compatLnSpc="1">
            <a:prstTxWarp prst="textNoShape">
              <a:avLst/>
            </a:prstTxWarp>
            <a:spAutoFit/>
          </a:bodyPr>
          <a:lstStyle/>
          <a:p>
            <a:pPr defTabSz="685800" eaLnBrk="0">
              <a:lnSpc>
                <a:spcPct val="100000"/>
              </a:lnSpc>
            </a:pPr>
            <a:r>
              <a:rPr kumimoji="0" lang="en-US"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val</a:t>
            </a:r>
            <a:r>
              <a:rPr kumimoji="0" 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filterdata</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characters_df.filter</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characters_df</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haircolor</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val</a:t>
            </a:r>
            <a:r>
              <a:rPr kumimoji="0" 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changedata</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characters_df.filter</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characters_df</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haircolor</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null </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characters_df</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haircolor</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withColumn</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haircolor</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"some color"</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filterdata.unionAll</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changedata</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).show</a:t>
            </a:r>
            <a:endParaRPr lang="en-US" sz="3300" dirty="0">
              <a:solidFill>
                <a:schemeClr val="tx1"/>
              </a:solidFill>
              <a:latin typeface="Arial" panose="020B0604020202020204" pitchFamily="34" charset="0"/>
            </a:endParaRPr>
          </a:p>
        </p:txBody>
      </p:sp>
    </p:spTree>
    <p:extLst>
      <p:ext uri="{BB962C8B-B14F-4D97-AF65-F5344CB8AC3E}">
        <p14:creationId xmlns:p14="http://schemas.microsoft.com/office/powerpoint/2010/main" xmlns="" val="3998950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410868" y="1607331"/>
            <a:ext cx="4661330" cy="1607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
          <p:cNvPicPr>
            <a:picLocks noChangeAspect="1" noChangeArrowheads="1"/>
          </p:cNvPicPr>
          <p:nvPr/>
        </p:nvPicPr>
        <p:blipFill>
          <a:blip r:embed="rId2"/>
          <a:srcRect/>
          <a:stretch>
            <a:fillRect/>
          </a:stretch>
        </p:blipFill>
        <p:spPr bwMode="auto">
          <a:xfrm>
            <a:off x="1357290" y="4018363"/>
            <a:ext cx="1500198" cy="1700225"/>
          </a:xfrm>
          <a:prstGeom prst="rect">
            <a:avLst/>
          </a:prstGeom>
          <a:noFill/>
          <a:ln w="9525">
            <a:noFill/>
            <a:miter lim="800000"/>
            <a:headEnd/>
            <a:tailEnd/>
          </a:ln>
          <a:effectLst/>
        </p:spPr>
      </p:pic>
      <p:sp>
        <p:nvSpPr>
          <p:cNvPr id="23" name="Oval Callout 22"/>
          <p:cNvSpPr/>
          <p:nvPr/>
        </p:nvSpPr>
        <p:spPr>
          <a:xfrm flipH="1">
            <a:off x="2589595" y="2196694"/>
            <a:ext cx="4125545" cy="1339463"/>
          </a:xfrm>
          <a:prstGeom prst="wedgeEllipseCallout">
            <a:avLst>
              <a:gd name="adj1" fmla="val 52400"/>
              <a:gd name="adj2" fmla="val 11118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Gill Sans MT" pitchFamily="34" charset="0"/>
              </a:rPr>
              <a:t>Let us now see,</a:t>
            </a:r>
          </a:p>
          <a:p>
            <a:endParaRPr lang="en-IN" dirty="0">
              <a:solidFill>
                <a:schemeClr val="tx1"/>
              </a:solidFill>
              <a:latin typeface="Gill Sans MT" pitchFamily="34" charset="0"/>
            </a:endParaRPr>
          </a:p>
          <a:p>
            <a:pPr algn="ctr"/>
            <a:r>
              <a:rPr lang="en-IN" sz="2700" dirty="0" err="1">
                <a:solidFill>
                  <a:srgbClr val="C00000"/>
                </a:solidFill>
                <a:latin typeface="Gill Sans MT" pitchFamily="34" charset="0"/>
              </a:rPr>
              <a:t>DataFrame</a:t>
            </a:r>
            <a:r>
              <a:rPr lang="en-IN" sz="2700" dirty="0">
                <a:solidFill>
                  <a:srgbClr val="C00000"/>
                </a:solidFill>
                <a:latin typeface="Gill Sans MT" pitchFamily="34" charset="0"/>
              </a:rPr>
              <a:t> Code</a:t>
            </a:r>
            <a:r>
              <a:rPr lang="en-IN" dirty="0">
                <a:solidFill>
                  <a:srgbClr val="000000"/>
                </a:solidFill>
                <a:latin typeface="Gill Sans MT" pitchFamily="34" charset="0"/>
              </a:rPr>
              <a:t/>
            </a:r>
            <a:br>
              <a:rPr lang="en-IN" dirty="0">
                <a:solidFill>
                  <a:srgbClr val="000000"/>
                </a:solidFill>
                <a:latin typeface="Gill Sans MT" pitchFamily="34" charset="0"/>
              </a:rPr>
            </a:br>
            <a:r>
              <a:rPr lang="en-IN" dirty="0">
                <a:solidFill>
                  <a:srgbClr val="000000"/>
                </a:solidFill>
                <a:latin typeface="Gill Sans MT" pitchFamily="34" charset="0"/>
              </a:rPr>
              <a:t>          Case Study </a:t>
            </a:r>
            <a:r>
              <a:rPr lang="en-IN" dirty="0" err="1">
                <a:solidFill>
                  <a:srgbClr val="000000"/>
                </a:solidFill>
                <a:latin typeface="Gill Sans MT" pitchFamily="34" charset="0"/>
              </a:rPr>
              <a:t>ebay</a:t>
            </a:r>
            <a:r>
              <a:rPr lang="en-IN" dirty="0">
                <a:solidFill>
                  <a:srgbClr val="000000"/>
                </a:solidFill>
                <a:latin typeface="Gill Sans MT" pitchFamily="34" charset="0"/>
              </a:rPr>
              <a:t> data</a:t>
            </a:r>
            <a:endParaRPr lang="en-US" dirty="0">
              <a:solidFill>
                <a:srgbClr val="000000"/>
              </a:solidFill>
              <a:latin typeface="Gill Sans MT" pitchFamily="34" charset="0"/>
            </a:endParaRPr>
          </a:p>
        </p:txBody>
      </p:sp>
    </p:spTree>
    <p:extLst>
      <p:ext uri="{BB962C8B-B14F-4D97-AF65-F5344CB8AC3E}">
        <p14:creationId xmlns:p14="http://schemas.microsoft.com/office/powerpoint/2010/main" xmlns="" val="279046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Ebay</a:t>
            </a:r>
            <a:r>
              <a:rPr lang="en-US" dirty="0" smtClean="0"/>
              <a:t> Case Study : Auctions Data</a:t>
            </a:r>
            <a:endParaRPr lang="en-US" dirty="0"/>
          </a:p>
        </p:txBody>
      </p:sp>
      <p:sp>
        <p:nvSpPr>
          <p:cNvPr id="4" name="Rectangle 1"/>
          <p:cNvSpPr>
            <a:spLocks noChangeArrowheads="1"/>
          </p:cNvSpPr>
          <p:nvPr/>
        </p:nvSpPr>
        <p:spPr bwMode="auto">
          <a:xfrm>
            <a:off x="1743276" y="2135702"/>
            <a:ext cx="5134043" cy="1824089"/>
          </a:xfrm>
          <a:prstGeom prst="rect">
            <a:avLst/>
          </a:prstGeom>
          <a:noFill/>
          <a:ln>
            <a:noFill/>
          </a:ln>
          <a:effectLst/>
        </p:spPr>
        <p:txBody>
          <a:bodyPr vert="horz" wrap="square" lIns="68580" tIns="34290" rIns="68580" bIns="34290" numCol="1" anchor="ctr" anchorCtr="0" compatLnSpc="1">
            <a:prstTxWarp prst="textNoShape">
              <a:avLst/>
            </a:prstTxWarp>
            <a:spAutoFit/>
          </a:bodyPr>
          <a:lstStyle/>
          <a:p>
            <a:pPr eaLnBrk="0" fontAlgn="base" hangingPunct="0">
              <a:spcBef>
                <a:spcPct val="0"/>
              </a:spcBef>
              <a:spcAft>
                <a:spcPct val="0"/>
              </a:spcAft>
            </a:pPr>
            <a:r>
              <a:rPr lang="en-US" sz="1050" b="1" dirty="0"/>
              <a:t>import </a:t>
            </a:r>
            <a:r>
              <a:rPr lang="en-US" sz="1050" dirty="0" err="1"/>
              <a:t>org.apache.spark.sql.types</a:t>
            </a:r>
            <a:r>
              <a:rPr lang="en-US" sz="1050" dirty="0"/>
              <a:t>.{</a:t>
            </a:r>
            <a:r>
              <a:rPr lang="en-US" sz="1050" dirty="0" err="1"/>
              <a:t>StringType</a:t>
            </a:r>
            <a:r>
              <a:rPr lang="en-US" sz="1050" dirty="0"/>
              <a:t>, </a:t>
            </a:r>
            <a:r>
              <a:rPr lang="en-US" sz="1050" dirty="0" err="1"/>
              <a:t>StructField</a:t>
            </a:r>
            <a:r>
              <a:rPr lang="en-US" sz="1050" dirty="0"/>
              <a:t>, </a:t>
            </a:r>
            <a:r>
              <a:rPr lang="en-US" sz="1050" dirty="0" err="1"/>
              <a:t>StructType</a:t>
            </a:r>
            <a:r>
              <a:rPr lang="en-US" sz="1050" dirty="0"/>
              <a:t>}</a:t>
            </a:r>
          </a:p>
          <a:p>
            <a:pPr eaLnBrk="0" fontAlgn="base" hangingPunct="0">
              <a:spcBef>
                <a:spcPct val="0"/>
              </a:spcBef>
              <a:spcAft>
                <a:spcPct val="0"/>
              </a:spcAft>
            </a:pPr>
            <a:endParaRPr lang="en-US" sz="1050" i="1" dirty="0"/>
          </a:p>
          <a:p>
            <a:pPr defTabSz="685800" eaLnBrk="0">
              <a:lnSpc>
                <a:spcPct val="100000"/>
              </a:lnSpc>
            </a:pPr>
            <a:r>
              <a:rPr lang="en-US" sz="1050" b="1" dirty="0" err="1">
                <a:solidFill>
                  <a:srgbClr val="000080"/>
                </a:solidFill>
                <a:latin typeface="Courier New" panose="02070309020205020404" pitchFamily="49" charset="0"/>
                <a:cs typeface="Courier New" panose="02070309020205020404" pitchFamily="49" charset="0"/>
              </a:rPr>
              <a:t>val</a:t>
            </a:r>
            <a:r>
              <a:rPr lang="en-US" sz="1050" b="1" dirty="0">
                <a:solidFill>
                  <a:srgbClr val="000080"/>
                </a:solidFill>
                <a:latin typeface="Courier New" panose="02070309020205020404" pitchFamily="49" charset="0"/>
                <a:cs typeface="Courier New" panose="02070309020205020404" pitchFamily="49" charset="0"/>
              </a:rPr>
              <a:t> </a:t>
            </a:r>
            <a:r>
              <a:rPr lang="en-US" sz="1050" i="1" dirty="0">
                <a:solidFill>
                  <a:srgbClr val="660E7A"/>
                </a:solidFill>
                <a:latin typeface="Courier New" panose="02070309020205020404" pitchFamily="49" charset="0"/>
                <a:cs typeface="Courier New" panose="02070309020205020404" pitchFamily="49" charset="0"/>
              </a:rPr>
              <a:t>schema </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StructType</a:t>
            </a:r>
            <a:r>
              <a:rPr lang="en-US" sz="1050" dirty="0">
                <a:latin typeface="Courier New" panose="02070309020205020404" pitchFamily="49" charset="0"/>
                <a:cs typeface="Courier New" panose="02070309020205020404" pitchFamily="49" charset="0"/>
              </a:rPr>
              <a:t>(</a:t>
            </a:r>
            <a:r>
              <a:rPr lang="en-US" sz="1050" i="1" dirty="0">
                <a:latin typeface="Courier New" panose="02070309020205020404" pitchFamily="49" charset="0"/>
                <a:cs typeface="Courier New" panose="02070309020205020404" pitchFamily="49" charset="0"/>
              </a:rPr>
              <a:t>Array</a:t>
            </a:r>
            <a:r>
              <a:rPr lang="en-US" sz="1050" dirty="0">
                <a:latin typeface="Courier New" panose="02070309020205020404" pitchFamily="49" charset="0"/>
                <a:cs typeface="Courier New" panose="02070309020205020404" pitchFamily="49" charset="0"/>
              </a:rPr>
              <a:t>(</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a:t>
            </a:r>
            <a:r>
              <a:rPr lang="en-US" sz="1050" i="1" dirty="0" err="1">
                <a:latin typeface="Courier New" panose="02070309020205020404" pitchFamily="49" charset="0"/>
                <a:cs typeface="Courier New" panose="02070309020205020404" pitchFamily="49" charset="0"/>
              </a:rPr>
              <a:t>StructField</a:t>
            </a:r>
            <a:r>
              <a:rPr lang="en-US" sz="1050" dirty="0">
                <a:latin typeface="Courier New" panose="02070309020205020404" pitchFamily="49" charset="0"/>
                <a:cs typeface="Courier New" panose="02070309020205020404" pitchFamily="49" charset="0"/>
              </a:rPr>
              <a:t>(</a:t>
            </a:r>
            <a:r>
              <a:rPr lang="en-US" sz="1050" b="1" dirty="0">
                <a:solidFill>
                  <a:srgbClr val="008000"/>
                </a:solidFill>
                <a:latin typeface="Courier New" panose="02070309020205020404" pitchFamily="49" charset="0"/>
                <a:cs typeface="Courier New" panose="02070309020205020404" pitchFamily="49" charset="0"/>
              </a:rPr>
              <a:t>"</a:t>
            </a:r>
            <a:r>
              <a:rPr lang="en-US" sz="1050" b="1" dirty="0" err="1">
                <a:solidFill>
                  <a:srgbClr val="008000"/>
                </a:solidFill>
                <a:latin typeface="Courier New" panose="02070309020205020404" pitchFamily="49" charset="0"/>
                <a:cs typeface="Courier New" panose="02070309020205020404" pitchFamily="49" charset="0"/>
              </a:rPr>
              <a:t>auctionid</a:t>
            </a:r>
            <a:r>
              <a:rPr lang="en-US" sz="1050" b="1" dirty="0">
                <a:solidFill>
                  <a:srgbClr val="008000"/>
                </a:solidFill>
                <a:latin typeface="Courier New" panose="02070309020205020404" pitchFamily="49" charset="0"/>
                <a:cs typeface="Courier New" panose="02070309020205020404" pitchFamily="49" charset="0"/>
              </a:rPr>
              <a:t>"</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StringType</a:t>
            </a:r>
            <a:r>
              <a:rPr lang="en-US" sz="1050" dirty="0">
                <a:latin typeface="Courier New" panose="02070309020205020404" pitchFamily="49" charset="0"/>
                <a:cs typeface="Courier New" panose="02070309020205020404" pitchFamily="49" charset="0"/>
              </a:rPr>
              <a:t>, </a:t>
            </a:r>
            <a:r>
              <a:rPr lang="en-US" sz="1050" b="1" dirty="0">
                <a:solidFill>
                  <a:srgbClr val="000080"/>
                </a:solidFill>
                <a:latin typeface="Courier New" panose="02070309020205020404" pitchFamily="49" charset="0"/>
                <a:cs typeface="Courier New" panose="02070309020205020404" pitchFamily="49" charset="0"/>
              </a:rPr>
              <a:t>false</a:t>
            </a:r>
            <a:r>
              <a:rPr lang="en-US" sz="1050" dirty="0">
                <a:latin typeface="Courier New" panose="02070309020205020404" pitchFamily="49" charset="0"/>
                <a:cs typeface="Courier New" panose="02070309020205020404" pitchFamily="49" charset="0"/>
              </a:rPr>
              <a:t>),</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a:t>
            </a:r>
            <a:r>
              <a:rPr lang="en-US" sz="1050" i="1" dirty="0" err="1">
                <a:latin typeface="Courier New" panose="02070309020205020404" pitchFamily="49" charset="0"/>
                <a:cs typeface="Courier New" panose="02070309020205020404" pitchFamily="49" charset="0"/>
              </a:rPr>
              <a:t>StructField</a:t>
            </a:r>
            <a:r>
              <a:rPr lang="en-US" sz="1050" dirty="0">
                <a:latin typeface="Courier New" panose="02070309020205020404" pitchFamily="49" charset="0"/>
                <a:cs typeface="Courier New" panose="02070309020205020404" pitchFamily="49" charset="0"/>
              </a:rPr>
              <a:t>(</a:t>
            </a:r>
            <a:r>
              <a:rPr lang="en-US" sz="1050" b="1" dirty="0">
                <a:solidFill>
                  <a:srgbClr val="008000"/>
                </a:solidFill>
                <a:latin typeface="Courier New" panose="02070309020205020404" pitchFamily="49" charset="0"/>
                <a:cs typeface="Courier New" panose="02070309020205020404" pitchFamily="49" charset="0"/>
              </a:rPr>
              <a:t>"bid"</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StringType</a:t>
            </a:r>
            <a:r>
              <a:rPr lang="en-US" sz="1050" dirty="0">
                <a:latin typeface="Courier New" panose="02070309020205020404" pitchFamily="49" charset="0"/>
                <a:cs typeface="Courier New" panose="02070309020205020404" pitchFamily="49" charset="0"/>
              </a:rPr>
              <a:t>, </a:t>
            </a:r>
            <a:r>
              <a:rPr lang="en-US" sz="1050" b="1" dirty="0">
                <a:solidFill>
                  <a:srgbClr val="000080"/>
                </a:solidFill>
                <a:latin typeface="Courier New" panose="02070309020205020404" pitchFamily="49" charset="0"/>
                <a:cs typeface="Courier New" panose="02070309020205020404" pitchFamily="49" charset="0"/>
              </a:rPr>
              <a:t>false</a:t>
            </a:r>
            <a:r>
              <a:rPr lang="en-US" sz="1050" dirty="0">
                <a:latin typeface="Courier New" panose="02070309020205020404" pitchFamily="49" charset="0"/>
                <a:cs typeface="Courier New" panose="02070309020205020404" pitchFamily="49" charset="0"/>
              </a:rPr>
              <a:t>),</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a:t>
            </a:r>
            <a:r>
              <a:rPr lang="en-US" sz="1050" i="1" dirty="0" err="1">
                <a:latin typeface="Courier New" panose="02070309020205020404" pitchFamily="49" charset="0"/>
                <a:cs typeface="Courier New" panose="02070309020205020404" pitchFamily="49" charset="0"/>
              </a:rPr>
              <a:t>StructField</a:t>
            </a:r>
            <a:r>
              <a:rPr lang="en-US" sz="1050" dirty="0">
                <a:latin typeface="Courier New" panose="02070309020205020404" pitchFamily="49" charset="0"/>
                <a:cs typeface="Courier New" panose="02070309020205020404" pitchFamily="49" charset="0"/>
              </a:rPr>
              <a:t>(</a:t>
            </a:r>
            <a:r>
              <a:rPr lang="en-US" sz="1050" b="1" dirty="0">
                <a:solidFill>
                  <a:srgbClr val="008000"/>
                </a:solidFill>
                <a:latin typeface="Courier New" panose="02070309020205020404" pitchFamily="49" charset="0"/>
                <a:cs typeface="Courier New" panose="02070309020205020404" pitchFamily="49" charset="0"/>
              </a:rPr>
              <a:t>"bidder"</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StringType</a:t>
            </a:r>
            <a:r>
              <a:rPr lang="en-US" sz="1050" dirty="0">
                <a:latin typeface="Courier New" panose="02070309020205020404" pitchFamily="49" charset="0"/>
                <a:cs typeface="Courier New" panose="02070309020205020404" pitchFamily="49" charset="0"/>
              </a:rPr>
              <a:t>, </a:t>
            </a:r>
            <a:r>
              <a:rPr lang="en-US" sz="1050" b="1" dirty="0">
                <a:solidFill>
                  <a:srgbClr val="000080"/>
                </a:solidFill>
                <a:latin typeface="Courier New" panose="02070309020205020404" pitchFamily="49" charset="0"/>
                <a:cs typeface="Courier New" panose="02070309020205020404" pitchFamily="49" charset="0"/>
              </a:rPr>
              <a:t>false</a:t>
            </a:r>
            <a:r>
              <a:rPr lang="en-US" sz="1050" dirty="0">
                <a:latin typeface="Courier New" panose="02070309020205020404" pitchFamily="49" charset="0"/>
                <a:cs typeface="Courier New" panose="02070309020205020404" pitchFamily="49" charset="0"/>
              </a:rPr>
              <a:t>),</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a:t>
            </a:r>
            <a:r>
              <a:rPr lang="en-US" sz="1050" i="1" dirty="0" err="1">
                <a:latin typeface="Courier New" panose="02070309020205020404" pitchFamily="49" charset="0"/>
                <a:cs typeface="Courier New" panose="02070309020205020404" pitchFamily="49" charset="0"/>
              </a:rPr>
              <a:t>StructField</a:t>
            </a:r>
            <a:r>
              <a:rPr lang="en-US" sz="1050" dirty="0">
                <a:latin typeface="Courier New" panose="02070309020205020404" pitchFamily="49" charset="0"/>
                <a:cs typeface="Courier New" panose="02070309020205020404" pitchFamily="49" charset="0"/>
              </a:rPr>
              <a:t>(</a:t>
            </a:r>
            <a:r>
              <a:rPr lang="en-US" sz="1050" b="1" dirty="0">
                <a:solidFill>
                  <a:srgbClr val="008000"/>
                </a:solidFill>
                <a:latin typeface="Courier New" panose="02070309020205020404" pitchFamily="49" charset="0"/>
                <a:cs typeface="Courier New" panose="02070309020205020404" pitchFamily="49" charset="0"/>
              </a:rPr>
              <a:t>"</a:t>
            </a:r>
            <a:r>
              <a:rPr lang="en-US" sz="1050" b="1" dirty="0" err="1">
                <a:solidFill>
                  <a:srgbClr val="008000"/>
                </a:solidFill>
                <a:latin typeface="Courier New" panose="02070309020205020404" pitchFamily="49" charset="0"/>
                <a:cs typeface="Courier New" panose="02070309020205020404" pitchFamily="49" charset="0"/>
              </a:rPr>
              <a:t>bidderrate</a:t>
            </a:r>
            <a:r>
              <a:rPr lang="en-US" sz="1050" b="1" dirty="0">
                <a:solidFill>
                  <a:srgbClr val="008000"/>
                </a:solidFill>
                <a:latin typeface="Courier New" panose="02070309020205020404" pitchFamily="49" charset="0"/>
                <a:cs typeface="Courier New" panose="02070309020205020404" pitchFamily="49" charset="0"/>
              </a:rPr>
              <a:t>"</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StringType</a:t>
            </a:r>
            <a:r>
              <a:rPr lang="en-US" sz="1050" dirty="0">
                <a:latin typeface="Courier New" panose="02070309020205020404" pitchFamily="49" charset="0"/>
                <a:cs typeface="Courier New" panose="02070309020205020404" pitchFamily="49" charset="0"/>
              </a:rPr>
              <a:t>, </a:t>
            </a:r>
            <a:r>
              <a:rPr lang="en-US" sz="1050" b="1" dirty="0">
                <a:solidFill>
                  <a:srgbClr val="000080"/>
                </a:solidFill>
                <a:latin typeface="Courier New" panose="02070309020205020404" pitchFamily="49" charset="0"/>
                <a:cs typeface="Courier New" panose="02070309020205020404" pitchFamily="49" charset="0"/>
              </a:rPr>
              <a:t>false</a:t>
            </a:r>
            <a:r>
              <a:rPr lang="en-US" sz="1050" dirty="0">
                <a:latin typeface="Courier New" panose="02070309020205020404" pitchFamily="49" charset="0"/>
                <a:cs typeface="Courier New" panose="02070309020205020404" pitchFamily="49" charset="0"/>
              </a:rPr>
              <a:t>),</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a:t>
            </a:r>
            <a:r>
              <a:rPr lang="en-US" sz="1050" i="1" dirty="0" err="1">
                <a:latin typeface="Courier New" panose="02070309020205020404" pitchFamily="49" charset="0"/>
                <a:cs typeface="Courier New" panose="02070309020205020404" pitchFamily="49" charset="0"/>
              </a:rPr>
              <a:t>StructField</a:t>
            </a:r>
            <a:r>
              <a:rPr lang="en-US" sz="1050" dirty="0">
                <a:latin typeface="Courier New" panose="02070309020205020404" pitchFamily="49" charset="0"/>
                <a:cs typeface="Courier New" panose="02070309020205020404" pitchFamily="49" charset="0"/>
              </a:rPr>
              <a:t>(</a:t>
            </a:r>
            <a:r>
              <a:rPr lang="en-US" sz="1050" b="1" dirty="0">
                <a:solidFill>
                  <a:srgbClr val="008000"/>
                </a:solidFill>
                <a:latin typeface="Courier New" panose="02070309020205020404" pitchFamily="49" charset="0"/>
                <a:cs typeface="Courier New" panose="02070309020205020404" pitchFamily="49" charset="0"/>
              </a:rPr>
              <a:t>"</a:t>
            </a:r>
            <a:r>
              <a:rPr lang="en-US" sz="1050" b="1" dirty="0" err="1">
                <a:solidFill>
                  <a:srgbClr val="008000"/>
                </a:solidFill>
                <a:latin typeface="Courier New" panose="02070309020205020404" pitchFamily="49" charset="0"/>
                <a:cs typeface="Courier New" panose="02070309020205020404" pitchFamily="49" charset="0"/>
              </a:rPr>
              <a:t>openbid</a:t>
            </a:r>
            <a:r>
              <a:rPr lang="en-US" sz="1050" b="1" dirty="0">
                <a:solidFill>
                  <a:srgbClr val="008000"/>
                </a:solidFill>
                <a:latin typeface="Courier New" panose="02070309020205020404" pitchFamily="49" charset="0"/>
                <a:cs typeface="Courier New" panose="02070309020205020404" pitchFamily="49" charset="0"/>
              </a:rPr>
              <a:t>"</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StringType</a:t>
            </a:r>
            <a:r>
              <a:rPr lang="en-US" sz="1050" dirty="0">
                <a:latin typeface="Courier New" panose="02070309020205020404" pitchFamily="49" charset="0"/>
                <a:cs typeface="Courier New" panose="02070309020205020404" pitchFamily="49" charset="0"/>
              </a:rPr>
              <a:t>, </a:t>
            </a:r>
            <a:r>
              <a:rPr lang="en-US" sz="1050" b="1" dirty="0">
                <a:solidFill>
                  <a:srgbClr val="000080"/>
                </a:solidFill>
                <a:latin typeface="Courier New" panose="02070309020205020404" pitchFamily="49" charset="0"/>
                <a:cs typeface="Courier New" panose="02070309020205020404" pitchFamily="49" charset="0"/>
              </a:rPr>
              <a:t>false</a:t>
            </a:r>
            <a:r>
              <a:rPr lang="en-US" sz="1050" dirty="0">
                <a:latin typeface="Courier New" panose="02070309020205020404" pitchFamily="49" charset="0"/>
                <a:cs typeface="Courier New" panose="02070309020205020404" pitchFamily="49" charset="0"/>
              </a:rPr>
              <a:t>),</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a:t>
            </a:r>
            <a:r>
              <a:rPr lang="en-US" sz="1050" i="1" dirty="0" err="1">
                <a:latin typeface="Courier New" panose="02070309020205020404" pitchFamily="49" charset="0"/>
                <a:cs typeface="Courier New" panose="02070309020205020404" pitchFamily="49" charset="0"/>
              </a:rPr>
              <a:t>StructField</a:t>
            </a:r>
            <a:r>
              <a:rPr lang="en-US" sz="1050" dirty="0">
                <a:latin typeface="Courier New" panose="02070309020205020404" pitchFamily="49" charset="0"/>
                <a:cs typeface="Courier New" panose="02070309020205020404" pitchFamily="49" charset="0"/>
              </a:rPr>
              <a:t>(</a:t>
            </a:r>
            <a:r>
              <a:rPr lang="en-US" sz="1050" b="1" dirty="0">
                <a:solidFill>
                  <a:srgbClr val="008000"/>
                </a:solidFill>
                <a:latin typeface="Courier New" panose="02070309020205020404" pitchFamily="49" charset="0"/>
                <a:cs typeface="Courier New" panose="02070309020205020404" pitchFamily="49" charset="0"/>
              </a:rPr>
              <a:t>"price"</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StringType</a:t>
            </a:r>
            <a:r>
              <a:rPr lang="en-US" sz="1050" dirty="0">
                <a:latin typeface="Courier New" panose="02070309020205020404" pitchFamily="49" charset="0"/>
                <a:cs typeface="Courier New" panose="02070309020205020404" pitchFamily="49" charset="0"/>
              </a:rPr>
              <a:t>, </a:t>
            </a:r>
            <a:r>
              <a:rPr lang="en-US" sz="1050" b="1" dirty="0">
                <a:solidFill>
                  <a:srgbClr val="000080"/>
                </a:solidFill>
                <a:latin typeface="Courier New" panose="02070309020205020404" pitchFamily="49" charset="0"/>
                <a:cs typeface="Courier New" panose="02070309020205020404" pitchFamily="49" charset="0"/>
              </a:rPr>
              <a:t>false</a:t>
            </a:r>
            <a:r>
              <a:rPr lang="en-US" sz="1050" dirty="0">
                <a:latin typeface="Courier New" panose="02070309020205020404" pitchFamily="49" charset="0"/>
                <a:cs typeface="Courier New" panose="02070309020205020404" pitchFamily="49" charset="0"/>
              </a:rPr>
              <a:t>),</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a:t>
            </a:r>
            <a:r>
              <a:rPr lang="en-US" sz="1050" i="1" dirty="0" err="1">
                <a:latin typeface="Courier New" panose="02070309020205020404" pitchFamily="49" charset="0"/>
                <a:cs typeface="Courier New" panose="02070309020205020404" pitchFamily="49" charset="0"/>
              </a:rPr>
              <a:t>StructField</a:t>
            </a:r>
            <a:r>
              <a:rPr lang="en-US" sz="1050" dirty="0">
                <a:latin typeface="Courier New" panose="02070309020205020404" pitchFamily="49" charset="0"/>
                <a:cs typeface="Courier New" panose="02070309020205020404" pitchFamily="49" charset="0"/>
              </a:rPr>
              <a:t>(</a:t>
            </a:r>
            <a:r>
              <a:rPr lang="en-US" sz="1050" b="1" dirty="0">
                <a:solidFill>
                  <a:srgbClr val="008000"/>
                </a:solidFill>
                <a:latin typeface="Courier New" panose="02070309020205020404" pitchFamily="49" charset="0"/>
                <a:cs typeface="Courier New" panose="02070309020205020404" pitchFamily="49" charset="0"/>
              </a:rPr>
              <a:t>"item"</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StringType</a:t>
            </a:r>
            <a:r>
              <a:rPr lang="en-US" sz="1050" dirty="0">
                <a:latin typeface="Courier New" panose="02070309020205020404" pitchFamily="49" charset="0"/>
                <a:cs typeface="Courier New" panose="02070309020205020404" pitchFamily="49" charset="0"/>
              </a:rPr>
              <a:t>, </a:t>
            </a:r>
            <a:r>
              <a:rPr lang="en-US" sz="1050" b="1" dirty="0">
                <a:solidFill>
                  <a:srgbClr val="000080"/>
                </a:solidFill>
                <a:latin typeface="Courier New" panose="02070309020205020404" pitchFamily="49" charset="0"/>
                <a:cs typeface="Courier New" panose="02070309020205020404" pitchFamily="49" charset="0"/>
              </a:rPr>
              <a:t>false</a:t>
            </a:r>
            <a:r>
              <a:rPr lang="en-US" sz="1050" dirty="0">
                <a:latin typeface="Courier New" panose="02070309020205020404" pitchFamily="49" charset="0"/>
                <a:cs typeface="Courier New" panose="02070309020205020404" pitchFamily="49" charset="0"/>
              </a:rPr>
              <a:t>),</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a:t>
            </a:r>
            <a:r>
              <a:rPr lang="en-US" sz="1050" i="1" dirty="0" err="1">
                <a:latin typeface="Courier New" panose="02070309020205020404" pitchFamily="49" charset="0"/>
                <a:cs typeface="Courier New" panose="02070309020205020404" pitchFamily="49" charset="0"/>
              </a:rPr>
              <a:t>StructField</a:t>
            </a:r>
            <a:r>
              <a:rPr lang="en-US" sz="1050" dirty="0">
                <a:latin typeface="Courier New" panose="02070309020205020404" pitchFamily="49" charset="0"/>
                <a:cs typeface="Courier New" panose="02070309020205020404" pitchFamily="49" charset="0"/>
              </a:rPr>
              <a:t>(</a:t>
            </a:r>
            <a:r>
              <a:rPr lang="en-US" sz="1050" b="1" dirty="0">
                <a:solidFill>
                  <a:srgbClr val="008000"/>
                </a:solidFill>
                <a:latin typeface="Courier New" panose="02070309020205020404" pitchFamily="49" charset="0"/>
                <a:cs typeface="Courier New" panose="02070309020205020404" pitchFamily="49" charset="0"/>
              </a:rPr>
              <a:t>"</a:t>
            </a:r>
            <a:r>
              <a:rPr lang="en-US" sz="1050" b="1" dirty="0" err="1">
                <a:solidFill>
                  <a:srgbClr val="008000"/>
                </a:solidFill>
                <a:latin typeface="Courier New" panose="02070309020205020404" pitchFamily="49" charset="0"/>
                <a:cs typeface="Courier New" panose="02070309020205020404" pitchFamily="49" charset="0"/>
              </a:rPr>
              <a:t>daystolive</a:t>
            </a:r>
            <a:r>
              <a:rPr lang="en-US" sz="1050" b="1" dirty="0">
                <a:solidFill>
                  <a:srgbClr val="008000"/>
                </a:solidFill>
                <a:latin typeface="Courier New" panose="02070309020205020404" pitchFamily="49" charset="0"/>
                <a:cs typeface="Courier New" panose="02070309020205020404" pitchFamily="49" charset="0"/>
              </a:rPr>
              <a:t>"</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StringType</a:t>
            </a:r>
            <a:r>
              <a:rPr lang="en-US" sz="1050" dirty="0">
                <a:latin typeface="Courier New" panose="02070309020205020404" pitchFamily="49" charset="0"/>
                <a:cs typeface="Courier New" panose="02070309020205020404" pitchFamily="49" charset="0"/>
              </a:rPr>
              <a:t>, </a:t>
            </a:r>
            <a:r>
              <a:rPr lang="en-US" sz="1050" b="1" dirty="0">
                <a:solidFill>
                  <a:srgbClr val="000080"/>
                </a:solidFill>
                <a:latin typeface="Courier New" panose="02070309020205020404" pitchFamily="49" charset="0"/>
                <a:cs typeface="Courier New" panose="02070309020205020404" pitchFamily="49" charset="0"/>
              </a:rPr>
              <a:t>false</a:t>
            </a:r>
            <a:r>
              <a:rPr lang="en-US" sz="1050" dirty="0">
                <a:latin typeface="Courier New" panose="02070309020205020404" pitchFamily="49" charset="0"/>
                <a:cs typeface="Courier New" panose="02070309020205020404" pitchFamily="49" charset="0"/>
              </a:rPr>
              <a:t>)))</a:t>
            </a:r>
            <a:endParaRPr lang="en-US" sz="2700" dirty="0">
              <a:solidFill>
                <a:schemeClr val="tx1"/>
              </a:solidFill>
              <a:latin typeface="Arial" panose="020B0604020202020204" pitchFamily="34" charset="0"/>
            </a:endParaRPr>
          </a:p>
        </p:txBody>
      </p:sp>
      <p:sp>
        <p:nvSpPr>
          <p:cNvPr id="7" name="Rectangle 4"/>
          <p:cNvSpPr>
            <a:spLocks noChangeArrowheads="1"/>
          </p:cNvSpPr>
          <p:nvPr/>
        </p:nvSpPr>
        <p:spPr bwMode="auto">
          <a:xfrm>
            <a:off x="1944694" y="3996872"/>
            <a:ext cx="6088846" cy="1546577"/>
          </a:xfrm>
          <a:prstGeom prst="rect">
            <a:avLst/>
          </a:prstGeom>
          <a:noFill/>
          <a:ln>
            <a:noFill/>
          </a:ln>
          <a:effectLst/>
        </p:spPr>
        <p:txBody>
          <a:bodyPr vert="horz" wrap="none" lIns="68580" tIns="34290" rIns="68580" bIns="34290" numCol="1" anchor="ctr" anchorCtr="0" compatLnSpc="1">
            <a:prstTxWarp prst="textNoShape">
              <a:avLst/>
            </a:prstTxWarp>
            <a:spAutoFit/>
          </a:bodyPr>
          <a:lstStyle/>
          <a:p>
            <a:pPr defTabSz="685800" eaLnBrk="0">
              <a:lnSpc>
                <a:spcPct val="100000"/>
              </a:lnSpc>
            </a:pPr>
            <a:r>
              <a:rPr lang="en-US" sz="1200" b="1" dirty="0" err="1">
                <a:solidFill>
                  <a:srgbClr val="000080"/>
                </a:solidFill>
                <a:latin typeface="Courier New" panose="02070309020205020404" pitchFamily="49" charset="0"/>
                <a:cs typeface="Courier New" panose="02070309020205020404" pitchFamily="49" charset="0"/>
              </a:rPr>
              <a:t>val</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ebay_df</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sqlContext.read.format</a:t>
            </a:r>
            <a:r>
              <a:rPr lang="en-US" sz="1200" dirty="0">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"com.databricks.spark.csv"</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.option(</a:t>
            </a:r>
            <a:r>
              <a:rPr lang="en-US" sz="1200" b="1" dirty="0">
                <a:solidFill>
                  <a:srgbClr val="008000"/>
                </a:solidFill>
                <a:latin typeface="Courier New" panose="02070309020205020404" pitchFamily="49" charset="0"/>
                <a:cs typeface="Courier New" panose="02070309020205020404" pitchFamily="49" charset="0"/>
              </a:rPr>
              <a:t>"header"</a:t>
            </a:r>
            <a:r>
              <a:rPr lang="en-US" sz="1200" dirty="0">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"false"</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.option(</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inferSchema</a:t>
            </a:r>
            <a:r>
              <a:rPr lang="en-US" sz="1200" b="1" dirty="0">
                <a:solidFill>
                  <a:srgbClr val="0080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"true"</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.option(</a:t>
            </a:r>
            <a:r>
              <a:rPr lang="en-US" sz="1200" b="1" dirty="0">
                <a:solidFill>
                  <a:srgbClr val="008000"/>
                </a:solidFill>
                <a:latin typeface="Courier New" panose="02070309020205020404" pitchFamily="49" charset="0"/>
                <a:cs typeface="Courier New" panose="02070309020205020404" pitchFamily="49" charset="0"/>
              </a:rPr>
              <a:t>"delimiter"</a:t>
            </a:r>
            <a:r>
              <a:rPr lang="en-US" sz="1200" dirty="0">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.schema(</a:t>
            </a:r>
            <a:r>
              <a:rPr lang="en-US" sz="1200" i="1" dirty="0">
                <a:solidFill>
                  <a:srgbClr val="660E7A"/>
                </a:solidFill>
                <a:latin typeface="Courier New" panose="02070309020205020404" pitchFamily="49" charset="0"/>
                <a:cs typeface="Courier New" panose="02070309020205020404" pitchFamily="49" charset="0"/>
              </a:rPr>
              <a:t>schema</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.load(</a:t>
            </a:r>
            <a:r>
              <a:rPr lang="en-US" sz="1200" b="1" dirty="0">
                <a:solidFill>
                  <a:srgbClr val="008000"/>
                </a:solidFill>
                <a:latin typeface="Courier New" panose="02070309020205020404" pitchFamily="49" charset="0"/>
                <a:cs typeface="Courier New" panose="02070309020205020404" pitchFamily="49" charset="0"/>
              </a:rPr>
              <a:t>“/user/</a:t>
            </a:r>
            <a:r>
              <a:rPr lang="en-US" sz="1200" b="1" dirty="0" err="1">
                <a:solidFill>
                  <a:srgbClr val="008000"/>
                </a:solidFill>
                <a:latin typeface="Courier New" panose="02070309020205020404" pitchFamily="49" charset="0"/>
                <a:cs typeface="Courier New" panose="02070309020205020404" pitchFamily="49" charset="0"/>
              </a:rPr>
              <a:t>cloudera</a:t>
            </a:r>
            <a:r>
              <a:rPr lang="en-US" sz="1200" b="1" dirty="0">
                <a:solidFill>
                  <a:srgbClr val="008000"/>
                </a:solidFill>
                <a:latin typeface="Courier New" panose="02070309020205020404" pitchFamily="49" charset="0"/>
                <a:cs typeface="Courier New" panose="02070309020205020404" pitchFamily="49" charset="0"/>
              </a:rPr>
              <a:t>/datasets/ebay.csv"</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err="1">
                <a:latin typeface="Courier New" panose="02070309020205020404" pitchFamily="49" charset="0"/>
                <a:cs typeface="Courier New" panose="02070309020205020404" pitchFamily="49" charset="0"/>
              </a:rPr>
              <a:t>ebay_df.registerTempTable</a:t>
            </a:r>
            <a:r>
              <a:rPr lang="en-US" sz="1200" dirty="0">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ebay</a:t>
            </a:r>
            <a:r>
              <a:rPr lang="en-US" sz="1200" b="1" dirty="0">
                <a:solidFill>
                  <a:srgbClr val="0080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a:t>
            </a:r>
            <a:endParaRPr lang="en-US" sz="3000" dirty="0">
              <a:solidFill>
                <a:schemeClr val="tx1"/>
              </a:solidFill>
              <a:latin typeface="Arial" panose="020B0604020202020204" pitchFamily="34" charset="0"/>
            </a:endParaRPr>
          </a:p>
        </p:txBody>
      </p:sp>
    </p:spTree>
    <p:extLst>
      <p:ext uri="{BB962C8B-B14F-4D97-AF65-F5344CB8AC3E}">
        <p14:creationId xmlns:p14="http://schemas.microsoft.com/office/powerpoint/2010/main" xmlns="" val="101331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err="1"/>
              <a:t>Ebay</a:t>
            </a:r>
            <a:r>
              <a:rPr lang="en-US" sz="3200" dirty="0"/>
              <a:t> Case Study : Auctions Data</a:t>
            </a:r>
          </a:p>
        </p:txBody>
      </p:sp>
      <p:sp>
        <p:nvSpPr>
          <p:cNvPr id="5" name="Rectangle 4"/>
          <p:cNvSpPr/>
          <p:nvPr/>
        </p:nvSpPr>
        <p:spPr>
          <a:xfrm>
            <a:off x="1721868" y="2286000"/>
            <a:ext cx="3692486" cy="349968"/>
          </a:xfrm>
          <a:prstGeom prst="rect">
            <a:avLst/>
          </a:prstGeom>
        </p:spPr>
        <p:txBody>
          <a:bodyPr wrap="none">
            <a:spAutoFit/>
          </a:bodyPr>
          <a:lstStyle/>
          <a:p>
            <a:r>
              <a:rPr lang="en-US" b="1" dirty="0" smtClean="0"/>
              <a:t>1.How many auctions were held?</a:t>
            </a:r>
            <a:endParaRPr lang="en-US" b="1" dirty="0"/>
          </a:p>
        </p:txBody>
      </p:sp>
      <p:sp>
        <p:nvSpPr>
          <p:cNvPr id="6" name="Rectangle 5"/>
          <p:cNvSpPr/>
          <p:nvPr/>
        </p:nvSpPr>
        <p:spPr>
          <a:xfrm>
            <a:off x="1944694" y="2667378"/>
            <a:ext cx="6035040" cy="607602"/>
          </a:xfrm>
          <a:prstGeom prst="rect">
            <a:avLst/>
          </a:prstGeom>
        </p:spPr>
        <p:txBody>
          <a:bodyPr wrap="square">
            <a:spAutoFit/>
          </a:bodyPr>
          <a:lstStyle/>
          <a:p>
            <a:r>
              <a:rPr lang="en-US" dirty="0" err="1" smtClean="0"/>
              <a:t>sqlContext.sql</a:t>
            </a:r>
            <a:r>
              <a:rPr lang="en-US" dirty="0" smtClean="0"/>
              <a:t>("select count(distinct(</a:t>
            </a:r>
            <a:r>
              <a:rPr lang="en-US" dirty="0" err="1" smtClean="0"/>
              <a:t>auctionid</a:t>
            </a:r>
            <a:r>
              <a:rPr lang="en-US" dirty="0" smtClean="0"/>
              <a:t>)) </a:t>
            </a:r>
          </a:p>
          <a:p>
            <a:r>
              <a:rPr lang="en-US" dirty="0" smtClean="0"/>
              <a:t>from </a:t>
            </a:r>
            <a:r>
              <a:rPr lang="en-US" dirty="0" err="1" smtClean="0"/>
              <a:t>ebay</a:t>
            </a:r>
            <a:r>
              <a:rPr lang="en-US" dirty="0" smtClean="0"/>
              <a:t>").show</a:t>
            </a:r>
            <a:endParaRPr lang="en-US" dirty="0"/>
          </a:p>
        </p:txBody>
      </p:sp>
      <p:pic>
        <p:nvPicPr>
          <p:cNvPr id="8" name="Picture 7"/>
          <p:cNvPicPr>
            <a:picLocks noChangeAspect="1"/>
          </p:cNvPicPr>
          <p:nvPr/>
        </p:nvPicPr>
        <p:blipFill>
          <a:blip r:embed="rId2"/>
          <a:stretch>
            <a:fillRect/>
          </a:stretch>
        </p:blipFill>
        <p:spPr>
          <a:xfrm>
            <a:off x="6005150" y="2435313"/>
            <a:ext cx="640488" cy="1193637"/>
          </a:xfrm>
          <a:prstGeom prst="rect">
            <a:avLst/>
          </a:prstGeom>
        </p:spPr>
      </p:pic>
      <p:sp>
        <p:nvSpPr>
          <p:cNvPr id="9" name="Rectangle 8"/>
          <p:cNvSpPr/>
          <p:nvPr/>
        </p:nvSpPr>
        <p:spPr>
          <a:xfrm>
            <a:off x="1807614" y="3724397"/>
            <a:ext cx="3107004" cy="349968"/>
          </a:xfrm>
          <a:prstGeom prst="rect">
            <a:avLst/>
          </a:prstGeom>
        </p:spPr>
        <p:txBody>
          <a:bodyPr wrap="none">
            <a:spAutoFit/>
          </a:bodyPr>
          <a:lstStyle/>
          <a:p>
            <a:r>
              <a:rPr lang="en-US" b="1" dirty="0" smtClean="0"/>
              <a:t>2.How many bids per item?</a:t>
            </a:r>
            <a:endParaRPr lang="en-US" b="1" dirty="0"/>
          </a:p>
        </p:txBody>
      </p:sp>
      <p:sp>
        <p:nvSpPr>
          <p:cNvPr id="10" name="Rectangle 9"/>
          <p:cNvSpPr/>
          <p:nvPr/>
        </p:nvSpPr>
        <p:spPr>
          <a:xfrm>
            <a:off x="1721869" y="4105774"/>
            <a:ext cx="7507877" cy="607602"/>
          </a:xfrm>
          <a:prstGeom prst="rect">
            <a:avLst/>
          </a:prstGeom>
        </p:spPr>
        <p:txBody>
          <a:bodyPr wrap="square">
            <a:spAutoFit/>
          </a:bodyPr>
          <a:lstStyle/>
          <a:p>
            <a:r>
              <a:rPr lang="en-US" dirty="0" err="1" smtClean="0"/>
              <a:t>sqlContext.sql</a:t>
            </a:r>
            <a:r>
              <a:rPr lang="en-US" dirty="0" smtClean="0"/>
              <a:t>("select </a:t>
            </a:r>
            <a:r>
              <a:rPr lang="en-US" dirty="0" err="1" smtClean="0"/>
              <a:t>auctionid,item,count</a:t>
            </a:r>
            <a:r>
              <a:rPr lang="en-US" dirty="0" smtClean="0"/>
              <a:t>(*) from </a:t>
            </a:r>
            <a:r>
              <a:rPr lang="en-US" dirty="0" err="1" smtClean="0"/>
              <a:t>ebay</a:t>
            </a:r>
            <a:r>
              <a:rPr lang="en-US" dirty="0" smtClean="0"/>
              <a:t> </a:t>
            </a:r>
          </a:p>
          <a:p>
            <a:r>
              <a:rPr lang="en-US" dirty="0" smtClean="0"/>
              <a:t>group by </a:t>
            </a:r>
            <a:r>
              <a:rPr lang="en-US" dirty="0" err="1" smtClean="0"/>
              <a:t>auctionid,item</a:t>
            </a:r>
            <a:r>
              <a:rPr lang="en-US" dirty="0" smtClean="0"/>
              <a:t>").show</a:t>
            </a:r>
            <a:endParaRPr lang="en-US" dirty="0"/>
          </a:p>
        </p:txBody>
      </p:sp>
      <p:pic>
        <p:nvPicPr>
          <p:cNvPr id="11" name="Picture 10"/>
          <p:cNvPicPr>
            <a:picLocks noChangeAspect="1"/>
          </p:cNvPicPr>
          <p:nvPr/>
        </p:nvPicPr>
        <p:blipFill>
          <a:blip r:embed="rId3"/>
          <a:stretch>
            <a:fillRect/>
          </a:stretch>
        </p:blipFill>
        <p:spPr>
          <a:xfrm>
            <a:off x="7083335" y="2435313"/>
            <a:ext cx="1954836" cy="3447325"/>
          </a:xfrm>
          <a:prstGeom prst="rect">
            <a:avLst/>
          </a:prstGeom>
        </p:spPr>
      </p:pic>
      <p:sp>
        <p:nvSpPr>
          <p:cNvPr id="12" name="Right Arrow 11"/>
          <p:cNvSpPr/>
          <p:nvPr/>
        </p:nvSpPr>
        <p:spPr>
          <a:xfrm>
            <a:off x="4962214" y="3032132"/>
            <a:ext cx="955261" cy="235216"/>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286577" y="4482193"/>
            <a:ext cx="1718381" cy="284117"/>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945380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427" y="1223173"/>
            <a:ext cx="8789093" cy="349968"/>
          </a:xfrm>
          <a:prstGeom prst="rect">
            <a:avLst/>
          </a:prstGeom>
        </p:spPr>
        <p:txBody>
          <a:bodyPr wrap="square">
            <a:spAutoFit/>
          </a:bodyPr>
          <a:lstStyle/>
          <a:p>
            <a:r>
              <a:rPr lang="en-US" b="1" dirty="0" smtClean="0"/>
              <a:t>3. What's the min number of bids per item? what's the average? what's the max?</a:t>
            </a:r>
            <a:endParaRPr lang="en-US" b="1" dirty="0"/>
          </a:p>
        </p:txBody>
      </p:sp>
      <p:pic>
        <p:nvPicPr>
          <p:cNvPr id="3" name="Picture 2"/>
          <p:cNvPicPr>
            <a:picLocks noChangeAspect="1"/>
          </p:cNvPicPr>
          <p:nvPr/>
        </p:nvPicPr>
        <p:blipFill>
          <a:blip r:embed="rId2"/>
          <a:stretch>
            <a:fillRect/>
          </a:stretch>
        </p:blipFill>
        <p:spPr>
          <a:xfrm>
            <a:off x="782311" y="2314895"/>
            <a:ext cx="2765244" cy="1050793"/>
          </a:xfrm>
          <a:prstGeom prst="rect">
            <a:avLst/>
          </a:prstGeom>
        </p:spPr>
      </p:pic>
      <p:sp>
        <p:nvSpPr>
          <p:cNvPr id="4" name="Rectangle 3"/>
          <p:cNvSpPr/>
          <p:nvPr/>
        </p:nvSpPr>
        <p:spPr>
          <a:xfrm>
            <a:off x="433667" y="3640997"/>
            <a:ext cx="4745210" cy="349968"/>
          </a:xfrm>
          <a:prstGeom prst="rect">
            <a:avLst/>
          </a:prstGeom>
        </p:spPr>
        <p:txBody>
          <a:bodyPr wrap="none">
            <a:spAutoFit/>
          </a:bodyPr>
          <a:lstStyle/>
          <a:p>
            <a:r>
              <a:rPr lang="en-US" b="1" dirty="0" smtClean="0"/>
              <a:t>4.Get the auctions with closing price &gt; 100</a:t>
            </a:r>
            <a:endParaRPr lang="en-US" b="1" dirty="0"/>
          </a:p>
        </p:txBody>
      </p:sp>
      <p:pic>
        <p:nvPicPr>
          <p:cNvPr id="5" name="Picture 4"/>
          <p:cNvPicPr>
            <a:picLocks noChangeAspect="1"/>
          </p:cNvPicPr>
          <p:nvPr/>
        </p:nvPicPr>
        <p:blipFill>
          <a:blip r:embed="rId3"/>
          <a:stretch>
            <a:fillRect/>
          </a:stretch>
        </p:blipFill>
        <p:spPr>
          <a:xfrm>
            <a:off x="5240553" y="2938629"/>
            <a:ext cx="3903447" cy="3062122"/>
          </a:xfrm>
          <a:prstGeom prst="rect">
            <a:avLst/>
          </a:prstGeom>
        </p:spPr>
      </p:pic>
      <p:sp>
        <p:nvSpPr>
          <p:cNvPr id="6" name="Title 5"/>
          <p:cNvSpPr>
            <a:spLocks noGrp="1"/>
          </p:cNvSpPr>
          <p:nvPr>
            <p:ph type="title"/>
          </p:nvPr>
        </p:nvSpPr>
        <p:spPr/>
        <p:txBody>
          <a:bodyPr/>
          <a:lstStyle/>
          <a:p>
            <a:r>
              <a:rPr lang="en-US" dirty="0" err="1" smtClean="0"/>
              <a:t>Ebay</a:t>
            </a:r>
            <a:r>
              <a:rPr lang="en-US" dirty="0" smtClean="0"/>
              <a:t> Case Study</a:t>
            </a:r>
            <a:endParaRPr lang="en-US" dirty="0"/>
          </a:p>
        </p:txBody>
      </p:sp>
      <p:sp>
        <p:nvSpPr>
          <p:cNvPr id="8" name="Rectangle 1"/>
          <p:cNvSpPr>
            <a:spLocks noChangeArrowheads="1"/>
          </p:cNvSpPr>
          <p:nvPr/>
        </p:nvSpPr>
        <p:spPr bwMode="auto">
          <a:xfrm>
            <a:off x="840288" y="1643112"/>
            <a:ext cx="8124199" cy="498192"/>
          </a:xfrm>
          <a:prstGeom prst="rect">
            <a:avLst/>
          </a:prstGeom>
          <a:noFill/>
          <a:ln>
            <a:noFill/>
          </a:ln>
          <a:effectLst/>
        </p:spPr>
        <p:txBody>
          <a:bodyPr vert="horz" wrap="square" lIns="0" tIns="0" rIns="0" bIns="66654" numCol="1" anchor="ctr" anchorCtr="0" compatLnSpc="1">
            <a:prstTxWarp prst="textNoShape">
              <a:avLst/>
            </a:prstTxWarp>
            <a:spAutoFit/>
          </a:bodyPr>
          <a:lstStyle/>
          <a:p>
            <a:pPr defTabSz="685800" eaLnBrk="0">
              <a:lnSpc>
                <a:spcPct val="100000"/>
              </a:lnSpc>
            </a:pPr>
            <a:r>
              <a:rPr lang="en-US" altLang="en-US" sz="1400" dirty="0" err="1">
                <a:solidFill>
                  <a:srgbClr val="444444"/>
                </a:solidFill>
                <a:latin typeface="Monaco"/>
              </a:rPr>
              <a:t>sqlContext.sql</a:t>
            </a:r>
            <a:r>
              <a:rPr lang="en-US" altLang="en-US" sz="1400" dirty="0">
                <a:solidFill>
                  <a:srgbClr val="444444"/>
                </a:solidFill>
                <a:latin typeface="Monaco"/>
              </a:rPr>
              <a:t>("select min(</a:t>
            </a:r>
            <a:r>
              <a:rPr lang="en-US" altLang="en-US" sz="1400" dirty="0" err="1">
                <a:solidFill>
                  <a:srgbClr val="444444"/>
                </a:solidFill>
                <a:latin typeface="Monaco"/>
              </a:rPr>
              <a:t>a.count</a:t>
            </a:r>
            <a:r>
              <a:rPr lang="en-US" altLang="en-US" sz="1400" dirty="0">
                <a:solidFill>
                  <a:srgbClr val="444444"/>
                </a:solidFill>
                <a:latin typeface="Monaco"/>
              </a:rPr>
              <a:t>) as min ,max(</a:t>
            </a:r>
            <a:r>
              <a:rPr lang="en-US" altLang="en-US" sz="1400" dirty="0" err="1">
                <a:solidFill>
                  <a:srgbClr val="444444"/>
                </a:solidFill>
                <a:latin typeface="Monaco"/>
              </a:rPr>
              <a:t>a.count</a:t>
            </a:r>
            <a:r>
              <a:rPr lang="en-US" altLang="en-US" sz="1400" dirty="0">
                <a:solidFill>
                  <a:srgbClr val="444444"/>
                </a:solidFill>
                <a:latin typeface="Monaco"/>
              </a:rPr>
              <a:t>) as max ,</a:t>
            </a:r>
            <a:r>
              <a:rPr lang="en-US" altLang="en-US" sz="1400" dirty="0" err="1">
                <a:solidFill>
                  <a:srgbClr val="444444"/>
                </a:solidFill>
                <a:latin typeface="Monaco"/>
              </a:rPr>
              <a:t>avg</a:t>
            </a:r>
            <a:r>
              <a:rPr lang="en-US" altLang="en-US" sz="1400" dirty="0">
                <a:solidFill>
                  <a:srgbClr val="444444"/>
                </a:solidFill>
                <a:latin typeface="Monaco"/>
              </a:rPr>
              <a:t>(</a:t>
            </a:r>
            <a:r>
              <a:rPr lang="en-US" altLang="en-US" sz="1400" dirty="0" err="1">
                <a:solidFill>
                  <a:srgbClr val="444444"/>
                </a:solidFill>
                <a:latin typeface="Monaco"/>
              </a:rPr>
              <a:t>a.count</a:t>
            </a:r>
            <a:r>
              <a:rPr lang="en-US" altLang="en-US" sz="1400" dirty="0">
                <a:solidFill>
                  <a:srgbClr val="444444"/>
                </a:solidFill>
                <a:latin typeface="Monaco"/>
              </a:rPr>
              <a:t>)as </a:t>
            </a:r>
            <a:r>
              <a:rPr lang="en-US" altLang="en-US" sz="1400" dirty="0" err="1">
                <a:solidFill>
                  <a:srgbClr val="444444"/>
                </a:solidFill>
                <a:latin typeface="Monaco"/>
              </a:rPr>
              <a:t>avg</a:t>
            </a:r>
            <a:r>
              <a:rPr lang="en-US" altLang="en-US" sz="1400" dirty="0">
                <a:solidFill>
                  <a:srgbClr val="444444"/>
                </a:solidFill>
                <a:latin typeface="Monaco"/>
              </a:rPr>
              <a:t> from (select </a:t>
            </a:r>
            <a:r>
              <a:rPr lang="en-US" altLang="en-US" sz="1400" dirty="0" err="1">
                <a:solidFill>
                  <a:srgbClr val="444444"/>
                </a:solidFill>
                <a:latin typeface="Monaco"/>
              </a:rPr>
              <a:t>auctionid,item,count</a:t>
            </a:r>
            <a:r>
              <a:rPr lang="en-US" altLang="en-US" sz="1400" dirty="0">
                <a:solidFill>
                  <a:srgbClr val="444444"/>
                </a:solidFill>
                <a:latin typeface="Monaco"/>
              </a:rPr>
              <a:t>(*) as count from </a:t>
            </a:r>
            <a:r>
              <a:rPr lang="en-US" altLang="en-US" sz="1400" dirty="0" err="1">
                <a:solidFill>
                  <a:srgbClr val="444444"/>
                </a:solidFill>
                <a:latin typeface="Monaco"/>
              </a:rPr>
              <a:t>ebay</a:t>
            </a:r>
            <a:r>
              <a:rPr lang="en-US" altLang="en-US" sz="1400" dirty="0">
                <a:solidFill>
                  <a:srgbClr val="444444"/>
                </a:solidFill>
                <a:latin typeface="Monaco"/>
              </a:rPr>
              <a:t> group by </a:t>
            </a:r>
            <a:r>
              <a:rPr lang="en-US" altLang="en-US" sz="1400" dirty="0" err="1">
                <a:solidFill>
                  <a:srgbClr val="444444"/>
                </a:solidFill>
                <a:latin typeface="Monaco"/>
              </a:rPr>
              <a:t>auctionid,item</a:t>
            </a:r>
            <a:r>
              <a:rPr lang="en-US" altLang="en-US" sz="1400" dirty="0">
                <a:solidFill>
                  <a:srgbClr val="444444"/>
                </a:solidFill>
                <a:latin typeface="Monaco"/>
              </a:rPr>
              <a:t> ) as a ").show</a:t>
            </a:r>
            <a:endParaRPr lang="en-US" altLang="en-US" sz="4400" dirty="0">
              <a:solidFill>
                <a:schemeClr val="tx1"/>
              </a:solidFill>
              <a:latin typeface="Arial" panose="020B0604020202020204" pitchFamily="34" charset="0"/>
            </a:endParaRPr>
          </a:p>
        </p:txBody>
      </p:sp>
      <p:sp>
        <p:nvSpPr>
          <p:cNvPr id="9" name="Rectangle 2"/>
          <p:cNvSpPr>
            <a:spLocks noChangeArrowheads="1"/>
          </p:cNvSpPr>
          <p:nvPr/>
        </p:nvSpPr>
        <p:spPr bwMode="auto">
          <a:xfrm>
            <a:off x="736513" y="4140288"/>
            <a:ext cx="5026197" cy="251971"/>
          </a:xfrm>
          <a:prstGeom prst="rect">
            <a:avLst/>
          </a:prstGeom>
          <a:noFill/>
          <a:ln>
            <a:noFill/>
          </a:ln>
          <a:effectLst/>
        </p:spPr>
        <p:txBody>
          <a:bodyPr vert="horz" wrap="square" lIns="0" tIns="0" rIns="0" bIns="66654" numCol="1" anchor="ctr" anchorCtr="0" compatLnSpc="1">
            <a:prstTxWarp prst="textNoShape">
              <a:avLst/>
            </a:prstTxWarp>
            <a:spAutoFit/>
          </a:bodyPr>
          <a:lstStyle/>
          <a:p>
            <a:pPr defTabSz="685800" eaLnBrk="0">
              <a:lnSpc>
                <a:spcPct val="100000"/>
              </a:lnSpc>
            </a:pPr>
            <a:r>
              <a:rPr lang="en-US" altLang="en-US" sz="1200" dirty="0" err="1">
                <a:solidFill>
                  <a:srgbClr val="444444"/>
                </a:solidFill>
                <a:latin typeface="Monaco"/>
              </a:rPr>
              <a:t>sqlContext.sql</a:t>
            </a:r>
            <a:r>
              <a:rPr lang="en-US" altLang="en-US" sz="1200" dirty="0">
                <a:solidFill>
                  <a:srgbClr val="444444"/>
                </a:solidFill>
                <a:latin typeface="Monaco"/>
              </a:rPr>
              <a:t>("select * from </a:t>
            </a:r>
            <a:r>
              <a:rPr lang="en-US" altLang="en-US" sz="1200" dirty="0" err="1">
                <a:solidFill>
                  <a:srgbClr val="444444"/>
                </a:solidFill>
                <a:latin typeface="Monaco"/>
              </a:rPr>
              <a:t>ebay</a:t>
            </a:r>
            <a:r>
              <a:rPr lang="en-US" altLang="en-US" sz="1200" dirty="0">
                <a:solidFill>
                  <a:srgbClr val="444444"/>
                </a:solidFill>
                <a:latin typeface="Monaco"/>
              </a:rPr>
              <a:t> where cast(price as </a:t>
            </a:r>
            <a:r>
              <a:rPr lang="en-US" altLang="en-US" sz="1200" dirty="0" err="1">
                <a:solidFill>
                  <a:srgbClr val="444444"/>
                </a:solidFill>
                <a:latin typeface="Monaco"/>
              </a:rPr>
              <a:t>int</a:t>
            </a:r>
            <a:r>
              <a:rPr lang="en-US" altLang="en-US" sz="1200" dirty="0">
                <a:solidFill>
                  <a:srgbClr val="444444"/>
                </a:solidFill>
                <a:latin typeface="Monaco"/>
              </a:rPr>
              <a:t>)&gt;100").show</a:t>
            </a:r>
            <a:endParaRPr lang="en-US" altLang="en-US" sz="3200" dirty="0">
              <a:solidFill>
                <a:schemeClr val="tx1"/>
              </a:solidFill>
              <a:latin typeface="Arial" panose="020B0604020202020204" pitchFamily="34" charset="0"/>
            </a:endParaRPr>
          </a:p>
        </p:txBody>
      </p:sp>
    </p:spTree>
    <p:extLst>
      <p:ext uri="{BB962C8B-B14F-4D97-AF65-F5344CB8AC3E}">
        <p14:creationId xmlns:p14="http://schemas.microsoft.com/office/powerpoint/2010/main" xmlns="" val="1994923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image person asking question"/>
          <p:cNvPicPr>
            <a:picLocks noChangeAspect="1" noChangeArrowheads="1"/>
          </p:cNvPicPr>
          <p:nvPr/>
        </p:nvPicPr>
        <p:blipFill>
          <a:blip r:embed="rId2"/>
          <a:srcRect/>
          <a:stretch>
            <a:fillRect/>
          </a:stretch>
        </p:blipFill>
        <p:spPr bwMode="auto">
          <a:xfrm>
            <a:off x="5725737" y="3464729"/>
            <a:ext cx="1900238" cy="1357313"/>
          </a:xfrm>
          <a:prstGeom prst="rect">
            <a:avLst/>
          </a:prstGeom>
          <a:noFill/>
        </p:spPr>
      </p:pic>
      <p:pic>
        <p:nvPicPr>
          <p:cNvPr id="1026" name="Picture 2"/>
          <p:cNvPicPr>
            <a:picLocks noChangeAspect="1" noChangeArrowheads="1"/>
          </p:cNvPicPr>
          <p:nvPr/>
        </p:nvPicPr>
        <p:blipFill>
          <a:blip r:embed="rId3"/>
          <a:srcRect/>
          <a:stretch>
            <a:fillRect/>
          </a:stretch>
        </p:blipFill>
        <p:spPr bwMode="auto">
          <a:xfrm>
            <a:off x="1596620" y="3200409"/>
            <a:ext cx="1635919" cy="1514475"/>
          </a:xfrm>
          <a:prstGeom prst="rect">
            <a:avLst/>
          </a:prstGeom>
          <a:noFill/>
          <a:ln w="9525">
            <a:noFill/>
            <a:miter lim="800000"/>
            <a:headEnd/>
            <a:tailEnd/>
          </a:ln>
          <a:effectLst/>
        </p:spPr>
      </p:pic>
      <p:sp>
        <p:nvSpPr>
          <p:cNvPr id="20" name="Oval Callout 19"/>
          <p:cNvSpPr/>
          <p:nvPr/>
        </p:nvSpPr>
        <p:spPr>
          <a:xfrm>
            <a:off x="4518422" y="3429000"/>
            <a:ext cx="1285884" cy="964413"/>
          </a:xfrm>
          <a:prstGeom prst="wedgeEllipseCallout">
            <a:avLst>
              <a:gd name="adj1" fmla="val 91405"/>
              <a:gd name="adj2" fmla="val 4094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Gill Sans MT" pitchFamily="34" charset="0"/>
              </a:rPr>
              <a:t>No..Please explain. </a:t>
            </a:r>
          </a:p>
        </p:txBody>
      </p:sp>
      <p:sp>
        <p:nvSpPr>
          <p:cNvPr id="21" name="Rectangle 20"/>
          <p:cNvSpPr/>
          <p:nvPr/>
        </p:nvSpPr>
        <p:spPr>
          <a:xfrm>
            <a:off x="1410868" y="1607331"/>
            <a:ext cx="4661330" cy="1607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Callout 6"/>
          <p:cNvSpPr/>
          <p:nvPr/>
        </p:nvSpPr>
        <p:spPr>
          <a:xfrm flipH="1">
            <a:off x="2643174" y="2035959"/>
            <a:ext cx="2035983" cy="1125149"/>
          </a:xfrm>
          <a:prstGeom prst="wedgeEllipseCallout">
            <a:avLst>
              <a:gd name="adj1" fmla="val 55828"/>
              <a:gd name="adj2" fmla="val 88482"/>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latin typeface="Gill Sans MT" pitchFamily="34" charset="0"/>
              </a:rPr>
              <a:t>Hello Peter, do you know what is </a:t>
            </a:r>
          </a:p>
          <a:p>
            <a:r>
              <a:rPr lang="en-US" dirty="0">
                <a:solidFill>
                  <a:srgbClr val="000000"/>
                </a:solidFill>
                <a:latin typeface="Gill Sans MT" pitchFamily="34" charset="0"/>
              </a:rPr>
              <a:t>Spark SQL?</a:t>
            </a:r>
          </a:p>
        </p:txBody>
      </p:sp>
    </p:spTree>
    <p:extLst>
      <p:ext uri="{BB962C8B-B14F-4D97-AF65-F5344CB8AC3E}">
        <p14:creationId xmlns:p14="http://schemas.microsoft.com/office/powerpoint/2010/main" xmlns="" val="2818930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27584" y="332656"/>
            <a:ext cx="4824536" cy="729627"/>
          </a:xfrm>
          <a:prstGeom prst="rect">
            <a:avLst/>
          </a:prstGeom>
        </p:spPr>
        <p:txBody>
          <a:bodyPr/>
          <a:lstStyle/>
          <a:p>
            <a:r>
              <a:rPr lang="en-US" sz="2800" b="1" dirty="0"/>
              <a:t>Format and </a:t>
            </a:r>
            <a:r>
              <a:rPr lang="en-US" sz="2800" b="1" dirty="0" err="1"/>
              <a:t>WriteMode</a:t>
            </a:r>
            <a:endParaRPr lang="en-US" sz="2800" dirty="0"/>
          </a:p>
        </p:txBody>
      </p:sp>
      <p:sp>
        <p:nvSpPr>
          <p:cNvPr id="2" name="Rectangle 1"/>
          <p:cNvSpPr/>
          <p:nvPr/>
        </p:nvSpPr>
        <p:spPr>
          <a:xfrm>
            <a:off x="1043608" y="1412776"/>
            <a:ext cx="7488832" cy="3067506"/>
          </a:xfrm>
          <a:prstGeom prst="rect">
            <a:avLst/>
          </a:prstGeom>
        </p:spPr>
        <p:txBody>
          <a:bodyPr wrap="square">
            <a:spAutoFit/>
          </a:bodyPr>
          <a:lstStyle/>
          <a:p>
            <a:pPr>
              <a:lnSpc>
                <a:spcPts val="840"/>
              </a:lnSpc>
              <a:spcAft>
                <a:spcPts val="563"/>
              </a:spcAft>
            </a:pPr>
            <a:r>
              <a:rPr lang="en-US" b="1" dirty="0">
                <a:solidFill>
                  <a:srgbClr val="1D1F22"/>
                </a:solidFill>
                <a:latin typeface="Helvetica" panose="020B0604020202020204" pitchFamily="34" charset="0"/>
                <a:ea typeface="Times New Roman" panose="02020603050405020304" pitchFamily="18" charset="0"/>
              </a:rPr>
              <a:t>Orc:-</a:t>
            </a:r>
            <a:endParaRPr lang="en-US" dirty="0">
              <a:latin typeface="Times New Roman" panose="02020603050405020304" pitchFamily="18" charset="0"/>
              <a:ea typeface="Times New Roman" panose="02020603050405020304" pitchFamily="18" charset="0"/>
            </a:endParaRPr>
          </a:p>
          <a:p>
            <a:pPr>
              <a:lnSpc>
                <a:spcPts val="840"/>
              </a:lnSpc>
              <a:spcAft>
                <a:spcPts val="563"/>
              </a:spcAft>
            </a:pPr>
            <a:r>
              <a:rPr lang="en-US" b="1" dirty="0">
                <a:solidFill>
                  <a:srgbClr val="1D1F22"/>
                </a:solidFill>
                <a:latin typeface="Helvetica" panose="020B0604020202020204" pitchFamily="34" charset="0"/>
                <a:ea typeface="Times New Roman" panose="02020603050405020304" pitchFamily="18" charset="0"/>
              </a:rPr>
              <a:t>	</a:t>
            </a:r>
            <a:endParaRPr lang="en-US" b="1" dirty="0" smtClean="0">
              <a:solidFill>
                <a:srgbClr val="1D1F22"/>
              </a:solidFill>
              <a:latin typeface="Helvetica" panose="020B0604020202020204" pitchFamily="34" charset="0"/>
              <a:ea typeface="Times New Roman" panose="02020603050405020304" pitchFamily="18" charset="0"/>
            </a:endParaRPr>
          </a:p>
          <a:p>
            <a:pPr>
              <a:lnSpc>
                <a:spcPts val="840"/>
              </a:lnSpc>
              <a:spcAft>
                <a:spcPts val="563"/>
              </a:spcAft>
            </a:pPr>
            <a:r>
              <a:rPr lang="en-US" dirty="0" smtClean="0">
                <a:solidFill>
                  <a:srgbClr val="1D1F22"/>
                </a:solidFill>
                <a:latin typeface="Helvetica" panose="020B0604020202020204" pitchFamily="34" charset="0"/>
                <a:ea typeface="Times New Roman" panose="02020603050405020304" pitchFamily="18" charset="0"/>
              </a:rPr>
              <a:t>The </a:t>
            </a:r>
            <a:r>
              <a:rPr lang="en-US" dirty="0" err="1">
                <a:solidFill>
                  <a:srgbClr val="1D1F22"/>
                </a:solidFill>
                <a:latin typeface="Helvetica" panose="020B0604020202020204" pitchFamily="34" charset="0"/>
                <a:ea typeface="Times New Roman" panose="02020603050405020304" pitchFamily="18" charset="0"/>
              </a:rPr>
              <a:t>dataframe</a:t>
            </a:r>
            <a:r>
              <a:rPr lang="en-US" dirty="0">
                <a:solidFill>
                  <a:srgbClr val="1D1F22"/>
                </a:solidFill>
                <a:latin typeface="Helvetica" panose="020B0604020202020204" pitchFamily="34" charset="0"/>
                <a:ea typeface="Times New Roman" panose="02020603050405020304" pitchFamily="18" charset="0"/>
              </a:rPr>
              <a:t> is saved as orc </a:t>
            </a:r>
            <a:r>
              <a:rPr lang="en-US" dirty="0" smtClean="0">
                <a:solidFill>
                  <a:srgbClr val="1D1F22"/>
                </a:solidFill>
                <a:latin typeface="Helvetica" panose="020B0604020202020204" pitchFamily="34" charset="0"/>
                <a:ea typeface="Times New Roman" panose="02020603050405020304" pitchFamily="18" charset="0"/>
              </a:rPr>
              <a:t>format This </a:t>
            </a:r>
            <a:r>
              <a:rPr lang="en-US" dirty="0">
                <a:solidFill>
                  <a:srgbClr val="1D1F22"/>
                </a:solidFill>
                <a:latin typeface="Helvetica" panose="020B0604020202020204" pitchFamily="34" charset="0"/>
                <a:ea typeface="Times New Roman" panose="02020603050405020304" pitchFamily="18" charset="0"/>
              </a:rPr>
              <a:t>works with </a:t>
            </a:r>
            <a:r>
              <a:rPr lang="en-US" dirty="0" err="1">
                <a:solidFill>
                  <a:srgbClr val="1D1F22"/>
                </a:solidFill>
                <a:latin typeface="Helvetica" panose="020B0604020202020204" pitchFamily="34" charset="0"/>
                <a:ea typeface="Times New Roman" panose="02020603050405020304" pitchFamily="18" charset="0"/>
              </a:rPr>
              <a:t>HiveContext</a:t>
            </a:r>
            <a:r>
              <a:rPr lang="en-US" dirty="0">
                <a:solidFill>
                  <a:srgbClr val="1D1F22"/>
                </a:solidFill>
                <a:latin typeface="Helvetica" panose="020B0604020202020204" pitchFamily="34" charset="0"/>
                <a:ea typeface="Times New Roman" panose="02020603050405020304" pitchFamily="18" charset="0"/>
              </a:rPr>
              <a:t> only.</a:t>
            </a:r>
            <a:endParaRPr lang="en-US" dirty="0">
              <a:latin typeface="Times New Roman" panose="02020603050405020304" pitchFamily="18" charset="0"/>
              <a:ea typeface="Times New Roman" panose="02020603050405020304" pitchFamily="18" charset="0"/>
            </a:endParaRPr>
          </a:p>
          <a:p>
            <a:pPr>
              <a:lnSpc>
                <a:spcPts val="840"/>
              </a:lnSpc>
              <a:spcAft>
                <a:spcPts val="563"/>
              </a:spcAft>
            </a:pPr>
            <a:endParaRPr lang="en-US" b="1" dirty="0" smtClean="0">
              <a:solidFill>
                <a:srgbClr val="1D1F22"/>
              </a:solidFill>
              <a:latin typeface="Helvetica" panose="020B0604020202020204" pitchFamily="34" charset="0"/>
              <a:ea typeface="Times New Roman" panose="02020603050405020304" pitchFamily="18" charset="0"/>
            </a:endParaRPr>
          </a:p>
          <a:p>
            <a:pPr>
              <a:lnSpc>
                <a:spcPts val="840"/>
              </a:lnSpc>
              <a:spcAft>
                <a:spcPts val="563"/>
              </a:spcAft>
            </a:pPr>
            <a:r>
              <a:rPr lang="en-US" b="1" dirty="0" smtClean="0">
                <a:solidFill>
                  <a:srgbClr val="1D1F22"/>
                </a:solidFill>
                <a:latin typeface="Helvetica" panose="020B0604020202020204" pitchFamily="34" charset="0"/>
                <a:ea typeface="Times New Roman" panose="02020603050405020304" pitchFamily="18" charset="0"/>
              </a:rPr>
              <a:t>Parquet:-</a:t>
            </a:r>
          </a:p>
          <a:p>
            <a:pPr>
              <a:lnSpc>
                <a:spcPts val="840"/>
              </a:lnSpc>
              <a:spcAft>
                <a:spcPts val="563"/>
              </a:spcAft>
            </a:pPr>
            <a:endParaRPr lang="en-US" dirty="0">
              <a:latin typeface="Times New Roman" panose="02020603050405020304" pitchFamily="18" charset="0"/>
              <a:ea typeface="Times New Roman" panose="02020603050405020304" pitchFamily="18" charset="0"/>
            </a:endParaRPr>
          </a:p>
          <a:p>
            <a:pPr>
              <a:lnSpc>
                <a:spcPts val="840"/>
              </a:lnSpc>
              <a:spcAft>
                <a:spcPts val="563"/>
              </a:spcAft>
            </a:pPr>
            <a:r>
              <a:rPr lang="en-US" b="1" dirty="0">
                <a:solidFill>
                  <a:srgbClr val="1D1F22"/>
                </a:solidFill>
                <a:latin typeface="Helvetica" panose="020B0604020202020204" pitchFamily="34" charset="0"/>
                <a:ea typeface="Times New Roman" panose="02020603050405020304" pitchFamily="18" charset="0"/>
              </a:rPr>
              <a:t>	</a:t>
            </a:r>
            <a:r>
              <a:rPr lang="en-US" dirty="0">
                <a:solidFill>
                  <a:srgbClr val="1D1F22"/>
                </a:solidFill>
                <a:latin typeface="Helvetica" panose="020B0604020202020204" pitchFamily="34" charset="0"/>
                <a:ea typeface="Times New Roman" panose="02020603050405020304" pitchFamily="18" charset="0"/>
              </a:rPr>
              <a:t>The </a:t>
            </a:r>
            <a:r>
              <a:rPr lang="en-US" dirty="0" err="1">
                <a:solidFill>
                  <a:srgbClr val="1D1F22"/>
                </a:solidFill>
                <a:latin typeface="Helvetica" panose="020B0604020202020204" pitchFamily="34" charset="0"/>
                <a:ea typeface="Times New Roman" panose="02020603050405020304" pitchFamily="18" charset="0"/>
              </a:rPr>
              <a:t>dataframe</a:t>
            </a:r>
            <a:r>
              <a:rPr lang="en-US" dirty="0">
                <a:solidFill>
                  <a:srgbClr val="1D1F22"/>
                </a:solidFill>
                <a:latin typeface="Helvetica" panose="020B0604020202020204" pitchFamily="34" charset="0"/>
                <a:ea typeface="Times New Roman" panose="02020603050405020304" pitchFamily="18" charset="0"/>
              </a:rPr>
              <a:t> is saved as parquet format</a:t>
            </a:r>
            <a:endParaRPr lang="en-US" dirty="0">
              <a:latin typeface="Times New Roman" panose="02020603050405020304" pitchFamily="18" charset="0"/>
              <a:ea typeface="Times New Roman" panose="02020603050405020304" pitchFamily="18" charset="0"/>
            </a:endParaRPr>
          </a:p>
          <a:p>
            <a:pPr>
              <a:lnSpc>
                <a:spcPts val="840"/>
              </a:lnSpc>
              <a:spcAft>
                <a:spcPts val="563"/>
              </a:spcAft>
            </a:pPr>
            <a:endParaRPr lang="en-US" b="1" dirty="0" smtClean="0">
              <a:solidFill>
                <a:srgbClr val="1D1F22"/>
              </a:solidFill>
              <a:latin typeface="Helvetica" panose="020B0604020202020204" pitchFamily="34" charset="0"/>
              <a:ea typeface="Times New Roman" panose="02020603050405020304" pitchFamily="18" charset="0"/>
            </a:endParaRPr>
          </a:p>
          <a:p>
            <a:pPr>
              <a:lnSpc>
                <a:spcPts val="840"/>
              </a:lnSpc>
              <a:spcAft>
                <a:spcPts val="563"/>
              </a:spcAft>
            </a:pPr>
            <a:r>
              <a:rPr lang="en-US" b="1" dirty="0" err="1" smtClean="0">
                <a:solidFill>
                  <a:srgbClr val="1D1F22"/>
                </a:solidFill>
                <a:latin typeface="Helvetica" panose="020B0604020202020204" pitchFamily="34" charset="0"/>
                <a:ea typeface="Times New Roman" panose="02020603050405020304" pitchFamily="18" charset="0"/>
              </a:rPr>
              <a:t>Json</a:t>
            </a:r>
            <a:r>
              <a:rPr lang="en-US" b="1" dirty="0" smtClean="0">
                <a:solidFill>
                  <a:srgbClr val="1D1F22"/>
                </a:solidFill>
                <a:latin typeface="Helvetica" panose="020B0604020202020204" pitchFamily="34" charset="0"/>
                <a:ea typeface="Times New Roman" panose="02020603050405020304" pitchFamily="18" charset="0"/>
              </a:rPr>
              <a:t>:-</a:t>
            </a:r>
          </a:p>
          <a:p>
            <a:pPr>
              <a:lnSpc>
                <a:spcPts val="840"/>
              </a:lnSpc>
              <a:spcAft>
                <a:spcPts val="563"/>
              </a:spcAft>
            </a:pPr>
            <a:endParaRPr lang="en-US" dirty="0">
              <a:latin typeface="Times New Roman" panose="02020603050405020304" pitchFamily="18" charset="0"/>
              <a:ea typeface="Times New Roman" panose="02020603050405020304" pitchFamily="18" charset="0"/>
            </a:endParaRPr>
          </a:p>
          <a:p>
            <a:pPr indent="342900">
              <a:lnSpc>
                <a:spcPts val="840"/>
              </a:lnSpc>
              <a:spcAft>
                <a:spcPts val="563"/>
              </a:spcAft>
            </a:pPr>
            <a:r>
              <a:rPr lang="en-US" dirty="0" smtClean="0">
                <a:solidFill>
                  <a:srgbClr val="1D1F22"/>
                </a:solidFill>
                <a:latin typeface="Helvetica" panose="020B0604020202020204" pitchFamily="34" charset="0"/>
                <a:ea typeface="Times New Roman" panose="02020603050405020304" pitchFamily="18" charset="0"/>
              </a:rPr>
              <a:t>	The </a:t>
            </a:r>
            <a:r>
              <a:rPr lang="en-US" dirty="0" err="1">
                <a:solidFill>
                  <a:srgbClr val="1D1F22"/>
                </a:solidFill>
                <a:latin typeface="Helvetica" panose="020B0604020202020204" pitchFamily="34" charset="0"/>
                <a:ea typeface="Times New Roman" panose="02020603050405020304" pitchFamily="18" charset="0"/>
              </a:rPr>
              <a:t>dataframe</a:t>
            </a:r>
            <a:r>
              <a:rPr lang="en-US" dirty="0">
                <a:solidFill>
                  <a:srgbClr val="1D1F22"/>
                </a:solidFill>
                <a:latin typeface="Helvetica" panose="020B0604020202020204" pitchFamily="34" charset="0"/>
                <a:ea typeface="Times New Roman" panose="02020603050405020304" pitchFamily="18" charset="0"/>
              </a:rPr>
              <a:t> is saved as </a:t>
            </a:r>
            <a:r>
              <a:rPr lang="en-US" dirty="0" err="1">
                <a:solidFill>
                  <a:srgbClr val="1D1F22"/>
                </a:solidFill>
                <a:latin typeface="Helvetica" panose="020B0604020202020204" pitchFamily="34" charset="0"/>
                <a:ea typeface="Times New Roman" panose="02020603050405020304" pitchFamily="18" charset="0"/>
              </a:rPr>
              <a:t>json</a:t>
            </a:r>
            <a:r>
              <a:rPr lang="en-US" dirty="0">
                <a:solidFill>
                  <a:srgbClr val="1D1F22"/>
                </a:solidFill>
                <a:latin typeface="Helvetica" panose="020B0604020202020204" pitchFamily="34" charset="0"/>
                <a:ea typeface="Times New Roman" panose="02020603050405020304" pitchFamily="18" charset="0"/>
              </a:rPr>
              <a:t> format</a:t>
            </a:r>
            <a:endParaRPr lang="en-US" dirty="0">
              <a:latin typeface="Times New Roman" panose="02020603050405020304" pitchFamily="18" charset="0"/>
              <a:ea typeface="Times New Roman" panose="02020603050405020304" pitchFamily="18" charset="0"/>
            </a:endParaRPr>
          </a:p>
          <a:p>
            <a:pPr>
              <a:lnSpc>
                <a:spcPts val="840"/>
              </a:lnSpc>
              <a:spcAft>
                <a:spcPts val="563"/>
              </a:spcAft>
            </a:pPr>
            <a:endParaRPr lang="en-US" b="1" dirty="0" smtClean="0">
              <a:solidFill>
                <a:srgbClr val="1D1F22"/>
              </a:solidFill>
              <a:latin typeface="Helvetica" panose="020B0604020202020204" pitchFamily="34" charset="0"/>
              <a:ea typeface="Times New Roman" panose="02020603050405020304" pitchFamily="18" charset="0"/>
            </a:endParaRPr>
          </a:p>
          <a:p>
            <a:pPr>
              <a:lnSpc>
                <a:spcPts val="840"/>
              </a:lnSpc>
              <a:spcAft>
                <a:spcPts val="563"/>
              </a:spcAft>
            </a:pPr>
            <a:r>
              <a:rPr lang="en-US" b="1" dirty="0" smtClean="0">
                <a:solidFill>
                  <a:srgbClr val="1D1F22"/>
                </a:solidFill>
                <a:latin typeface="Helvetica" panose="020B0604020202020204" pitchFamily="34" charset="0"/>
                <a:ea typeface="Times New Roman" panose="02020603050405020304" pitchFamily="18" charset="0"/>
              </a:rPr>
              <a:t>Text</a:t>
            </a:r>
            <a:r>
              <a:rPr lang="en-US" b="1" dirty="0">
                <a:solidFill>
                  <a:srgbClr val="1D1F22"/>
                </a:solidFill>
                <a:latin typeface="Helvetica" panose="020B0604020202020204" pitchFamily="34"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a:p>
            <a:pPr>
              <a:lnSpc>
                <a:spcPts val="840"/>
              </a:lnSpc>
              <a:spcAft>
                <a:spcPts val="563"/>
              </a:spcAft>
            </a:pPr>
            <a:r>
              <a:rPr lang="en-US" b="1" dirty="0">
                <a:solidFill>
                  <a:srgbClr val="1D1F22"/>
                </a:solidFill>
                <a:latin typeface="Helvetica" panose="020B0604020202020204" pitchFamily="34" charset="0"/>
                <a:ea typeface="Times New Roman" panose="02020603050405020304" pitchFamily="18" charset="0"/>
              </a:rPr>
              <a:t>	</a:t>
            </a:r>
            <a:endParaRPr lang="en-US" b="1" dirty="0" smtClean="0">
              <a:solidFill>
                <a:srgbClr val="1D1F22"/>
              </a:solidFill>
              <a:latin typeface="Helvetica" panose="020B0604020202020204" pitchFamily="34" charset="0"/>
              <a:ea typeface="Times New Roman" panose="02020603050405020304" pitchFamily="18" charset="0"/>
            </a:endParaRPr>
          </a:p>
          <a:p>
            <a:pPr>
              <a:lnSpc>
                <a:spcPts val="840"/>
              </a:lnSpc>
              <a:spcAft>
                <a:spcPts val="563"/>
              </a:spcAft>
            </a:pPr>
            <a:r>
              <a:rPr lang="en-US" dirty="0" smtClean="0">
                <a:solidFill>
                  <a:srgbClr val="1D1F22"/>
                </a:solidFill>
                <a:latin typeface="Helvetica" panose="020B0604020202020204" pitchFamily="34" charset="0"/>
                <a:ea typeface="Times New Roman" panose="02020603050405020304" pitchFamily="18" charset="0"/>
              </a:rPr>
              <a:t>The </a:t>
            </a:r>
            <a:r>
              <a:rPr lang="en-US" dirty="0" err="1">
                <a:solidFill>
                  <a:srgbClr val="1D1F22"/>
                </a:solidFill>
                <a:latin typeface="Helvetica" panose="020B0604020202020204" pitchFamily="34" charset="0"/>
                <a:ea typeface="Times New Roman" panose="02020603050405020304" pitchFamily="18" charset="0"/>
              </a:rPr>
              <a:t>dataframe</a:t>
            </a:r>
            <a:r>
              <a:rPr lang="en-US" dirty="0">
                <a:solidFill>
                  <a:srgbClr val="1D1F22"/>
                </a:solidFill>
                <a:latin typeface="Helvetica" panose="020B0604020202020204" pitchFamily="34" charset="0"/>
                <a:ea typeface="Times New Roman" panose="02020603050405020304" pitchFamily="18" charset="0"/>
              </a:rPr>
              <a:t> is saved as text  </a:t>
            </a:r>
            <a:r>
              <a:rPr lang="en-US" dirty="0" smtClean="0">
                <a:solidFill>
                  <a:srgbClr val="1D1F22"/>
                </a:solidFill>
                <a:latin typeface="Helvetica" panose="020B0604020202020204" pitchFamily="34" charset="0"/>
                <a:ea typeface="Times New Roman" panose="02020603050405020304" pitchFamily="18" charset="0"/>
              </a:rPr>
              <a:t>format This </a:t>
            </a:r>
            <a:r>
              <a:rPr lang="en-US" dirty="0">
                <a:solidFill>
                  <a:srgbClr val="1D1F22"/>
                </a:solidFill>
                <a:latin typeface="Helvetica" panose="020B0604020202020204" pitchFamily="34" charset="0"/>
                <a:ea typeface="Times New Roman" panose="02020603050405020304" pitchFamily="18" charset="0"/>
              </a:rPr>
              <a:t>works only if the </a:t>
            </a:r>
            <a:r>
              <a:rPr lang="en-US" dirty="0" err="1">
                <a:solidFill>
                  <a:srgbClr val="1D1F22"/>
                </a:solidFill>
                <a:latin typeface="Helvetica" panose="020B0604020202020204" pitchFamily="34" charset="0"/>
                <a:ea typeface="Times New Roman" panose="02020603050405020304" pitchFamily="18" charset="0"/>
              </a:rPr>
              <a:t>dataframe</a:t>
            </a:r>
            <a:r>
              <a:rPr lang="en-US" dirty="0">
                <a:solidFill>
                  <a:srgbClr val="1D1F22"/>
                </a:solidFill>
                <a:latin typeface="Helvetica" panose="020B0604020202020204" pitchFamily="34" charset="0"/>
                <a:ea typeface="Times New Roman" panose="02020603050405020304" pitchFamily="18" charset="0"/>
              </a:rPr>
              <a:t> </a:t>
            </a:r>
            <a:endParaRPr lang="en-US" dirty="0" smtClean="0">
              <a:solidFill>
                <a:srgbClr val="1D1F22"/>
              </a:solidFill>
              <a:latin typeface="Helvetica" panose="020B0604020202020204" pitchFamily="34" charset="0"/>
              <a:ea typeface="Times New Roman" panose="02020603050405020304" pitchFamily="18" charset="0"/>
            </a:endParaRPr>
          </a:p>
          <a:p>
            <a:pPr>
              <a:lnSpc>
                <a:spcPts val="840"/>
              </a:lnSpc>
              <a:spcAft>
                <a:spcPts val="563"/>
              </a:spcAft>
            </a:pPr>
            <a:endParaRPr lang="en-US" dirty="0">
              <a:solidFill>
                <a:srgbClr val="1D1F22"/>
              </a:solidFill>
              <a:latin typeface="Helvetica" panose="020B0604020202020204" pitchFamily="34" charset="0"/>
              <a:ea typeface="Times New Roman" panose="02020603050405020304" pitchFamily="18" charset="0"/>
            </a:endParaRPr>
          </a:p>
          <a:p>
            <a:pPr>
              <a:lnSpc>
                <a:spcPts val="840"/>
              </a:lnSpc>
              <a:spcAft>
                <a:spcPts val="563"/>
              </a:spcAft>
            </a:pPr>
            <a:r>
              <a:rPr lang="en-US" dirty="0" smtClean="0">
                <a:solidFill>
                  <a:srgbClr val="1D1F22"/>
                </a:solidFill>
                <a:latin typeface="Helvetica" panose="020B0604020202020204" pitchFamily="34" charset="0"/>
                <a:ea typeface="Times New Roman" panose="02020603050405020304" pitchFamily="18" charset="0"/>
              </a:rPr>
              <a:t>have </a:t>
            </a:r>
            <a:r>
              <a:rPr lang="en-US" dirty="0">
                <a:solidFill>
                  <a:srgbClr val="1D1F22"/>
                </a:solidFill>
                <a:latin typeface="Helvetica" panose="020B0604020202020204" pitchFamily="34" charset="0"/>
                <a:ea typeface="Times New Roman" panose="02020603050405020304" pitchFamily="18" charset="0"/>
              </a:rPr>
              <a:t>single column data.</a:t>
            </a:r>
            <a:endParaRPr lang="en-US" dirty="0">
              <a:latin typeface="Times New Roman" panose="02020603050405020304" pitchFamily="18" charset="0"/>
              <a:ea typeface="Times New Roman" panose="02020603050405020304" pitchFamily="18" charset="0"/>
            </a:endParaRPr>
          </a:p>
        </p:txBody>
      </p:sp>
      <p:sp>
        <p:nvSpPr>
          <p:cNvPr id="4" name="Rectangle 3"/>
          <p:cNvSpPr/>
          <p:nvPr/>
        </p:nvSpPr>
        <p:spPr>
          <a:xfrm>
            <a:off x="1063758" y="5013176"/>
            <a:ext cx="8080242" cy="374461"/>
          </a:xfrm>
          <a:prstGeom prst="rect">
            <a:avLst/>
          </a:prstGeom>
        </p:spPr>
        <p:txBody>
          <a:bodyPr wrap="square">
            <a:spAutoFit/>
          </a:bodyPr>
          <a:lstStyle/>
          <a:p>
            <a:pPr>
              <a:lnSpc>
                <a:spcPts val="840"/>
              </a:lnSpc>
              <a:spcAft>
                <a:spcPts val="563"/>
              </a:spcAft>
            </a:pPr>
            <a:r>
              <a:rPr lang="en-US" b="1" dirty="0" smtClean="0">
                <a:solidFill>
                  <a:schemeClr val="accent2">
                    <a:lumMod val="75000"/>
                  </a:schemeClr>
                </a:solidFill>
                <a:latin typeface="Helvetica" panose="020B0604020202020204" pitchFamily="34" charset="0"/>
                <a:ea typeface="Times New Roman" panose="02020603050405020304" pitchFamily="18" charset="0"/>
              </a:rPr>
              <a:t>Note</a:t>
            </a:r>
            <a:r>
              <a:rPr lang="en-US" b="1" dirty="0">
                <a:solidFill>
                  <a:schemeClr val="accent2">
                    <a:lumMod val="75000"/>
                  </a:schemeClr>
                </a:solidFill>
                <a:latin typeface="Helvetica" panose="020B0604020202020204" pitchFamily="34" charset="0"/>
                <a:ea typeface="Times New Roman" panose="02020603050405020304" pitchFamily="18" charset="0"/>
              </a:rPr>
              <a:t>:- if external jars provided the other formats like </a:t>
            </a:r>
            <a:r>
              <a:rPr lang="en-US" b="1" dirty="0" err="1">
                <a:solidFill>
                  <a:schemeClr val="accent2">
                    <a:lumMod val="75000"/>
                  </a:schemeClr>
                </a:solidFill>
                <a:latin typeface="Helvetica" panose="020B0604020202020204" pitchFamily="34" charset="0"/>
                <a:ea typeface="Times New Roman" panose="02020603050405020304" pitchFamily="18" charset="0"/>
              </a:rPr>
              <a:t>avro</a:t>
            </a:r>
            <a:r>
              <a:rPr lang="en-US" b="1" dirty="0">
                <a:solidFill>
                  <a:schemeClr val="accent2">
                    <a:lumMod val="75000"/>
                  </a:schemeClr>
                </a:solidFill>
                <a:latin typeface="Helvetica" panose="020B0604020202020204" pitchFamily="34" charset="0"/>
                <a:ea typeface="Times New Roman" panose="02020603050405020304" pitchFamily="18" charset="0"/>
              </a:rPr>
              <a:t> and csv can </a:t>
            </a:r>
            <a:endParaRPr lang="en-US" b="1" dirty="0" smtClean="0">
              <a:solidFill>
                <a:schemeClr val="accent2">
                  <a:lumMod val="75000"/>
                </a:schemeClr>
              </a:solidFill>
              <a:latin typeface="Helvetica" panose="020B0604020202020204" pitchFamily="34" charset="0"/>
              <a:ea typeface="Times New Roman" panose="02020603050405020304" pitchFamily="18" charset="0"/>
            </a:endParaRPr>
          </a:p>
          <a:p>
            <a:pPr>
              <a:lnSpc>
                <a:spcPts val="840"/>
              </a:lnSpc>
              <a:spcAft>
                <a:spcPts val="563"/>
              </a:spcAft>
            </a:pPr>
            <a:r>
              <a:rPr lang="en-US" b="1" dirty="0" smtClean="0">
                <a:solidFill>
                  <a:schemeClr val="accent2">
                    <a:lumMod val="75000"/>
                  </a:schemeClr>
                </a:solidFill>
                <a:latin typeface="Helvetica" panose="020B0604020202020204" pitchFamily="34" charset="0"/>
                <a:ea typeface="Times New Roman" panose="02020603050405020304" pitchFamily="18" charset="0"/>
              </a:rPr>
              <a:t>also write </a:t>
            </a:r>
            <a:r>
              <a:rPr lang="en-US" b="1" dirty="0">
                <a:solidFill>
                  <a:schemeClr val="accent2">
                    <a:lumMod val="75000"/>
                  </a:schemeClr>
                </a:solidFill>
                <a:latin typeface="Helvetica" panose="020B0604020202020204" pitchFamily="34" charset="0"/>
                <a:ea typeface="Times New Roman" panose="02020603050405020304" pitchFamily="18" charset="0"/>
              </a:rPr>
              <a:t>in </a:t>
            </a:r>
            <a:r>
              <a:rPr lang="en-US" b="1" dirty="0" err="1">
                <a:solidFill>
                  <a:schemeClr val="accent2">
                    <a:lumMod val="75000"/>
                  </a:schemeClr>
                </a:solidFill>
                <a:latin typeface="Helvetica" panose="020B0604020202020204" pitchFamily="34" charset="0"/>
                <a:ea typeface="Times New Roman" panose="02020603050405020304" pitchFamily="18" charset="0"/>
              </a:rPr>
              <a:t>write.format</a:t>
            </a:r>
            <a:r>
              <a:rPr lang="en-US" b="1" dirty="0">
                <a:solidFill>
                  <a:schemeClr val="accent2">
                    <a:lumMod val="75000"/>
                  </a:schemeClr>
                </a:solidFill>
                <a:latin typeface="Helvetica" panose="020B0604020202020204" pitchFamily="34" charset="0"/>
                <a:ea typeface="Times New Roman" panose="02020603050405020304" pitchFamily="18" charset="0"/>
              </a:rPr>
              <a:t> method.</a:t>
            </a:r>
            <a:endParaRPr lang="en-US" dirty="0">
              <a:solidFill>
                <a:schemeClr val="accent2">
                  <a:lumMod val="75000"/>
                </a:schemeClr>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41205319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539552" y="620688"/>
            <a:ext cx="3429024" cy="729627"/>
          </a:xfrm>
          <a:prstGeom prst="rect">
            <a:avLst/>
          </a:prstGeom>
        </p:spPr>
        <p:txBody>
          <a:bodyPr/>
          <a:lstStyle/>
          <a:p>
            <a:r>
              <a:rPr lang="en-US" sz="2400" b="1" dirty="0"/>
              <a:t>Save Modes</a:t>
            </a:r>
          </a:p>
        </p:txBody>
      </p:sp>
      <p:sp>
        <p:nvSpPr>
          <p:cNvPr id="2" name="Rectangle 1"/>
          <p:cNvSpPr/>
          <p:nvPr/>
        </p:nvSpPr>
        <p:spPr>
          <a:xfrm>
            <a:off x="755576" y="1164538"/>
            <a:ext cx="4590510" cy="685059"/>
          </a:xfrm>
          <a:prstGeom prst="rect">
            <a:avLst/>
          </a:prstGeom>
        </p:spPr>
        <p:txBody>
          <a:bodyPr wrap="square">
            <a:spAutoFit/>
          </a:bodyPr>
          <a:lstStyle/>
          <a:p>
            <a:pPr>
              <a:lnSpc>
                <a:spcPct val="107000"/>
              </a:lnSpc>
              <a:spcAft>
                <a:spcPts val="600"/>
              </a:spcAft>
            </a:pPr>
            <a:r>
              <a:rPr lang="en-US" b="1" dirty="0">
                <a:solidFill>
                  <a:srgbClr val="7F0055"/>
                </a:solidFill>
                <a:latin typeface="Courier New" panose="02070309020205020404" pitchFamily="49" charset="0"/>
                <a:ea typeface="Calibri" panose="020F0502020204030204" pitchFamily="34" charset="0"/>
                <a:cs typeface=""/>
              </a:rPr>
              <a:t>import</a:t>
            </a:r>
            <a:r>
              <a:rPr lang="en-US" dirty="0">
                <a:solidFill>
                  <a:srgbClr val="000000"/>
                </a:solidFill>
                <a:latin typeface="Courier New" panose="02070309020205020404" pitchFamily="49" charset="0"/>
                <a:ea typeface="Calibri" panose="020F0502020204030204" pitchFamily="34" charset="0"/>
                <a:cs typeface=""/>
              </a:rPr>
              <a:t> </a:t>
            </a:r>
            <a:r>
              <a:rPr lang="en-US" dirty="0" err="1">
                <a:solidFill>
                  <a:srgbClr val="000000"/>
                </a:solidFill>
                <a:latin typeface="Courier New" panose="02070309020205020404" pitchFamily="49" charset="0"/>
                <a:ea typeface="Calibri" panose="020F0502020204030204" pitchFamily="34" charset="0"/>
                <a:cs typeface=""/>
              </a:rPr>
              <a:t>org.apache.spark.sql.SaveMode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536267826"/>
              </p:ext>
            </p:extLst>
          </p:nvPr>
        </p:nvGraphicFramePr>
        <p:xfrm>
          <a:off x="755576" y="2348880"/>
          <a:ext cx="7686856" cy="3970842"/>
        </p:xfrm>
        <a:graphic>
          <a:graphicData uri="http://schemas.openxmlformats.org/drawingml/2006/table">
            <a:tbl>
              <a:tblPr firstRow="1" firstCol="1" bandRow="1">
                <a:tableStyleId>{5C22544A-7EE6-4342-B048-85BDC9FD1C3A}</a:tableStyleId>
              </a:tblPr>
              <a:tblGrid>
                <a:gridCol w="1575178"/>
                <a:gridCol w="1323147"/>
                <a:gridCol w="4788531"/>
              </a:tblGrid>
              <a:tr h="984240">
                <a:tc>
                  <a:txBody>
                    <a:bodyPr/>
                    <a:lstStyle/>
                    <a:p>
                      <a:pPr marL="0" marR="0">
                        <a:lnSpc>
                          <a:spcPct val="107000"/>
                        </a:lnSpc>
                        <a:spcBef>
                          <a:spcPts val="0"/>
                        </a:spcBef>
                        <a:spcAft>
                          <a:spcPts val="1075"/>
                        </a:spcAft>
                      </a:pPr>
                      <a:r>
                        <a:rPr lang="en-US" sz="1600" b="1" dirty="0" err="1">
                          <a:effectLst/>
                        </a:rPr>
                        <a:t>SaveMode.Append</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958" marR="40958" marT="40958" marB="40958"/>
                </a:tc>
                <a:tc>
                  <a:txBody>
                    <a:bodyPr/>
                    <a:lstStyle/>
                    <a:p>
                      <a:pPr marL="0" marR="0">
                        <a:lnSpc>
                          <a:spcPct val="107000"/>
                        </a:lnSpc>
                        <a:spcBef>
                          <a:spcPts val="0"/>
                        </a:spcBef>
                        <a:spcAft>
                          <a:spcPts val="1075"/>
                        </a:spcAft>
                      </a:pPr>
                      <a:r>
                        <a:rPr lang="en-US" sz="1600" b="1">
                          <a:effectLst/>
                        </a:rPr>
                        <a:t>"append"</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40958" marR="40958" marT="40958" marB="40958"/>
                </a:tc>
                <a:tc>
                  <a:txBody>
                    <a:bodyPr/>
                    <a:lstStyle/>
                    <a:p>
                      <a:pPr marL="0" marR="0">
                        <a:lnSpc>
                          <a:spcPct val="107000"/>
                        </a:lnSpc>
                        <a:spcBef>
                          <a:spcPts val="0"/>
                        </a:spcBef>
                        <a:spcAft>
                          <a:spcPts val="1075"/>
                        </a:spcAft>
                      </a:pPr>
                      <a:r>
                        <a:rPr lang="en-US" sz="1600" b="1">
                          <a:effectLst/>
                        </a:rPr>
                        <a:t>When saving a DataFrame to a data source, if data/table already exists, contents of the DataFrame are expected to be appended to existing data.</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40958" marR="40958" marT="40958" marB="40958"/>
                </a:tc>
              </a:tr>
              <a:tr h="1197795">
                <a:tc>
                  <a:txBody>
                    <a:bodyPr/>
                    <a:lstStyle/>
                    <a:p>
                      <a:pPr marL="0" marR="0">
                        <a:lnSpc>
                          <a:spcPct val="107000"/>
                        </a:lnSpc>
                        <a:spcBef>
                          <a:spcPts val="0"/>
                        </a:spcBef>
                        <a:spcAft>
                          <a:spcPts val="1075"/>
                        </a:spcAft>
                      </a:pPr>
                      <a:r>
                        <a:rPr lang="en-US" sz="1600" b="1" dirty="0" err="1">
                          <a:effectLst/>
                        </a:rPr>
                        <a:t>SaveMode.Overwrite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958" marR="40958" marT="40958" marB="40958"/>
                </a:tc>
                <a:tc>
                  <a:txBody>
                    <a:bodyPr/>
                    <a:lstStyle/>
                    <a:p>
                      <a:pPr marL="0" marR="0">
                        <a:lnSpc>
                          <a:spcPct val="107000"/>
                        </a:lnSpc>
                        <a:spcBef>
                          <a:spcPts val="0"/>
                        </a:spcBef>
                        <a:spcAft>
                          <a:spcPts val="1075"/>
                        </a:spcAft>
                      </a:pPr>
                      <a:r>
                        <a:rPr lang="en-US" sz="1600" b="1" dirty="0">
                          <a:effectLst/>
                        </a:rPr>
                        <a:t>"overwrite"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958" marR="40958" marT="40958" marB="40958"/>
                </a:tc>
                <a:tc>
                  <a:txBody>
                    <a:bodyPr/>
                    <a:lstStyle/>
                    <a:p>
                      <a:pPr marL="0" marR="0">
                        <a:lnSpc>
                          <a:spcPct val="107000"/>
                        </a:lnSpc>
                        <a:spcBef>
                          <a:spcPts val="0"/>
                        </a:spcBef>
                        <a:spcAft>
                          <a:spcPts val="1075"/>
                        </a:spcAft>
                      </a:pPr>
                      <a:r>
                        <a:rPr lang="en-US" sz="1600" b="1" dirty="0">
                          <a:effectLst/>
                        </a:rPr>
                        <a:t>Overwrite mode means that when saving a </a:t>
                      </a:r>
                      <a:r>
                        <a:rPr lang="en-US" sz="1600" b="1" dirty="0" err="1">
                          <a:effectLst/>
                        </a:rPr>
                        <a:t>DataFrame</a:t>
                      </a:r>
                      <a:r>
                        <a:rPr lang="en-US" sz="1600" b="1" dirty="0">
                          <a:effectLst/>
                        </a:rPr>
                        <a:t> to a data source, if data/table already exists, existing data is expected to be overwritten by the contents of the </a:t>
                      </a:r>
                      <a:r>
                        <a:rPr lang="en-US" sz="1600" b="1" dirty="0" err="1">
                          <a:effectLst/>
                        </a:rPr>
                        <a:t>DataFrame</a:t>
                      </a:r>
                      <a:r>
                        <a:rPr lang="en-US" sz="1600" b="1" dirty="0">
                          <a:effectLst/>
                        </a:rPr>
                        <a:t>.</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958" marR="40958" marT="40958" marB="40958"/>
                </a:tc>
              </a:tr>
              <a:tr h="1624903">
                <a:tc>
                  <a:txBody>
                    <a:bodyPr/>
                    <a:lstStyle/>
                    <a:p>
                      <a:pPr marL="0" marR="0">
                        <a:lnSpc>
                          <a:spcPct val="107000"/>
                        </a:lnSpc>
                        <a:spcBef>
                          <a:spcPts val="0"/>
                        </a:spcBef>
                        <a:spcAft>
                          <a:spcPts val="1075"/>
                        </a:spcAft>
                      </a:pPr>
                      <a:r>
                        <a:rPr lang="en-US" sz="1600" b="1" dirty="0" err="1">
                          <a:effectLst/>
                        </a:rPr>
                        <a:t>SaveMode.Ignore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958" marR="40958" marT="40958" marB="40958"/>
                </a:tc>
                <a:tc>
                  <a:txBody>
                    <a:bodyPr/>
                    <a:lstStyle/>
                    <a:p>
                      <a:pPr marL="0" marR="0">
                        <a:lnSpc>
                          <a:spcPct val="107000"/>
                        </a:lnSpc>
                        <a:spcBef>
                          <a:spcPts val="0"/>
                        </a:spcBef>
                        <a:spcAft>
                          <a:spcPts val="1075"/>
                        </a:spcAft>
                      </a:pPr>
                      <a:r>
                        <a:rPr lang="en-US" sz="1600" b="1" dirty="0">
                          <a:effectLst/>
                        </a:rPr>
                        <a:t>"ignore"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958" marR="40958" marT="40958" marB="40958"/>
                </a:tc>
                <a:tc>
                  <a:txBody>
                    <a:bodyPr/>
                    <a:lstStyle/>
                    <a:p>
                      <a:pPr marL="0" marR="0">
                        <a:lnSpc>
                          <a:spcPct val="107000"/>
                        </a:lnSpc>
                        <a:spcBef>
                          <a:spcPts val="0"/>
                        </a:spcBef>
                        <a:spcAft>
                          <a:spcPts val="1075"/>
                        </a:spcAft>
                      </a:pPr>
                      <a:r>
                        <a:rPr lang="en-US" sz="1600" b="1" dirty="0">
                          <a:effectLst/>
                        </a:rPr>
                        <a:t>Ignore mode means that when saving a </a:t>
                      </a:r>
                      <a:r>
                        <a:rPr lang="en-US" sz="1600" b="1" dirty="0" err="1">
                          <a:effectLst/>
                        </a:rPr>
                        <a:t>DataFrame</a:t>
                      </a:r>
                      <a:r>
                        <a:rPr lang="en-US" sz="1600" b="1" dirty="0">
                          <a:effectLst/>
                        </a:rPr>
                        <a:t> to a data source, if data already exists, the save operation is expected to not save the contents of the </a:t>
                      </a:r>
                      <a:r>
                        <a:rPr lang="en-US" sz="1600" b="1" dirty="0" err="1">
                          <a:effectLst/>
                        </a:rPr>
                        <a:t>DataFrame</a:t>
                      </a:r>
                      <a:r>
                        <a:rPr lang="en-US" sz="1600" b="1" dirty="0">
                          <a:effectLst/>
                        </a:rPr>
                        <a:t> and to not change the existing data. This is similar to a CREATE TABLE IF NOT EXISTS in SQL.</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958" marR="40958" marT="40958" marB="40958"/>
                </a:tc>
              </a:tr>
            </a:tbl>
          </a:graphicData>
        </a:graphic>
      </p:graphicFrame>
    </p:spTree>
    <p:extLst>
      <p:ext uri="{BB962C8B-B14F-4D97-AF65-F5344CB8AC3E}">
        <p14:creationId xmlns:p14="http://schemas.microsoft.com/office/powerpoint/2010/main" xmlns="" val="27853265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11560" y="579905"/>
            <a:ext cx="2893239" cy="729627"/>
          </a:xfrm>
          <a:prstGeom prst="rect">
            <a:avLst/>
          </a:prstGeom>
        </p:spPr>
        <p:txBody>
          <a:bodyPr/>
          <a:lstStyle/>
          <a:p>
            <a:r>
              <a:rPr lang="en-US" sz="2400" b="1" dirty="0"/>
              <a:t>Save Options</a:t>
            </a:r>
            <a:endParaRPr lang="en-US" sz="2400" dirty="0"/>
          </a:p>
        </p:txBody>
      </p:sp>
      <p:sp>
        <p:nvSpPr>
          <p:cNvPr id="2" name="Rectangle 1"/>
          <p:cNvSpPr/>
          <p:nvPr/>
        </p:nvSpPr>
        <p:spPr>
          <a:xfrm>
            <a:off x="602986" y="1484784"/>
            <a:ext cx="8361502" cy="913070"/>
          </a:xfrm>
          <a:prstGeom prst="rect">
            <a:avLst/>
          </a:prstGeom>
        </p:spPr>
        <p:txBody>
          <a:bodyPr wrap="square">
            <a:spAutoFit/>
          </a:bodyPr>
          <a:lstStyle/>
          <a:p>
            <a:pPr>
              <a:lnSpc>
                <a:spcPts val="840"/>
              </a:lnSpc>
              <a:spcAft>
                <a:spcPts val="563"/>
              </a:spcAft>
            </a:pPr>
            <a:r>
              <a:rPr lang="en-US" b="1" dirty="0" err="1">
                <a:solidFill>
                  <a:srgbClr val="FF0000"/>
                </a:solidFill>
                <a:latin typeface="Helvetica" panose="020B0604020202020204" pitchFamily="34" charset="0"/>
                <a:ea typeface="Times New Roman" panose="02020603050405020304" pitchFamily="18" charset="0"/>
                <a:cs typeface="Helvetica" panose="020B0604020202020204" pitchFamily="34" charset="0"/>
              </a:rPr>
              <a:t>Jdbc</a:t>
            </a:r>
            <a:r>
              <a:rPr lang="en-US" b="1" dirty="0">
                <a:solidFill>
                  <a:srgbClr val="FF0000"/>
                </a:solidFill>
                <a:latin typeface="Helvetica" panose="020B0604020202020204" pitchFamily="34" charset="0"/>
                <a:ea typeface="Times New Roman" panose="02020603050405020304" pitchFamily="18" charset="0"/>
                <a:cs typeface="Helvetica" panose="020B0604020202020204" pitchFamily="34" charset="0"/>
              </a:rPr>
              <a:t>(</a:t>
            </a:r>
            <a:r>
              <a:rPr lang="en-US" b="1" dirty="0" err="1">
                <a:solidFill>
                  <a:srgbClr val="FF0000"/>
                </a:solidFill>
                <a:latin typeface="Helvetica" panose="020B0604020202020204" pitchFamily="34" charset="0"/>
                <a:ea typeface="Times New Roman" panose="02020603050405020304" pitchFamily="18" charset="0"/>
                <a:cs typeface="Helvetica" panose="020B0604020202020204" pitchFamily="34" charset="0"/>
              </a:rPr>
              <a:t>url</a:t>
            </a:r>
            <a:r>
              <a:rPr lang="en-US" b="1" dirty="0">
                <a:solidFill>
                  <a:srgbClr val="FF0000"/>
                </a:solidFill>
                <a:latin typeface="Helvetica" panose="020B0604020202020204" pitchFamily="34" charset="0"/>
                <a:ea typeface="Times New Roman" panose="02020603050405020304" pitchFamily="18" charset="0"/>
                <a:cs typeface="Helvetica" panose="020B0604020202020204" pitchFamily="34" charset="0"/>
              </a:rPr>
              <a:t> </a:t>
            </a:r>
            <a:r>
              <a:rPr lang="en-US" b="1" dirty="0" err="1">
                <a:solidFill>
                  <a:srgbClr val="FF0000"/>
                </a:solidFill>
                <a:latin typeface="Helvetica" panose="020B0604020202020204" pitchFamily="34" charset="0"/>
                <a:ea typeface="Times New Roman" panose="02020603050405020304" pitchFamily="18" charset="0"/>
                <a:cs typeface="Helvetica" panose="020B0604020202020204" pitchFamily="34" charset="0"/>
              </a:rPr>
              <a:t>String,table</a:t>
            </a:r>
            <a:r>
              <a:rPr lang="en-US" b="1" dirty="0">
                <a:solidFill>
                  <a:srgbClr val="FF0000"/>
                </a:solidFill>
                <a:latin typeface="Helvetica" panose="020B0604020202020204" pitchFamily="34" charset="0"/>
                <a:ea typeface="Times New Roman" panose="02020603050405020304" pitchFamily="18" charset="0"/>
                <a:cs typeface="Helvetica" panose="020B0604020202020204" pitchFamily="34" charset="0"/>
              </a:rPr>
              <a:t> </a:t>
            </a:r>
            <a:r>
              <a:rPr lang="en-US" b="1" dirty="0" err="1">
                <a:solidFill>
                  <a:srgbClr val="FF0000"/>
                </a:solidFill>
                <a:latin typeface="Helvetica" panose="020B0604020202020204" pitchFamily="34" charset="0"/>
                <a:ea typeface="Times New Roman" panose="02020603050405020304" pitchFamily="18" charset="0"/>
                <a:cs typeface="Helvetica" panose="020B0604020202020204" pitchFamily="34" charset="0"/>
              </a:rPr>
              <a:t>string,prop</a:t>
            </a:r>
            <a:r>
              <a:rPr lang="en-US" b="1" dirty="0">
                <a:solidFill>
                  <a:srgbClr val="FF0000"/>
                </a:solidFill>
                <a:latin typeface="Helvetica" panose="020B0604020202020204" pitchFamily="34" charset="0"/>
                <a:ea typeface="Times New Roman" panose="02020603050405020304" pitchFamily="18" charset="0"/>
                <a:cs typeface="Helvetica" panose="020B0604020202020204" pitchFamily="34" charset="0"/>
              </a:rPr>
              <a:t> Properties)</a:t>
            </a:r>
          </a:p>
          <a:p>
            <a:pPr>
              <a:lnSpc>
                <a:spcPts val="840"/>
              </a:lnSpc>
              <a:spcAft>
                <a:spcPts val="563"/>
              </a:spcAft>
            </a:pPr>
            <a:endParaRPr lang="en-US" b="1" dirty="0">
              <a:solidFill>
                <a:srgbClr val="FF0000"/>
              </a:solidFill>
              <a:latin typeface="Helvetica" panose="020B0604020202020204" pitchFamily="34" charset="0"/>
              <a:ea typeface="Times New Roman" panose="02020603050405020304" pitchFamily="18" charset="0"/>
              <a:cs typeface="Helvetica" panose="020B0604020202020204" pitchFamily="34" charset="0"/>
            </a:endParaRPr>
          </a:p>
          <a:p>
            <a:pPr>
              <a:lnSpc>
                <a:spcPts val="840"/>
              </a:lnSpc>
              <a:spcAft>
                <a:spcPts val="563"/>
              </a:spcAft>
            </a:pPr>
            <a:r>
              <a:rPr lang="en-US" dirty="0" smtClean="0">
                <a:solidFill>
                  <a:srgbClr val="1D1F22"/>
                </a:solidFill>
                <a:latin typeface="Helvetica" panose="020B0604020202020204" pitchFamily="34" charset="0"/>
                <a:ea typeface="Times New Roman" panose="02020603050405020304" pitchFamily="18" charset="0"/>
                <a:cs typeface="Helvetica" panose="020B0604020202020204" pitchFamily="34" charset="0"/>
              </a:rPr>
              <a:t>we </a:t>
            </a:r>
            <a:r>
              <a:rPr lang="en-US" dirty="0">
                <a:solidFill>
                  <a:srgbClr val="1D1F22"/>
                </a:solidFill>
                <a:latin typeface="Helvetica" panose="020B0604020202020204" pitchFamily="34" charset="0"/>
                <a:ea typeface="Times New Roman" panose="02020603050405020304" pitchFamily="18" charset="0"/>
                <a:cs typeface="Helvetica" panose="020B0604020202020204" pitchFamily="34" charset="0"/>
              </a:rPr>
              <a:t>can save the </a:t>
            </a:r>
            <a:r>
              <a:rPr lang="en-US" dirty="0" err="1">
                <a:solidFill>
                  <a:srgbClr val="1D1F22"/>
                </a:solidFill>
                <a:latin typeface="Helvetica" panose="020B0604020202020204" pitchFamily="34" charset="0"/>
                <a:ea typeface="Times New Roman" panose="02020603050405020304" pitchFamily="18" charset="0"/>
                <a:cs typeface="Helvetica" panose="020B0604020202020204" pitchFamily="34" charset="0"/>
              </a:rPr>
              <a:t>Dataframe</a:t>
            </a:r>
            <a:r>
              <a:rPr lang="en-US" dirty="0">
                <a:solidFill>
                  <a:srgbClr val="1D1F22"/>
                </a:solidFill>
                <a:latin typeface="Helvetica" panose="020B0604020202020204" pitchFamily="34" charset="0"/>
                <a:ea typeface="Times New Roman" panose="02020603050405020304" pitchFamily="18" charset="0"/>
                <a:cs typeface="Helvetica" panose="020B0604020202020204" pitchFamily="34" charset="0"/>
              </a:rPr>
              <a:t> to External database also. For this u have </a:t>
            </a:r>
            <a:r>
              <a:rPr lang="en-US" dirty="0" smtClean="0">
                <a:solidFill>
                  <a:srgbClr val="1D1F22"/>
                </a:solidFill>
                <a:latin typeface="Helvetica" panose="020B0604020202020204" pitchFamily="34" charset="0"/>
                <a:ea typeface="Times New Roman" panose="02020603050405020304" pitchFamily="18" charset="0"/>
                <a:cs typeface="Helvetica" panose="020B0604020202020204" pitchFamily="34" charset="0"/>
              </a:rPr>
              <a:t>to</a:t>
            </a:r>
          </a:p>
          <a:p>
            <a:pPr>
              <a:lnSpc>
                <a:spcPts val="840"/>
              </a:lnSpc>
              <a:spcAft>
                <a:spcPts val="563"/>
              </a:spcAft>
            </a:pPr>
            <a:r>
              <a:rPr lang="en-US" dirty="0" smtClean="0">
                <a:solidFill>
                  <a:srgbClr val="1D1F22"/>
                </a:solidFill>
                <a:latin typeface="Helvetica" panose="020B0604020202020204" pitchFamily="34" charset="0"/>
                <a:ea typeface="Times New Roman" panose="02020603050405020304" pitchFamily="18" charset="0"/>
                <a:cs typeface="Helvetica" panose="020B0604020202020204" pitchFamily="34" charset="0"/>
              </a:rPr>
              <a:t> </a:t>
            </a:r>
            <a:r>
              <a:rPr lang="en-US" dirty="0">
                <a:solidFill>
                  <a:srgbClr val="1D1F22"/>
                </a:solidFill>
                <a:latin typeface="Helvetica" panose="020B0604020202020204" pitchFamily="34" charset="0"/>
                <a:ea typeface="Times New Roman" panose="02020603050405020304" pitchFamily="18" charset="0"/>
                <a:cs typeface="Helvetica" panose="020B0604020202020204" pitchFamily="34" charset="0"/>
              </a:rPr>
              <a:t>provide </a:t>
            </a:r>
            <a:r>
              <a:rPr lang="en-US" dirty="0">
                <a:solidFill>
                  <a:srgbClr val="1D1F22"/>
                </a:solidFill>
                <a:latin typeface="Times New Roman" panose="02020603050405020304" pitchFamily="18" charset="0"/>
                <a:ea typeface="Times New Roman" panose="02020603050405020304" pitchFamily="18" charset="0"/>
                <a:cs typeface="Times New Roman" panose="02020603050405020304" pitchFamily="18" charset="0"/>
              </a:rPr>
              <a:t>the driver jar, connection properties like username, password, connection </a:t>
            </a:r>
            <a:r>
              <a:rPr lang="en-US" dirty="0" err="1">
                <a:solidFill>
                  <a:srgbClr val="1D1F22"/>
                </a:solidFill>
                <a:latin typeface="Times New Roman" panose="02020603050405020304" pitchFamily="18" charset="0"/>
                <a:ea typeface="Times New Roman" panose="02020603050405020304" pitchFamily="18" charset="0"/>
                <a:cs typeface="Times New Roman" panose="02020603050405020304" pitchFamily="18" charset="0"/>
              </a:rPr>
              <a:t>url</a:t>
            </a:r>
            <a:r>
              <a:rPr lang="en-US" dirty="0">
                <a:solidFill>
                  <a:srgbClr val="1D1F22"/>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smtClean="0">
              <a:solidFill>
                <a:srgbClr val="1D1F22"/>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ts val="840"/>
              </a:lnSpc>
              <a:spcAft>
                <a:spcPts val="563"/>
              </a:spcAft>
            </a:pPr>
            <a:r>
              <a:rPr lang="en-US" dirty="0" smtClean="0">
                <a:solidFill>
                  <a:srgbClr val="1D1F22"/>
                </a:solidFill>
                <a:latin typeface="Times New Roman" panose="02020603050405020304" pitchFamily="18" charset="0"/>
                <a:ea typeface="Times New Roman" panose="02020603050405020304" pitchFamily="18" charset="0"/>
                <a:cs typeface="Times New Roman" panose="02020603050405020304" pitchFamily="18" charset="0"/>
              </a:rPr>
              <a:t>and </a:t>
            </a:r>
            <a:r>
              <a:rPr lang="en-US" dirty="0">
                <a:solidFill>
                  <a:srgbClr val="1D1F22"/>
                </a:solidFill>
                <a:latin typeface="Times New Roman" panose="02020603050405020304" pitchFamily="18" charset="0"/>
                <a:ea typeface="Times New Roman" panose="02020603050405020304" pitchFamily="18" charset="0"/>
                <a:cs typeface="Times New Roman" panose="02020603050405020304" pitchFamily="18" charset="0"/>
              </a:rPr>
              <a:t>table</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527761" y="2708920"/>
            <a:ext cx="7212591" cy="1810752"/>
          </a:xfrm>
          <a:prstGeom prst="rect">
            <a:avLst/>
          </a:prstGeom>
        </p:spPr>
        <p:txBody>
          <a:bodyPr wrap="square">
            <a:spAutoFit/>
          </a:bodyPr>
          <a:lstStyle/>
          <a:p>
            <a:pPr>
              <a:lnSpc>
                <a:spcPts val="840"/>
              </a:lnSpc>
              <a:spcAft>
                <a:spcPts val="563"/>
              </a:spcAft>
            </a:pPr>
            <a:r>
              <a:rPr lang="en-US" b="1" dirty="0">
                <a:solidFill>
                  <a:srgbClr val="FF0000"/>
                </a:solidFill>
                <a:latin typeface="Helvetica" panose="020B0604020202020204" pitchFamily="34" charset="0"/>
                <a:ea typeface="Times New Roman" panose="02020603050405020304" pitchFamily="18" charset="0"/>
              </a:rPr>
              <a:t>Save(path String):-</a:t>
            </a:r>
          </a:p>
          <a:p>
            <a:pPr>
              <a:lnSpc>
                <a:spcPts val="840"/>
              </a:lnSpc>
              <a:spcAft>
                <a:spcPts val="563"/>
              </a:spcAft>
            </a:pPr>
            <a:endParaRPr lang="en-US" dirty="0">
              <a:solidFill>
                <a:srgbClr val="FF0000"/>
              </a:solidFill>
              <a:latin typeface="Times New Roman" panose="02020603050405020304" pitchFamily="18" charset="0"/>
              <a:ea typeface="Times New Roman" panose="02020603050405020304" pitchFamily="18" charset="0"/>
            </a:endParaRPr>
          </a:p>
          <a:p>
            <a:pPr>
              <a:lnSpc>
                <a:spcPts val="840"/>
              </a:lnSpc>
              <a:spcAft>
                <a:spcPts val="563"/>
              </a:spcAft>
            </a:pPr>
            <a:r>
              <a:rPr lang="en-US" b="1" dirty="0">
                <a:solidFill>
                  <a:srgbClr val="1D1F22"/>
                </a:solidFill>
                <a:latin typeface="Helvetica" panose="020B0604020202020204" pitchFamily="34" charset="0"/>
                <a:ea typeface="Times New Roman" panose="02020603050405020304" pitchFamily="18" charset="0"/>
              </a:rPr>
              <a:t>	</a:t>
            </a:r>
            <a:r>
              <a:rPr lang="en-US" dirty="0">
                <a:solidFill>
                  <a:srgbClr val="1D1F22"/>
                </a:solidFill>
                <a:latin typeface="Helvetica" panose="020B0604020202020204" pitchFamily="34" charset="0"/>
                <a:ea typeface="Times New Roman" panose="02020603050405020304" pitchFamily="18" charset="0"/>
              </a:rPr>
              <a:t>Save the </a:t>
            </a:r>
            <a:r>
              <a:rPr lang="en-US" dirty="0" err="1">
                <a:solidFill>
                  <a:srgbClr val="1D1F22"/>
                </a:solidFill>
                <a:latin typeface="Helvetica" panose="020B0604020202020204" pitchFamily="34" charset="0"/>
                <a:ea typeface="Times New Roman" panose="02020603050405020304" pitchFamily="18" charset="0"/>
              </a:rPr>
              <a:t>dataframe</a:t>
            </a:r>
            <a:r>
              <a:rPr lang="en-US" dirty="0">
                <a:solidFill>
                  <a:srgbClr val="1D1F22"/>
                </a:solidFill>
                <a:latin typeface="Helvetica" panose="020B0604020202020204" pitchFamily="34" charset="0"/>
                <a:ea typeface="Times New Roman" panose="02020603050405020304" pitchFamily="18" charset="0"/>
              </a:rPr>
              <a:t> in the provided location</a:t>
            </a:r>
          </a:p>
          <a:p>
            <a:pPr>
              <a:lnSpc>
                <a:spcPts val="840"/>
              </a:lnSpc>
              <a:spcAft>
                <a:spcPts val="563"/>
              </a:spcAft>
            </a:pPr>
            <a:endParaRPr lang="en-US" dirty="0">
              <a:latin typeface="Times New Roman" panose="02020603050405020304" pitchFamily="18" charset="0"/>
              <a:ea typeface="Times New Roman" panose="02020603050405020304" pitchFamily="18" charset="0"/>
            </a:endParaRPr>
          </a:p>
          <a:p>
            <a:pPr>
              <a:lnSpc>
                <a:spcPts val="840"/>
              </a:lnSpc>
              <a:spcAft>
                <a:spcPts val="563"/>
              </a:spcAft>
            </a:pPr>
            <a:r>
              <a:rPr lang="en-US" b="1" dirty="0" err="1">
                <a:solidFill>
                  <a:srgbClr val="FF0000"/>
                </a:solidFill>
                <a:latin typeface="Helvetica" panose="020B0604020202020204" pitchFamily="34" charset="0"/>
                <a:ea typeface="Times New Roman" panose="02020603050405020304" pitchFamily="18" charset="0"/>
              </a:rPr>
              <a:t>SaveAsTable</a:t>
            </a:r>
            <a:r>
              <a:rPr lang="en-US" b="1" dirty="0">
                <a:solidFill>
                  <a:srgbClr val="FF0000"/>
                </a:solidFill>
                <a:latin typeface="Helvetica" panose="020B0604020202020204" pitchFamily="34" charset="0"/>
                <a:ea typeface="Times New Roman" panose="02020603050405020304" pitchFamily="18" charset="0"/>
              </a:rPr>
              <a:t>(table String):-</a:t>
            </a:r>
          </a:p>
          <a:p>
            <a:pPr>
              <a:lnSpc>
                <a:spcPts val="840"/>
              </a:lnSpc>
              <a:spcAft>
                <a:spcPts val="563"/>
              </a:spcAft>
            </a:pPr>
            <a:endParaRPr lang="en-US" dirty="0">
              <a:solidFill>
                <a:srgbClr val="FF0000"/>
              </a:solidFill>
              <a:latin typeface="Times New Roman" panose="02020603050405020304" pitchFamily="18" charset="0"/>
              <a:ea typeface="Times New Roman" panose="02020603050405020304" pitchFamily="18" charset="0"/>
            </a:endParaRPr>
          </a:p>
          <a:p>
            <a:pPr>
              <a:lnSpc>
                <a:spcPts val="840"/>
              </a:lnSpc>
              <a:spcAft>
                <a:spcPts val="563"/>
              </a:spcAft>
            </a:pPr>
            <a:r>
              <a:rPr lang="en-US" b="1" dirty="0">
                <a:solidFill>
                  <a:srgbClr val="1D1F22"/>
                </a:solidFill>
                <a:latin typeface="Helvetica" panose="020B0604020202020204" pitchFamily="34" charset="0"/>
                <a:ea typeface="Times New Roman" panose="02020603050405020304" pitchFamily="18" charset="0"/>
              </a:rPr>
              <a:t>	</a:t>
            </a:r>
            <a:r>
              <a:rPr lang="en-US" dirty="0">
                <a:solidFill>
                  <a:srgbClr val="1D1F22"/>
                </a:solidFill>
                <a:latin typeface="Helvetica" panose="020B0604020202020204" pitchFamily="34" charset="0"/>
                <a:ea typeface="Times New Roman" panose="02020603050405020304" pitchFamily="18" charset="0"/>
              </a:rPr>
              <a:t>Save the </a:t>
            </a:r>
            <a:r>
              <a:rPr lang="en-US" dirty="0" err="1">
                <a:solidFill>
                  <a:srgbClr val="1D1F22"/>
                </a:solidFill>
                <a:latin typeface="Helvetica" panose="020B0604020202020204" pitchFamily="34" charset="0"/>
                <a:ea typeface="Times New Roman" panose="02020603050405020304" pitchFamily="18" charset="0"/>
              </a:rPr>
              <a:t>dataframe</a:t>
            </a:r>
            <a:r>
              <a:rPr lang="en-US" dirty="0">
                <a:solidFill>
                  <a:srgbClr val="1D1F22"/>
                </a:solidFill>
                <a:latin typeface="Helvetica" panose="020B0604020202020204" pitchFamily="34" charset="0"/>
                <a:ea typeface="Times New Roman" panose="02020603050405020304" pitchFamily="18" charset="0"/>
              </a:rPr>
              <a:t> as table at </a:t>
            </a:r>
            <a:r>
              <a:rPr lang="en-US" dirty="0" smtClean="0">
                <a:solidFill>
                  <a:srgbClr val="1D1F22"/>
                </a:solidFill>
                <a:latin typeface="Helvetica" panose="020B0604020202020204" pitchFamily="34" charset="0"/>
                <a:ea typeface="Times New Roman" panose="02020603050405020304" pitchFamily="18" charset="0"/>
              </a:rPr>
              <a:t> </a:t>
            </a:r>
          </a:p>
          <a:p>
            <a:pPr>
              <a:lnSpc>
                <a:spcPts val="840"/>
              </a:lnSpc>
              <a:spcAft>
                <a:spcPts val="563"/>
              </a:spcAft>
            </a:pPr>
            <a:endParaRPr lang="en-US" dirty="0">
              <a:solidFill>
                <a:srgbClr val="1D1F22"/>
              </a:solidFill>
              <a:latin typeface="Helvetica" panose="020B0604020202020204" pitchFamily="34" charset="0"/>
              <a:ea typeface="Times New Roman" panose="02020603050405020304" pitchFamily="18" charset="0"/>
            </a:endParaRPr>
          </a:p>
          <a:p>
            <a:pPr>
              <a:lnSpc>
                <a:spcPts val="840"/>
              </a:lnSpc>
              <a:spcAft>
                <a:spcPts val="563"/>
              </a:spcAft>
            </a:pPr>
            <a:r>
              <a:rPr lang="en-US" dirty="0" smtClean="0">
                <a:solidFill>
                  <a:srgbClr val="1D1F22"/>
                </a:solidFill>
                <a:latin typeface="Helvetica" panose="020B0604020202020204" pitchFamily="34" charset="0"/>
                <a:ea typeface="Times New Roman" panose="02020603050405020304" pitchFamily="18" charset="0"/>
              </a:rPr>
              <a:t>	/</a:t>
            </a:r>
            <a:r>
              <a:rPr lang="en-US" dirty="0">
                <a:solidFill>
                  <a:srgbClr val="1D1F22"/>
                </a:solidFill>
                <a:latin typeface="Helvetica" panose="020B0604020202020204" pitchFamily="34" charset="0"/>
                <a:ea typeface="Times New Roman" panose="02020603050405020304" pitchFamily="18" charset="0"/>
              </a:rPr>
              <a:t>home/$user/</a:t>
            </a:r>
            <a:r>
              <a:rPr lang="en-US" dirty="0" err="1">
                <a:solidFill>
                  <a:srgbClr val="1D1F22"/>
                </a:solidFill>
                <a:latin typeface="Helvetica" panose="020B0604020202020204" pitchFamily="34" charset="0"/>
                <a:ea typeface="Times New Roman" panose="02020603050405020304" pitchFamily="18" charset="0"/>
              </a:rPr>
              <a:t>hadoop</a:t>
            </a:r>
            <a:r>
              <a:rPr lang="en-US" dirty="0">
                <a:solidFill>
                  <a:srgbClr val="1D1F22"/>
                </a:solidFill>
                <a:latin typeface="Helvetica" panose="020B0604020202020204" pitchFamily="34" charset="0"/>
                <a:ea typeface="Times New Roman" panose="02020603050405020304" pitchFamily="18" charset="0"/>
              </a:rPr>
              <a:t>/hive/</a:t>
            </a:r>
            <a:r>
              <a:rPr lang="en-US" dirty="0" err="1">
                <a:solidFill>
                  <a:srgbClr val="1D1F22"/>
                </a:solidFill>
                <a:latin typeface="Helvetica" panose="020B0604020202020204" pitchFamily="34" charset="0"/>
                <a:ea typeface="Times New Roman" panose="02020603050405020304" pitchFamily="18" charset="0"/>
              </a:rPr>
              <a:t>xxxxxxx</a:t>
            </a:r>
            <a:r>
              <a:rPr lang="en-US" dirty="0">
                <a:solidFill>
                  <a:srgbClr val="1D1F22"/>
                </a:solidFill>
                <a:latin typeface="Helvetica" panose="020B0604020202020204" pitchFamily="34" charset="0"/>
                <a:ea typeface="Times New Roman" panose="02020603050405020304" pitchFamily="18" charset="0"/>
              </a:rPr>
              <a:t>) </a:t>
            </a:r>
            <a:r>
              <a:rPr lang="en-US" dirty="0" smtClean="0">
                <a:solidFill>
                  <a:srgbClr val="1D1F22"/>
                </a:solidFill>
                <a:latin typeface="Helvetica" panose="020B0604020202020204" pitchFamily="34" charset="0"/>
                <a:ea typeface="Times New Roman" panose="02020603050405020304" pitchFamily="18" charset="0"/>
              </a:rPr>
              <a:t> </a:t>
            </a:r>
            <a:r>
              <a:rPr lang="en-US" dirty="0">
                <a:solidFill>
                  <a:srgbClr val="1D1F22"/>
                </a:solidFill>
                <a:latin typeface="Helvetica" panose="020B0604020202020204" pitchFamily="34" charset="0"/>
                <a:ea typeface="Times New Roman" panose="02020603050405020304" pitchFamily="18" charset="0"/>
              </a:rPr>
              <a:t>	</a:t>
            </a:r>
            <a:r>
              <a:rPr lang="en-US" dirty="0" smtClean="0">
                <a:solidFill>
                  <a:srgbClr val="1D1F22"/>
                </a:solidFill>
                <a:latin typeface="Helvetica" panose="020B0604020202020204" pitchFamily="34" charset="0"/>
                <a:ea typeface="Times New Roman" panose="02020603050405020304" pitchFamily="18" charset="0"/>
              </a:rPr>
              <a:t>(</a:t>
            </a:r>
            <a:r>
              <a:rPr lang="en-US" dirty="0">
                <a:solidFill>
                  <a:srgbClr val="1D1F22"/>
                </a:solidFill>
                <a:latin typeface="Helvetica" panose="020B0604020202020204" pitchFamily="34" charset="0"/>
                <a:ea typeface="Times New Roman" panose="02020603050405020304" pitchFamily="18" charset="0"/>
              </a:rPr>
              <a:t>default save as table is hive </a:t>
            </a:r>
            <a:endParaRPr lang="en-US" dirty="0" smtClean="0">
              <a:solidFill>
                <a:srgbClr val="1D1F22"/>
              </a:solidFill>
              <a:latin typeface="Helvetica" panose="020B0604020202020204" pitchFamily="34" charset="0"/>
              <a:ea typeface="Times New Roman" panose="02020603050405020304" pitchFamily="18" charset="0"/>
            </a:endParaRPr>
          </a:p>
          <a:p>
            <a:pPr>
              <a:lnSpc>
                <a:spcPts val="840"/>
              </a:lnSpc>
              <a:spcAft>
                <a:spcPts val="563"/>
              </a:spcAft>
            </a:pPr>
            <a:r>
              <a:rPr lang="en-US" dirty="0" smtClean="0">
                <a:solidFill>
                  <a:srgbClr val="1D1F22"/>
                </a:solidFill>
                <a:latin typeface="Helvetica" panose="020B0604020202020204" pitchFamily="34" charset="0"/>
                <a:ea typeface="Times New Roman" panose="02020603050405020304" pitchFamily="18" charset="0"/>
              </a:rPr>
              <a:t>table</a:t>
            </a:r>
            <a:r>
              <a:rPr lang="en-US" dirty="0">
                <a:solidFill>
                  <a:srgbClr val="1D1F22"/>
                </a:solidFill>
                <a:latin typeface="Helvetica" panose="020B0604020202020204" pitchFamily="34"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16625452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548680"/>
            <a:ext cx="4511282" cy="729627"/>
          </a:xfrm>
          <a:prstGeom prst="rect">
            <a:avLst/>
          </a:prstGeom>
        </p:spPr>
        <p:txBody>
          <a:bodyPr/>
          <a:lstStyle/>
          <a:p>
            <a:pPr algn="ctr">
              <a:spcBef>
                <a:spcPct val="0"/>
              </a:spcBef>
              <a:defRPr/>
            </a:pPr>
            <a:r>
              <a:rPr lang="en-US" sz="2400" dirty="0">
                <a:ea typeface="+mj-ea"/>
                <a:cs typeface="+mj-cs"/>
              </a:rPr>
              <a:t>Dealing with JSON files</a:t>
            </a:r>
            <a:endParaRPr lang="en-IN" sz="2400" dirty="0">
              <a:ea typeface="+mj-ea"/>
              <a:cs typeface="+mj-cs"/>
            </a:endParaRPr>
          </a:p>
        </p:txBody>
      </p:sp>
      <p:sp>
        <p:nvSpPr>
          <p:cNvPr id="4" name="Rectangle 3"/>
          <p:cNvSpPr/>
          <p:nvPr/>
        </p:nvSpPr>
        <p:spPr>
          <a:xfrm>
            <a:off x="539552" y="1430014"/>
            <a:ext cx="8604448" cy="1895775"/>
          </a:xfrm>
          <a:prstGeom prst="rect">
            <a:avLst/>
          </a:prstGeom>
        </p:spPr>
        <p:txBody>
          <a:bodyPr wrap="square">
            <a:spAutoFit/>
          </a:bodyPr>
          <a:lstStyle/>
          <a:p>
            <a:r>
              <a:rPr lang="en-US" dirty="0" smtClean="0"/>
              <a:t>Spark </a:t>
            </a:r>
            <a:r>
              <a:rPr lang="en-US" dirty="0"/>
              <a:t>SQL provides a natural syntax for querying JSON data along with automatic inference of JSON schemas for both reading and writing data. Spark SQL understands the nested fields in JSON data and allows users to directly access these fields without any explicit transformations. </a:t>
            </a:r>
          </a:p>
          <a:p>
            <a:endParaRPr lang="en-US" dirty="0"/>
          </a:p>
          <a:p>
            <a:r>
              <a:rPr lang="en-US" dirty="0" err="1"/>
              <a:t>sqlContext.read.json</a:t>
            </a:r>
            <a:r>
              <a:rPr lang="en-US" dirty="0"/>
              <a:t> or </a:t>
            </a:r>
            <a:r>
              <a:rPr lang="en-US" dirty="0" err="1" smtClean="0"/>
              <a:t>sqlContext.jsonFile</a:t>
            </a:r>
            <a:endParaRPr lang="en-US" dirty="0"/>
          </a:p>
          <a:p>
            <a:endParaRPr lang="en-US" dirty="0"/>
          </a:p>
        </p:txBody>
      </p:sp>
      <p:sp>
        <p:nvSpPr>
          <p:cNvPr id="6" name="Rectangle 5"/>
          <p:cNvSpPr/>
          <p:nvPr/>
        </p:nvSpPr>
        <p:spPr>
          <a:xfrm>
            <a:off x="566722" y="3140968"/>
            <a:ext cx="7821701" cy="2411045"/>
          </a:xfrm>
          <a:prstGeom prst="rect">
            <a:avLst/>
          </a:prstGeom>
        </p:spPr>
        <p:txBody>
          <a:bodyPr wrap="square">
            <a:spAutoFit/>
          </a:bodyPr>
          <a:lstStyle/>
          <a:p>
            <a:r>
              <a:rPr lang="en-US" dirty="0" err="1"/>
              <a:t>val</a:t>
            </a:r>
            <a:r>
              <a:rPr lang="en-US" dirty="0"/>
              <a:t> people = </a:t>
            </a:r>
            <a:r>
              <a:rPr lang="en-US" dirty="0" err="1"/>
              <a:t>sqlContext.jsonFile</a:t>
            </a:r>
            <a:r>
              <a:rPr lang="en-US" dirty="0"/>
              <a:t>("[the path to file people]")</a:t>
            </a:r>
          </a:p>
          <a:p>
            <a:endParaRPr lang="en-US" dirty="0"/>
          </a:p>
          <a:p>
            <a:r>
              <a:rPr lang="en-US" b="1" dirty="0" err="1"/>
              <a:t>val</a:t>
            </a:r>
            <a:r>
              <a:rPr lang="en-US" b="1" dirty="0"/>
              <a:t> people = </a:t>
            </a:r>
            <a:r>
              <a:rPr lang="en-US" b="1" dirty="0" err="1"/>
              <a:t>sqlContext.jsonFile</a:t>
            </a:r>
            <a:r>
              <a:rPr lang="en-US" b="1" dirty="0"/>
              <a:t>("/spark/dataset/</a:t>
            </a:r>
            <a:r>
              <a:rPr lang="en-US" b="1" dirty="0" err="1"/>
              <a:t>persons.json</a:t>
            </a:r>
            <a:r>
              <a:rPr lang="en-US" b="1" dirty="0"/>
              <a:t>")</a:t>
            </a:r>
          </a:p>
          <a:p>
            <a:endParaRPr lang="en-US" b="1" dirty="0"/>
          </a:p>
          <a:p>
            <a:r>
              <a:rPr lang="en-US" b="1" dirty="0">
                <a:solidFill>
                  <a:srgbClr val="FF0000"/>
                </a:solidFill>
              </a:rPr>
              <a:t>Saving as JSON Dataset</a:t>
            </a:r>
          </a:p>
          <a:p>
            <a:endParaRPr lang="en-US" b="1" dirty="0"/>
          </a:p>
          <a:p>
            <a:r>
              <a:rPr lang="en-US" b="1" dirty="0" err="1"/>
              <a:t>DF.write.format</a:t>
            </a:r>
            <a:r>
              <a:rPr lang="en-US" b="1" dirty="0"/>
              <a:t>("</a:t>
            </a:r>
            <a:r>
              <a:rPr lang="en-US" b="1" dirty="0" err="1"/>
              <a:t>json</a:t>
            </a:r>
            <a:r>
              <a:rPr lang="en-US" b="1" dirty="0"/>
              <a:t>").save("file:/path")</a:t>
            </a:r>
          </a:p>
          <a:p>
            <a:endParaRPr lang="en-US" b="1" dirty="0"/>
          </a:p>
          <a:p>
            <a:endParaRPr lang="en-US" dirty="0"/>
          </a:p>
        </p:txBody>
      </p:sp>
    </p:spTree>
    <p:extLst>
      <p:ext uri="{BB962C8B-B14F-4D97-AF65-F5344CB8AC3E}">
        <p14:creationId xmlns:p14="http://schemas.microsoft.com/office/powerpoint/2010/main" xmlns="" val="19227160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JSON Files :</a:t>
            </a:r>
            <a:endParaRPr lang="en-US" dirty="0"/>
          </a:p>
        </p:txBody>
      </p:sp>
      <p:sp>
        <p:nvSpPr>
          <p:cNvPr id="3" name="Content Placeholder 2"/>
          <p:cNvSpPr>
            <a:spLocks noGrp="1"/>
          </p:cNvSpPr>
          <p:nvPr>
            <p:ph idx="1"/>
          </p:nvPr>
        </p:nvSpPr>
        <p:spPr>
          <a:xfrm>
            <a:off x="827584" y="1556792"/>
            <a:ext cx="7102313" cy="3432220"/>
          </a:xfrm>
        </p:spPr>
        <p:txBody>
          <a:bodyPr>
            <a:noAutofit/>
          </a:bodyPr>
          <a:lstStyle/>
          <a:p>
            <a:r>
              <a:rPr lang="en-US" sz="1600" dirty="0" smtClean="0"/>
              <a:t>Simple </a:t>
            </a:r>
            <a:r>
              <a:rPr lang="en-US" sz="1600" dirty="0" err="1" smtClean="0"/>
              <a:t>json</a:t>
            </a:r>
            <a:endParaRPr lang="en-US" sz="1600" dirty="0" smtClean="0"/>
          </a:p>
          <a:p>
            <a:pPr lvl="1"/>
            <a:r>
              <a:rPr lang="en-US" sz="1600" dirty="0" smtClean="0"/>
              <a:t>This </a:t>
            </a:r>
            <a:r>
              <a:rPr lang="en-US" sz="1600" dirty="0" err="1" smtClean="0"/>
              <a:t>json</a:t>
            </a:r>
            <a:r>
              <a:rPr lang="en-US" sz="1600" dirty="0" smtClean="0"/>
              <a:t> file doesn’t contain any nested values in it.</a:t>
            </a:r>
          </a:p>
          <a:p>
            <a:pPr lvl="1" indent="0">
              <a:buNone/>
            </a:pPr>
            <a:r>
              <a:rPr lang="en-US" sz="1600" dirty="0"/>
              <a:t>	</a:t>
            </a:r>
            <a:r>
              <a:rPr lang="en-US" sz="1600" dirty="0" err="1"/>
              <a:t>val</a:t>
            </a:r>
            <a:r>
              <a:rPr lang="en-US" sz="1600" dirty="0"/>
              <a:t> persons = </a:t>
            </a:r>
            <a:r>
              <a:rPr lang="en-US" sz="1600" dirty="0" err="1"/>
              <a:t>sqlContext.read.json</a:t>
            </a:r>
            <a:r>
              <a:rPr lang="en-US" sz="1600" dirty="0"/>
              <a:t>("/user/</a:t>
            </a:r>
            <a:r>
              <a:rPr lang="en-US" sz="1600" dirty="0" err="1"/>
              <a:t>cloudera</a:t>
            </a:r>
            <a:r>
              <a:rPr lang="en-US" sz="1600" dirty="0"/>
              <a:t>/datasets/</a:t>
            </a:r>
            <a:r>
              <a:rPr lang="en-US" sz="1600" dirty="0" err="1"/>
              <a:t>persons.json</a:t>
            </a:r>
            <a:r>
              <a:rPr lang="en-US" sz="1600" dirty="0"/>
              <a:t>")</a:t>
            </a:r>
          </a:p>
          <a:p>
            <a:pPr lvl="1" indent="0">
              <a:buNone/>
            </a:pPr>
            <a:r>
              <a:rPr lang="en-US" sz="1600" dirty="0" smtClean="0"/>
              <a:t>	</a:t>
            </a:r>
            <a:r>
              <a:rPr lang="en-US" sz="1600" dirty="0" err="1" smtClean="0"/>
              <a:t>persons.registerTempTable</a:t>
            </a:r>
            <a:r>
              <a:rPr lang="en-US" sz="1600" dirty="0"/>
              <a:t>("persons")</a:t>
            </a:r>
          </a:p>
          <a:p>
            <a:pPr lvl="1" indent="0">
              <a:buNone/>
            </a:pPr>
            <a:r>
              <a:rPr lang="en-US" sz="1600" dirty="0" smtClean="0"/>
              <a:t>	</a:t>
            </a:r>
            <a:r>
              <a:rPr lang="en-US" sz="1600" dirty="0" err="1" smtClean="0"/>
              <a:t>sqlContext.sql</a:t>
            </a:r>
            <a:r>
              <a:rPr lang="en-US" sz="1600" dirty="0"/>
              <a:t>("select * from persons").</a:t>
            </a:r>
            <a:r>
              <a:rPr lang="en-US" sz="1600" dirty="0" smtClean="0"/>
              <a:t>show</a:t>
            </a:r>
          </a:p>
          <a:p>
            <a:r>
              <a:rPr lang="en-US" sz="1600" dirty="0" smtClean="0"/>
              <a:t>Nested </a:t>
            </a:r>
            <a:r>
              <a:rPr lang="en-US" sz="1600" dirty="0" err="1" smtClean="0"/>
              <a:t>Json</a:t>
            </a:r>
            <a:endParaRPr lang="en-US" sz="1600" dirty="0" smtClean="0"/>
          </a:p>
          <a:p>
            <a:pPr lvl="1"/>
            <a:r>
              <a:rPr lang="en-US" sz="1600" dirty="0" smtClean="0"/>
              <a:t>This </a:t>
            </a:r>
            <a:r>
              <a:rPr lang="en-US" sz="1600" dirty="0" err="1" smtClean="0"/>
              <a:t>json</a:t>
            </a:r>
            <a:r>
              <a:rPr lang="en-US" sz="1600" dirty="0" smtClean="0"/>
              <a:t> file having nested columns in it. For example address table can nest </a:t>
            </a:r>
          </a:p>
          <a:p>
            <a:pPr lvl="1" indent="0">
              <a:buNone/>
            </a:pPr>
            <a:r>
              <a:rPr lang="en-US" sz="1600" dirty="0"/>
              <a:t>	</a:t>
            </a:r>
            <a:r>
              <a:rPr lang="en-US" sz="1600" dirty="0" smtClean="0"/>
              <a:t>in employees table</a:t>
            </a:r>
          </a:p>
          <a:p>
            <a:pPr lvl="1" indent="0">
              <a:buNone/>
            </a:pPr>
            <a:r>
              <a:rPr lang="en-US" sz="1600" dirty="0" err="1"/>
              <a:t>val</a:t>
            </a:r>
            <a:r>
              <a:rPr lang="en-US" sz="1600" dirty="0"/>
              <a:t> </a:t>
            </a:r>
            <a:r>
              <a:rPr lang="en-US" sz="1600" dirty="0" err="1"/>
              <a:t>employees_df</a:t>
            </a:r>
            <a:r>
              <a:rPr lang="en-US" sz="1600" dirty="0"/>
              <a:t> = </a:t>
            </a:r>
            <a:r>
              <a:rPr lang="en-US" sz="1600" dirty="0" err="1"/>
              <a:t>sqlContext.read.json</a:t>
            </a:r>
            <a:r>
              <a:rPr lang="en-US" sz="1600" dirty="0"/>
              <a:t>("/user/</a:t>
            </a:r>
            <a:r>
              <a:rPr lang="en-US" sz="1600" dirty="0" err="1"/>
              <a:t>cloudera</a:t>
            </a:r>
            <a:r>
              <a:rPr lang="en-US" sz="1600" dirty="0"/>
              <a:t>/datasets/</a:t>
            </a:r>
            <a:r>
              <a:rPr lang="en-US" sz="1600" dirty="0" err="1"/>
              <a:t>employee.json</a:t>
            </a:r>
            <a:r>
              <a:rPr lang="en-US" sz="1600" dirty="0"/>
              <a:t>")</a:t>
            </a:r>
          </a:p>
          <a:p>
            <a:pPr lvl="1" indent="0">
              <a:buNone/>
            </a:pPr>
            <a:r>
              <a:rPr lang="en-US" sz="1600" dirty="0" err="1"/>
              <a:t>employees_df.registerTempTable</a:t>
            </a:r>
            <a:r>
              <a:rPr lang="en-US" sz="1600" dirty="0"/>
              <a:t>("employees")</a:t>
            </a:r>
          </a:p>
          <a:p>
            <a:pPr lvl="1" indent="0">
              <a:buNone/>
            </a:pPr>
            <a:r>
              <a:rPr lang="en-US" sz="1600" dirty="0" err="1"/>
              <a:t>sqlContext.sql</a:t>
            </a:r>
            <a:r>
              <a:rPr lang="en-US" sz="1600" dirty="0"/>
              <a:t>("select </a:t>
            </a:r>
            <a:r>
              <a:rPr lang="en-US" sz="1600" dirty="0" err="1"/>
              <a:t>id,name,salary,address.city,address.country</a:t>
            </a:r>
            <a:r>
              <a:rPr lang="en-US" sz="1600" dirty="0"/>
              <a:t> from employees").show</a:t>
            </a:r>
          </a:p>
        </p:txBody>
      </p:sp>
    </p:spTree>
    <p:extLst>
      <p:ext uri="{BB962C8B-B14F-4D97-AF65-F5344CB8AC3E}">
        <p14:creationId xmlns:p14="http://schemas.microsoft.com/office/powerpoint/2010/main" xmlns="" val="1894297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08520" y="561816"/>
            <a:ext cx="4418432" cy="729627"/>
          </a:xfrm>
          <a:prstGeom prst="rect">
            <a:avLst/>
          </a:prstGeom>
        </p:spPr>
        <p:txBody>
          <a:bodyPr/>
          <a:lstStyle/>
          <a:p>
            <a:pPr algn="ctr">
              <a:spcBef>
                <a:spcPct val="0"/>
              </a:spcBef>
              <a:defRPr/>
            </a:pPr>
            <a:r>
              <a:rPr lang="en-US" sz="2400" dirty="0"/>
              <a:t>Dealing with XML files</a:t>
            </a:r>
            <a:endParaRPr lang="en-IN" sz="2400" dirty="0"/>
          </a:p>
        </p:txBody>
      </p:sp>
      <p:sp>
        <p:nvSpPr>
          <p:cNvPr id="2" name="Rectangle 1"/>
          <p:cNvSpPr>
            <a:spLocks noChangeArrowheads="1"/>
          </p:cNvSpPr>
          <p:nvPr/>
        </p:nvSpPr>
        <p:spPr bwMode="auto">
          <a:xfrm>
            <a:off x="916723" y="3068960"/>
            <a:ext cx="9650719" cy="2087366"/>
          </a:xfrm>
          <a:prstGeom prst="rect">
            <a:avLst/>
          </a:prstGeom>
          <a:noFill/>
          <a:ln>
            <a:noFill/>
          </a:ln>
          <a:effectLst/>
        </p:spPr>
        <p:txBody>
          <a:bodyPr vert="horz" wrap="none" lIns="68580" tIns="34290" rIns="68580" bIns="34290" numCol="1" anchor="ctr" anchorCtr="0" compatLnSpc="1">
            <a:prstTxWarp prst="textNoShape">
              <a:avLst/>
            </a:prstTxWarp>
            <a:spAutoFit/>
          </a:bodyPr>
          <a:lstStyle/>
          <a:p>
            <a:pPr lvl="0" eaLnBrk="0" fontAlgn="base" hangingPunct="0">
              <a:spcBef>
                <a:spcPct val="0"/>
              </a:spcBef>
              <a:spcAft>
                <a:spcPct val="0"/>
              </a:spcAft>
            </a:pPr>
            <a:r>
              <a:rPr kumimoji="0" lang="en-US"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val</a:t>
            </a:r>
            <a:r>
              <a:rPr kumimoji="0" 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employees_df</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sqlContext.read.format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"com.databricks.spark.xml"</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.option(</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inferSchema</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"true"</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.option(</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rootTag</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"employees"</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.option(</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rowTag</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"employee"</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.load(</a:t>
            </a:r>
            <a:r>
              <a:rPr lang="en-US" b="1" dirty="0">
                <a:solidFill>
                  <a:srgbClr val="008000"/>
                </a:solidFill>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user/</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cloudera</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/datasets/employees.xml"</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employees_df.printSchema</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lang="en-US" sz="3300" dirty="0">
              <a:solidFill>
                <a:schemeClr val="tx1"/>
              </a:solidFill>
              <a:latin typeface="Arial" panose="020B0604020202020204" pitchFamily="34" charset="0"/>
            </a:endParaRPr>
          </a:p>
        </p:txBody>
      </p:sp>
      <p:sp>
        <p:nvSpPr>
          <p:cNvPr id="3" name="Rectangle 2"/>
          <p:cNvSpPr/>
          <p:nvPr/>
        </p:nvSpPr>
        <p:spPr>
          <a:xfrm>
            <a:off x="881496" y="1291443"/>
            <a:ext cx="8262504" cy="1638141"/>
          </a:xfrm>
          <a:prstGeom prst="rect">
            <a:avLst/>
          </a:prstGeom>
        </p:spPr>
        <p:txBody>
          <a:bodyPr wrap="square">
            <a:spAutoFit/>
          </a:bodyPr>
          <a:lstStyle/>
          <a:p>
            <a:r>
              <a:rPr lang="en-US" dirty="0" smtClean="0"/>
              <a:t>We don’t have any load xml method to load xml files directly, but we have a third party </a:t>
            </a:r>
            <a:r>
              <a:rPr lang="en-US" dirty="0" err="1" smtClean="0"/>
              <a:t>api</a:t>
            </a:r>
            <a:r>
              <a:rPr lang="en-US" dirty="0" smtClean="0"/>
              <a:t> which will help us to load xml data to </a:t>
            </a:r>
            <a:r>
              <a:rPr lang="en-US" dirty="0" err="1" smtClean="0"/>
              <a:t>sqlContext</a:t>
            </a:r>
            <a:r>
              <a:rPr lang="en-US" dirty="0" smtClean="0"/>
              <a:t> </a:t>
            </a:r>
            <a:r>
              <a:rPr lang="en-US" dirty="0" err="1" smtClean="0"/>
              <a:t>dataframes</a:t>
            </a:r>
            <a:r>
              <a:rPr lang="en-US" dirty="0" smtClean="0"/>
              <a:t>.</a:t>
            </a:r>
          </a:p>
          <a:p>
            <a:pPr lvl="1"/>
            <a:r>
              <a:rPr lang="en-US" dirty="0" smtClean="0"/>
              <a:t>Ex:</a:t>
            </a:r>
          </a:p>
          <a:p>
            <a:pPr lvl="2"/>
            <a:r>
              <a:rPr lang="en-US" dirty="0" err="1" smtClean="0"/>
              <a:t>Databricks</a:t>
            </a:r>
            <a:r>
              <a:rPr lang="en-US" dirty="0" smtClean="0"/>
              <a:t> spark-xml </a:t>
            </a:r>
            <a:r>
              <a:rPr lang="en-US" dirty="0" err="1" smtClean="0"/>
              <a:t>api</a:t>
            </a:r>
            <a:endParaRPr lang="en-US" dirty="0" smtClean="0"/>
          </a:p>
          <a:p>
            <a:pPr lvl="2"/>
            <a:r>
              <a:rPr lang="en-US" dirty="0" smtClean="0"/>
              <a:t>To use this </a:t>
            </a:r>
            <a:r>
              <a:rPr lang="en-US" dirty="0" err="1" smtClean="0"/>
              <a:t>api</a:t>
            </a:r>
            <a:r>
              <a:rPr lang="en-US" dirty="0" smtClean="0"/>
              <a:t> you need to add –packages com.databricks:spark-xml_2.10:0.4.1 with your spark-shell / spark-submit</a:t>
            </a:r>
            <a:endParaRPr lang="en-US" dirty="0"/>
          </a:p>
        </p:txBody>
      </p:sp>
      <p:pic>
        <p:nvPicPr>
          <p:cNvPr id="4" name="Picture 3"/>
          <p:cNvPicPr>
            <a:picLocks noChangeAspect="1"/>
          </p:cNvPicPr>
          <p:nvPr/>
        </p:nvPicPr>
        <p:blipFill>
          <a:blip r:embed="rId2"/>
          <a:stretch>
            <a:fillRect/>
          </a:stretch>
        </p:blipFill>
        <p:spPr>
          <a:xfrm>
            <a:off x="5278041" y="4606567"/>
            <a:ext cx="2818210" cy="1368063"/>
          </a:xfrm>
          <a:prstGeom prst="rect">
            <a:avLst/>
          </a:prstGeom>
        </p:spPr>
      </p:pic>
    </p:spTree>
    <p:extLst>
      <p:ext uri="{BB962C8B-B14F-4D97-AF65-F5344CB8AC3E}">
        <p14:creationId xmlns:p14="http://schemas.microsoft.com/office/powerpoint/2010/main" xmlns="" val="24078859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XML Data</a:t>
            </a:r>
            <a:endParaRPr lang="en-US" dirty="0"/>
          </a:p>
        </p:txBody>
      </p:sp>
      <p:sp>
        <p:nvSpPr>
          <p:cNvPr id="4" name="Rectangle 1"/>
          <p:cNvSpPr>
            <a:spLocks noChangeArrowheads="1"/>
          </p:cNvSpPr>
          <p:nvPr/>
        </p:nvSpPr>
        <p:spPr bwMode="auto">
          <a:xfrm>
            <a:off x="698062" y="2564904"/>
            <a:ext cx="6906986" cy="1958100"/>
          </a:xfrm>
          <a:prstGeom prst="rect">
            <a:avLst/>
          </a:prstGeom>
          <a:noFill/>
          <a:ln>
            <a:noFill/>
          </a:ln>
          <a:effectLst/>
        </p:spPr>
        <p:txBody>
          <a:bodyPr vert="horz" wrap="square" lIns="68580" tIns="34290" rIns="68580" bIns="34290" numCol="1" anchor="ctr" anchorCtr="0" compatLnSpc="1">
            <a:prstTxWarp prst="textNoShape">
              <a:avLst/>
            </a:prstTxWarp>
            <a:spAutoFit/>
          </a:bodyPr>
          <a:lstStyle/>
          <a:p>
            <a:pPr lvl="0" eaLnBrk="0" fontAlgn="base" hangingPunct="0">
              <a:spcBef>
                <a:spcPct val="0"/>
              </a:spcBef>
              <a:spcAft>
                <a:spcPct val="0"/>
              </a:spcAft>
            </a:pPr>
            <a:r>
              <a:rPr lang="en-US" sz="1200" b="1" dirty="0" err="1">
                <a:solidFill>
                  <a:srgbClr val="000080"/>
                </a:solidFill>
                <a:latin typeface="Courier New" panose="02070309020205020404" pitchFamily="49" charset="0"/>
                <a:cs typeface="Courier New" panose="02070309020205020404" pitchFamily="49" charset="0"/>
              </a:rPr>
              <a:t>val</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employees_df</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sqlContext.read.format</a:t>
            </a:r>
            <a:r>
              <a:rPr lang="en-US" sz="1200" dirty="0">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"com.databricks.spark.xml"</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.option(</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inferSchema</a:t>
            </a:r>
            <a:r>
              <a:rPr lang="en-US" sz="1200" b="1" dirty="0">
                <a:solidFill>
                  <a:srgbClr val="0080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"true"</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.option(</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rootTag</a:t>
            </a:r>
            <a:r>
              <a:rPr lang="en-US" sz="1200" b="1" dirty="0">
                <a:solidFill>
                  <a:srgbClr val="0080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"employees"</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.option(</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rowTag</a:t>
            </a:r>
            <a:r>
              <a:rPr lang="en-US" sz="1200" b="1" dirty="0">
                <a:solidFill>
                  <a:srgbClr val="0080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"employee"</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.load(</a:t>
            </a:r>
            <a:r>
              <a:rPr lang="en-US" sz="1200" b="1" dirty="0">
                <a:solidFill>
                  <a:srgbClr val="008000"/>
                </a:solidFill>
                <a:latin typeface="Courier New" panose="02070309020205020404" pitchFamily="49" charset="0"/>
                <a:cs typeface="Courier New" panose="02070309020205020404" pitchFamily="49" charset="0"/>
              </a:rPr>
              <a:t>"/user/</a:t>
            </a:r>
            <a:r>
              <a:rPr lang="en-US" sz="1200" b="1" dirty="0" err="1">
                <a:solidFill>
                  <a:srgbClr val="008000"/>
                </a:solidFill>
                <a:latin typeface="Courier New" panose="02070309020205020404" pitchFamily="49" charset="0"/>
                <a:cs typeface="Courier New" panose="02070309020205020404" pitchFamily="49" charset="0"/>
              </a:rPr>
              <a:t>cloudera</a:t>
            </a:r>
            <a:r>
              <a:rPr lang="en-US" sz="1200" b="1" dirty="0">
                <a:solidFill>
                  <a:srgbClr val="008000"/>
                </a:solidFill>
                <a:latin typeface="Courier New" panose="02070309020205020404" pitchFamily="49" charset="0"/>
                <a:cs typeface="Courier New" panose="02070309020205020404" pitchFamily="49" charset="0"/>
              </a:rPr>
              <a:t>/datasets/employees.xml"</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err="1">
                <a:latin typeface="Courier New" panose="02070309020205020404" pitchFamily="49" charset="0"/>
                <a:cs typeface="Courier New" panose="02070309020205020404" pitchFamily="49" charset="0"/>
              </a:rPr>
              <a:t>employees_df.printSchema</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val</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emp_dataNormal</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employees_df.select</a:t>
            </a:r>
            <a:r>
              <a:rPr lang="en-US" sz="1200" dirty="0">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"emp_no"</a:t>
            </a:r>
            <a:r>
              <a:rPr lang="en-US" sz="1200" dirty="0">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"emp_name"</a:t>
            </a:r>
            <a:r>
              <a:rPr lang="en-US" sz="1200" dirty="0">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"address.city"</a:t>
            </a:r>
            <a:r>
              <a:rPr lang="en-US" sz="1200" dirty="0">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"address.country"</a:t>
            </a:r>
            <a:r>
              <a:rPr lang="en-US" sz="1200" dirty="0">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"address.pincode"</a:t>
            </a:r>
            <a:r>
              <a:rPr lang="en-US" sz="1200" dirty="0">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"salary"</a:t>
            </a:r>
            <a:r>
              <a:rPr lang="en-US" sz="1200" dirty="0">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"dept_no"</a:t>
            </a:r>
            <a:r>
              <a:rPr lang="en-US" sz="1200" dirty="0">
                <a:latin typeface="Courier New" panose="02070309020205020404" pitchFamily="49" charset="0"/>
                <a:cs typeface="Courier New" panose="02070309020205020404" pitchFamily="49" charset="0"/>
              </a:rPr>
              <a:t>).show</a:t>
            </a:r>
            <a:endParaRPr lang="en-US" sz="3000" dirty="0">
              <a:solidFill>
                <a:schemeClr val="tx1"/>
              </a:solidFill>
              <a:latin typeface="Arial" panose="020B0604020202020204" pitchFamily="34" charset="0"/>
            </a:endParaRPr>
          </a:p>
        </p:txBody>
      </p:sp>
      <p:sp>
        <p:nvSpPr>
          <p:cNvPr id="6" name="TextBox 5"/>
          <p:cNvSpPr txBox="1"/>
          <p:nvPr/>
        </p:nvSpPr>
        <p:spPr>
          <a:xfrm>
            <a:off x="395536" y="1412776"/>
            <a:ext cx="7204438" cy="607602"/>
          </a:xfrm>
          <a:prstGeom prst="rect">
            <a:avLst/>
          </a:prstGeom>
          <a:noFill/>
        </p:spPr>
        <p:txBody>
          <a:bodyPr wrap="square" rtlCol="0">
            <a:spAutoFit/>
          </a:bodyPr>
          <a:lstStyle/>
          <a:p>
            <a:r>
              <a:rPr lang="en-US" dirty="0" smtClean="0"/>
              <a:t>Here the Address column of the table is a nested </a:t>
            </a:r>
            <a:r>
              <a:rPr lang="en-US" dirty="0" err="1" smtClean="0"/>
              <a:t>struct</a:t>
            </a:r>
            <a:r>
              <a:rPr lang="en-US" dirty="0" smtClean="0"/>
              <a:t> so we can use . Symbol to read nested columns  from the table.</a:t>
            </a:r>
            <a:endParaRPr lang="en-US" dirty="0"/>
          </a:p>
        </p:txBody>
      </p:sp>
    </p:spTree>
    <p:extLst>
      <p:ext uri="{BB962C8B-B14F-4D97-AF65-F5344CB8AC3E}">
        <p14:creationId xmlns:p14="http://schemas.microsoft.com/office/powerpoint/2010/main" xmlns="" val="2473805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4354" y="556247"/>
            <a:ext cx="4418432" cy="729627"/>
          </a:xfrm>
          <a:prstGeom prst="rect">
            <a:avLst/>
          </a:prstGeom>
        </p:spPr>
        <p:txBody>
          <a:bodyPr/>
          <a:lstStyle/>
          <a:p>
            <a:pPr algn="ctr">
              <a:spcBef>
                <a:spcPct val="0"/>
              </a:spcBef>
              <a:defRPr/>
            </a:pPr>
            <a:r>
              <a:rPr lang="en-US" sz="2400" dirty="0"/>
              <a:t>Dealing with Parquet files</a:t>
            </a:r>
            <a:endParaRPr lang="en-IN" sz="2400" dirty="0"/>
          </a:p>
        </p:txBody>
      </p:sp>
      <p:sp>
        <p:nvSpPr>
          <p:cNvPr id="4" name="Rectangle 3"/>
          <p:cNvSpPr/>
          <p:nvPr/>
        </p:nvSpPr>
        <p:spPr>
          <a:xfrm>
            <a:off x="1371600" y="1600200"/>
            <a:ext cx="6343650" cy="1122871"/>
          </a:xfrm>
          <a:prstGeom prst="rect">
            <a:avLst/>
          </a:prstGeom>
        </p:spPr>
        <p:txBody>
          <a:bodyPr wrap="square">
            <a:spAutoFit/>
          </a:bodyPr>
          <a:lstStyle/>
          <a:p>
            <a:r>
              <a:rPr lang="en-US" dirty="0"/>
              <a:t>Parquet to make the advantages of compressed, efficient columnar data representation available to any project in the </a:t>
            </a:r>
            <a:r>
              <a:rPr lang="en-US" dirty="0" err="1"/>
              <a:t>Hadoop</a:t>
            </a:r>
            <a:r>
              <a:rPr lang="en-US" dirty="0"/>
              <a:t> ecosystem. Parquet is built to support very efficient compression and encoding schemes.</a:t>
            </a:r>
          </a:p>
        </p:txBody>
      </p:sp>
      <p:pic>
        <p:nvPicPr>
          <p:cNvPr id="5" name="Picture 4" descr="File Layout"/>
          <p:cNvPicPr/>
          <p:nvPr/>
        </p:nvPicPr>
        <p:blipFill>
          <a:blip r:embed="rId2"/>
          <a:srcRect/>
          <a:stretch>
            <a:fillRect/>
          </a:stretch>
        </p:blipFill>
        <p:spPr bwMode="auto">
          <a:xfrm>
            <a:off x="2555776" y="2723071"/>
            <a:ext cx="4295775" cy="3418046"/>
          </a:xfrm>
          <a:prstGeom prst="rect">
            <a:avLst/>
          </a:prstGeom>
          <a:noFill/>
          <a:ln w="9525">
            <a:noFill/>
            <a:miter lim="800000"/>
            <a:headEnd/>
            <a:tailEnd/>
          </a:ln>
        </p:spPr>
      </p:pic>
    </p:spTree>
    <p:extLst>
      <p:ext uri="{BB962C8B-B14F-4D97-AF65-F5344CB8AC3E}">
        <p14:creationId xmlns:p14="http://schemas.microsoft.com/office/powerpoint/2010/main" xmlns="" val="2317161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67544" y="404664"/>
            <a:ext cx="5832648" cy="729853"/>
          </a:xfrm>
        </p:spPr>
        <p:txBody>
          <a:bodyPr>
            <a:normAutofit fontScale="90000"/>
          </a:bodyPr>
          <a:lstStyle/>
          <a:p>
            <a:pPr>
              <a:defRPr/>
            </a:pPr>
            <a:r>
              <a:rPr lang="en-US" dirty="0" smtClean="0"/>
              <a:t>Dealing with Parquet files</a:t>
            </a:r>
            <a:endParaRPr lang="en-IN" dirty="0"/>
          </a:p>
        </p:txBody>
      </p:sp>
      <p:sp>
        <p:nvSpPr>
          <p:cNvPr id="3" name="Rectangle 1"/>
          <p:cNvSpPr>
            <a:spLocks noChangeArrowheads="1"/>
          </p:cNvSpPr>
          <p:nvPr/>
        </p:nvSpPr>
        <p:spPr bwMode="auto">
          <a:xfrm>
            <a:off x="1315641" y="2261033"/>
            <a:ext cx="6390084" cy="2602636"/>
          </a:xfrm>
          <a:prstGeom prst="rect">
            <a:avLst/>
          </a:prstGeom>
          <a:noFill/>
          <a:ln>
            <a:noFill/>
          </a:ln>
          <a:effectLst/>
        </p:spPr>
        <p:txBody>
          <a:bodyPr vert="horz" wrap="square" lIns="68580" tIns="34290" rIns="68580" bIns="34290" numCol="1" anchor="ctr" anchorCtr="0" compatLnSpc="1">
            <a:prstTxWarp prst="textNoShape">
              <a:avLst/>
            </a:prstTxWarp>
            <a:spAutoFit/>
          </a:bodyPr>
          <a:lstStyle/>
          <a:p>
            <a:pPr lvl="0" eaLnBrk="0" fontAlgn="base" hangingPunct="0">
              <a:spcBef>
                <a:spcPct val="0"/>
              </a:spcBef>
              <a:spcAft>
                <a:spcPct val="0"/>
              </a:spcAft>
            </a:pPr>
            <a:r>
              <a:rPr kumimoji="0" lang="en-US"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val</a:t>
            </a:r>
            <a:r>
              <a:rPr kumimoji="0" 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baby_namesDF</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sqlContext.read</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.parquet(</a:t>
            </a:r>
            <a:r>
              <a:rPr lang="en-US" b="1" dirty="0">
                <a:solidFill>
                  <a:srgbClr val="008000"/>
                </a:solidFill>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user/</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cloudera</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/datasets/</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baby_names.parquet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or</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val</a:t>
            </a:r>
            <a:r>
              <a:rPr kumimoji="0" 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baby_namesDF</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sqlContext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parquetFile</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lang="en-US" b="1" dirty="0">
                <a:solidFill>
                  <a:srgbClr val="008000"/>
                </a:solidFill>
                <a:latin typeface="Courier New" panose="02070309020205020404" pitchFamily="49" charset="0"/>
                <a:cs typeface="Courier New" panose="02070309020205020404" pitchFamily="49" charset="0"/>
              </a:rPr>
              <a:t>/</a:t>
            </a:r>
            <a:r>
              <a:rPr lang="en-US" b="1" dirty="0" smtClean="0">
                <a:solidFill>
                  <a:srgbClr val="008000"/>
                </a:solidFill>
                <a:latin typeface="Courier New" panose="02070309020205020404" pitchFamily="49" charset="0"/>
                <a:cs typeface="Courier New" panose="02070309020205020404" pitchFamily="49" charset="0"/>
              </a:rPr>
              <a:t>user/</a:t>
            </a:r>
            <a:r>
              <a:rPr lang="en-US" b="1" dirty="0" err="1" smtClean="0">
                <a:solidFill>
                  <a:srgbClr val="008000"/>
                </a:solidFill>
                <a:latin typeface="Courier New" panose="02070309020205020404" pitchFamily="49" charset="0"/>
                <a:cs typeface="Courier New" panose="02070309020205020404" pitchFamily="49" charset="0"/>
              </a:rPr>
              <a:t>cloudera</a:t>
            </a:r>
            <a:r>
              <a:rPr lang="en-US" b="1" dirty="0" smtClean="0">
                <a:solidFill>
                  <a:srgbClr val="008000"/>
                </a:solidFill>
                <a:latin typeface="Courier New" panose="02070309020205020404" pitchFamily="49" charset="0"/>
                <a:cs typeface="Courier New" panose="02070309020205020404" pitchFamily="49" charset="0"/>
              </a:rPr>
              <a:t>/datasets/</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baby_names.parquet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lang="en-US" sz="3300" dirty="0">
              <a:solidFill>
                <a:schemeClr val="tx1"/>
              </a:solidFill>
              <a:latin typeface="Arial" panose="020B0604020202020204" pitchFamily="34" charset="0"/>
            </a:endParaRPr>
          </a:p>
        </p:txBody>
      </p:sp>
    </p:spTree>
    <p:extLst>
      <p:ext uri="{BB962C8B-B14F-4D97-AF65-F5344CB8AC3E}">
        <p14:creationId xmlns:p14="http://schemas.microsoft.com/office/powerpoint/2010/main" xmlns="" val="522195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solidFill>
                  <a:schemeClr val="accent2"/>
                </a:solidFill>
              </a:rPr>
              <a:t>HiveContext</a:t>
            </a:r>
            <a:r>
              <a:rPr lang="en-US" sz="3600" dirty="0" smtClean="0">
                <a:solidFill>
                  <a:schemeClr val="accent2"/>
                </a:solidFill>
              </a:rPr>
              <a:t> and </a:t>
            </a:r>
            <a:r>
              <a:rPr lang="en-US" sz="3600" dirty="0" err="1" smtClean="0">
                <a:solidFill>
                  <a:schemeClr val="accent2"/>
                </a:solidFill>
              </a:rPr>
              <a:t>dataframes</a:t>
            </a:r>
            <a:endParaRPr lang="en-US" sz="3600" dirty="0">
              <a:solidFill>
                <a:schemeClr val="accent2"/>
              </a:solidFill>
            </a:endParaRPr>
          </a:p>
        </p:txBody>
      </p:sp>
      <p:sp>
        <p:nvSpPr>
          <p:cNvPr id="3" name="Content Placeholder 2"/>
          <p:cNvSpPr>
            <a:spLocks noGrp="1"/>
          </p:cNvSpPr>
          <p:nvPr>
            <p:ph idx="1"/>
          </p:nvPr>
        </p:nvSpPr>
        <p:spPr/>
        <p:txBody>
          <a:bodyPr/>
          <a:lstStyle/>
          <a:p>
            <a:r>
              <a:rPr lang="en-US" sz="2000" dirty="0" smtClean="0"/>
              <a:t>In spark </a:t>
            </a:r>
            <a:r>
              <a:rPr lang="en-US" sz="2000" dirty="0" err="1" smtClean="0"/>
              <a:t>HiveContext</a:t>
            </a:r>
            <a:r>
              <a:rPr lang="en-US" sz="2000" dirty="0" smtClean="0"/>
              <a:t> is specially designed for hive queries and hive </a:t>
            </a:r>
            <a:r>
              <a:rPr lang="en-US" sz="2000" dirty="0" err="1" smtClean="0"/>
              <a:t>savemode</a:t>
            </a:r>
            <a:r>
              <a:rPr lang="en-US" sz="2000" dirty="0" smtClean="0"/>
              <a:t> formats. And using </a:t>
            </a:r>
            <a:r>
              <a:rPr lang="en-US" sz="2000" dirty="0" err="1" smtClean="0"/>
              <a:t>HiveContext</a:t>
            </a:r>
            <a:r>
              <a:rPr lang="en-US" sz="2000" dirty="0" smtClean="0"/>
              <a:t> we can perform i/o operations like reading hive table in the form of </a:t>
            </a:r>
            <a:r>
              <a:rPr lang="en-US" sz="2000" dirty="0" err="1" smtClean="0"/>
              <a:t>Dataframes</a:t>
            </a:r>
            <a:r>
              <a:rPr lang="en-US" sz="2000" dirty="0" smtClean="0"/>
              <a:t> and writing </a:t>
            </a:r>
            <a:r>
              <a:rPr lang="en-US" sz="2000" dirty="0" err="1" smtClean="0"/>
              <a:t>dataframes</a:t>
            </a:r>
            <a:r>
              <a:rPr lang="en-US" sz="2000" dirty="0" smtClean="0"/>
              <a:t> directly to Hive.</a:t>
            </a:r>
          </a:p>
          <a:p>
            <a:r>
              <a:rPr lang="en-US" sz="2000" dirty="0" smtClean="0"/>
              <a:t>We can write table in the form of orc . This cannot supported by </a:t>
            </a:r>
            <a:r>
              <a:rPr lang="en-US" sz="2000" dirty="0" err="1" smtClean="0"/>
              <a:t>sqlContext</a:t>
            </a:r>
            <a:r>
              <a:rPr lang="en-US" sz="2000" dirty="0" smtClean="0"/>
              <a:t>.</a:t>
            </a:r>
          </a:p>
          <a:p>
            <a:r>
              <a:rPr lang="en-US" sz="2000" dirty="0" err="1" smtClean="0"/>
              <a:t>HiveContext</a:t>
            </a:r>
            <a:r>
              <a:rPr lang="en-US" sz="2000" dirty="0" smtClean="0"/>
              <a:t> uses </a:t>
            </a:r>
            <a:r>
              <a:rPr lang="en-US" sz="2000" dirty="0" err="1" smtClean="0"/>
              <a:t>HiveThrift</a:t>
            </a:r>
            <a:r>
              <a:rPr lang="en-US" sz="2000" dirty="0" smtClean="0"/>
              <a:t> interface to read data instead of </a:t>
            </a:r>
            <a:r>
              <a:rPr lang="en-US" sz="2000" dirty="0" err="1" smtClean="0"/>
              <a:t>jdbc</a:t>
            </a:r>
            <a:r>
              <a:rPr lang="en-US" sz="2000" dirty="0" smtClean="0"/>
              <a:t> so i/o is very faster.</a:t>
            </a:r>
            <a:endParaRPr lang="en-US" sz="2000" dirty="0"/>
          </a:p>
        </p:txBody>
      </p:sp>
    </p:spTree>
    <p:extLst>
      <p:ext uri="{BB962C8B-B14F-4D97-AF65-F5344CB8AC3E}">
        <p14:creationId xmlns:p14="http://schemas.microsoft.com/office/powerpoint/2010/main" xmlns="" val="1047246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395118" y="2893216"/>
            <a:ext cx="1301636" cy="1475188"/>
          </a:xfrm>
          <a:prstGeom prst="rect">
            <a:avLst/>
          </a:prstGeom>
          <a:noFill/>
          <a:ln w="9525">
            <a:noFill/>
            <a:miter lim="800000"/>
            <a:headEnd/>
            <a:tailEnd/>
          </a:ln>
          <a:effectLst/>
        </p:spPr>
      </p:pic>
      <p:sp>
        <p:nvSpPr>
          <p:cNvPr id="9" name="Title 1"/>
          <p:cNvSpPr txBox="1">
            <a:spLocks/>
          </p:cNvSpPr>
          <p:nvPr/>
        </p:nvSpPr>
        <p:spPr>
          <a:xfrm>
            <a:off x="1410869" y="1015569"/>
            <a:ext cx="2571768" cy="729627"/>
          </a:xfrm>
          <a:prstGeom prst="rect">
            <a:avLst/>
          </a:prstGeom>
        </p:spPr>
        <p:txBody>
          <a:bodyPr/>
          <a:lstStyle/>
          <a:p>
            <a:pPr algn="ctr">
              <a:spcBef>
                <a:spcPct val="0"/>
              </a:spcBef>
              <a:defRPr/>
            </a:pPr>
            <a:r>
              <a:rPr lang="en-US" sz="2400" dirty="0"/>
              <a:t>Spark SQL </a:t>
            </a:r>
            <a:r>
              <a:rPr lang="en-US" sz="2400" dirty="0">
                <a:ea typeface="+mj-ea"/>
                <a:cs typeface="+mj-cs"/>
              </a:rPr>
              <a:t>: </a:t>
            </a:r>
            <a:endParaRPr lang="en-IN" sz="2400" dirty="0">
              <a:ea typeface="+mj-ea"/>
              <a:cs typeface="+mj-cs"/>
            </a:endParaRPr>
          </a:p>
        </p:txBody>
      </p:sp>
      <p:sp>
        <p:nvSpPr>
          <p:cNvPr id="15" name="Rectangular Callout 14"/>
          <p:cNvSpPr/>
          <p:nvPr/>
        </p:nvSpPr>
        <p:spPr>
          <a:xfrm rot="5400000">
            <a:off x="3955847" y="1366228"/>
            <a:ext cx="2464611" cy="4339859"/>
          </a:xfrm>
          <a:prstGeom prst="wedgeRectCallout">
            <a:avLst>
              <a:gd name="adj1" fmla="val -4250"/>
              <a:gd name="adj2" fmla="val 68843"/>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3178959" y="2303852"/>
            <a:ext cx="4018388" cy="2711512"/>
          </a:xfrm>
          <a:prstGeom prst="rect">
            <a:avLst/>
          </a:prstGeom>
          <a:noFill/>
        </p:spPr>
        <p:txBody>
          <a:bodyPr wrap="square" rtlCol="0">
            <a:spAutoFit/>
          </a:bodyPr>
          <a:lstStyle/>
          <a:p>
            <a:r>
              <a:rPr lang="en-US" sz="1500" dirty="0"/>
              <a:t>Spark SQL is:</a:t>
            </a:r>
          </a:p>
          <a:p>
            <a:pPr>
              <a:buFont typeface="Wingdings" pitchFamily="2" charset="2"/>
              <a:buChar char="§"/>
            </a:pPr>
            <a:r>
              <a:rPr lang="en-US" sz="1500" dirty="0">
                <a:solidFill>
                  <a:schemeClr val="tx2">
                    <a:lumMod val="50000"/>
                  </a:schemeClr>
                </a:solidFill>
              </a:rPr>
              <a:t> </a:t>
            </a:r>
            <a:r>
              <a:rPr lang="en-IN" dirty="0">
                <a:solidFill>
                  <a:schemeClr val="tx2">
                    <a:lumMod val="50000"/>
                  </a:schemeClr>
                </a:solidFill>
                <a:latin typeface="Gill Sans MT" pitchFamily="34" charset="0"/>
              </a:rPr>
              <a:t>Spark module for structured data processing.</a:t>
            </a:r>
          </a:p>
          <a:p>
            <a:pPr>
              <a:buFont typeface="Wingdings" pitchFamily="2" charset="2"/>
              <a:buChar char="§"/>
            </a:pPr>
            <a:endParaRPr lang="en-IN" dirty="0">
              <a:solidFill>
                <a:schemeClr val="tx2">
                  <a:lumMod val="50000"/>
                </a:schemeClr>
              </a:solidFill>
              <a:latin typeface="Gill Sans MT" pitchFamily="34" charset="0"/>
            </a:endParaRPr>
          </a:p>
          <a:p>
            <a:pPr>
              <a:buFont typeface="Wingdings" pitchFamily="2" charset="2"/>
              <a:buChar char="§"/>
            </a:pPr>
            <a:r>
              <a:rPr lang="en-US" dirty="0">
                <a:latin typeface="Gill Sans MT" pitchFamily="34" charset="0"/>
              </a:rPr>
              <a:t> An interface that provides more information about the structure of data and the computation being performed.</a:t>
            </a:r>
          </a:p>
          <a:p>
            <a:pPr>
              <a:buFont typeface="Wingdings" pitchFamily="2" charset="2"/>
              <a:buChar char="§"/>
            </a:pPr>
            <a:endParaRPr lang="en-US" sz="900" dirty="0"/>
          </a:p>
          <a:p>
            <a:pPr>
              <a:buFont typeface="Wingdings" pitchFamily="2" charset="2"/>
              <a:buChar char="§"/>
            </a:pPr>
            <a:r>
              <a:rPr lang="en-US" dirty="0">
                <a:latin typeface="Gill Sans MT" pitchFamily="34" charset="0"/>
              </a:rPr>
              <a:t> Interacting with </a:t>
            </a:r>
            <a:r>
              <a:rPr lang="en-US" dirty="0" err="1">
                <a:latin typeface="Gill Sans MT" pitchFamily="34" charset="0"/>
              </a:rPr>
              <a:t>SparkSQL</a:t>
            </a:r>
            <a:r>
              <a:rPr lang="en-US" dirty="0">
                <a:latin typeface="Gill Sans MT" pitchFamily="34" charset="0"/>
              </a:rPr>
              <a:t>:</a:t>
            </a:r>
          </a:p>
          <a:p>
            <a:pPr lvl="1">
              <a:buFont typeface="Wingdings" pitchFamily="2" charset="2"/>
              <a:buChar char="ü"/>
            </a:pPr>
            <a:r>
              <a:rPr lang="en-US" sz="1200" dirty="0"/>
              <a:t> SQL</a:t>
            </a:r>
          </a:p>
          <a:p>
            <a:pPr lvl="1">
              <a:buFont typeface="Wingdings" pitchFamily="2" charset="2"/>
              <a:buChar char="ü"/>
            </a:pPr>
            <a:r>
              <a:rPr lang="en-US" sz="1200" dirty="0"/>
              <a:t> </a:t>
            </a:r>
            <a:r>
              <a:rPr lang="en-US" sz="1200" dirty="0" err="1"/>
              <a:t>DataFrame</a:t>
            </a:r>
            <a:r>
              <a:rPr lang="en-US" sz="1200" dirty="0"/>
              <a:t> API</a:t>
            </a:r>
          </a:p>
          <a:p>
            <a:pPr>
              <a:buFont typeface="Wingdings" pitchFamily="2" charset="2"/>
              <a:buChar char="ü"/>
            </a:pPr>
            <a:endParaRPr lang="en-US" sz="900" dirty="0">
              <a:solidFill>
                <a:schemeClr val="tx2">
                  <a:lumMod val="50000"/>
                </a:schemeClr>
              </a:solidFill>
            </a:endParaRPr>
          </a:p>
        </p:txBody>
      </p:sp>
    </p:spTree>
    <p:extLst>
      <p:ext uri="{BB962C8B-B14F-4D97-AF65-F5344CB8AC3E}">
        <p14:creationId xmlns:p14="http://schemas.microsoft.com/office/powerpoint/2010/main" xmlns="" val="15657624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How to Create </a:t>
            </a:r>
            <a:r>
              <a:rPr lang="en-US" sz="3600" dirty="0" err="1" smtClean="0"/>
              <a:t>HiveContext</a:t>
            </a:r>
            <a:r>
              <a:rPr lang="en-US" sz="3600" dirty="0" smtClean="0"/>
              <a:t>:</a:t>
            </a:r>
            <a:endParaRPr lang="en-US" sz="3600" dirty="0"/>
          </a:p>
        </p:txBody>
      </p:sp>
      <p:sp>
        <p:nvSpPr>
          <p:cNvPr id="3" name="Content Placeholder 2"/>
          <p:cNvSpPr>
            <a:spLocks noGrp="1"/>
          </p:cNvSpPr>
          <p:nvPr>
            <p:ph idx="1"/>
          </p:nvPr>
        </p:nvSpPr>
        <p:spPr/>
        <p:txBody>
          <a:bodyPr/>
          <a:lstStyle/>
          <a:p>
            <a:r>
              <a:rPr lang="en-US" sz="2400" dirty="0" smtClean="0"/>
              <a:t>Create </a:t>
            </a:r>
            <a:r>
              <a:rPr lang="en-US" sz="2400" dirty="0" err="1" smtClean="0"/>
              <a:t>sparkContext</a:t>
            </a:r>
            <a:endParaRPr lang="en-US" sz="2400" dirty="0" smtClean="0"/>
          </a:p>
          <a:p>
            <a:r>
              <a:rPr lang="en-US" sz="2400" dirty="0" smtClean="0"/>
              <a:t>Create </a:t>
            </a:r>
            <a:r>
              <a:rPr lang="en-US" sz="2400" dirty="0" err="1" smtClean="0"/>
              <a:t>HiveContext</a:t>
            </a:r>
            <a:r>
              <a:rPr lang="en-US" sz="2400" dirty="0" smtClean="0"/>
              <a:t> using </a:t>
            </a:r>
            <a:r>
              <a:rPr lang="en-US" sz="2400" dirty="0" err="1" smtClean="0"/>
              <a:t>SparkContext</a:t>
            </a:r>
            <a:endParaRPr lang="en-US" sz="2400" dirty="0" smtClean="0"/>
          </a:p>
          <a:p>
            <a:r>
              <a:rPr lang="en-US" sz="2400" dirty="0" smtClean="0"/>
              <a:t>Configure </a:t>
            </a:r>
            <a:r>
              <a:rPr lang="en-US" sz="2400" dirty="0" err="1" smtClean="0"/>
              <a:t>HiveContext</a:t>
            </a:r>
            <a:r>
              <a:rPr lang="en-US" sz="2400" dirty="0" smtClean="0"/>
              <a:t> with </a:t>
            </a:r>
            <a:r>
              <a:rPr lang="en-US" sz="2400" dirty="0" err="1" smtClean="0"/>
              <a:t>hiveThrift</a:t>
            </a:r>
            <a:r>
              <a:rPr lang="en-US" sz="2400" dirty="0" smtClean="0"/>
              <a:t> Server address.</a:t>
            </a:r>
            <a:endParaRPr lang="en-US" sz="2400" dirty="0"/>
          </a:p>
        </p:txBody>
      </p:sp>
      <p:sp>
        <p:nvSpPr>
          <p:cNvPr id="4" name="Rectangle 1"/>
          <p:cNvSpPr>
            <a:spLocks noChangeArrowheads="1"/>
          </p:cNvSpPr>
          <p:nvPr/>
        </p:nvSpPr>
        <p:spPr bwMode="auto">
          <a:xfrm>
            <a:off x="827584" y="3145392"/>
            <a:ext cx="6905625" cy="2100575"/>
          </a:xfrm>
          <a:prstGeom prst="rect">
            <a:avLst/>
          </a:prstGeom>
          <a:noFill/>
          <a:ln>
            <a:noFill/>
          </a:ln>
          <a:effectLst/>
        </p:spPr>
        <p:txBody>
          <a:bodyPr vert="horz" wrap="square" lIns="68580" tIns="34290" rIns="68580" bIns="34290" numCol="1" anchor="ctr" anchorCtr="0" compatLnSpc="1">
            <a:prstTxWarp prst="textNoShape">
              <a:avLst/>
            </a:prstTxWarp>
            <a:spAutoFit/>
          </a:bodyPr>
          <a:lstStyle/>
          <a:p>
            <a:pPr defTabSz="685800" eaLnBrk="0">
              <a:lnSpc>
                <a:spcPct val="100000"/>
              </a:lnSpc>
            </a:pPr>
            <a:r>
              <a:rPr lang="en-US" sz="1200" b="1" dirty="0">
                <a:solidFill>
                  <a:srgbClr val="000080"/>
                </a:solidFill>
                <a:latin typeface="Courier New" panose="02070309020205020404" pitchFamily="49" charset="0"/>
                <a:cs typeface="Courier New" panose="02070309020205020404" pitchFamily="49" charset="0"/>
              </a:rPr>
              <a:t>import </a:t>
            </a:r>
            <a:r>
              <a:rPr lang="en-US" sz="1200" b="1" dirty="0" err="1">
                <a:solidFill>
                  <a:srgbClr val="000080"/>
                </a:solidFill>
                <a:latin typeface="Courier New" panose="02070309020205020404" pitchFamily="49" charset="0"/>
                <a:cs typeface="Courier New" panose="02070309020205020404" pitchFamily="49" charset="0"/>
              </a:rPr>
              <a:t>org.apache.spark</a:t>
            </a:r>
            <a:r>
              <a:rPr lang="en-US" sz="1200" b="1" dirty="0">
                <a:solidFill>
                  <a:srgbClr val="00008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SparkContext,SparkConf</a:t>
            </a:r>
            <a:r>
              <a:rPr lang="en-US" sz="1200" b="1" dirty="0">
                <a:solidFill>
                  <a:srgbClr val="000080"/>
                </a:solidFill>
                <a:latin typeface="Courier New" panose="02070309020205020404" pitchFamily="49" charset="0"/>
                <a:cs typeface="Courier New" panose="02070309020205020404" pitchFamily="49" charset="0"/>
              </a:rPr>
              <a:t>}</a:t>
            </a:r>
          </a:p>
          <a:p>
            <a:pPr defTabSz="685800" eaLnBrk="0">
              <a:lnSpc>
                <a:spcPct val="100000"/>
              </a:lnSpc>
            </a:pPr>
            <a:r>
              <a:rPr lang="en-US" sz="1200" b="1" dirty="0">
                <a:solidFill>
                  <a:srgbClr val="000080"/>
                </a:solidFill>
                <a:latin typeface="Courier New" panose="02070309020205020404" pitchFamily="49" charset="0"/>
                <a:cs typeface="Courier New" panose="02070309020205020404" pitchFamily="49" charset="0"/>
              </a:rPr>
              <a:t>import </a:t>
            </a:r>
            <a:r>
              <a:rPr lang="en-US" sz="1200" b="1" dirty="0" err="1">
                <a:solidFill>
                  <a:srgbClr val="000080"/>
                </a:solidFill>
                <a:latin typeface="Courier New" panose="02070309020205020404" pitchFamily="49" charset="0"/>
                <a:cs typeface="Courier New" panose="02070309020205020404" pitchFamily="49" charset="0"/>
              </a:rPr>
              <a:t>org.apache.spark.sql.hive.HiveContext</a:t>
            </a:r>
            <a:endParaRPr lang="en-US" sz="1200" b="1" dirty="0">
              <a:solidFill>
                <a:srgbClr val="000080"/>
              </a:solidFill>
              <a:latin typeface="Courier New" panose="02070309020205020404" pitchFamily="49" charset="0"/>
              <a:cs typeface="Courier New" panose="02070309020205020404" pitchFamily="49" charset="0"/>
            </a:endParaRPr>
          </a:p>
          <a:p>
            <a:pPr defTabSz="685800" eaLnBrk="0">
              <a:lnSpc>
                <a:spcPct val="100000"/>
              </a:lnSpc>
            </a:pPr>
            <a:r>
              <a:rPr lang="en-US" sz="1200" b="1" dirty="0">
                <a:solidFill>
                  <a:srgbClr val="000080"/>
                </a:solidFill>
                <a:latin typeface="Courier New" panose="02070309020205020404" pitchFamily="49" charset="0"/>
                <a:cs typeface="Courier New" panose="02070309020205020404" pitchFamily="49" charset="0"/>
              </a:rPr>
              <a:t>import </a:t>
            </a:r>
            <a:r>
              <a:rPr lang="en-US" sz="1200" b="1" dirty="0" err="1">
                <a:solidFill>
                  <a:srgbClr val="000080"/>
                </a:solidFill>
                <a:latin typeface="Courier New" panose="02070309020205020404" pitchFamily="49" charset="0"/>
                <a:cs typeface="Courier New" panose="02070309020205020404" pitchFamily="49" charset="0"/>
              </a:rPr>
              <a:t>org.apache.spark.sql.SQLContext</a:t>
            </a:r>
            <a:endParaRPr lang="en-US" sz="1200" b="1" dirty="0">
              <a:solidFill>
                <a:srgbClr val="000080"/>
              </a:solidFill>
              <a:latin typeface="Courier New" panose="02070309020205020404" pitchFamily="49" charset="0"/>
              <a:cs typeface="Courier New" panose="02070309020205020404" pitchFamily="49" charset="0"/>
            </a:endParaRPr>
          </a:p>
          <a:p>
            <a:pPr defTabSz="685800" eaLnBrk="0">
              <a:lnSpc>
                <a:spcPct val="100000"/>
              </a:lnSpc>
            </a:pPr>
            <a:endParaRPr lang="en-US" sz="1200" b="1" dirty="0">
              <a:solidFill>
                <a:srgbClr val="000080"/>
              </a:solidFill>
              <a:latin typeface="Courier New" panose="02070309020205020404" pitchFamily="49" charset="0"/>
              <a:cs typeface="Courier New" panose="02070309020205020404" pitchFamily="49" charset="0"/>
            </a:endParaRPr>
          </a:p>
          <a:p>
            <a:pPr defTabSz="685800" eaLnBrk="0">
              <a:lnSpc>
                <a:spcPct val="100000"/>
              </a:lnSpc>
            </a:pPr>
            <a:r>
              <a:rPr lang="en-US" sz="1200" b="1" dirty="0" err="1">
                <a:solidFill>
                  <a:srgbClr val="000080"/>
                </a:solidFill>
                <a:latin typeface="Courier New" panose="02070309020205020404" pitchFamily="49" charset="0"/>
                <a:cs typeface="Courier New" panose="02070309020205020404" pitchFamily="49" charset="0"/>
              </a:rPr>
              <a:t>val</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conf</a:t>
            </a:r>
            <a:r>
              <a:rPr lang="en-US" sz="1200" dirty="0">
                <a:latin typeface="Courier New" panose="02070309020205020404" pitchFamily="49" charset="0"/>
                <a:cs typeface="Courier New" panose="02070309020205020404" pitchFamily="49" charset="0"/>
              </a:rPr>
              <a:t> = </a:t>
            </a:r>
            <a:r>
              <a:rPr lang="en-US" sz="1200" b="1" dirty="0">
                <a:solidFill>
                  <a:srgbClr val="000080"/>
                </a:solidFill>
                <a:latin typeface="Courier New" panose="02070309020205020404" pitchFamily="49" charset="0"/>
                <a:cs typeface="Courier New" panose="02070309020205020404" pitchFamily="49" charset="0"/>
              </a:rPr>
              <a:t>new </a:t>
            </a:r>
            <a:r>
              <a:rPr lang="en-US" sz="1200" dirty="0" err="1">
                <a:latin typeface="Courier New" panose="02070309020205020404" pitchFamily="49" charset="0"/>
                <a:cs typeface="Courier New" panose="02070309020205020404" pitchFamily="49" charset="0"/>
              </a:rPr>
              <a:t>SparkConf</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setMaster</a:t>
            </a:r>
            <a:r>
              <a:rPr lang="en-US" sz="1200" dirty="0">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"local"</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setAppName</a:t>
            </a:r>
            <a:r>
              <a:rPr lang="en-US" sz="1200" dirty="0">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HiveContext</a:t>
            </a:r>
            <a:r>
              <a:rPr lang="en-US" sz="1200" b="1" dirty="0">
                <a:solidFill>
                  <a:srgbClr val="0080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val</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sc</a:t>
            </a:r>
            <a:r>
              <a:rPr lang="en-US" sz="1200" dirty="0">
                <a:latin typeface="Courier New" panose="02070309020205020404" pitchFamily="49" charset="0"/>
                <a:cs typeface="Courier New" panose="02070309020205020404" pitchFamily="49" charset="0"/>
              </a:rPr>
              <a:t> = </a:t>
            </a:r>
            <a:r>
              <a:rPr lang="en-US" sz="1200" b="1" dirty="0">
                <a:solidFill>
                  <a:srgbClr val="000080"/>
                </a:solidFill>
                <a:latin typeface="Courier New" panose="02070309020205020404" pitchFamily="49" charset="0"/>
                <a:cs typeface="Courier New" panose="02070309020205020404" pitchFamily="49" charset="0"/>
              </a:rPr>
              <a:t>new </a:t>
            </a:r>
            <a:r>
              <a:rPr lang="en-US" sz="1200" dirty="0" err="1">
                <a:latin typeface="Courier New" panose="02070309020205020404" pitchFamily="49" charset="0"/>
                <a:cs typeface="Courier New" panose="02070309020205020404" pitchFamily="49" charset="0"/>
              </a:rPr>
              <a:t>SparkContext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conf</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val</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hiveContext:SQLContext</a:t>
            </a:r>
            <a:r>
              <a:rPr lang="en-US" sz="1200" dirty="0">
                <a:latin typeface="Courier New" panose="02070309020205020404" pitchFamily="49" charset="0"/>
                <a:cs typeface="Courier New" panose="02070309020205020404" pitchFamily="49" charset="0"/>
              </a:rPr>
              <a:t> = </a:t>
            </a:r>
            <a:r>
              <a:rPr lang="en-US" sz="1200" b="1" dirty="0">
                <a:solidFill>
                  <a:srgbClr val="000080"/>
                </a:solidFill>
                <a:latin typeface="Courier New" panose="02070309020205020404" pitchFamily="49" charset="0"/>
                <a:cs typeface="Courier New" panose="02070309020205020404" pitchFamily="49" charset="0"/>
              </a:rPr>
              <a:t>new </a:t>
            </a:r>
            <a:r>
              <a:rPr lang="en-US" sz="1200" dirty="0" err="1">
                <a:latin typeface="Courier New" panose="02070309020205020404" pitchFamily="49" charset="0"/>
                <a:cs typeface="Courier New" panose="02070309020205020404" pitchFamily="49" charset="0"/>
              </a:rPr>
              <a:t>HiveContext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sc</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err="1">
                <a:latin typeface="Courier New" panose="02070309020205020404" pitchFamily="49" charset="0"/>
                <a:cs typeface="Courier New" panose="02070309020205020404" pitchFamily="49" charset="0"/>
              </a:rPr>
              <a:t>hiveContext.setConf</a:t>
            </a:r>
            <a:r>
              <a:rPr lang="en-US" sz="1200" dirty="0">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"hive.metastore.</a:t>
            </a:r>
            <a:r>
              <a:rPr lang="en-US" sz="1200" b="1" dirty="0" err="1">
                <a:solidFill>
                  <a:srgbClr val="008000"/>
                </a:solidFill>
                <a:latin typeface="Courier New" panose="02070309020205020404" pitchFamily="49" charset="0"/>
                <a:cs typeface="Courier New" panose="02070309020205020404" pitchFamily="49" charset="0"/>
              </a:rPr>
              <a:t>uris</a:t>
            </a:r>
            <a:r>
              <a:rPr lang="en-US" sz="1200" b="1" dirty="0">
                <a:solidFill>
                  <a:srgbClr val="0080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"thrift://localhost:9083"</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err="1">
                <a:latin typeface="Courier New" panose="02070309020205020404" pitchFamily="49" charset="0"/>
                <a:cs typeface="Courier New" panose="02070309020205020404" pitchFamily="49" charset="0"/>
              </a:rPr>
              <a:t>hiveContext.tables</a:t>
            </a:r>
            <a:r>
              <a:rPr lang="en-US" sz="1200" dirty="0">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"default"</a:t>
            </a:r>
            <a:r>
              <a:rPr lang="en-US" sz="1200" dirty="0">
                <a:latin typeface="Courier New" panose="02070309020205020404" pitchFamily="49" charset="0"/>
                <a:cs typeface="Courier New" panose="02070309020205020404" pitchFamily="49" charset="0"/>
              </a:rPr>
              <a:t>).show</a:t>
            </a:r>
            <a:endParaRPr lang="en-US" sz="3000" dirty="0">
              <a:solidFill>
                <a:schemeClr val="tx1"/>
              </a:solidFill>
              <a:latin typeface="Arial" panose="020B0604020202020204" pitchFamily="34" charset="0"/>
            </a:endParaRPr>
          </a:p>
        </p:txBody>
      </p:sp>
      <p:sp>
        <p:nvSpPr>
          <p:cNvPr id="5" name="TextBox 4"/>
          <p:cNvSpPr txBox="1"/>
          <p:nvPr/>
        </p:nvSpPr>
        <p:spPr>
          <a:xfrm>
            <a:off x="827584" y="5550903"/>
            <a:ext cx="7724743" cy="607602"/>
          </a:xfrm>
          <a:prstGeom prst="rect">
            <a:avLst/>
          </a:prstGeom>
          <a:noFill/>
        </p:spPr>
        <p:txBody>
          <a:bodyPr wrap="none" rtlCol="0">
            <a:spAutoFit/>
          </a:bodyPr>
          <a:lstStyle/>
          <a:p>
            <a:r>
              <a:rPr lang="en-US" dirty="0" smtClean="0">
                <a:solidFill>
                  <a:schemeClr val="accent4">
                    <a:lumMod val="75000"/>
                  </a:schemeClr>
                </a:solidFill>
              </a:rPr>
              <a:t>Note: we have created the Super class reference as </a:t>
            </a:r>
            <a:r>
              <a:rPr lang="en-US" dirty="0" err="1" smtClean="0">
                <a:solidFill>
                  <a:schemeClr val="accent4">
                    <a:lumMod val="75000"/>
                  </a:schemeClr>
                </a:solidFill>
              </a:rPr>
              <a:t>SQLContext</a:t>
            </a:r>
            <a:r>
              <a:rPr lang="en-US" dirty="0" smtClean="0">
                <a:solidFill>
                  <a:schemeClr val="accent4">
                    <a:lumMod val="75000"/>
                  </a:schemeClr>
                </a:solidFill>
              </a:rPr>
              <a:t> and subclass as </a:t>
            </a:r>
          </a:p>
          <a:p>
            <a:r>
              <a:rPr lang="en-US" dirty="0" err="1" smtClean="0">
                <a:solidFill>
                  <a:schemeClr val="accent4">
                    <a:lumMod val="75000"/>
                  </a:schemeClr>
                </a:solidFill>
              </a:rPr>
              <a:t>HiveContext</a:t>
            </a:r>
            <a:r>
              <a:rPr lang="en-US" dirty="0" smtClean="0">
                <a:solidFill>
                  <a:schemeClr val="accent4">
                    <a:lumMod val="75000"/>
                  </a:schemeClr>
                </a:solidFill>
              </a:rPr>
              <a:t> so that we can use both classes methods simultaneously.</a:t>
            </a:r>
            <a:endParaRPr lang="en-US" dirty="0">
              <a:solidFill>
                <a:schemeClr val="accent4">
                  <a:lumMod val="75000"/>
                </a:schemeClr>
              </a:solidFill>
            </a:endParaRPr>
          </a:p>
        </p:txBody>
      </p:sp>
    </p:spTree>
    <p:extLst>
      <p:ext uri="{BB962C8B-B14F-4D97-AF65-F5344CB8AC3E}">
        <p14:creationId xmlns:p14="http://schemas.microsoft.com/office/powerpoint/2010/main" xmlns="" val="1581840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Writing </a:t>
            </a:r>
            <a:r>
              <a:rPr lang="en-US" sz="3600" dirty="0" err="1" smtClean="0"/>
              <a:t>Dataframe</a:t>
            </a:r>
            <a:r>
              <a:rPr lang="en-US" sz="3600" dirty="0" smtClean="0"/>
              <a:t> to Hive</a:t>
            </a:r>
            <a:endParaRPr lang="en-US" sz="3600" dirty="0"/>
          </a:p>
        </p:txBody>
      </p:sp>
      <p:sp>
        <p:nvSpPr>
          <p:cNvPr id="5" name="Rectangle 2"/>
          <p:cNvSpPr>
            <a:spLocks noChangeArrowheads="1"/>
          </p:cNvSpPr>
          <p:nvPr/>
        </p:nvSpPr>
        <p:spPr bwMode="auto">
          <a:xfrm>
            <a:off x="395536" y="2204864"/>
            <a:ext cx="8376939" cy="2039020"/>
          </a:xfrm>
          <a:prstGeom prst="rect">
            <a:avLst/>
          </a:prstGeom>
          <a:noFill/>
          <a:ln>
            <a:noFill/>
          </a:ln>
          <a:effectLst/>
        </p:spPr>
        <p:txBody>
          <a:bodyPr vert="horz" wrap="square" lIns="68580" tIns="34290" rIns="68580" bIns="34290" numCol="1" anchor="ctr" anchorCtr="0" compatLnSpc="1">
            <a:prstTxWarp prst="textNoShape">
              <a:avLst/>
            </a:prstTxWarp>
            <a:spAutoFit/>
          </a:bodyPr>
          <a:lstStyle/>
          <a:p>
            <a:pPr defTabSz="685800" eaLnBrk="0">
              <a:lnSpc>
                <a:spcPct val="100000"/>
              </a:lnSpc>
            </a:pP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hiveContext.sql</a:t>
            </a:r>
            <a:r>
              <a:rPr lang="en-US" sz="1600" dirty="0">
                <a:latin typeface="Courier New" panose="02070309020205020404" pitchFamily="49" charset="0"/>
                <a:cs typeface="Courier New" panose="02070309020205020404" pitchFamily="49" charset="0"/>
              </a:rPr>
              <a:t>(</a:t>
            </a:r>
            <a:r>
              <a:rPr lang="en-US" sz="1600" b="1" dirty="0">
                <a:solidFill>
                  <a:srgbClr val="008000"/>
                </a:solidFill>
                <a:latin typeface="Courier New" panose="02070309020205020404" pitchFamily="49" charset="0"/>
                <a:cs typeface="Courier New" panose="02070309020205020404" pitchFamily="49" charset="0"/>
              </a:rPr>
              <a:t>"use default"</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b="1" dirty="0" err="1">
                <a:solidFill>
                  <a:srgbClr val="000080"/>
                </a:solidFill>
                <a:latin typeface="Courier New" panose="02070309020205020404" pitchFamily="49" charset="0"/>
                <a:cs typeface="Courier New" panose="02070309020205020404" pitchFamily="49" charset="0"/>
              </a:rPr>
              <a:t>val</a:t>
            </a:r>
            <a:r>
              <a:rPr lang="en-US" sz="1600" b="1" dirty="0">
                <a:solidFill>
                  <a:srgbClr val="000080"/>
                </a:solidFill>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baby_namesdf</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hiveContext.read.parquet</a:t>
            </a:r>
            <a:r>
              <a:rPr lang="en-US" sz="1600" dirty="0">
                <a:latin typeface="Courier New" panose="02070309020205020404" pitchFamily="49" charset="0"/>
                <a:cs typeface="Courier New" panose="02070309020205020404" pitchFamily="49" charset="0"/>
              </a:rPr>
              <a:t>(</a:t>
            </a:r>
            <a:r>
              <a:rPr lang="en-US" sz="1600" b="1" dirty="0">
                <a:solidFill>
                  <a:srgbClr val="008000"/>
                </a:solidFill>
                <a:latin typeface="Courier New" panose="02070309020205020404" pitchFamily="49" charset="0"/>
                <a:cs typeface="Courier New" panose="02070309020205020404" pitchFamily="49" charset="0"/>
              </a:rPr>
              <a:t>“/user/</a:t>
            </a:r>
            <a:r>
              <a:rPr lang="en-US" sz="1600" b="1" dirty="0" err="1">
                <a:solidFill>
                  <a:srgbClr val="008000"/>
                </a:solidFill>
                <a:latin typeface="Courier New" panose="02070309020205020404" pitchFamily="49" charset="0"/>
                <a:cs typeface="Courier New" panose="02070309020205020404" pitchFamily="49" charset="0"/>
              </a:rPr>
              <a:t>cloudera</a:t>
            </a:r>
            <a:r>
              <a:rPr lang="en-US" sz="1600" b="1" dirty="0">
                <a:solidFill>
                  <a:srgbClr val="008000"/>
                </a:solidFill>
                <a:latin typeface="Courier New" panose="02070309020205020404" pitchFamily="49" charset="0"/>
                <a:cs typeface="Courier New" panose="02070309020205020404" pitchFamily="49" charset="0"/>
              </a:rPr>
              <a:t>/datasets/</a:t>
            </a:r>
            <a:r>
              <a:rPr lang="en-US" sz="1600" b="1" dirty="0" err="1">
                <a:solidFill>
                  <a:srgbClr val="008000"/>
                </a:solidFill>
                <a:latin typeface="Courier New" panose="02070309020205020404" pitchFamily="49" charset="0"/>
                <a:cs typeface="Courier New" panose="02070309020205020404" pitchFamily="49" charset="0"/>
              </a:rPr>
              <a:t>baby_names.parquet</a:t>
            </a:r>
            <a:r>
              <a:rPr lang="en-US" sz="1600" b="1" dirty="0">
                <a:solidFill>
                  <a:srgbClr val="008000"/>
                </a:solidFill>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baby_namesdf.write.format</a:t>
            </a:r>
            <a:r>
              <a:rPr lang="en-US" sz="1600" dirty="0">
                <a:latin typeface="Courier New" panose="02070309020205020404" pitchFamily="49" charset="0"/>
                <a:cs typeface="Courier New" panose="02070309020205020404" pitchFamily="49" charset="0"/>
              </a:rPr>
              <a:t>(</a:t>
            </a:r>
            <a:r>
              <a:rPr lang="en-US" sz="1600" b="1" dirty="0">
                <a:solidFill>
                  <a:srgbClr val="008000"/>
                </a:solidFill>
                <a:latin typeface="Courier New" panose="02070309020205020404" pitchFamily="49" charset="0"/>
                <a:cs typeface="Courier New" panose="02070309020205020404" pitchFamily="49" charset="0"/>
              </a:rPr>
              <a:t>"orc"</a:t>
            </a:r>
            <a:r>
              <a:rPr lang="en-US" sz="1600" dirty="0">
                <a:latin typeface="Courier New" panose="02070309020205020404" pitchFamily="49" charset="0"/>
                <a:cs typeface="Courier New" panose="02070309020205020404" pitchFamily="49" charset="0"/>
              </a:rPr>
              <a:t>).mode(</a:t>
            </a:r>
            <a:r>
              <a:rPr lang="en-US" sz="1600" dirty="0" err="1">
                <a:latin typeface="Courier New" panose="02070309020205020404" pitchFamily="49" charset="0"/>
                <a:cs typeface="Courier New" panose="02070309020205020404" pitchFamily="49" charset="0"/>
              </a:rPr>
              <a:t>SaveMode.</a:t>
            </a:r>
            <a:r>
              <a:rPr lang="en-US" sz="1600" i="1" dirty="0" err="1">
                <a:solidFill>
                  <a:srgbClr val="660E7A"/>
                </a:solidFill>
                <a:latin typeface="Courier New" panose="02070309020205020404" pitchFamily="49" charset="0"/>
                <a:cs typeface="Courier New" panose="02070309020205020404" pitchFamily="49" charset="0"/>
              </a:rPr>
              <a:t>Append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saveAsTable</a:t>
            </a:r>
            <a:r>
              <a:rPr lang="en-US" sz="1600" dirty="0">
                <a:latin typeface="Courier New" panose="02070309020205020404" pitchFamily="49" charset="0"/>
                <a:cs typeface="Courier New" panose="02070309020205020404" pitchFamily="49" charset="0"/>
              </a:rPr>
              <a:t>(</a:t>
            </a:r>
            <a:r>
              <a:rPr lang="en-US" sz="1600" b="1" dirty="0">
                <a:solidFill>
                  <a:srgbClr val="008000"/>
                </a:solidFill>
                <a:latin typeface="Courier New" panose="02070309020205020404" pitchFamily="49" charset="0"/>
                <a:cs typeface="Courier New" panose="02070309020205020404" pitchFamily="49" charset="0"/>
              </a:rPr>
              <a:t>"</a:t>
            </a:r>
            <a:r>
              <a:rPr lang="en-US" sz="1600" b="1" dirty="0" err="1">
                <a:solidFill>
                  <a:srgbClr val="008000"/>
                </a:solidFill>
                <a:latin typeface="Courier New" panose="02070309020205020404" pitchFamily="49" charset="0"/>
                <a:cs typeface="Courier New" panose="02070309020205020404" pitchFamily="49" charset="0"/>
              </a:rPr>
              <a:t>baby_names</a:t>
            </a:r>
            <a:r>
              <a:rPr lang="en-US" sz="1600" b="1" dirty="0">
                <a:solidFill>
                  <a:srgbClr val="008000"/>
                </a:solidFill>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endParaRPr lang="en-US" sz="4400" dirty="0">
              <a:solidFill>
                <a:schemeClr val="tx1"/>
              </a:solidFill>
              <a:latin typeface="Arial" panose="020B0604020202020204" pitchFamily="34" charset="0"/>
            </a:endParaRPr>
          </a:p>
        </p:txBody>
      </p:sp>
      <p:sp>
        <p:nvSpPr>
          <p:cNvPr id="6" name="TextBox 5"/>
          <p:cNvSpPr txBox="1"/>
          <p:nvPr/>
        </p:nvSpPr>
        <p:spPr>
          <a:xfrm>
            <a:off x="498475" y="4941168"/>
            <a:ext cx="8645525" cy="607602"/>
          </a:xfrm>
          <a:prstGeom prst="rect">
            <a:avLst/>
          </a:prstGeom>
          <a:noFill/>
        </p:spPr>
        <p:txBody>
          <a:bodyPr wrap="square" rtlCol="0">
            <a:spAutoFit/>
          </a:bodyPr>
          <a:lstStyle/>
          <a:p>
            <a:r>
              <a:rPr lang="en-US" dirty="0" smtClean="0">
                <a:solidFill>
                  <a:schemeClr val="accent4">
                    <a:lumMod val="75000"/>
                  </a:schemeClr>
                </a:solidFill>
              </a:rPr>
              <a:t>Note: use default means we are explicitly selecting default database to save the table in Hive</a:t>
            </a:r>
            <a:r>
              <a:rPr lang="en-US" dirty="0" smtClean="0"/>
              <a:t>.</a:t>
            </a:r>
            <a:endParaRPr lang="en-US" dirty="0"/>
          </a:p>
        </p:txBody>
      </p:sp>
    </p:spTree>
    <p:extLst>
      <p:ext uri="{BB962C8B-B14F-4D97-AF65-F5344CB8AC3E}">
        <p14:creationId xmlns:p14="http://schemas.microsoft.com/office/powerpoint/2010/main" xmlns="" val="31348461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26988"/>
            <a:ext cx="6089749" cy="971550"/>
          </a:xfrm>
        </p:spPr>
        <p:txBody>
          <a:bodyPr/>
          <a:lstStyle/>
          <a:p>
            <a:r>
              <a:rPr lang="en-US" sz="3200" dirty="0" smtClean="0"/>
              <a:t>Load </a:t>
            </a:r>
            <a:r>
              <a:rPr lang="en-US" sz="3200" dirty="0" err="1" smtClean="0"/>
              <a:t>HiveTables</a:t>
            </a:r>
            <a:r>
              <a:rPr lang="en-US" sz="3200" dirty="0" smtClean="0"/>
              <a:t> into </a:t>
            </a:r>
            <a:r>
              <a:rPr lang="en-US" sz="3200" dirty="0" err="1" smtClean="0"/>
              <a:t>HiveContext</a:t>
            </a:r>
            <a:endParaRPr lang="en-US" sz="3200" dirty="0"/>
          </a:p>
        </p:txBody>
      </p:sp>
      <p:sp>
        <p:nvSpPr>
          <p:cNvPr id="3" name="Content Placeholder 2"/>
          <p:cNvSpPr>
            <a:spLocks noGrp="1"/>
          </p:cNvSpPr>
          <p:nvPr>
            <p:ph idx="1"/>
          </p:nvPr>
        </p:nvSpPr>
        <p:spPr/>
        <p:txBody>
          <a:bodyPr/>
          <a:lstStyle/>
          <a:p>
            <a:r>
              <a:rPr lang="en-US" sz="2400" dirty="0" smtClean="0"/>
              <a:t>In </a:t>
            </a:r>
            <a:r>
              <a:rPr lang="en-US" sz="2400" dirty="0" err="1" smtClean="0"/>
              <a:t>HiveContext</a:t>
            </a:r>
            <a:r>
              <a:rPr lang="en-US" sz="2400" dirty="0" smtClean="0"/>
              <a:t> using </a:t>
            </a:r>
            <a:r>
              <a:rPr lang="en-US" sz="2400" dirty="0" err="1" smtClean="0"/>
              <a:t>hiveContext.table</a:t>
            </a:r>
            <a:r>
              <a:rPr lang="en-US" sz="2400" dirty="0" smtClean="0"/>
              <a:t>(&lt;</a:t>
            </a:r>
            <a:r>
              <a:rPr lang="en-US" sz="2400" dirty="0" err="1" smtClean="0"/>
              <a:t>tableName</a:t>
            </a:r>
            <a:r>
              <a:rPr lang="en-US" sz="2400" dirty="0" smtClean="0"/>
              <a:t>&gt;) will load the data  from hive to </a:t>
            </a:r>
            <a:r>
              <a:rPr lang="en-US" sz="2400" dirty="0" err="1" smtClean="0"/>
              <a:t>hiveContext</a:t>
            </a:r>
            <a:r>
              <a:rPr lang="en-US" sz="2400" dirty="0" smtClean="0"/>
              <a:t>.</a:t>
            </a:r>
          </a:p>
          <a:p>
            <a:r>
              <a:rPr lang="en-US" sz="2400" dirty="0" smtClean="0"/>
              <a:t>Using </a:t>
            </a:r>
            <a:r>
              <a:rPr lang="en-US" sz="2400" dirty="0" err="1" smtClean="0"/>
              <a:t>hiveContext</a:t>
            </a:r>
            <a:r>
              <a:rPr lang="en-US" sz="2400" dirty="0" smtClean="0"/>
              <a:t> we can query concern table in our application.</a:t>
            </a:r>
            <a:endParaRPr lang="en-US" sz="2400" dirty="0"/>
          </a:p>
        </p:txBody>
      </p:sp>
      <p:sp>
        <p:nvSpPr>
          <p:cNvPr id="5" name="Rectangle 2"/>
          <p:cNvSpPr>
            <a:spLocks noChangeArrowheads="1"/>
          </p:cNvSpPr>
          <p:nvPr/>
        </p:nvSpPr>
        <p:spPr bwMode="auto">
          <a:xfrm>
            <a:off x="755576" y="3645024"/>
            <a:ext cx="7230291" cy="1854354"/>
          </a:xfrm>
          <a:prstGeom prst="rect">
            <a:avLst/>
          </a:prstGeom>
          <a:noFill/>
          <a:ln>
            <a:noFill/>
          </a:ln>
          <a:effectLst/>
        </p:spPr>
        <p:txBody>
          <a:bodyPr vert="horz" wrap="square" lIns="68580" tIns="34290" rIns="68580" bIns="34290" numCol="1" anchor="ctr" anchorCtr="0" compatLnSpc="1">
            <a:prstTxWarp prst="textNoShape">
              <a:avLst/>
            </a:prstTxWarp>
            <a:spAutoFit/>
          </a:bodyPr>
          <a:lstStyle/>
          <a:p>
            <a:pPr defTabSz="685800" eaLnBrk="0">
              <a:lnSpc>
                <a:spcPct val="100000"/>
              </a:lnSpc>
            </a:pP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b="1" dirty="0" err="1">
                <a:solidFill>
                  <a:srgbClr val="000080"/>
                </a:solidFill>
                <a:latin typeface="Courier New" panose="02070309020205020404" pitchFamily="49" charset="0"/>
                <a:cs typeface="Courier New" panose="02070309020205020404" pitchFamily="49" charset="0"/>
              </a:rPr>
              <a:t>val</a:t>
            </a:r>
            <a:r>
              <a:rPr lang="en-US" b="1" dirty="0">
                <a:solidFill>
                  <a:srgbClr val="000080"/>
                </a:solidFill>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baby_namesdf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hiveContext.table</a:t>
            </a:r>
            <a:r>
              <a:rPr lang="en-US" dirty="0">
                <a:latin typeface="Courier New" panose="02070309020205020404" pitchFamily="49" charset="0"/>
                <a:cs typeface="Courier New" panose="02070309020205020404" pitchFamily="49" charset="0"/>
              </a:rPr>
              <a:t>(</a:t>
            </a:r>
            <a:r>
              <a:rPr lang="en-US" b="1" dirty="0">
                <a:solidFill>
                  <a:srgbClr val="008000"/>
                </a:solidFill>
                <a:latin typeface="Courier New" panose="02070309020205020404" pitchFamily="49" charset="0"/>
                <a:cs typeface="Courier New" panose="02070309020205020404" pitchFamily="49" charset="0"/>
              </a:rPr>
              <a:t>"</a:t>
            </a:r>
            <a:r>
              <a:rPr lang="en-US" b="1" dirty="0" err="1">
                <a:solidFill>
                  <a:srgbClr val="008000"/>
                </a:solidFill>
                <a:latin typeface="Courier New" panose="02070309020205020404" pitchFamily="49" charset="0"/>
                <a:cs typeface="Courier New" panose="02070309020205020404" pitchFamily="49" charset="0"/>
              </a:rPr>
              <a:t>baby_names</a:t>
            </a:r>
            <a:r>
              <a:rPr lang="en-US" b="1" dirty="0">
                <a:solidFill>
                  <a:srgbClr val="008000"/>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baby_namesdf.registerTempTable</a:t>
            </a:r>
            <a:r>
              <a:rPr lang="en-US" dirty="0">
                <a:latin typeface="Courier New" panose="02070309020205020404" pitchFamily="49" charset="0"/>
                <a:cs typeface="Courier New" panose="02070309020205020404" pitchFamily="49" charset="0"/>
              </a:rPr>
              <a:t>(</a:t>
            </a:r>
            <a:r>
              <a:rPr lang="en-US" b="1" dirty="0">
                <a:solidFill>
                  <a:srgbClr val="008000"/>
                </a:solidFill>
                <a:latin typeface="Courier New" panose="02070309020205020404" pitchFamily="49" charset="0"/>
                <a:cs typeface="Courier New" panose="02070309020205020404" pitchFamily="49" charset="0"/>
              </a:rPr>
              <a:t>"</a:t>
            </a:r>
            <a:r>
              <a:rPr lang="en-US" b="1" dirty="0" err="1">
                <a:solidFill>
                  <a:srgbClr val="008000"/>
                </a:solidFill>
                <a:latin typeface="Courier New" panose="02070309020205020404" pitchFamily="49" charset="0"/>
                <a:cs typeface="Courier New" panose="02070309020205020404" pitchFamily="49" charset="0"/>
              </a:rPr>
              <a:t>baby_names</a:t>
            </a:r>
            <a:r>
              <a:rPr lang="en-US" b="1" dirty="0">
                <a:solidFill>
                  <a:srgbClr val="008000"/>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hiveContext</a:t>
            </a:r>
            <a:r>
              <a:rPr lang="en-US" dirty="0">
                <a:latin typeface="Courier New" panose="02070309020205020404" pitchFamily="49" charset="0"/>
                <a:cs typeface="Courier New" panose="02070309020205020404" pitchFamily="49" charset="0"/>
              </a:rPr>
              <a:t>(</a:t>
            </a:r>
            <a:r>
              <a:rPr lang="en-US" b="1" dirty="0">
                <a:solidFill>
                  <a:srgbClr val="008000"/>
                </a:solidFill>
                <a:latin typeface="Courier New" panose="02070309020205020404" pitchFamily="49" charset="0"/>
                <a:cs typeface="Courier New" panose="02070309020205020404" pitchFamily="49" charset="0"/>
              </a:rPr>
              <a:t>"select * from </a:t>
            </a:r>
            <a:r>
              <a:rPr lang="en-US" b="1" dirty="0" err="1">
                <a:solidFill>
                  <a:srgbClr val="008000"/>
                </a:solidFill>
                <a:latin typeface="Courier New" panose="02070309020205020404" pitchFamily="49" charset="0"/>
                <a:cs typeface="Courier New" panose="02070309020205020404" pitchFamily="49" charset="0"/>
              </a:rPr>
              <a:t>baby_names</a:t>
            </a:r>
            <a:r>
              <a:rPr lang="en-US" b="1" dirty="0">
                <a:solidFill>
                  <a:srgbClr val="008000"/>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).show</a:t>
            </a:r>
            <a:endParaRPr lang="en-US" sz="4400" dirty="0">
              <a:solidFill>
                <a:schemeClr val="tx1"/>
              </a:solidFill>
              <a:latin typeface="Arial" panose="020B0604020202020204" pitchFamily="34" charset="0"/>
            </a:endParaRPr>
          </a:p>
        </p:txBody>
      </p:sp>
    </p:spTree>
    <p:extLst>
      <p:ext uri="{BB962C8B-B14F-4D97-AF65-F5344CB8AC3E}">
        <p14:creationId xmlns:p14="http://schemas.microsoft.com/office/powerpoint/2010/main" xmlns="" val="24356838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Reading JDBC Tables:</a:t>
            </a:r>
            <a:endParaRPr lang="en-US" sz="4000" dirty="0"/>
          </a:p>
        </p:txBody>
      </p:sp>
      <p:sp>
        <p:nvSpPr>
          <p:cNvPr id="3" name="Content Placeholder 2"/>
          <p:cNvSpPr>
            <a:spLocks noGrp="1"/>
          </p:cNvSpPr>
          <p:nvPr>
            <p:ph idx="1"/>
          </p:nvPr>
        </p:nvSpPr>
        <p:spPr>
          <a:xfrm>
            <a:off x="1009650" y="1412776"/>
            <a:ext cx="6686550" cy="2833217"/>
          </a:xfrm>
        </p:spPr>
        <p:txBody>
          <a:bodyPr/>
          <a:lstStyle/>
          <a:p>
            <a:r>
              <a:rPr lang="en-US" sz="2000" dirty="0" smtClean="0"/>
              <a:t>For reading </a:t>
            </a:r>
            <a:r>
              <a:rPr lang="en-US" sz="2000" dirty="0" err="1" smtClean="0"/>
              <a:t>Jdbc</a:t>
            </a:r>
            <a:r>
              <a:rPr lang="en-US" sz="2000" dirty="0" smtClean="0"/>
              <a:t> tables we would require to add concern </a:t>
            </a:r>
            <a:r>
              <a:rPr lang="en-US" sz="2000" dirty="0" err="1" smtClean="0"/>
              <a:t>jdbc</a:t>
            </a:r>
            <a:r>
              <a:rPr lang="en-US" sz="2000" dirty="0" smtClean="0"/>
              <a:t> jar to our application </a:t>
            </a:r>
            <a:r>
              <a:rPr lang="en-US" sz="2000" dirty="0" err="1" smtClean="0"/>
              <a:t>classpath</a:t>
            </a:r>
            <a:r>
              <a:rPr lang="en-US" sz="2000" dirty="0" smtClean="0"/>
              <a:t>.</a:t>
            </a:r>
          </a:p>
          <a:p>
            <a:r>
              <a:rPr lang="en-US" sz="2000" dirty="0" smtClean="0"/>
              <a:t>Create a properties object with username, password, </a:t>
            </a:r>
            <a:r>
              <a:rPr lang="en-US" sz="2000" dirty="0" err="1" smtClean="0"/>
              <a:t>driverclass</a:t>
            </a:r>
            <a:endParaRPr lang="en-US" sz="2000" dirty="0" smtClean="0"/>
          </a:p>
          <a:p>
            <a:r>
              <a:rPr lang="en-US" sz="2000" dirty="0" smtClean="0"/>
              <a:t>Create </a:t>
            </a:r>
            <a:r>
              <a:rPr lang="en-US" sz="2000" dirty="0" err="1" smtClean="0"/>
              <a:t>url</a:t>
            </a:r>
            <a:r>
              <a:rPr lang="en-US" sz="2000" dirty="0" smtClean="0"/>
              <a:t> object to connect database</a:t>
            </a:r>
          </a:p>
          <a:p>
            <a:r>
              <a:rPr lang="en-US" sz="2000" dirty="0" smtClean="0"/>
              <a:t>Finally give the name of </a:t>
            </a:r>
            <a:r>
              <a:rPr lang="en-US" sz="2000" dirty="0" err="1" smtClean="0"/>
              <a:t>jdbc</a:t>
            </a:r>
            <a:r>
              <a:rPr lang="en-US" sz="2000" dirty="0" smtClean="0"/>
              <a:t> table to load.</a:t>
            </a:r>
            <a:endParaRPr lang="en-US" sz="2000" dirty="0"/>
          </a:p>
        </p:txBody>
      </p:sp>
      <p:sp>
        <p:nvSpPr>
          <p:cNvPr id="6" name="Rectangle 2"/>
          <p:cNvSpPr>
            <a:spLocks noChangeArrowheads="1"/>
          </p:cNvSpPr>
          <p:nvPr/>
        </p:nvSpPr>
        <p:spPr bwMode="auto">
          <a:xfrm>
            <a:off x="1187624" y="3874580"/>
            <a:ext cx="5751506" cy="1875642"/>
          </a:xfrm>
          <a:prstGeom prst="rect">
            <a:avLst/>
          </a:prstGeom>
          <a:noFill/>
          <a:ln>
            <a:noFill/>
          </a:ln>
          <a:effectLst/>
        </p:spPr>
        <p:txBody>
          <a:bodyPr vert="horz" wrap="square" lIns="68580" tIns="34290" rIns="68580" bIns="34290" numCol="1" anchor="ctr" anchorCtr="0" compatLnSpc="1">
            <a:prstTxWarp prst="textNoShape">
              <a:avLst/>
            </a:prstTxWarp>
            <a:spAutoFit/>
          </a:bodyPr>
          <a:lstStyle/>
          <a:p>
            <a:pPr lvl="0" eaLnBrk="0" fontAlgn="base" hangingPunct="0">
              <a:spcBef>
                <a:spcPct val="0"/>
              </a:spcBef>
              <a:spcAft>
                <a:spcPct val="0"/>
              </a:spcAft>
            </a:pPr>
            <a:r>
              <a:rPr lang="en-US" sz="1400" b="1" dirty="0" err="1">
                <a:solidFill>
                  <a:srgbClr val="000080"/>
                </a:solidFill>
                <a:latin typeface="Courier New" panose="02070309020205020404" pitchFamily="49" charset="0"/>
                <a:cs typeface="Courier New" panose="02070309020205020404" pitchFamily="49" charset="0"/>
              </a:rPr>
              <a:t>val</a:t>
            </a:r>
            <a:r>
              <a:rPr lang="en-US" sz="1400" b="1" dirty="0">
                <a:solidFill>
                  <a:srgbClr val="000080"/>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prop = </a:t>
            </a:r>
            <a:r>
              <a:rPr lang="en-US" sz="1400" b="1" dirty="0">
                <a:solidFill>
                  <a:srgbClr val="000080"/>
                </a:solidFill>
                <a:latin typeface="Courier New" panose="02070309020205020404" pitchFamily="49" charset="0"/>
                <a:cs typeface="Courier New" panose="02070309020205020404" pitchFamily="49" charset="0"/>
              </a:rPr>
              <a:t>new </a:t>
            </a:r>
            <a:r>
              <a:rPr lang="en-US" sz="1400" dirty="0" err="1">
                <a:latin typeface="Courier New" panose="02070309020205020404" pitchFamily="49" charset="0"/>
                <a:cs typeface="Courier New" panose="02070309020205020404" pitchFamily="49" charset="0"/>
              </a:rPr>
              <a:t>java.util.Properties</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err="1">
                <a:latin typeface="Courier New" panose="02070309020205020404" pitchFamily="49" charset="0"/>
                <a:cs typeface="Courier New" panose="02070309020205020404" pitchFamily="49" charset="0"/>
              </a:rPr>
              <a:t>prop.put</a:t>
            </a:r>
            <a:r>
              <a:rPr lang="en-US" sz="1400" dirty="0">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user"</a:t>
            </a:r>
            <a:r>
              <a:rPr lang="en-US" sz="1400" dirty="0" err="1">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“root</a:t>
            </a:r>
            <a:r>
              <a:rPr lang="en-US" sz="1400" b="1" dirty="0">
                <a:solidFill>
                  <a:srgbClr val="008000"/>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err="1">
                <a:latin typeface="Courier New" panose="02070309020205020404" pitchFamily="49" charset="0"/>
                <a:cs typeface="Courier New" panose="02070309020205020404" pitchFamily="49" charset="0"/>
              </a:rPr>
              <a:t>prop.put</a:t>
            </a:r>
            <a:r>
              <a:rPr lang="en-US" sz="1400" dirty="0">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"password"</a:t>
            </a:r>
            <a:r>
              <a:rPr lang="en-US" sz="1400" dirty="0">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cloudera</a:t>
            </a:r>
            <a:r>
              <a:rPr lang="en-US" sz="1400" b="1" dirty="0">
                <a:solidFill>
                  <a:srgbClr val="008000"/>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err="1">
                <a:latin typeface="Courier New" panose="02070309020205020404" pitchFamily="49" charset="0"/>
                <a:cs typeface="Courier New" panose="02070309020205020404" pitchFamily="49" charset="0"/>
              </a:rPr>
              <a:t>prop.put</a:t>
            </a:r>
            <a:r>
              <a:rPr lang="en-US" sz="1400" dirty="0">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driverClass</a:t>
            </a:r>
            <a:r>
              <a:rPr lang="en-US" sz="1400" b="1" dirty="0">
                <a:solidFill>
                  <a:srgbClr val="008000"/>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com.mysql.jdbc.Driver</a:t>
            </a:r>
            <a:r>
              <a:rPr lang="en-US" sz="1400" b="1" dirty="0">
                <a:solidFill>
                  <a:srgbClr val="008000"/>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b="1" dirty="0" err="1">
                <a:solidFill>
                  <a:srgbClr val="000080"/>
                </a:solidFill>
                <a:latin typeface="Courier New" panose="02070309020205020404" pitchFamily="49" charset="0"/>
                <a:cs typeface="Courier New" panose="02070309020205020404" pitchFamily="49" charset="0"/>
              </a:rPr>
              <a:t>val</a:t>
            </a:r>
            <a:r>
              <a:rPr lang="en-US" sz="1400" b="1" dirty="0">
                <a:solidFill>
                  <a:srgbClr val="000080"/>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uri</a:t>
            </a:r>
            <a:r>
              <a:rPr lang="en-US" sz="1400" dirty="0">
                <a:latin typeface="Courier New" panose="02070309020205020404" pitchFamily="49" charset="0"/>
                <a:cs typeface="Courier New" panose="02070309020205020404" pitchFamily="49" charset="0"/>
              </a:rPr>
              <a:t> = </a:t>
            </a:r>
            <a:r>
              <a:rPr lang="en-US" sz="1400" b="1" dirty="0">
                <a:solidFill>
                  <a:srgbClr val="008000"/>
                </a:solidFill>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jdbc:mysql</a:t>
            </a:r>
            <a:r>
              <a:rPr lang="en-US" sz="1400" b="1" dirty="0">
                <a:solidFill>
                  <a:srgbClr val="008000"/>
                </a:solidFill>
                <a:latin typeface="Courier New" panose="02070309020205020404" pitchFamily="49" charset="0"/>
                <a:cs typeface="Courier New" panose="02070309020205020404" pitchFamily="49" charset="0"/>
              </a:rPr>
              <a:t>://localhost:3306/</a:t>
            </a:r>
            <a:r>
              <a:rPr lang="en-US" sz="1400" b="1" dirty="0" err="1">
                <a:solidFill>
                  <a:srgbClr val="008000"/>
                </a:solidFill>
                <a:latin typeface="Courier New" panose="02070309020205020404" pitchFamily="49" charset="0"/>
                <a:cs typeface="Courier New" panose="02070309020205020404" pitchFamily="49" charset="0"/>
              </a:rPr>
              <a:t>retail_db</a:t>
            </a:r>
            <a:r>
              <a:rPr lang="en-US" sz="1400" b="1" dirty="0">
                <a:solidFill>
                  <a:srgbClr val="008000"/>
                </a:solidFill>
                <a:latin typeface="Courier New" panose="02070309020205020404" pitchFamily="49" charset="0"/>
                <a:cs typeface="Courier New" panose="02070309020205020404" pitchFamily="49" charset="0"/>
              </a:rPr>
              <a:t>"</a:t>
            </a:r>
            <a:br>
              <a:rPr lang="en-US" sz="1400" b="1" dirty="0">
                <a:solidFill>
                  <a:srgbClr val="008000"/>
                </a:solidFill>
                <a:latin typeface="Courier New" panose="02070309020205020404" pitchFamily="49" charset="0"/>
                <a:cs typeface="Courier New" panose="02070309020205020404" pitchFamily="49" charset="0"/>
              </a:rPr>
            </a:br>
            <a:r>
              <a:rPr lang="en-US" sz="1400" b="1" dirty="0" err="1">
                <a:solidFill>
                  <a:srgbClr val="000080"/>
                </a:solidFill>
                <a:latin typeface="Courier New" panose="02070309020205020404" pitchFamily="49" charset="0"/>
                <a:cs typeface="Courier New" panose="02070309020205020404" pitchFamily="49" charset="0"/>
              </a:rPr>
              <a:t>val</a:t>
            </a:r>
            <a:r>
              <a:rPr lang="en-US" sz="1400" b="1" dirty="0">
                <a:solidFill>
                  <a:srgbClr val="000080"/>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table = </a:t>
            </a:r>
            <a:r>
              <a:rPr lang="en-US" sz="1400" b="1" dirty="0">
                <a:solidFill>
                  <a:srgbClr val="008000"/>
                </a:solidFill>
                <a:latin typeface="Courier New" panose="02070309020205020404" pitchFamily="49" charset="0"/>
                <a:cs typeface="Courier New" panose="02070309020205020404" pitchFamily="49" charset="0"/>
              </a:rPr>
              <a:t>"customers"</a:t>
            </a:r>
            <a:br>
              <a:rPr lang="en-US" sz="1400" b="1" dirty="0">
                <a:solidFill>
                  <a:srgbClr val="008000"/>
                </a:solidFill>
                <a:latin typeface="Courier New" panose="02070309020205020404" pitchFamily="49" charset="0"/>
                <a:cs typeface="Courier New" panose="02070309020205020404" pitchFamily="49" charset="0"/>
              </a:rPr>
            </a:br>
            <a:r>
              <a:rPr lang="en-US" sz="1400" b="1" dirty="0">
                <a:solidFill>
                  <a:srgbClr val="008000"/>
                </a:solidFill>
                <a:latin typeface="Courier New" panose="02070309020205020404" pitchFamily="49" charset="0"/>
                <a:cs typeface="Courier New" panose="02070309020205020404" pitchFamily="49" charset="0"/>
              </a:rPr>
              <a:t/>
            </a:r>
            <a:br>
              <a:rPr lang="en-US" sz="1400" b="1" dirty="0">
                <a:solidFill>
                  <a:srgbClr val="008000"/>
                </a:solidFill>
                <a:latin typeface="Courier New" panose="02070309020205020404" pitchFamily="49" charset="0"/>
                <a:cs typeface="Courier New" panose="02070309020205020404" pitchFamily="49" charset="0"/>
              </a:rPr>
            </a:br>
            <a:r>
              <a:rPr lang="en-US" sz="1400" b="1" dirty="0" err="1">
                <a:solidFill>
                  <a:srgbClr val="000080"/>
                </a:solidFill>
                <a:latin typeface="Courier New" panose="02070309020205020404" pitchFamily="49" charset="0"/>
                <a:cs typeface="Courier New" panose="02070309020205020404" pitchFamily="49" charset="0"/>
              </a:rPr>
              <a:t>val</a:t>
            </a:r>
            <a:r>
              <a:rPr lang="en-US" sz="1400" b="1" dirty="0">
                <a:solidFill>
                  <a:srgbClr val="000080"/>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empDF</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sqlContext.read.jdbc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uri,table,prop</a:t>
            </a:r>
            <a:r>
              <a:rPr lang="en-US" sz="1400" dirty="0">
                <a:latin typeface="Courier New" panose="02070309020205020404" pitchFamily="49" charset="0"/>
                <a:cs typeface="Courier New" panose="02070309020205020404" pitchFamily="49" charset="0"/>
              </a:rPr>
              <a:t>)</a:t>
            </a:r>
            <a:endParaRPr lang="en-US" sz="3200" dirty="0">
              <a:solidFill>
                <a:schemeClr val="tx1"/>
              </a:solidFill>
              <a:latin typeface="Arial" panose="020B0604020202020204" pitchFamily="34" charset="0"/>
            </a:endParaRPr>
          </a:p>
        </p:txBody>
      </p:sp>
    </p:spTree>
    <p:extLst>
      <p:ext uri="{BB962C8B-B14F-4D97-AF65-F5344CB8AC3E}">
        <p14:creationId xmlns:p14="http://schemas.microsoft.com/office/powerpoint/2010/main" xmlns="" val="2646507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Writing </a:t>
            </a:r>
            <a:r>
              <a:rPr lang="en-US" sz="3600" dirty="0" err="1" smtClean="0"/>
              <a:t>Dataframe</a:t>
            </a:r>
            <a:r>
              <a:rPr lang="en-US" sz="3600" dirty="0" smtClean="0"/>
              <a:t> to JDBC :</a:t>
            </a:r>
            <a:endParaRPr lang="en-US" sz="3600" dirty="0"/>
          </a:p>
        </p:txBody>
      </p:sp>
      <p:sp>
        <p:nvSpPr>
          <p:cNvPr id="4" name="Rectangle 1"/>
          <p:cNvSpPr>
            <a:spLocks noChangeArrowheads="1"/>
          </p:cNvSpPr>
          <p:nvPr/>
        </p:nvSpPr>
        <p:spPr bwMode="auto">
          <a:xfrm>
            <a:off x="827584" y="1772816"/>
            <a:ext cx="6683765" cy="3347070"/>
          </a:xfrm>
          <a:prstGeom prst="rect">
            <a:avLst/>
          </a:prstGeom>
          <a:noFill/>
          <a:ln>
            <a:noFill/>
          </a:ln>
          <a:effectLst/>
        </p:spPr>
        <p:txBody>
          <a:bodyPr vert="horz" wrap="square" lIns="68580" tIns="34290" rIns="68580" bIns="34290" numCol="1" anchor="ctr" anchorCtr="0" compatLnSpc="1">
            <a:prstTxWarp prst="textNoShape">
              <a:avLst/>
            </a:prstTxWarp>
            <a:spAutoFit/>
          </a:bodyPr>
          <a:lstStyle/>
          <a:p>
            <a:pPr defTabSz="685800" eaLnBrk="0">
              <a:lnSpc>
                <a:spcPct val="100000"/>
              </a:lnSpc>
            </a:pPr>
            <a:r>
              <a:rPr kumimoji="0" lang="en-US"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val</a:t>
            </a:r>
            <a:r>
              <a:rPr kumimoji="0" 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prop = </a:t>
            </a:r>
            <a:r>
              <a:rPr kumimoji="0" 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java.util.Properties</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prop.put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user"</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"root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prop.put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"password"</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hadoop</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prop.put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driverClass</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com.mysql.jdbc.Driver</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val</a:t>
            </a:r>
            <a:r>
              <a:rPr kumimoji="0" 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uri</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jdbc:mysql</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://localhost:3306/employees"</a:t>
            </a:r>
            <a:b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val</a:t>
            </a:r>
            <a:r>
              <a:rPr kumimoji="0" 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table = </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"employees"</a:t>
            </a:r>
            <a:b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endPar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endParaRPr>
          </a:p>
          <a:p>
            <a:pPr defTabSz="685800" eaLnBrk="0">
              <a:lnSpc>
                <a:spcPct val="100000"/>
              </a:lnSpc>
            </a:pPr>
            <a:r>
              <a:rPr lang="en-US" b="1" dirty="0" smtClean="0">
                <a:solidFill>
                  <a:srgbClr val="008000"/>
                </a:solidFill>
                <a:latin typeface="Courier New" panose="02070309020205020404" pitchFamily="49" charset="0"/>
                <a:cs typeface="Courier New" panose="02070309020205020404" pitchFamily="49" charset="0"/>
              </a:rPr>
              <a:t>//assume </a:t>
            </a:r>
            <a:r>
              <a:rPr lang="en-US" b="1" dirty="0" err="1" smtClean="0">
                <a:solidFill>
                  <a:srgbClr val="008000"/>
                </a:solidFill>
                <a:latin typeface="Courier New" panose="02070309020205020404" pitchFamily="49" charset="0"/>
                <a:cs typeface="Courier New" panose="02070309020205020404" pitchFamily="49" charset="0"/>
              </a:rPr>
              <a:t>empDF</a:t>
            </a:r>
            <a:r>
              <a:rPr lang="en-US" b="1" dirty="0" smtClean="0">
                <a:solidFill>
                  <a:srgbClr val="008000"/>
                </a:solidFill>
                <a:latin typeface="Courier New" panose="02070309020205020404" pitchFamily="49" charset="0"/>
                <a:cs typeface="Courier New" panose="02070309020205020404" pitchFamily="49" charset="0"/>
              </a:rPr>
              <a:t> is a </a:t>
            </a:r>
            <a:r>
              <a:rPr lang="en-US" b="1" dirty="0" err="1" smtClean="0">
                <a:solidFill>
                  <a:srgbClr val="008000"/>
                </a:solidFill>
                <a:latin typeface="Courier New" panose="02070309020205020404" pitchFamily="49" charset="0"/>
                <a:cs typeface="Courier New" panose="02070309020205020404" pitchFamily="49" charset="0"/>
              </a:rPr>
              <a:t>Dataframe</a:t>
            </a:r>
            <a: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r>
            <a:br>
              <a:rPr kumimoji="0" 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sqlContext.write.jdbc</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uri,table,prop</a:t>
            </a:r>
            <a:r>
              <a:rPr kumimoji="0" 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lang="en-US" sz="3300" dirty="0">
              <a:solidFill>
                <a:schemeClr val="tx1"/>
              </a:solidFill>
              <a:latin typeface="Arial" panose="020B0604020202020204" pitchFamily="34" charset="0"/>
            </a:endParaRPr>
          </a:p>
        </p:txBody>
      </p:sp>
    </p:spTree>
    <p:extLst>
      <p:ext uri="{BB962C8B-B14F-4D97-AF65-F5344CB8AC3E}">
        <p14:creationId xmlns:p14="http://schemas.microsoft.com/office/powerpoint/2010/main" xmlns="" val="383427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410868" y="1607331"/>
            <a:ext cx="4661330" cy="1607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
          <p:cNvPicPr>
            <a:picLocks noChangeAspect="1" noChangeArrowheads="1"/>
          </p:cNvPicPr>
          <p:nvPr/>
        </p:nvPicPr>
        <p:blipFill>
          <a:blip r:embed="rId2"/>
          <a:srcRect/>
          <a:stretch>
            <a:fillRect/>
          </a:stretch>
        </p:blipFill>
        <p:spPr bwMode="auto">
          <a:xfrm>
            <a:off x="1518026" y="2839636"/>
            <a:ext cx="1370980" cy="1553777"/>
          </a:xfrm>
          <a:prstGeom prst="rect">
            <a:avLst/>
          </a:prstGeom>
          <a:noFill/>
          <a:ln w="9525">
            <a:noFill/>
            <a:miter lim="800000"/>
            <a:headEnd/>
            <a:tailEnd/>
          </a:ln>
          <a:effectLst/>
        </p:spPr>
      </p:pic>
      <p:sp>
        <p:nvSpPr>
          <p:cNvPr id="23" name="Oval Callout 22"/>
          <p:cNvSpPr/>
          <p:nvPr/>
        </p:nvSpPr>
        <p:spPr>
          <a:xfrm flipH="1">
            <a:off x="2911066" y="1607331"/>
            <a:ext cx="3268289" cy="1768091"/>
          </a:xfrm>
          <a:prstGeom prst="wedgeEllipseCallout">
            <a:avLst>
              <a:gd name="adj1" fmla="val 60408"/>
              <a:gd name="adj2" fmla="val 49278"/>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000000"/>
              </a:solidFill>
              <a:latin typeface="Gill Sans MT" pitchFamily="34" charset="0"/>
            </a:endParaRPr>
          </a:p>
          <a:p>
            <a:endParaRPr lang="en-US" dirty="0">
              <a:solidFill>
                <a:srgbClr val="000000"/>
              </a:solidFill>
              <a:latin typeface="Gill Sans MT" pitchFamily="34" charset="0"/>
            </a:endParaRPr>
          </a:p>
          <a:p>
            <a:endParaRPr lang="en-US" dirty="0">
              <a:solidFill>
                <a:srgbClr val="000000"/>
              </a:solidFill>
              <a:latin typeface="Gill Sans MT" pitchFamily="34" charset="0"/>
            </a:endParaRPr>
          </a:p>
          <a:p>
            <a:endParaRPr lang="en-US" dirty="0">
              <a:solidFill>
                <a:srgbClr val="000000"/>
              </a:solidFill>
              <a:latin typeface="Gill Sans MT" pitchFamily="34" charset="0"/>
            </a:endParaRPr>
          </a:p>
          <a:p>
            <a:endParaRPr lang="en-US" dirty="0">
              <a:solidFill>
                <a:srgbClr val="000000"/>
              </a:solidFill>
              <a:latin typeface="Gill Sans MT" pitchFamily="34" charset="0"/>
            </a:endParaRPr>
          </a:p>
          <a:p>
            <a:r>
              <a:rPr lang="en-US" dirty="0">
                <a:solidFill>
                  <a:srgbClr val="000000"/>
                </a:solidFill>
                <a:latin typeface="Gill Sans MT" pitchFamily="34" charset="0"/>
              </a:rPr>
              <a:t>Please remember that, </a:t>
            </a:r>
          </a:p>
          <a:p>
            <a:pPr marL="0" lvl="1"/>
            <a:r>
              <a:rPr lang="en-IN" sz="1200" dirty="0">
                <a:solidFill>
                  <a:schemeClr val="tx2"/>
                </a:solidFill>
                <a:latin typeface="Gill Sans MT" pitchFamily="34" charset="0"/>
              </a:rPr>
              <a:t>      Your spark’s </a:t>
            </a:r>
            <a:r>
              <a:rPr lang="en-IN" sz="1200" dirty="0" err="1">
                <a:solidFill>
                  <a:schemeClr val="tx2"/>
                </a:solidFill>
                <a:latin typeface="Gill Sans MT" pitchFamily="34" charset="0"/>
              </a:rPr>
              <a:t>scala</a:t>
            </a:r>
            <a:r>
              <a:rPr lang="en-IN" sz="1200" dirty="0">
                <a:solidFill>
                  <a:schemeClr val="tx2"/>
                </a:solidFill>
                <a:latin typeface="Gill Sans MT" pitchFamily="34" charset="0"/>
              </a:rPr>
              <a:t> version and your project </a:t>
            </a:r>
            <a:r>
              <a:rPr lang="en-IN" sz="1200" dirty="0" err="1">
                <a:solidFill>
                  <a:schemeClr val="tx2"/>
                </a:solidFill>
                <a:latin typeface="Gill Sans MT" pitchFamily="34" charset="0"/>
              </a:rPr>
              <a:t>scala</a:t>
            </a:r>
            <a:r>
              <a:rPr lang="en-IN" sz="1200" dirty="0">
                <a:solidFill>
                  <a:schemeClr val="tx2"/>
                </a:solidFill>
                <a:latin typeface="Gill Sans MT" pitchFamily="34" charset="0"/>
              </a:rPr>
              <a:t> version should be same else you will have many issues with code. </a:t>
            </a:r>
          </a:p>
          <a:p>
            <a:endParaRPr lang="en-US" dirty="0">
              <a:solidFill>
                <a:srgbClr val="000000"/>
              </a:solidFill>
              <a:latin typeface="Gill Sans MT" pitchFamily="34" charset="0"/>
            </a:endParaRPr>
          </a:p>
          <a:p>
            <a:endParaRPr lang="en-US" dirty="0">
              <a:solidFill>
                <a:srgbClr val="000000"/>
              </a:solidFill>
              <a:latin typeface="Gill Sans MT" pitchFamily="34" charset="0"/>
            </a:endParaRPr>
          </a:p>
          <a:p>
            <a:endParaRPr lang="en-US" dirty="0">
              <a:solidFill>
                <a:srgbClr val="000000"/>
              </a:solidFill>
              <a:latin typeface="Gill Sans MT" pitchFamily="34" charset="0"/>
            </a:endParaRPr>
          </a:p>
          <a:p>
            <a:endParaRPr lang="en-US" dirty="0">
              <a:solidFill>
                <a:srgbClr val="000000"/>
              </a:solidFill>
              <a:latin typeface="Gill Sans MT" pitchFamily="34" charset="0"/>
            </a:endParaRPr>
          </a:p>
        </p:txBody>
      </p:sp>
      <p:pic>
        <p:nvPicPr>
          <p:cNvPr id="3074" name="Picture 2"/>
          <p:cNvPicPr>
            <a:picLocks noChangeAspect="1" noChangeArrowheads="1"/>
          </p:cNvPicPr>
          <p:nvPr/>
        </p:nvPicPr>
        <p:blipFill>
          <a:blip r:embed="rId3"/>
          <a:srcRect/>
          <a:stretch>
            <a:fillRect/>
          </a:stretch>
        </p:blipFill>
        <p:spPr bwMode="auto">
          <a:xfrm>
            <a:off x="6125777" y="4339835"/>
            <a:ext cx="1543947" cy="1114428"/>
          </a:xfrm>
          <a:prstGeom prst="rect">
            <a:avLst/>
          </a:prstGeom>
          <a:noFill/>
          <a:ln w="9525">
            <a:noFill/>
            <a:miter lim="800000"/>
            <a:headEnd/>
            <a:tailEnd/>
          </a:ln>
          <a:effectLst/>
        </p:spPr>
      </p:pic>
    </p:spTree>
    <p:extLst>
      <p:ext uri="{BB962C8B-B14F-4D97-AF65-F5344CB8AC3E}">
        <p14:creationId xmlns:p14="http://schemas.microsoft.com/office/powerpoint/2010/main" xmlns="" val="36965182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410868" y="1607331"/>
            <a:ext cx="4661330" cy="1607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
          <p:cNvPicPr>
            <a:picLocks noChangeAspect="1" noChangeArrowheads="1"/>
          </p:cNvPicPr>
          <p:nvPr/>
        </p:nvPicPr>
        <p:blipFill>
          <a:blip r:embed="rId2"/>
          <a:srcRect/>
          <a:stretch>
            <a:fillRect/>
          </a:stretch>
        </p:blipFill>
        <p:spPr bwMode="auto">
          <a:xfrm>
            <a:off x="1518026" y="2839636"/>
            <a:ext cx="1370980" cy="1553777"/>
          </a:xfrm>
          <a:prstGeom prst="rect">
            <a:avLst/>
          </a:prstGeom>
          <a:noFill/>
          <a:ln w="9525">
            <a:noFill/>
            <a:miter lim="800000"/>
            <a:headEnd/>
            <a:tailEnd/>
          </a:ln>
          <a:effectLst/>
        </p:spPr>
      </p:pic>
      <p:sp>
        <p:nvSpPr>
          <p:cNvPr id="23" name="Oval Callout 22"/>
          <p:cNvSpPr/>
          <p:nvPr/>
        </p:nvSpPr>
        <p:spPr>
          <a:xfrm flipH="1">
            <a:off x="2911066" y="1607331"/>
            <a:ext cx="3268289" cy="1768091"/>
          </a:xfrm>
          <a:prstGeom prst="wedgeEllipseCallout">
            <a:avLst>
              <a:gd name="adj1" fmla="val 60408"/>
              <a:gd name="adj2" fmla="val 49278"/>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000000"/>
              </a:solidFill>
              <a:latin typeface="Gill Sans MT" pitchFamily="34" charset="0"/>
            </a:endParaRPr>
          </a:p>
          <a:p>
            <a:endParaRPr lang="en-US" dirty="0">
              <a:solidFill>
                <a:srgbClr val="000000"/>
              </a:solidFill>
              <a:latin typeface="Gill Sans MT" pitchFamily="34" charset="0"/>
            </a:endParaRPr>
          </a:p>
          <a:p>
            <a:endParaRPr lang="en-US" dirty="0">
              <a:solidFill>
                <a:srgbClr val="000000"/>
              </a:solidFill>
              <a:latin typeface="Gill Sans MT" pitchFamily="34" charset="0"/>
            </a:endParaRPr>
          </a:p>
          <a:p>
            <a:endParaRPr lang="en-US" dirty="0">
              <a:solidFill>
                <a:srgbClr val="000000"/>
              </a:solidFill>
              <a:latin typeface="Gill Sans MT" pitchFamily="34" charset="0"/>
            </a:endParaRPr>
          </a:p>
          <a:p>
            <a:endParaRPr lang="en-US" dirty="0">
              <a:solidFill>
                <a:srgbClr val="000000"/>
              </a:solidFill>
              <a:latin typeface="Gill Sans MT" pitchFamily="34" charset="0"/>
            </a:endParaRPr>
          </a:p>
          <a:p>
            <a:r>
              <a:rPr lang="en-US" dirty="0">
                <a:solidFill>
                  <a:srgbClr val="000000"/>
                </a:solidFill>
                <a:latin typeface="Gill Sans MT" pitchFamily="34" charset="0"/>
              </a:rPr>
              <a:t>Please remember that, </a:t>
            </a:r>
          </a:p>
          <a:p>
            <a:pPr marL="0" lvl="1"/>
            <a:r>
              <a:rPr lang="en-IN" sz="1200" dirty="0">
                <a:solidFill>
                  <a:schemeClr val="tx2"/>
                </a:solidFill>
                <a:latin typeface="Gill Sans MT" pitchFamily="34" charset="0"/>
              </a:rPr>
              <a:t>      Your spark’s </a:t>
            </a:r>
            <a:r>
              <a:rPr lang="en-IN" sz="1200" dirty="0" err="1">
                <a:solidFill>
                  <a:schemeClr val="tx2"/>
                </a:solidFill>
                <a:latin typeface="Gill Sans MT" pitchFamily="34" charset="0"/>
              </a:rPr>
              <a:t>scala</a:t>
            </a:r>
            <a:r>
              <a:rPr lang="en-IN" sz="1200" dirty="0">
                <a:solidFill>
                  <a:schemeClr val="tx2"/>
                </a:solidFill>
                <a:latin typeface="Gill Sans MT" pitchFamily="34" charset="0"/>
              </a:rPr>
              <a:t> version and your project </a:t>
            </a:r>
            <a:r>
              <a:rPr lang="en-IN" sz="1200" dirty="0" err="1">
                <a:solidFill>
                  <a:schemeClr val="tx2"/>
                </a:solidFill>
                <a:latin typeface="Gill Sans MT" pitchFamily="34" charset="0"/>
              </a:rPr>
              <a:t>scala</a:t>
            </a:r>
            <a:r>
              <a:rPr lang="en-IN" sz="1200" dirty="0">
                <a:solidFill>
                  <a:schemeClr val="tx2"/>
                </a:solidFill>
                <a:latin typeface="Gill Sans MT" pitchFamily="34" charset="0"/>
              </a:rPr>
              <a:t> version should be same else you will have many issues with code. </a:t>
            </a:r>
          </a:p>
          <a:p>
            <a:endParaRPr lang="en-US" dirty="0">
              <a:solidFill>
                <a:srgbClr val="000000"/>
              </a:solidFill>
              <a:latin typeface="Gill Sans MT" pitchFamily="34" charset="0"/>
            </a:endParaRPr>
          </a:p>
          <a:p>
            <a:endParaRPr lang="en-US" dirty="0">
              <a:solidFill>
                <a:srgbClr val="000000"/>
              </a:solidFill>
              <a:latin typeface="Gill Sans MT" pitchFamily="34" charset="0"/>
            </a:endParaRPr>
          </a:p>
          <a:p>
            <a:endParaRPr lang="en-US" dirty="0">
              <a:solidFill>
                <a:srgbClr val="000000"/>
              </a:solidFill>
              <a:latin typeface="Gill Sans MT" pitchFamily="34" charset="0"/>
            </a:endParaRPr>
          </a:p>
          <a:p>
            <a:endParaRPr lang="en-US" dirty="0">
              <a:solidFill>
                <a:srgbClr val="000000"/>
              </a:solidFill>
              <a:latin typeface="Gill Sans MT" pitchFamily="34" charset="0"/>
            </a:endParaRPr>
          </a:p>
        </p:txBody>
      </p:sp>
      <p:pic>
        <p:nvPicPr>
          <p:cNvPr id="3074" name="Picture 2"/>
          <p:cNvPicPr>
            <a:picLocks noChangeAspect="1" noChangeArrowheads="1"/>
          </p:cNvPicPr>
          <p:nvPr/>
        </p:nvPicPr>
        <p:blipFill>
          <a:blip r:embed="rId3"/>
          <a:srcRect/>
          <a:stretch>
            <a:fillRect/>
          </a:stretch>
        </p:blipFill>
        <p:spPr bwMode="auto">
          <a:xfrm>
            <a:off x="6125777" y="4339835"/>
            <a:ext cx="1543947" cy="1114428"/>
          </a:xfrm>
          <a:prstGeom prst="rect">
            <a:avLst/>
          </a:prstGeom>
          <a:noFill/>
          <a:ln w="9525">
            <a:noFill/>
            <a:miter lim="800000"/>
            <a:headEnd/>
            <a:tailEnd/>
          </a:ln>
          <a:effectLst/>
        </p:spPr>
      </p:pic>
      <p:sp>
        <p:nvSpPr>
          <p:cNvPr id="8" name="Oval Callout 7"/>
          <p:cNvSpPr/>
          <p:nvPr/>
        </p:nvSpPr>
        <p:spPr>
          <a:xfrm>
            <a:off x="4357686" y="3911206"/>
            <a:ext cx="1553777" cy="1125149"/>
          </a:xfrm>
          <a:prstGeom prst="wedgeEllipseCallout">
            <a:avLst>
              <a:gd name="adj1" fmla="val 91405"/>
              <a:gd name="adj2" fmla="val 4094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Gill Sans MT" pitchFamily="34" charset="0"/>
              </a:rPr>
              <a:t>Yes, </a:t>
            </a:r>
          </a:p>
          <a:p>
            <a:pPr algn="ctr"/>
            <a:r>
              <a:rPr lang="en-IN" dirty="0">
                <a:solidFill>
                  <a:sysClr val="windowText" lastClr="000000"/>
                </a:solidFill>
                <a:latin typeface="Gill Sans MT" pitchFamily="34" charset="0"/>
              </a:rPr>
              <a:t>I will keep it mind.</a:t>
            </a:r>
          </a:p>
        </p:txBody>
      </p:sp>
    </p:spTree>
    <p:extLst>
      <p:ext uri="{BB962C8B-B14F-4D97-AF65-F5344CB8AC3E}">
        <p14:creationId xmlns:p14="http://schemas.microsoft.com/office/powerpoint/2010/main" xmlns="" val="19250634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410868" y="1607331"/>
            <a:ext cx="4661330" cy="1607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
          <p:cNvPicPr>
            <a:picLocks noChangeAspect="1" noChangeArrowheads="1"/>
          </p:cNvPicPr>
          <p:nvPr/>
        </p:nvPicPr>
        <p:blipFill>
          <a:blip r:embed="rId2"/>
          <a:srcRect/>
          <a:stretch>
            <a:fillRect/>
          </a:stretch>
        </p:blipFill>
        <p:spPr bwMode="auto">
          <a:xfrm>
            <a:off x="2160969" y="3429000"/>
            <a:ext cx="1370980" cy="1553777"/>
          </a:xfrm>
          <a:prstGeom prst="rect">
            <a:avLst/>
          </a:prstGeom>
          <a:noFill/>
          <a:ln w="9525">
            <a:noFill/>
            <a:miter lim="800000"/>
            <a:headEnd/>
            <a:tailEnd/>
          </a:ln>
          <a:effectLst/>
        </p:spPr>
      </p:pic>
      <p:sp>
        <p:nvSpPr>
          <p:cNvPr id="23" name="Oval Callout 22"/>
          <p:cNvSpPr/>
          <p:nvPr/>
        </p:nvSpPr>
        <p:spPr>
          <a:xfrm flipH="1">
            <a:off x="3339694" y="2250273"/>
            <a:ext cx="3268289" cy="1768091"/>
          </a:xfrm>
          <a:prstGeom prst="wedgeEllipseCallout">
            <a:avLst>
              <a:gd name="adj1" fmla="val 60408"/>
              <a:gd name="adj2" fmla="val 49278"/>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000000"/>
              </a:solidFill>
              <a:latin typeface="Gill Sans MT" pitchFamily="34" charset="0"/>
            </a:endParaRPr>
          </a:p>
          <a:p>
            <a:endParaRPr lang="en-US" dirty="0">
              <a:solidFill>
                <a:srgbClr val="000000"/>
              </a:solidFill>
              <a:latin typeface="Gill Sans MT" pitchFamily="34" charset="0"/>
            </a:endParaRPr>
          </a:p>
          <a:p>
            <a:endParaRPr lang="en-US" dirty="0">
              <a:solidFill>
                <a:srgbClr val="000000"/>
              </a:solidFill>
              <a:latin typeface="Gill Sans MT" pitchFamily="34" charset="0"/>
            </a:endParaRPr>
          </a:p>
          <a:p>
            <a:endParaRPr lang="en-US" dirty="0">
              <a:solidFill>
                <a:srgbClr val="000000"/>
              </a:solidFill>
              <a:latin typeface="Gill Sans MT" pitchFamily="34" charset="0"/>
            </a:endParaRPr>
          </a:p>
          <a:p>
            <a:endParaRPr lang="en-US" dirty="0">
              <a:solidFill>
                <a:srgbClr val="000000"/>
              </a:solidFill>
              <a:latin typeface="Gill Sans MT" pitchFamily="34" charset="0"/>
            </a:endParaRPr>
          </a:p>
          <a:p>
            <a:r>
              <a:rPr lang="en-US" dirty="0">
                <a:solidFill>
                  <a:srgbClr val="000000"/>
                </a:solidFill>
                <a:latin typeface="Gill Sans MT" pitchFamily="34" charset="0"/>
              </a:rPr>
              <a:t>See below for reference:</a:t>
            </a:r>
          </a:p>
          <a:p>
            <a:pPr marL="0" lvl="1"/>
            <a:r>
              <a:rPr lang="en-US" dirty="0">
                <a:solidFill>
                  <a:schemeClr val="tx2"/>
                </a:solidFill>
                <a:latin typeface="Helvetica Light"/>
              </a:rPr>
              <a:t>name := "</a:t>
            </a:r>
            <a:r>
              <a:rPr lang="en-US" dirty="0" err="1">
                <a:solidFill>
                  <a:schemeClr val="tx2"/>
                </a:solidFill>
                <a:latin typeface="Helvetica Light"/>
              </a:rPr>
              <a:t>SparkHH</a:t>
            </a:r>
            <a:r>
              <a:rPr lang="en-US" dirty="0">
                <a:solidFill>
                  <a:schemeClr val="tx2"/>
                </a:solidFill>
                <a:latin typeface="Helvetica Light"/>
              </a:rPr>
              <a:t>"</a:t>
            </a:r>
          </a:p>
          <a:p>
            <a:pPr marL="0" lvl="1"/>
            <a:r>
              <a:rPr lang="en-US" dirty="0">
                <a:solidFill>
                  <a:schemeClr val="tx2"/>
                </a:solidFill>
                <a:latin typeface="Helvetica Light"/>
              </a:rPr>
              <a:t>version := "1.0"</a:t>
            </a:r>
          </a:p>
          <a:p>
            <a:pPr marL="0" lvl="1"/>
            <a:r>
              <a:rPr lang="en-US" dirty="0" err="1">
                <a:solidFill>
                  <a:schemeClr val="tx2"/>
                </a:solidFill>
                <a:latin typeface="Helvetica Light"/>
              </a:rPr>
              <a:t>scalaVersion</a:t>
            </a:r>
            <a:r>
              <a:rPr lang="en-US" dirty="0">
                <a:solidFill>
                  <a:schemeClr val="tx2"/>
                </a:solidFill>
                <a:latin typeface="Helvetica Light"/>
              </a:rPr>
              <a:t> := "2.10.5"</a:t>
            </a:r>
          </a:p>
          <a:p>
            <a:pPr marL="0" lvl="1"/>
            <a:r>
              <a:rPr lang="en-US" dirty="0">
                <a:solidFill>
                  <a:schemeClr val="tx2"/>
                </a:solidFill>
                <a:latin typeface="Helvetica Light"/>
              </a:rPr>
              <a:t>organization := "</a:t>
            </a:r>
            <a:r>
              <a:rPr lang="en-US" dirty="0" err="1">
                <a:solidFill>
                  <a:schemeClr val="tx2"/>
                </a:solidFill>
                <a:latin typeface="Helvetica Light"/>
              </a:rPr>
              <a:t>in.goai</a:t>
            </a:r>
            <a:endParaRPr lang="en-US" dirty="0">
              <a:solidFill>
                <a:schemeClr val="tx2"/>
              </a:solidFill>
              <a:latin typeface="Helvetica Light"/>
            </a:endParaRPr>
          </a:p>
          <a:p>
            <a:endParaRPr lang="en-US" dirty="0">
              <a:solidFill>
                <a:srgbClr val="000000"/>
              </a:solidFill>
              <a:latin typeface="Gill Sans MT" pitchFamily="34" charset="0"/>
            </a:endParaRPr>
          </a:p>
          <a:p>
            <a:endParaRPr lang="en-US" dirty="0">
              <a:solidFill>
                <a:srgbClr val="000000"/>
              </a:solidFill>
              <a:latin typeface="Gill Sans MT" pitchFamily="34" charset="0"/>
            </a:endParaRPr>
          </a:p>
          <a:p>
            <a:endParaRPr lang="en-US" dirty="0">
              <a:solidFill>
                <a:srgbClr val="000000"/>
              </a:solidFill>
              <a:latin typeface="Gill Sans MT" pitchFamily="34" charset="0"/>
            </a:endParaRPr>
          </a:p>
          <a:p>
            <a:endParaRPr lang="en-US" dirty="0">
              <a:solidFill>
                <a:srgbClr val="000000"/>
              </a:solidFill>
              <a:latin typeface="Gill Sans MT" pitchFamily="34" charset="0"/>
            </a:endParaRPr>
          </a:p>
        </p:txBody>
      </p:sp>
    </p:spTree>
    <p:extLst>
      <p:ext uri="{BB962C8B-B14F-4D97-AF65-F5344CB8AC3E}">
        <p14:creationId xmlns:p14="http://schemas.microsoft.com/office/powerpoint/2010/main" xmlns="" val="17414498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SFPD case Study :</a:t>
            </a:r>
            <a:endParaRPr lang="en-US" dirty="0"/>
          </a:p>
        </p:txBody>
      </p:sp>
      <p:pic>
        <p:nvPicPr>
          <p:cNvPr id="4" name="Picture 2"/>
          <p:cNvPicPr>
            <a:picLocks noChangeAspect="1" noChangeArrowheads="1"/>
          </p:cNvPicPr>
          <p:nvPr/>
        </p:nvPicPr>
        <p:blipFill>
          <a:blip r:embed="rId2"/>
          <a:srcRect/>
          <a:stretch>
            <a:fillRect/>
          </a:stretch>
        </p:blipFill>
        <p:spPr bwMode="auto">
          <a:xfrm flipH="1">
            <a:off x="6829023" y="2842046"/>
            <a:ext cx="1671033" cy="1532348"/>
          </a:xfrm>
          <a:prstGeom prst="rect">
            <a:avLst/>
          </a:prstGeom>
          <a:noFill/>
          <a:ln w="9525">
            <a:noFill/>
            <a:miter lim="800000"/>
            <a:headEnd/>
            <a:tailEnd/>
          </a:ln>
          <a:effectLst/>
        </p:spPr>
      </p:pic>
      <p:sp>
        <p:nvSpPr>
          <p:cNvPr id="5" name="Oval Callout 4"/>
          <p:cNvSpPr/>
          <p:nvPr/>
        </p:nvSpPr>
        <p:spPr>
          <a:xfrm flipH="1">
            <a:off x="2520324" y="2992067"/>
            <a:ext cx="2518190" cy="1232306"/>
          </a:xfrm>
          <a:prstGeom prst="wedgeEllipseCallout">
            <a:avLst>
              <a:gd name="adj1" fmla="val -118800"/>
              <a:gd name="adj2" fmla="val 102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85000"/>
                    <a:lumOff val="15000"/>
                  </a:schemeClr>
                </a:solidFill>
              </a:rPr>
              <a:t>Please follow the </a:t>
            </a:r>
            <a:r>
              <a:rPr lang="en-US" dirty="0" err="1">
                <a:solidFill>
                  <a:schemeClr val="tx1">
                    <a:lumMod val="85000"/>
                    <a:lumOff val="15000"/>
                  </a:schemeClr>
                </a:solidFill>
              </a:rPr>
              <a:t>sfpd</a:t>
            </a:r>
            <a:r>
              <a:rPr lang="en-US" dirty="0">
                <a:solidFill>
                  <a:schemeClr val="tx1">
                    <a:lumMod val="85000"/>
                    <a:lumOff val="15000"/>
                  </a:schemeClr>
                </a:solidFill>
              </a:rPr>
              <a:t> case study</a:t>
            </a:r>
          </a:p>
        </p:txBody>
      </p:sp>
    </p:spTree>
    <p:extLst>
      <p:ext uri="{BB962C8B-B14F-4D97-AF65-F5344CB8AC3E}">
        <p14:creationId xmlns:p14="http://schemas.microsoft.com/office/powerpoint/2010/main" xmlns="" val="29305403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410868" y="1607331"/>
            <a:ext cx="4661330" cy="1607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
          <p:cNvPicPr>
            <a:picLocks noChangeAspect="1" noChangeArrowheads="1"/>
          </p:cNvPicPr>
          <p:nvPr/>
        </p:nvPicPr>
        <p:blipFill>
          <a:blip r:embed="rId2"/>
          <a:srcRect/>
          <a:stretch>
            <a:fillRect/>
          </a:stretch>
        </p:blipFill>
        <p:spPr bwMode="auto">
          <a:xfrm>
            <a:off x="1625182" y="1982382"/>
            <a:ext cx="1017986" cy="1153717"/>
          </a:xfrm>
          <a:prstGeom prst="rect">
            <a:avLst/>
          </a:prstGeom>
          <a:noFill/>
          <a:ln w="9525">
            <a:noFill/>
            <a:miter lim="800000"/>
            <a:headEnd/>
            <a:tailEnd/>
          </a:ln>
          <a:effectLst/>
        </p:spPr>
      </p:pic>
      <p:sp>
        <p:nvSpPr>
          <p:cNvPr id="23" name="Oval Callout 22"/>
          <p:cNvSpPr/>
          <p:nvPr/>
        </p:nvSpPr>
        <p:spPr>
          <a:xfrm flipH="1">
            <a:off x="2964645" y="1393017"/>
            <a:ext cx="2518190" cy="1232306"/>
          </a:xfrm>
          <a:prstGeom prst="wedgeEllipseCallout">
            <a:avLst>
              <a:gd name="adj1" fmla="val 77207"/>
              <a:gd name="adj2" fmla="val 4390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latin typeface="Gill Sans MT" pitchFamily="34" charset="0"/>
              </a:rPr>
              <a:t>I hope you understood </a:t>
            </a:r>
            <a:r>
              <a:rPr lang="en-US" dirty="0" err="1">
                <a:solidFill>
                  <a:srgbClr val="000000"/>
                </a:solidFill>
                <a:latin typeface="Gill Sans MT" pitchFamily="34" charset="0"/>
              </a:rPr>
              <a:t>SparkSQL</a:t>
            </a:r>
            <a:r>
              <a:rPr lang="en-US" dirty="0">
                <a:solidFill>
                  <a:srgbClr val="000000"/>
                </a:solidFill>
                <a:latin typeface="Gill Sans MT" pitchFamily="34" charset="0"/>
              </a:rPr>
              <a:t>.</a:t>
            </a:r>
          </a:p>
        </p:txBody>
      </p:sp>
      <p:pic>
        <p:nvPicPr>
          <p:cNvPr id="3074" name="Picture 2"/>
          <p:cNvPicPr>
            <a:picLocks noChangeAspect="1" noChangeArrowheads="1"/>
          </p:cNvPicPr>
          <p:nvPr/>
        </p:nvPicPr>
        <p:blipFill>
          <a:blip r:embed="rId3"/>
          <a:srcRect/>
          <a:stretch>
            <a:fillRect/>
          </a:stretch>
        </p:blipFill>
        <p:spPr bwMode="auto">
          <a:xfrm>
            <a:off x="6117405" y="4179099"/>
            <a:ext cx="1543947" cy="1114428"/>
          </a:xfrm>
          <a:prstGeom prst="rect">
            <a:avLst/>
          </a:prstGeom>
          <a:noFill/>
          <a:ln w="9525">
            <a:noFill/>
            <a:miter lim="800000"/>
            <a:headEnd/>
            <a:tailEnd/>
          </a:ln>
          <a:effectLst/>
        </p:spPr>
      </p:pic>
    </p:spTree>
    <p:extLst>
      <p:ext uri="{BB962C8B-B14F-4D97-AF65-F5344CB8AC3E}">
        <p14:creationId xmlns:p14="http://schemas.microsoft.com/office/powerpoint/2010/main" xmlns="" val="2570619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410868" y="1607331"/>
            <a:ext cx="4661330" cy="1607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
          <p:cNvPicPr>
            <a:picLocks noChangeAspect="1" noChangeArrowheads="1"/>
          </p:cNvPicPr>
          <p:nvPr/>
        </p:nvPicPr>
        <p:blipFill>
          <a:blip r:embed="rId2"/>
          <a:srcRect/>
          <a:stretch>
            <a:fillRect/>
          </a:stretch>
        </p:blipFill>
        <p:spPr bwMode="auto">
          <a:xfrm>
            <a:off x="1464447" y="2918226"/>
            <a:ext cx="1207086" cy="1368031"/>
          </a:xfrm>
          <a:prstGeom prst="rect">
            <a:avLst/>
          </a:prstGeom>
          <a:noFill/>
          <a:ln w="9525">
            <a:noFill/>
            <a:miter lim="800000"/>
            <a:headEnd/>
            <a:tailEnd/>
          </a:ln>
          <a:effectLst/>
        </p:spPr>
      </p:pic>
      <p:sp>
        <p:nvSpPr>
          <p:cNvPr id="23" name="Oval Callout 22"/>
          <p:cNvSpPr/>
          <p:nvPr/>
        </p:nvSpPr>
        <p:spPr>
          <a:xfrm flipH="1">
            <a:off x="3275856" y="2214933"/>
            <a:ext cx="3053974" cy="1701213"/>
          </a:xfrm>
          <a:prstGeom prst="wedgeEllipseCallout">
            <a:avLst>
              <a:gd name="adj1" fmla="val 77207"/>
              <a:gd name="adj2" fmla="val 4390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000000"/>
                </a:solidFill>
                <a:latin typeface="Gill Sans MT" pitchFamily="34" charset="0"/>
              </a:rPr>
              <a:t>With SparkSQL, we could execute queries written using Basic SQL or </a:t>
            </a:r>
            <a:r>
              <a:rPr lang="en-IN" dirty="0" err="1">
                <a:solidFill>
                  <a:srgbClr val="000000"/>
                </a:solidFill>
                <a:latin typeface="Gill Sans MT" pitchFamily="34" charset="0"/>
              </a:rPr>
              <a:t>HiveQL</a:t>
            </a:r>
            <a:r>
              <a:rPr lang="en-US" dirty="0">
                <a:solidFill>
                  <a:srgbClr val="000000"/>
                </a:solidFill>
                <a:latin typeface="Gill Sans MT" pitchFamily="34" charset="0"/>
              </a:rPr>
              <a:t>.</a:t>
            </a:r>
          </a:p>
        </p:txBody>
      </p:sp>
      <p:sp>
        <p:nvSpPr>
          <p:cNvPr id="7" name="TextBox 6"/>
          <p:cNvSpPr txBox="1"/>
          <p:nvPr/>
        </p:nvSpPr>
        <p:spPr>
          <a:xfrm>
            <a:off x="3500430" y="1393018"/>
            <a:ext cx="1768091" cy="607602"/>
          </a:xfrm>
          <a:prstGeom prst="rect">
            <a:avLst/>
          </a:prstGeom>
          <a:solidFill>
            <a:schemeClr val="accent6">
              <a:lumMod val="20000"/>
              <a:lumOff val="80000"/>
            </a:schemeClr>
          </a:solidFill>
        </p:spPr>
        <p:txBody>
          <a:bodyPr wrap="square" rtlCol="0">
            <a:spAutoFit/>
          </a:bodyPr>
          <a:lstStyle/>
          <a:p>
            <a:r>
              <a:rPr lang="en-US" dirty="0"/>
              <a:t>Spark SQL - SQL</a:t>
            </a:r>
            <a:endParaRPr lang="en-IN" dirty="0"/>
          </a:p>
        </p:txBody>
      </p:sp>
    </p:spTree>
    <p:extLst>
      <p:ext uri="{BB962C8B-B14F-4D97-AF65-F5344CB8AC3E}">
        <p14:creationId xmlns:p14="http://schemas.microsoft.com/office/powerpoint/2010/main" xmlns="" val="36465587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410868" y="1607331"/>
            <a:ext cx="4661330" cy="1607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
          <p:cNvPicPr>
            <a:picLocks noChangeAspect="1" noChangeArrowheads="1"/>
          </p:cNvPicPr>
          <p:nvPr/>
        </p:nvPicPr>
        <p:blipFill>
          <a:blip r:embed="rId2"/>
          <a:srcRect/>
          <a:stretch>
            <a:fillRect/>
          </a:stretch>
        </p:blipFill>
        <p:spPr bwMode="auto">
          <a:xfrm>
            <a:off x="1625182" y="1982382"/>
            <a:ext cx="1017986" cy="1153717"/>
          </a:xfrm>
          <a:prstGeom prst="rect">
            <a:avLst/>
          </a:prstGeom>
          <a:noFill/>
          <a:ln w="9525">
            <a:noFill/>
            <a:miter lim="800000"/>
            <a:headEnd/>
            <a:tailEnd/>
          </a:ln>
          <a:effectLst/>
        </p:spPr>
      </p:pic>
      <p:sp>
        <p:nvSpPr>
          <p:cNvPr id="23" name="Oval Callout 22"/>
          <p:cNvSpPr/>
          <p:nvPr/>
        </p:nvSpPr>
        <p:spPr>
          <a:xfrm flipH="1">
            <a:off x="2964645" y="1393017"/>
            <a:ext cx="2518190" cy="1232306"/>
          </a:xfrm>
          <a:prstGeom prst="wedgeEllipseCallout">
            <a:avLst>
              <a:gd name="adj1" fmla="val 77207"/>
              <a:gd name="adj2" fmla="val 4390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latin typeface="Gill Sans MT" pitchFamily="34" charset="0"/>
              </a:rPr>
              <a:t>I hope you understood </a:t>
            </a:r>
            <a:r>
              <a:rPr lang="en-US" dirty="0" err="1">
                <a:solidFill>
                  <a:srgbClr val="000000"/>
                </a:solidFill>
                <a:latin typeface="Gill Sans MT" pitchFamily="34" charset="0"/>
              </a:rPr>
              <a:t>SparkSQL</a:t>
            </a:r>
            <a:r>
              <a:rPr lang="en-US" dirty="0">
                <a:solidFill>
                  <a:srgbClr val="000000"/>
                </a:solidFill>
                <a:latin typeface="Gill Sans MT" pitchFamily="34" charset="0"/>
              </a:rPr>
              <a:t>.</a:t>
            </a:r>
          </a:p>
        </p:txBody>
      </p:sp>
      <p:pic>
        <p:nvPicPr>
          <p:cNvPr id="3074" name="Picture 2"/>
          <p:cNvPicPr>
            <a:picLocks noChangeAspect="1" noChangeArrowheads="1"/>
          </p:cNvPicPr>
          <p:nvPr/>
        </p:nvPicPr>
        <p:blipFill>
          <a:blip r:embed="rId3"/>
          <a:srcRect/>
          <a:stretch>
            <a:fillRect/>
          </a:stretch>
        </p:blipFill>
        <p:spPr bwMode="auto">
          <a:xfrm>
            <a:off x="6117405" y="4179099"/>
            <a:ext cx="1543947" cy="1114428"/>
          </a:xfrm>
          <a:prstGeom prst="rect">
            <a:avLst/>
          </a:prstGeom>
          <a:noFill/>
          <a:ln w="9525">
            <a:noFill/>
            <a:miter lim="800000"/>
            <a:headEnd/>
            <a:tailEnd/>
          </a:ln>
          <a:effectLst/>
        </p:spPr>
      </p:pic>
      <p:sp>
        <p:nvSpPr>
          <p:cNvPr id="8" name="Oval Callout 7"/>
          <p:cNvSpPr/>
          <p:nvPr/>
        </p:nvSpPr>
        <p:spPr>
          <a:xfrm>
            <a:off x="3768323" y="3482578"/>
            <a:ext cx="2035983" cy="1339463"/>
          </a:xfrm>
          <a:prstGeom prst="wedgeEllipseCallout">
            <a:avLst>
              <a:gd name="adj1" fmla="val 91405"/>
              <a:gd name="adj2" fmla="val 4094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Gill Sans MT" pitchFamily="34" charset="0"/>
              </a:rPr>
              <a:t>Yes, </a:t>
            </a:r>
          </a:p>
          <a:p>
            <a:pPr algn="ctr"/>
            <a:r>
              <a:rPr lang="en-IN" dirty="0">
                <a:solidFill>
                  <a:sysClr val="windowText" lastClr="000000"/>
                </a:solidFill>
                <a:latin typeface="Gill Sans MT" pitchFamily="34" charset="0"/>
              </a:rPr>
              <a:t>Well understood!</a:t>
            </a:r>
          </a:p>
          <a:p>
            <a:pPr algn="ctr"/>
            <a:r>
              <a:rPr lang="en-IN" dirty="0">
                <a:solidFill>
                  <a:sysClr val="windowText" lastClr="000000"/>
                </a:solidFill>
                <a:latin typeface="Gill Sans MT" pitchFamily="34" charset="0"/>
              </a:rPr>
              <a:t>Thanks for your wonderful explanation.</a:t>
            </a:r>
          </a:p>
        </p:txBody>
      </p:sp>
    </p:spTree>
    <p:extLst>
      <p:ext uri="{BB962C8B-B14F-4D97-AF65-F5344CB8AC3E}">
        <p14:creationId xmlns:p14="http://schemas.microsoft.com/office/powerpoint/2010/main" xmlns="" val="2442204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image person asking question"/>
          <p:cNvPicPr>
            <a:picLocks noChangeAspect="1" noChangeArrowheads="1"/>
          </p:cNvPicPr>
          <p:nvPr/>
        </p:nvPicPr>
        <p:blipFill>
          <a:blip r:embed="rId2"/>
          <a:srcRect/>
          <a:stretch>
            <a:fillRect/>
          </a:stretch>
        </p:blipFill>
        <p:spPr bwMode="auto">
          <a:xfrm>
            <a:off x="5725737" y="3839779"/>
            <a:ext cx="1900238" cy="1357313"/>
          </a:xfrm>
          <a:prstGeom prst="rect">
            <a:avLst/>
          </a:prstGeom>
          <a:noFill/>
        </p:spPr>
      </p:pic>
      <p:sp>
        <p:nvSpPr>
          <p:cNvPr id="20" name="Oval Callout 19"/>
          <p:cNvSpPr/>
          <p:nvPr/>
        </p:nvSpPr>
        <p:spPr>
          <a:xfrm>
            <a:off x="4211960" y="3750471"/>
            <a:ext cx="1592346" cy="1262705"/>
          </a:xfrm>
          <a:prstGeom prst="wedgeEllipseCallout">
            <a:avLst>
              <a:gd name="adj1" fmla="val 91405"/>
              <a:gd name="adj2" fmla="val 4094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Gill Sans MT" pitchFamily="34" charset="0"/>
              </a:rPr>
              <a:t>Ok..I will note it down.</a:t>
            </a:r>
          </a:p>
        </p:txBody>
      </p:sp>
      <p:sp>
        <p:nvSpPr>
          <p:cNvPr id="21" name="Rectangle 20"/>
          <p:cNvSpPr/>
          <p:nvPr/>
        </p:nvSpPr>
        <p:spPr>
          <a:xfrm>
            <a:off x="1410868" y="1607331"/>
            <a:ext cx="4661330" cy="1607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500430" y="1393018"/>
            <a:ext cx="1768091" cy="607602"/>
          </a:xfrm>
          <a:prstGeom prst="rect">
            <a:avLst/>
          </a:prstGeom>
          <a:solidFill>
            <a:schemeClr val="accent6">
              <a:lumMod val="20000"/>
              <a:lumOff val="80000"/>
            </a:schemeClr>
          </a:solidFill>
        </p:spPr>
        <p:txBody>
          <a:bodyPr wrap="square" rtlCol="0">
            <a:spAutoFit/>
          </a:bodyPr>
          <a:lstStyle/>
          <a:p>
            <a:r>
              <a:rPr lang="en-US" dirty="0"/>
              <a:t>Spark SQL - SQL</a:t>
            </a:r>
            <a:endParaRPr lang="en-IN" dirty="0"/>
          </a:p>
        </p:txBody>
      </p:sp>
      <p:pic>
        <p:nvPicPr>
          <p:cNvPr id="9" name="Picture 2"/>
          <p:cNvPicPr>
            <a:picLocks noChangeAspect="1" noChangeArrowheads="1"/>
          </p:cNvPicPr>
          <p:nvPr/>
        </p:nvPicPr>
        <p:blipFill>
          <a:blip r:embed="rId3"/>
          <a:srcRect/>
          <a:stretch>
            <a:fillRect/>
          </a:stretch>
        </p:blipFill>
        <p:spPr bwMode="auto">
          <a:xfrm>
            <a:off x="1464447" y="2918226"/>
            <a:ext cx="1207086" cy="1368031"/>
          </a:xfrm>
          <a:prstGeom prst="rect">
            <a:avLst/>
          </a:prstGeom>
          <a:noFill/>
          <a:ln w="9525">
            <a:noFill/>
            <a:miter lim="800000"/>
            <a:headEnd/>
            <a:tailEnd/>
          </a:ln>
          <a:effectLst/>
        </p:spPr>
      </p:pic>
      <p:sp>
        <p:nvSpPr>
          <p:cNvPr id="10" name="Oval Callout 9"/>
          <p:cNvSpPr/>
          <p:nvPr/>
        </p:nvSpPr>
        <p:spPr>
          <a:xfrm flipH="1">
            <a:off x="3018224" y="2089928"/>
            <a:ext cx="3053974" cy="1660543"/>
          </a:xfrm>
          <a:prstGeom prst="wedgeEllipseCallout">
            <a:avLst>
              <a:gd name="adj1" fmla="val 77207"/>
              <a:gd name="adj2" fmla="val 4390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000000"/>
                </a:solidFill>
                <a:latin typeface="Gill Sans MT" pitchFamily="34" charset="0"/>
              </a:rPr>
              <a:t>With SparkSQL, we could execute queries written using Basic SQL or </a:t>
            </a:r>
            <a:r>
              <a:rPr lang="en-IN" dirty="0" err="1">
                <a:solidFill>
                  <a:srgbClr val="000000"/>
                </a:solidFill>
                <a:latin typeface="Gill Sans MT" pitchFamily="34" charset="0"/>
              </a:rPr>
              <a:t>HiveQL</a:t>
            </a:r>
            <a:r>
              <a:rPr lang="en-US" dirty="0">
                <a:solidFill>
                  <a:srgbClr val="000000"/>
                </a:solidFill>
                <a:latin typeface="Gill Sans MT" pitchFamily="34" charset="0"/>
              </a:rPr>
              <a:t>.</a:t>
            </a:r>
          </a:p>
        </p:txBody>
      </p:sp>
    </p:spTree>
    <p:extLst>
      <p:ext uri="{BB962C8B-B14F-4D97-AF65-F5344CB8AC3E}">
        <p14:creationId xmlns:p14="http://schemas.microsoft.com/office/powerpoint/2010/main" xmlns="" val="2113731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410868" y="1607331"/>
            <a:ext cx="4661330" cy="1607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
          <p:cNvPicPr>
            <a:picLocks noChangeAspect="1" noChangeArrowheads="1"/>
          </p:cNvPicPr>
          <p:nvPr/>
        </p:nvPicPr>
        <p:blipFill>
          <a:blip r:embed="rId2"/>
          <a:srcRect/>
          <a:stretch>
            <a:fillRect/>
          </a:stretch>
        </p:blipFill>
        <p:spPr bwMode="auto">
          <a:xfrm>
            <a:off x="1839497" y="2678901"/>
            <a:ext cx="1500198" cy="1700225"/>
          </a:xfrm>
          <a:prstGeom prst="rect">
            <a:avLst/>
          </a:prstGeom>
          <a:noFill/>
          <a:ln w="9525">
            <a:noFill/>
            <a:miter lim="800000"/>
            <a:headEnd/>
            <a:tailEnd/>
          </a:ln>
          <a:effectLst/>
        </p:spPr>
      </p:pic>
      <p:sp>
        <p:nvSpPr>
          <p:cNvPr id="23" name="Oval Callout 22"/>
          <p:cNvSpPr/>
          <p:nvPr/>
        </p:nvSpPr>
        <p:spPr>
          <a:xfrm flipH="1">
            <a:off x="3393273" y="2250273"/>
            <a:ext cx="2357454" cy="1232306"/>
          </a:xfrm>
          <a:prstGeom prst="wedgeEllipseCallout">
            <a:avLst>
              <a:gd name="adj1" fmla="val 77207"/>
              <a:gd name="adj2" fmla="val 4390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latin typeface="Gill Sans MT" pitchFamily="34" charset="0"/>
              </a:rPr>
              <a:t>Now, I will explain about </a:t>
            </a:r>
            <a:r>
              <a:rPr lang="en-US" dirty="0" err="1">
                <a:solidFill>
                  <a:srgbClr val="000000"/>
                </a:solidFill>
                <a:latin typeface="Gill Sans MT" pitchFamily="34" charset="0"/>
              </a:rPr>
              <a:t>DataFrame</a:t>
            </a:r>
            <a:r>
              <a:rPr lang="en-US" dirty="0">
                <a:solidFill>
                  <a:srgbClr val="000000"/>
                </a:solidFill>
                <a:latin typeface="Gill Sans MT" pitchFamily="34" charset="0"/>
              </a:rPr>
              <a:t>.</a:t>
            </a:r>
          </a:p>
        </p:txBody>
      </p:sp>
    </p:spTree>
    <p:extLst>
      <p:ext uri="{BB962C8B-B14F-4D97-AF65-F5344CB8AC3E}">
        <p14:creationId xmlns:p14="http://schemas.microsoft.com/office/powerpoint/2010/main" xmlns="" val="282069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39299" y="404664"/>
            <a:ext cx="2571768" cy="729627"/>
          </a:xfrm>
          <a:prstGeom prst="rect">
            <a:avLst/>
          </a:prstGeom>
        </p:spPr>
        <p:txBody>
          <a:bodyPr/>
          <a:lstStyle/>
          <a:p>
            <a:pPr algn="ctr">
              <a:spcBef>
                <a:spcPct val="0"/>
              </a:spcBef>
              <a:defRPr/>
            </a:pPr>
            <a:r>
              <a:rPr lang="en-US" sz="2400" dirty="0" err="1">
                <a:ea typeface="+mj-ea"/>
                <a:cs typeface="+mj-cs"/>
              </a:rPr>
              <a:t>DataFrame</a:t>
            </a:r>
            <a:r>
              <a:rPr lang="en-US" sz="2400" dirty="0">
                <a:ea typeface="+mj-ea"/>
                <a:cs typeface="+mj-cs"/>
              </a:rPr>
              <a:t> : </a:t>
            </a:r>
            <a:endParaRPr lang="en-IN" sz="2400" dirty="0">
              <a:ea typeface="+mj-ea"/>
              <a:cs typeface="+mj-cs"/>
            </a:endParaRPr>
          </a:p>
        </p:txBody>
      </p:sp>
      <p:sp>
        <p:nvSpPr>
          <p:cNvPr id="7" name="TextBox 6"/>
          <p:cNvSpPr txBox="1"/>
          <p:nvPr/>
        </p:nvSpPr>
        <p:spPr>
          <a:xfrm>
            <a:off x="1625183" y="1821646"/>
            <a:ext cx="5786478" cy="4411592"/>
          </a:xfrm>
          <a:prstGeom prst="rect">
            <a:avLst/>
          </a:prstGeom>
          <a:noFill/>
        </p:spPr>
        <p:txBody>
          <a:bodyPr wrap="square" rtlCol="0">
            <a:spAutoFit/>
          </a:bodyPr>
          <a:lstStyle/>
          <a:p>
            <a:pPr marL="269081" indent="-269081" defTabSz="354806">
              <a:spcBef>
                <a:spcPts val="2550"/>
              </a:spcBef>
              <a:buSzPct val="75000"/>
            </a:pPr>
            <a:r>
              <a:rPr lang="en-US" dirty="0">
                <a:latin typeface="Gill Sans MT" pitchFamily="34" charset="0"/>
              </a:rPr>
              <a:t> </a:t>
            </a:r>
            <a:r>
              <a:rPr lang="en-US" kern="0" dirty="0" err="1">
                <a:latin typeface="Gill Sans MT" pitchFamily="34" charset="0"/>
                <a:sym typeface="Helvetica Light" charset="0"/>
              </a:rPr>
              <a:t>DataFrame</a:t>
            </a:r>
            <a:r>
              <a:rPr lang="en-US" kern="0" dirty="0">
                <a:latin typeface="Gill Sans MT" pitchFamily="34" charset="0"/>
                <a:sym typeface="Helvetica Light" charset="0"/>
              </a:rPr>
              <a:t> is a distributed collection of data organized into named columns.</a:t>
            </a:r>
          </a:p>
          <a:p>
            <a:pPr marL="269081" indent="-269081" defTabSz="354806">
              <a:spcBef>
                <a:spcPts val="2550"/>
              </a:spcBef>
              <a:buSzPct val="75000"/>
              <a:buFont typeface="Wingdings" pitchFamily="2" charset="2"/>
              <a:buChar char="Ø"/>
            </a:pPr>
            <a:r>
              <a:rPr lang="en-US" kern="0" dirty="0">
                <a:latin typeface="Gill Sans MT" pitchFamily="34" charset="0"/>
                <a:sym typeface="Helvetica Light" charset="0"/>
              </a:rPr>
              <a:t>Its conceptually equivalent to a table in relational database</a:t>
            </a:r>
          </a:p>
          <a:p>
            <a:pPr marL="269081" indent="-269081" defTabSz="354806">
              <a:spcBef>
                <a:spcPts val="2550"/>
              </a:spcBef>
              <a:buSzPct val="75000"/>
              <a:buFont typeface="Wingdings" pitchFamily="2" charset="2"/>
              <a:buChar char="Ø"/>
            </a:pPr>
            <a:r>
              <a:rPr lang="en-US" kern="0" dirty="0">
                <a:latin typeface="Gill Sans MT" pitchFamily="34" charset="0"/>
                <a:sym typeface="Helvetica Light" charset="0"/>
              </a:rPr>
              <a:t>Can be constructed from:</a:t>
            </a:r>
          </a:p>
          <a:p>
            <a:pPr marL="539354" lvl="1" indent="-270272" defTabSz="354806">
              <a:spcBef>
                <a:spcPts val="2550"/>
              </a:spcBef>
              <a:buSzPct val="75000"/>
              <a:buFont typeface="Wingdings" pitchFamily="2" charset="2"/>
              <a:buChar char="ü"/>
            </a:pPr>
            <a:r>
              <a:rPr lang="en-US" kern="0" dirty="0">
                <a:latin typeface="Gill Sans MT" pitchFamily="34" charset="0"/>
                <a:sym typeface="Helvetica Light" charset="0"/>
              </a:rPr>
              <a:t>Structured data file</a:t>
            </a:r>
          </a:p>
          <a:p>
            <a:pPr marL="539354" lvl="1" indent="-270272" defTabSz="354806">
              <a:spcBef>
                <a:spcPts val="2550"/>
              </a:spcBef>
              <a:buSzPct val="75000"/>
              <a:buFont typeface="Wingdings" pitchFamily="2" charset="2"/>
              <a:buChar char="ü"/>
            </a:pPr>
            <a:r>
              <a:rPr lang="en-US" kern="0" dirty="0">
                <a:latin typeface="Gill Sans MT" pitchFamily="34" charset="0"/>
                <a:sym typeface="Helvetica Light" charset="0"/>
              </a:rPr>
              <a:t>Tables in Hive</a:t>
            </a:r>
          </a:p>
          <a:p>
            <a:pPr marL="539354" lvl="1" indent="-270272" defTabSz="354806">
              <a:spcBef>
                <a:spcPts val="2550"/>
              </a:spcBef>
              <a:buSzPct val="75000"/>
              <a:buFont typeface="Wingdings" pitchFamily="2" charset="2"/>
              <a:buChar char="ü"/>
            </a:pPr>
            <a:r>
              <a:rPr lang="en-US" kern="0" dirty="0">
                <a:latin typeface="Gill Sans MT" pitchFamily="34" charset="0"/>
                <a:sym typeface="Helvetica Light" charset="0"/>
              </a:rPr>
              <a:t>External database</a:t>
            </a:r>
          </a:p>
          <a:p>
            <a:pPr marL="539354" lvl="1" indent="-270272" defTabSz="354806">
              <a:spcBef>
                <a:spcPts val="2550"/>
              </a:spcBef>
              <a:buSzPct val="75000"/>
              <a:buFont typeface="Wingdings" pitchFamily="2" charset="2"/>
              <a:buChar char="ü"/>
            </a:pPr>
            <a:r>
              <a:rPr lang="en-US" kern="0" dirty="0">
                <a:latin typeface="Gill Sans MT" pitchFamily="34" charset="0"/>
                <a:sym typeface="Helvetica Light" charset="0"/>
              </a:rPr>
              <a:t>Existing RDD</a:t>
            </a:r>
          </a:p>
        </p:txBody>
      </p:sp>
    </p:spTree>
    <p:extLst>
      <p:ext uri="{BB962C8B-B14F-4D97-AF65-F5344CB8AC3E}">
        <p14:creationId xmlns:p14="http://schemas.microsoft.com/office/powerpoint/2010/main" xmlns="" val="40798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11935" y="1469567"/>
            <a:ext cx="8632065" cy="4924425"/>
          </a:xfrm>
          <a:prstGeom prst="rect">
            <a:avLst/>
          </a:prstGeom>
          <a:noFill/>
          <a:ln>
            <a:noFill/>
          </a:ln>
          <a:effectLst/>
        </p:spPr>
        <p:txBody>
          <a:bodyPr vert="horz" wrap="square" lIns="0" tIns="0" rIns="0" bIns="0" numCol="1" anchor="ctr" anchorCtr="0" compatLnSpc="1">
            <a:prstTxWarp prst="textNoShape">
              <a:avLst/>
            </a:prstTxWarp>
            <a:spAutoFit/>
          </a:bodyPr>
          <a:lstStyle/>
          <a:p>
            <a:pPr defTabSz="685800" eaLnBrk="0">
              <a:lnSpc>
                <a:spcPct val="100000"/>
              </a:lnSpc>
              <a:buFontTx/>
              <a:buChar char="•"/>
            </a:pPr>
            <a:r>
              <a:rPr lang="en-US" altLang="en-US" sz="1600" b="1" dirty="0">
                <a:solidFill>
                  <a:srgbClr val="242729"/>
                </a:solidFill>
                <a:cs typeface="Arial" panose="020B0604020202020204" pitchFamily="34" charset="0"/>
              </a:rPr>
              <a:t>Distributed collection of Row Object:</a:t>
            </a:r>
            <a:r>
              <a:rPr lang="en-US" altLang="en-US" sz="1600" dirty="0">
                <a:solidFill>
                  <a:srgbClr val="242729"/>
                </a:solidFill>
                <a:cs typeface="Arial" panose="020B0604020202020204" pitchFamily="34" charset="0"/>
              </a:rPr>
              <a:t> A </a:t>
            </a:r>
            <a:r>
              <a:rPr lang="en-US" altLang="en-US" sz="1600" dirty="0" err="1">
                <a:solidFill>
                  <a:srgbClr val="242729"/>
                </a:solidFill>
                <a:cs typeface="Arial" panose="020B0604020202020204" pitchFamily="34" charset="0"/>
              </a:rPr>
              <a:t>DataFrame</a:t>
            </a:r>
            <a:r>
              <a:rPr lang="en-US" altLang="en-US" sz="1600" dirty="0">
                <a:solidFill>
                  <a:srgbClr val="242729"/>
                </a:solidFill>
                <a:cs typeface="Arial" panose="020B0604020202020204" pitchFamily="34" charset="0"/>
              </a:rPr>
              <a:t> is a distributed collection of data organized into named columns. It is conceptually equivalent to a table in a relational database, but with richer optimizations under the hood.</a:t>
            </a:r>
          </a:p>
          <a:p>
            <a:pPr defTabSz="685800" eaLnBrk="0">
              <a:lnSpc>
                <a:spcPct val="100000"/>
              </a:lnSpc>
              <a:buFontTx/>
              <a:buChar char="•"/>
            </a:pPr>
            <a:endParaRPr lang="en-US" altLang="en-US" sz="1600" dirty="0">
              <a:solidFill>
                <a:srgbClr val="242729"/>
              </a:solidFill>
              <a:cs typeface="Arial" panose="020B0604020202020204" pitchFamily="34" charset="0"/>
            </a:endParaRPr>
          </a:p>
          <a:p>
            <a:pPr defTabSz="685800" eaLnBrk="0">
              <a:lnSpc>
                <a:spcPct val="100000"/>
              </a:lnSpc>
              <a:buFontTx/>
              <a:buChar char="•"/>
            </a:pPr>
            <a:r>
              <a:rPr lang="en-US" altLang="en-US" sz="1600" b="1" dirty="0">
                <a:solidFill>
                  <a:srgbClr val="242729"/>
                </a:solidFill>
                <a:cs typeface="Arial" panose="020B0604020202020204" pitchFamily="34" charset="0"/>
              </a:rPr>
              <a:t>Data Processing:</a:t>
            </a:r>
            <a:r>
              <a:rPr lang="en-US" altLang="en-US" sz="1600" dirty="0">
                <a:solidFill>
                  <a:srgbClr val="242729"/>
                </a:solidFill>
                <a:cs typeface="Arial" panose="020B0604020202020204" pitchFamily="34" charset="0"/>
              </a:rPr>
              <a:t> Processing structured and unstructured data formats (Avro, CSV, elastic search, and Cassandra) and storage systems (HDFS, HIVE tables, MySQL, </a:t>
            </a:r>
            <a:r>
              <a:rPr lang="en-US" altLang="en-US" sz="1600" dirty="0" err="1">
                <a:solidFill>
                  <a:srgbClr val="242729"/>
                </a:solidFill>
                <a:cs typeface="Arial" panose="020B0604020202020204" pitchFamily="34" charset="0"/>
              </a:rPr>
              <a:t>etc</a:t>
            </a:r>
            <a:r>
              <a:rPr lang="en-US" altLang="en-US" sz="1600" dirty="0">
                <a:solidFill>
                  <a:srgbClr val="242729"/>
                </a:solidFill>
                <a:cs typeface="Arial" panose="020B0604020202020204" pitchFamily="34" charset="0"/>
              </a:rPr>
              <a:t>). It can read and write from all these various </a:t>
            </a:r>
            <a:r>
              <a:rPr lang="en-US" altLang="en-US" sz="1600" dirty="0" err="1">
                <a:solidFill>
                  <a:srgbClr val="242729"/>
                </a:solidFill>
                <a:cs typeface="Arial" panose="020B0604020202020204" pitchFamily="34" charset="0"/>
              </a:rPr>
              <a:t>datasources</a:t>
            </a:r>
            <a:r>
              <a:rPr lang="en-US" altLang="en-US" sz="1600" dirty="0">
                <a:solidFill>
                  <a:srgbClr val="242729"/>
                </a:solidFill>
                <a:cs typeface="Arial" panose="020B0604020202020204" pitchFamily="34" charset="0"/>
              </a:rPr>
              <a:t>.</a:t>
            </a:r>
          </a:p>
          <a:p>
            <a:pPr defTabSz="685800" eaLnBrk="0">
              <a:lnSpc>
                <a:spcPct val="100000"/>
              </a:lnSpc>
              <a:buFontTx/>
              <a:buChar char="•"/>
            </a:pPr>
            <a:endParaRPr lang="en-US" altLang="en-US" sz="1600" dirty="0">
              <a:solidFill>
                <a:srgbClr val="242729"/>
              </a:solidFill>
              <a:cs typeface="Arial" panose="020B0604020202020204" pitchFamily="34" charset="0"/>
            </a:endParaRPr>
          </a:p>
          <a:p>
            <a:pPr defTabSz="685800" eaLnBrk="0">
              <a:lnSpc>
                <a:spcPct val="100000"/>
              </a:lnSpc>
              <a:buFontTx/>
              <a:buChar char="•"/>
            </a:pPr>
            <a:r>
              <a:rPr lang="en-US" altLang="en-US" sz="1600" b="1" dirty="0" smtClean="0">
                <a:solidFill>
                  <a:srgbClr val="242729"/>
                </a:solidFill>
                <a:cs typeface="Arial" panose="020B0604020202020204" pitchFamily="34" charset="0"/>
              </a:rPr>
              <a:t>Optimization using catalyst optimizer:</a:t>
            </a:r>
            <a:r>
              <a:rPr lang="en-US" altLang="en-US" sz="1600" dirty="0" smtClean="0">
                <a:solidFill>
                  <a:srgbClr val="242729"/>
                </a:solidFill>
                <a:cs typeface="Arial" panose="020B0604020202020204" pitchFamily="34" charset="0"/>
              </a:rPr>
              <a:t> It powers both SQL queries and the </a:t>
            </a:r>
            <a:r>
              <a:rPr lang="en-US" altLang="en-US" sz="1600" dirty="0" err="1" smtClean="0">
                <a:solidFill>
                  <a:srgbClr val="242729"/>
                </a:solidFill>
                <a:cs typeface="Arial" panose="020B0604020202020204" pitchFamily="34" charset="0"/>
              </a:rPr>
              <a:t>DataFrame</a:t>
            </a:r>
            <a:r>
              <a:rPr lang="en-US" altLang="en-US" sz="1600" dirty="0" smtClean="0">
                <a:solidFill>
                  <a:srgbClr val="242729"/>
                </a:solidFill>
                <a:cs typeface="Arial" panose="020B0604020202020204" pitchFamily="34" charset="0"/>
              </a:rPr>
              <a:t> API. </a:t>
            </a:r>
            <a:r>
              <a:rPr lang="en-US" altLang="en-US" sz="1600" dirty="0" err="1" smtClean="0">
                <a:solidFill>
                  <a:srgbClr val="242729"/>
                </a:solidFill>
                <a:cs typeface="Arial" panose="020B0604020202020204" pitchFamily="34" charset="0"/>
              </a:rPr>
              <a:t>Dataframe</a:t>
            </a:r>
            <a:r>
              <a:rPr lang="en-US" altLang="en-US" sz="1600" dirty="0" smtClean="0">
                <a:solidFill>
                  <a:srgbClr val="242729"/>
                </a:solidFill>
                <a:cs typeface="Arial" panose="020B0604020202020204" pitchFamily="34" charset="0"/>
              </a:rPr>
              <a:t> use catalyst tree transformation framework in four phases,</a:t>
            </a:r>
          </a:p>
          <a:p>
            <a:pPr defTabSz="685800" eaLnBrk="0">
              <a:lnSpc>
                <a:spcPct val="100000"/>
              </a:lnSpc>
            </a:pPr>
            <a:endParaRPr lang="en-US" altLang="en-US" sz="1600" dirty="0" smtClean="0">
              <a:solidFill>
                <a:srgbClr val="242729"/>
              </a:solidFill>
              <a:cs typeface="Consolas" panose="020B0609020204030204" pitchFamily="49" charset="0"/>
            </a:endParaRPr>
          </a:p>
          <a:p>
            <a:pPr defTabSz="685800" eaLnBrk="0">
              <a:lnSpc>
                <a:spcPct val="100000"/>
              </a:lnSpc>
            </a:pPr>
            <a:r>
              <a:rPr lang="en-US" altLang="en-US" sz="1600" dirty="0" smtClean="0">
                <a:solidFill>
                  <a:srgbClr val="242729"/>
                </a:solidFill>
                <a:cs typeface="Consolas" panose="020B0609020204030204" pitchFamily="49" charset="0"/>
              </a:rPr>
              <a:t>1.Analyzing a logical plan to resolve references 2.Logical plan optimization 3.Physical planning 4.Code generation to compile parts of the query to Java bytecode. </a:t>
            </a:r>
          </a:p>
          <a:p>
            <a:pPr defTabSz="685800" eaLnBrk="0">
              <a:lnSpc>
                <a:spcPct val="100000"/>
              </a:lnSpc>
            </a:pPr>
            <a:endParaRPr lang="en-US" altLang="en-US" sz="1600" dirty="0">
              <a:solidFill>
                <a:srgbClr val="242729"/>
              </a:solidFill>
              <a:cs typeface="Arial" panose="020B0604020202020204" pitchFamily="34" charset="0"/>
            </a:endParaRPr>
          </a:p>
          <a:p>
            <a:pPr defTabSz="685800" eaLnBrk="0">
              <a:lnSpc>
                <a:spcPct val="100000"/>
              </a:lnSpc>
              <a:buFontTx/>
              <a:buChar char="•"/>
            </a:pPr>
            <a:r>
              <a:rPr lang="en-US" altLang="en-US" sz="1600" b="1" dirty="0">
                <a:solidFill>
                  <a:srgbClr val="242729"/>
                </a:solidFill>
                <a:cs typeface="Arial" panose="020B0604020202020204" pitchFamily="34" charset="0"/>
              </a:rPr>
              <a:t>Hive Compatibility:</a:t>
            </a:r>
            <a:r>
              <a:rPr lang="en-US" altLang="en-US" sz="1600" dirty="0">
                <a:solidFill>
                  <a:srgbClr val="242729"/>
                </a:solidFill>
                <a:cs typeface="Arial" panose="020B0604020202020204" pitchFamily="34" charset="0"/>
              </a:rPr>
              <a:t> Using Spark SQL, you can run unmodified Hive queries on your existing Hive warehouses. It reuses Hive frontend and </a:t>
            </a:r>
            <a:r>
              <a:rPr lang="en-US" altLang="en-US" sz="1600" dirty="0" err="1">
                <a:solidFill>
                  <a:srgbClr val="242729"/>
                </a:solidFill>
                <a:cs typeface="Arial" panose="020B0604020202020204" pitchFamily="34" charset="0"/>
              </a:rPr>
              <a:t>MetaStore</a:t>
            </a:r>
            <a:r>
              <a:rPr lang="en-US" altLang="en-US" sz="1600" dirty="0">
                <a:solidFill>
                  <a:srgbClr val="242729"/>
                </a:solidFill>
                <a:cs typeface="Arial" panose="020B0604020202020204" pitchFamily="34" charset="0"/>
              </a:rPr>
              <a:t> and gives you full compatibility with existing Hive data, queries, and UDFs.</a:t>
            </a:r>
          </a:p>
          <a:p>
            <a:pPr defTabSz="685800" eaLnBrk="0">
              <a:lnSpc>
                <a:spcPct val="100000"/>
              </a:lnSpc>
              <a:buFontTx/>
              <a:buChar char="•"/>
            </a:pPr>
            <a:endParaRPr lang="en-US" altLang="en-US" sz="1600" dirty="0">
              <a:solidFill>
                <a:srgbClr val="242729"/>
              </a:solidFill>
              <a:cs typeface="Arial" panose="020B0604020202020204" pitchFamily="34" charset="0"/>
            </a:endParaRPr>
          </a:p>
          <a:p>
            <a:pPr defTabSz="685800" eaLnBrk="0">
              <a:lnSpc>
                <a:spcPct val="100000"/>
              </a:lnSpc>
              <a:buFontTx/>
              <a:buChar char="•"/>
            </a:pPr>
            <a:endParaRPr lang="en-US" altLang="en-US" sz="1600" b="1" dirty="0">
              <a:solidFill>
                <a:srgbClr val="242729"/>
              </a:solidFill>
              <a:cs typeface="Arial" panose="020B0604020202020204" pitchFamily="34" charset="0"/>
            </a:endParaRPr>
          </a:p>
          <a:p>
            <a:pPr defTabSz="685800" eaLnBrk="0">
              <a:lnSpc>
                <a:spcPct val="100000"/>
              </a:lnSpc>
            </a:pPr>
            <a:endParaRPr lang="en-US" altLang="en-US" sz="1600" dirty="0">
              <a:solidFill>
                <a:schemeClr val="tx1"/>
              </a:solidFill>
            </a:endParaRPr>
          </a:p>
        </p:txBody>
      </p:sp>
      <p:sp>
        <p:nvSpPr>
          <p:cNvPr id="3" name="Title 2"/>
          <p:cNvSpPr>
            <a:spLocks noGrp="1"/>
          </p:cNvSpPr>
          <p:nvPr>
            <p:ph type="title"/>
          </p:nvPr>
        </p:nvSpPr>
        <p:spPr>
          <a:xfrm>
            <a:off x="395536" y="476672"/>
            <a:ext cx="6683765" cy="960668"/>
          </a:xfrm>
        </p:spPr>
        <p:txBody>
          <a:bodyPr/>
          <a:lstStyle/>
          <a:p>
            <a:pPr lvl="0"/>
            <a:r>
              <a:rPr lang="en-US" altLang="en-US" dirty="0" err="1">
                <a:solidFill>
                  <a:srgbClr val="00B0F0"/>
                </a:solidFill>
                <a:latin typeface="Arial" panose="020B0604020202020204" pitchFamily="34" charset="0"/>
                <a:cs typeface="Arial" panose="020B0604020202020204" pitchFamily="34" charset="0"/>
              </a:rPr>
              <a:t>Dataframe</a:t>
            </a:r>
            <a:r>
              <a:rPr lang="en-US" altLang="en-US" dirty="0">
                <a:solidFill>
                  <a:srgbClr val="00B0F0"/>
                </a:solidFill>
                <a:latin typeface="Arial" panose="020B0604020202020204" pitchFamily="34" charset="0"/>
                <a:cs typeface="Arial" panose="020B0604020202020204" pitchFamily="34" charset="0"/>
              </a:rPr>
              <a:t> Features:-</a:t>
            </a:r>
            <a:br>
              <a:rPr lang="en-US" altLang="en-US" dirty="0">
                <a:solidFill>
                  <a:srgbClr val="00B0F0"/>
                </a:solidFill>
                <a:latin typeface="Arial" panose="020B0604020202020204" pitchFamily="34" charset="0"/>
                <a:cs typeface="Arial" panose="020B0604020202020204" pitchFamily="34" charset="0"/>
              </a:rPr>
            </a:br>
            <a:endParaRPr lang="en-US" dirty="0">
              <a:solidFill>
                <a:srgbClr val="00B0F0"/>
              </a:solidFill>
            </a:endParaRPr>
          </a:p>
        </p:txBody>
      </p:sp>
    </p:spTree>
    <p:extLst>
      <p:ext uri="{BB962C8B-B14F-4D97-AF65-F5344CB8AC3E}">
        <p14:creationId xmlns:p14="http://schemas.microsoft.com/office/powerpoint/2010/main" xmlns="" val="2932223915"/>
      </p:ext>
    </p:extLst>
  </p:cSld>
  <p:clrMapOvr>
    <a:masterClrMapping/>
  </p:clrMapOvr>
</p:sld>
</file>

<file path=ppt/theme/theme1.xml><?xml version="1.0" encoding="utf-8"?>
<a:theme xmlns:a="http://schemas.openxmlformats.org/drawingml/2006/main" name="Office Theme">
  <a:themeElements>
    <a:clrScheme name="">
      <a:dk1>
        <a:srgbClr val="000000"/>
      </a:dk1>
      <a:lt1>
        <a:srgbClr val="FFFFFF"/>
      </a:lt1>
      <a:dk2>
        <a:srgbClr val="A7A7A7"/>
      </a:dk2>
      <a:lt2>
        <a:srgbClr val="535353"/>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FF"/>
      </a:folHlink>
    </a:clrScheme>
    <a:fontScheme name="Office Theme">
      <a:majorFont>
        <a:latin typeface="Calibri"/>
        <a:ea typeface=""/>
        <a:cs typeface="Calibri"/>
      </a:majorFont>
      <a:minorFont>
        <a:latin typeface="Gill Sans MT"/>
        <a:ea typeface="Gill Sans MT"/>
        <a:cs typeface="Gill Sans M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707070"/>
        </a:solidFill>
        <a:ln w="12700" cap="flat" cmpd="sng" algn="ctr">
          <a:solidFill>
            <a:schemeClr val="accent1"/>
          </a:solidFill>
          <a:prstDash val="solid"/>
          <a:miter lim="800000"/>
          <a:headEnd type="none" w="med" len="med"/>
          <a:tailEnd type="none" w="med" len="med"/>
        </a:ln>
        <a:effectLst/>
      </a:spPr>
      <a:bodyPr vert="horz" wrap="square" lIns="45720" tIns="45720" rIns="45720" bIns="45720" numCol="1" anchor="t" anchorCtr="0" compatLnSpc="1">
        <a:prstTxWarp prst="textNoShape">
          <a:avLst/>
        </a:prstTxWarp>
        <a:spAutoFit/>
      </a:bodyPr>
      <a:lstStyle>
        <a:defPPr marL="0" marR="0" indent="0" algn="l" defTabSz="457200" rtl="0" eaLnBrk="1" fontAlgn="base" latinLnBrk="0" hangingPunct="0">
          <a:lnSpc>
            <a:spcPct val="93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Gill Sans MT" pitchFamily="34" charset="0"/>
            <a:ea typeface="Gill Sans MT" pitchFamily="34" charset="0"/>
            <a:cs typeface="Gill Sans MT" pitchFamily="34" charset="0"/>
            <a:sym typeface="Gill Sans MT" pitchFamily="34" charset="0"/>
          </a:defRPr>
        </a:defPPr>
      </a:lstStyle>
    </a:spDef>
    <a:lnDef>
      <a:spPr bwMode="auto">
        <a:xfrm>
          <a:off x="0" y="0"/>
          <a:ext cx="1" cy="1"/>
        </a:xfrm>
        <a:custGeom>
          <a:avLst/>
          <a:gdLst/>
          <a:ahLst/>
          <a:cxnLst/>
          <a:rect l="0" t="0" r="0" b="0"/>
          <a:pathLst/>
        </a:custGeom>
        <a:solidFill>
          <a:srgbClr val="707070"/>
        </a:solidFill>
        <a:ln w="12700" cap="flat" cmpd="sng" algn="ctr">
          <a:solidFill>
            <a:schemeClr val="accent1"/>
          </a:solidFill>
          <a:prstDash val="solid"/>
          <a:miter lim="800000"/>
          <a:headEnd type="none" w="med" len="med"/>
          <a:tailEnd type="none" w="med" len="med"/>
        </a:ln>
        <a:effectLst/>
      </a:spPr>
      <a:bodyPr vert="horz" wrap="square" lIns="45720" tIns="45720" rIns="45720" bIns="45720" numCol="1" anchor="t" anchorCtr="0" compatLnSpc="1">
        <a:prstTxWarp prst="textNoShape">
          <a:avLst/>
        </a:prstTxWarp>
        <a:spAutoFit/>
      </a:bodyPr>
      <a:lstStyle>
        <a:defPPr marL="0" marR="0" indent="0" algn="l" defTabSz="457200" rtl="0" eaLnBrk="1" fontAlgn="base" latinLnBrk="0" hangingPunct="0">
          <a:lnSpc>
            <a:spcPct val="93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Gill Sans MT" pitchFamily="34" charset="0"/>
            <a:ea typeface="Gill Sans MT" pitchFamily="34" charset="0"/>
            <a:cs typeface="Gill Sans MT" pitchFamily="34" charset="0"/>
            <a:sym typeface="Gill Sans MT" pitchFamily="34" charset="0"/>
          </a:defRPr>
        </a:defPPr>
      </a:lstStyle>
    </a:lnDef>
  </a:objectDefaults>
  <a:extraClrSchemeLst/>
</a:theme>
</file>

<file path=ppt/theme/theme2.xml><?xml version="1.0" encoding="utf-8"?>
<a:theme xmlns:a="http://schemas.openxmlformats.org/drawingml/2006/main" name="Office Theme - 1_Title Slide">
  <a:themeElements>
    <a:clrScheme name="">
      <a:dk1>
        <a:srgbClr val="000000"/>
      </a:dk1>
      <a:lt1>
        <a:srgbClr val="FFFFFF"/>
      </a:lt1>
      <a:dk2>
        <a:srgbClr val="A7A7A7"/>
      </a:dk2>
      <a:lt2>
        <a:srgbClr val="535353"/>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FF"/>
      </a:folHlink>
    </a:clrScheme>
    <a:fontScheme name="Office Theme - 1_Title Slide">
      <a:majorFont>
        <a:latin typeface="Calibri"/>
        <a:ea typeface=""/>
        <a:cs typeface="Calibri"/>
      </a:majorFont>
      <a:minorFont>
        <a:latin typeface="Gill Sans MT"/>
        <a:ea typeface="Gill Sans MT"/>
        <a:cs typeface="Gill Sans M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707070"/>
        </a:solidFill>
        <a:ln w="12700" cap="flat" cmpd="sng" algn="ctr">
          <a:solidFill>
            <a:schemeClr val="accent1"/>
          </a:solidFill>
          <a:prstDash val="solid"/>
          <a:miter lim="800000"/>
          <a:headEnd type="none" w="med" len="med"/>
          <a:tailEnd type="none" w="med" len="med"/>
        </a:ln>
        <a:effectLst/>
      </a:spPr>
      <a:bodyPr vert="horz" wrap="square" lIns="45720" tIns="45720" rIns="45720" bIns="45720" numCol="1" anchor="t" anchorCtr="0" compatLnSpc="1">
        <a:prstTxWarp prst="textNoShape">
          <a:avLst/>
        </a:prstTxWarp>
        <a:spAutoFit/>
      </a:bodyPr>
      <a:lstStyle>
        <a:defPPr marL="0" marR="0" indent="0" algn="l" defTabSz="457200" rtl="0" eaLnBrk="1" fontAlgn="base" latinLnBrk="0" hangingPunct="0">
          <a:lnSpc>
            <a:spcPct val="93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Gill Sans MT" pitchFamily="34" charset="0"/>
            <a:ea typeface="Gill Sans MT" pitchFamily="34" charset="0"/>
            <a:cs typeface="Gill Sans MT" pitchFamily="34" charset="0"/>
            <a:sym typeface="Gill Sans MT" pitchFamily="34" charset="0"/>
          </a:defRPr>
        </a:defPPr>
      </a:lstStyle>
    </a:spDef>
    <a:lnDef>
      <a:spPr bwMode="auto">
        <a:xfrm>
          <a:off x="0" y="0"/>
          <a:ext cx="1" cy="1"/>
        </a:xfrm>
        <a:custGeom>
          <a:avLst/>
          <a:gdLst/>
          <a:ahLst/>
          <a:cxnLst/>
          <a:rect l="0" t="0" r="0" b="0"/>
          <a:pathLst/>
        </a:custGeom>
        <a:solidFill>
          <a:srgbClr val="707070"/>
        </a:solidFill>
        <a:ln w="12700" cap="flat" cmpd="sng" algn="ctr">
          <a:solidFill>
            <a:schemeClr val="accent1"/>
          </a:solidFill>
          <a:prstDash val="solid"/>
          <a:miter lim="800000"/>
          <a:headEnd type="none" w="med" len="med"/>
          <a:tailEnd type="none" w="med" len="med"/>
        </a:ln>
        <a:effectLst/>
      </a:spPr>
      <a:bodyPr vert="horz" wrap="square" lIns="45720" tIns="45720" rIns="45720" bIns="45720" numCol="1" anchor="t" anchorCtr="0" compatLnSpc="1">
        <a:prstTxWarp prst="textNoShape">
          <a:avLst/>
        </a:prstTxWarp>
        <a:spAutoFit/>
      </a:bodyPr>
      <a:lstStyle>
        <a:defPPr marL="0" marR="0" indent="0" algn="l" defTabSz="457200" rtl="0" eaLnBrk="1" fontAlgn="base" latinLnBrk="0" hangingPunct="0">
          <a:lnSpc>
            <a:spcPct val="93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Gill Sans MT" pitchFamily="34" charset="0"/>
            <a:ea typeface="Gill Sans MT" pitchFamily="34" charset="0"/>
            <a:cs typeface="Gill Sans MT" pitchFamily="34" charset="0"/>
            <a:sym typeface="Gill Sans MT" pitchFamily="34" charset="0"/>
          </a:defRPr>
        </a:defPPr>
      </a:lstStyle>
    </a:lnDef>
  </a:objectDefaults>
  <a:extraClrSchemeLst/>
</a:theme>
</file>

<file path=ppt/theme/theme3.xml><?xml version="1.0" encoding="utf-8"?>
<a:theme xmlns:a="http://schemas.openxmlformats.org/drawingml/2006/main" name="Office Theme - Title and Content">
  <a:themeElements>
    <a:clrScheme name="">
      <a:dk1>
        <a:srgbClr val="000000"/>
      </a:dk1>
      <a:lt1>
        <a:srgbClr val="FFFFFF"/>
      </a:lt1>
      <a:dk2>
        <a:srgbClr val="A7A7A7"/>
      </a:dk2>
      <a:lt2>
        <a:srgbClr val="535353"/>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FF"/>
      </a:folHlink>
    </a:clrScheme>
    <a:fontScheme name="Office Theme - Title and Content">
      <a:majorFont>
        <a:latin typeface="Calibri"/>
        <a:ea typeface=""/>
        <a:cs typeface="Calibri"/>
      </a:majorFont>
      <a:minorFont>
        <a:latin typeface="Gill Sans MT"/>
        <a:ea typeface="Gill Sans MT"/>
        <a:cs typeface="Gill Sans M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707070"/>
        </a:solidFill>
        <a:ln w="12700" cap="flat" cmpd="sng" algn="ctr">
          <a:solidFill>
            <a:schemeClr val="accent1"/>
          </a:solidFill>
          <a:prstDash val="solid"/>
          <a:miter lim="800000"/>
          <a:headEnd type="none" w="med" len="med"/>
          <a:tailEnd type="none" w="med" len="med"/>
        </a:ln>
        <a:effectLst/>
      </a:spPr>
      <a:bodyPr vert="horz" wrap="square" lIns="45720" tIns="45720" rIns="45720" bIns="45720" numCol="1" anchor="t" anchorCtr="0" compatLnSpc="1">
        <a:prstTxWarp prst="textNoShape">
          <a:avLst/>
        </a:prstTxWarp>
        <a:spAutoFit/>
      </a:bodyPr>
      <a:lstStyle>
        <a:defPPr marL="0" marR="0" indent="0" algn="l" defTabSz="457200" rtl="0" eaLnBrk="1" fontAlgn="base" latinLnBrk="0" hangingPunct="0">
          <a:lnSpc>
            <a:spcPct val="93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Gill Sans MT" pitchFamily="34" charset="0"/>
            <a:ea typeface="Gill Sans MT" pitchFamily="34" charset="0"/>
            <a:cs typeface="Gill Sans MT" pitchFamily="34" charset="0"/>
            <a:sym typeface="Gill Sans MT" pitchFamily="34" charset="0"/>
          </a:defRPr>
        </a:defPPr>
      </a:lstStyle>
    </a:spDef>
    <a:lnDef>
      <a:spPr bwMode="auto">
        <a:xfrm>
          <a:off x="0" y="0"/>
          <a:ext cx="1" cy="1"/>
        </a:xfrm>
        <a:custGeom>
          <a:avLst/>
          <a:gdLst/>
          <a:ahLst/>
          <a:cxnLst/>
          <a:rect l="0" t="0" r="0" b="0"/>
          <a:pathLst/>
        </a:custGeom>
        <a:solidFill>
          <a:srgbClr val="707070"/>
        </a:solidFill>
        <a:ln w="12700" cap="flat" cmpd="sng" algn="ctr">
          <a:solidFill>
            <a:schemeClr val="accent1"/>
          </a:solidFill>
          <a:prstDash val="solid"/>
          <a:miter lim="800000"/>
          <a:headEnd type="none" w="med" len="med"/>
          <a:tailEnd type="none" w="med" len="med"/>
        </a:ln>
        <a:effectLst/>
      </a:spPr>
      <a:bodyPr vert="horz" wrap="square" lIns="45720" tIns="45720" rIns="45720" bIns="45720" numCol="1" anchor="t" anchorCtr="0" compatLnSpc="1">
        <a:prstTxWarp prst="textNoShape">
          <a:avLst/>
        </a:prstTxWarp>
        <a:spAutoFit/>
      </a:bodyPr>
      <a:lstStyle>
        <a:defPPr marL="0" marR="0" indent="0" algn="l" defTabSz="457200" rtl="0" eaLnBrk="1" fontAlgn="base" latinLnBrk="0" hangingPunct="0">
          <a:lnSpc>
            <a:spcPct val="93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Gill Sans MT" pitchFamily="34" charset="0"/>
            <a:ea typeface="Gill Sans MT" pitchFamily="34" charset="0"/>
            <a:cs typeface="Gill Sans MT" pitchFamily="34" charset="0"/>
            <a:sym typeface="Gill Sans MT" pitchFamily="34" charset="0"/>
          </a:defRPr>
        </a:defPPr>
      </a:lst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A7A7A7"/>
      </a:dk2>
      <a:lt2>
        <a:srgbClr val="535353"/>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54909</TotalTime>
  <Words>2073</Words>
  <Application>Microsoft Office PowerPoint</Application>
  <PresentationFormat>On-screen Show (4:3)</PresentationFormat>
  <Paragraphs>348</Paragraphs>
  <Slides>51</Slides>
  <Notes>0</Notes>
  <HiddenSlides>0</HiddenSlides>
  <MMClips>0</MMClips>
  <ScaleCrop>false</ScaleCrop>
  <HeadingPairs>
    <vt:vector size="4" baseType="variant">
      <vt:variant>
        <vt:lpstr>Theme</vt:lpstr>
      </vt:variant>
      <vt:variant>
        <vt:i4>3</vt:i4>
      </vt:variant>
      <vt:variant>
        <vt:lpstr>Slide Titles</vt:lpstr>
      </vt:variant>
      <vt:variant>
        <vt:i4>51</vt:i4>
      </vt:variant>
    </vt:vector>
  </HeadingPairs>
  <TitlesOfParts>
    <vt:vector size="54" baseType="lpstr">
      <vt:lpstr>Office Theme</vt:lpstr>
      <vt:lpstr>Office Theme - 1_Title Slide</vt:lpstr>
      <vt:lpstr>Office Theme - Title and Content</vt:lpstr>
      <vt:lpstr>Slide 1</vt:lpstr>
      <vt:lpstr>Slide 2</vt:lpstr>
      <vt:lpstr>Slide 3</vt:lpstr>
      <vt:lpstr>Slide 4</vt:lpstr>
      <vt:lpstr>Slide 5</vt:lpstr>
      <vt:lpstr>Slide 6</vt:lpstr>
      <vt:lpstr>Slide 7</vt:lpstr>
      <vt:lpstr>Slide 8</vt:lpstr>
      <vt:lpstr>Dataframe Features:- </vt:lpstr>
      <vt:lpstr>Slide 10</vt:lpstr>
      <vt:lpstr>Slide 11</vt:lpstr>
      <vt:lpstr>Slide 12</vt:lpstr>
      <vt:lpstr>Slide 13</vt:lpstr>
      <vt:lpstr>Creating Dataframe</vt:lpstr>
      <vt:lpstr>Slide 15</vt:lpstr>
      <vt:lpstr>Slide 16</vt:lpstr>
      <vt:lpstr>Slide 17</vt:lpstr>
      <vt:lpstr>Slide 18</vt:lpstr>
      <vt:lpstr>Slide 19</vt:lpstr>
      <vt:lpstr>Inferring Schema Manually:</vt:lpstr>
      <vt:lpstr>Inferring Schema Manually:</vt:lpstr>
      <vt:lpstr>Dealing with CSV files </vt:lpstr>
      <vt:lpstr>Read CSV File:</vt:lpstr>
      <vt:lpstr>Slide 24</vt:lpstr>
      <vt:lpstr> Dealing with null Values</vt:lpstr>
      <vt:lpstr>Slide 26</vt:lpstr>
      <vt:lpstr>Ebay Case Study : Auctions Data</vt:lpstr>
      <vt:lpstr>Ebay Case Study : Auctions Data</vt:lpstr>
      <vt:lpstr>Ebay Case Study</vt:lpstr>
      <vt:lpstr>Slide 30</vt:lpstr>
      <vt:lpstr>Slide 31</vt:lpstr>
      <vt:lpstr>Slide 32</vt:lpstr>
      <vt:lpstr>Slide 33</vt:lpstr>
      <vt:lpstr>Reading JSON Files :</vt:lpstr>
      <vt:lpstr>Slide 35</vt:lpstr>
      <vt:lpstr>Dealing XML Data</vt:lpstr>
      <vt:lpstr>Slide 37</vt:lpstr>
      <vt:lpstr>Dealing with Parquet files</vt:lpstr>
      <vt:lpstr>HiveContext and dataframes</vt:lpstr>
      <vt:lpstr>How to Create HiveContext:</vt:lpstr>
      <vt:lpstr>Writing Dataframe to Hive</vt:lpstr>
      <vt:lpstr>Load HiveTables into HiveContext</vt:lpstr>
      <vt:lpstr>Reading JDBC Tables:</vt:lpstr>
      <vt:lpstr>Writing Dataframe to JDBC :</vt:lpstr>
      <vt:lpstr>Slide 45</vt:lpstr>
      <vt:lpstr>Slide 46</vt:lpstr>
      <vt:lpstr>Slide 47</vt:lpstr>
      <vt:lpstr>SFPD case Study :</vt:lpstr>
      <vt:lpstr>Slide 49</vt:lpstr>
      <vt:lpstr>Slide 50</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ashok</dc:creator>
  <cp:lastModifiedBy>intellipaatmanish</cp:lastModifiedBy>
  <cp:revision>38</cp:revision>
  <dcterms:modified xsi:type="dcterms:W3CDTF">2018-01-11T18:23:47Z</dcterms:modified>
</cp:coreProperties>
</file>