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1" r:id="rId3"/>
  </p:sldMasterIdLst>
  <p:notesMasterIdLst>
    <p:notesMasterId r:id="rId32"/>
  </p:notesMasterIdLst>
  <p:sldIdLst>
    <p:sldId id="25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1" r:id="rId30"/>
    <p:sldId id="268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noProof="0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noProof="0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noProof="0" smtClean="0">
                <a:sym typeface="Times New Roman" pitchFamily="18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234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1pPr>
    <a:lvl2pPr indent="2286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2pPr>
    <a:lvl3pPr indent="4572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3pPr>
    <a:lvl4pPr indent="6858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4pPr>
    <a:lvl5pPr indent="9144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5F5D-6DC0-492B-BF8F-D4AD3C7E0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6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6DA7F-C7FD-497F-BC23-1806BD5C8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0C48-4844-4C04-8075-010E4C203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32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7CB8-2D3D-4CE2-8C1C-41226007B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82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AF3B-2EDD-4C64-8D58-DB434AF49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16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E9D5A-22CF-4131-B69D-3A12C6657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72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1743A-E529-40E4-874E-D4B451A6E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04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423C1-99A8-4506-9301-5978CFC82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0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2C42D-0017-47C4-82DC-577F04702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120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0672A-B177-4B83-A866-19E1041C1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4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B8931-52AE-476C-9CFA-9A9AD4100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4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54D52-D40E-4D4C-AA8E-547A01778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09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42CF-0D96-4FC1-A13C-13DB1D5AA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18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6AB0A-DC5D-43E4-87B1-C960FBE6A4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89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35F0E-1FE1-4393-BB14-7B15E6D8EA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86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302D8-9278-45D5-826F-D5B3413E6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87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2CB5-E405-4C34-9ED5-55574FF54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378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7D3B4-6E8B-4C2C-B6C4-E27689A67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243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1AA1-16DB-45A3-9034-25290FF19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534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00899-09A3-41BE-9435-F4BE00203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075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5EFB-4D69-4F17-B2C0-F4FC9F9DA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7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5E315-E793-4A94-8A2C-4B7EF6564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4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226E6-A687-4097-9BB0-E118B239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11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0525-280B-4D81-AAC4-A7D65C696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857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8A6E0-E881-4362-9E12-EEA048D5DD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545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BA3A5-BB37-4CA5-8239-D8C9710D2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363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988"/>
            <a:ext cx="2057400" cy="609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988"/>
            <a:ext cx="6019800" cy="6099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E5A4A-24B0-4A81-BC50-DF9908628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7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30AA7-F4FE-4689-A0EE-63D76627E3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1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9034-9AF6-436F-85E5-EFABE9C65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8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3FF3-6364-47E2-942A-BAFD3F528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4A3C-1B7A-4472-86BE-4D472E41F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45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CD34E-91CC-4DDB-A731-433F02442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90E0E-F0CD-4ECA-A971-21029BACA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intellipaat.com/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mailto:support@intellipaat.com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1588" y="6477000"/>
            <a:ext cx="9142412" cy="381000"/>
          </a:xfrm>
          <a:prstGeom prst="rect">
            <a:avLst/>
          </a:prstGeom>
          <a:solidFill>
            <a:srgbClr val="F79646"/>
          </a:solidFill>
          <a:ln w="25560">
            <a:solidFill>
              <a:srgbClr val="F79646"/>
            </a:solidFill>
            <a:round/>
            <a:headEnd/>
            <a:tailEnd/>
          </a:ln>
        </p:spPr>
        <p:txBody>
          <a:bodyPr lIns="45720" rIns="45720" anchor="ctr"/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algn="r" eaLnBrk="1">
              <a:lnSpc>
                <a:spcPct val="100000"/>
              </a:lnSpc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142875" y="6330950"/>
            <a:ext cx="3868738" cy="623888"/>
            <a:chOff x="0" y="0"/>
            <a:chExt cx="3868738" cy="623400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8143"/>
              <a:ext cx="3868738" cy="287113"/>
            </a:xfrm>
            <a:prstGeom prst="rect">
              <a:avLst/>
            </a:prstGeom>
            <a:solidFill>
              <a:srgbClr val="F79646"/>
            </a:solidFill>
            <a:ln w="25560">
              <a:solidFill>
                <a:srgbClr val="F79646"/>
              </a:solidFill>
              <a:round/>
              <a:headEnd/>
              <a:tailEnd/>
            </a:ln>
          </p:spPr>
          <p:txBody>
            <a:bodyPr lIns="45720" rIns="45720" anchor="ctr"/>
            <a:lstStyle>
              <a:lvl1pPr>
                <a:lnSpc>
                  <a:spcPct val="93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5" name="Rectangle 4"/>
            <p:cNvSpPr>
              <a:spLocks/>
            </p:cNvSpPr>
            <p:nvPr/>
          </p:nvSpPr>
          <p:spPr bwMode="auto">
            <a:xfrm>
              <a:off x="0" y="0"/>
              <a:ext cx="3868738" cy="62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000" tIns="45000" rIns="45000" bIns="45000" anchor="ctr">
              <a:spAutoFit/>
            </a:bodyPr>
            <a:lstStyle>
              <a:lvl1pPr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r>
                <a:rPr lang="en-US" altLang="en-US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Intellipaat Software Solutions Pvt. Ltd.</a:t>
              </a:r>
            </a:p>
          </p:txBody>
        </p:sp>
      </p:grpSp>
      <p:pic>
        <p:nvPicPr>
          <p:cNvPr id="1028" name="Picture 5" descr="image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500813"/>
            <a:ext cx="1027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9" name="Picture 6" descr="image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113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4283075" y="1320800"/>
            <a:ext cx="3175" cy="3643313"/>
          </a:xfrm>
          <a:prstGeom prst="line">
            <a:avLst/>
          </a:prstGeom>
          <a:noFill/>
          <a:ln w="936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endParaRPr lang="en-US"/>
          </a:p>
        </p:txBody>
      </p:sp>
      <p:sp>
        <p:nvSpPr>
          <p:cNvPr id="1031" name="Rectangl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000" tIns="45000" rIns="45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32" name="Rectangle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 MT" panose="020B0502020104020203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 MT" panose="020B0502020104020203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 MT" panose="020B0502020104020203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 MT" panose="020B0502020104020203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 MT" panose="020B0502020104020203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CBA5E171-0AA7-45E4-961B-E2C50C46B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lIns="45720" rIns="45720" anchor="ctr"/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algn="r" eaLnBrk="1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>
              <a:solidFill>
                <a:srgbClr val="F79646"/>
              </a:solidFill>
              <a:round/>
              <a:headEnd/>
              <a:tailEnd/>
            </a:ln>
          </p:spPr>
          <p:txBody>
            <a:bodyPr lIns="45720" rIns="45720" anchor="ctr"/>
            <a:lstStyle>
              <a:lvl1pPr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8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/>
              <a:r>
                <a:rPr lang="en-US" altLang="en-US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Intellipaat Software Solutions Pvt. Ltd.</a:t>
              </a:r>
            </a:p>
          </p:txBody>
        </p:sp>
      </p:grpSp>
      <p:sp>
        <p:nvSpPr>
          <p:cNvPr id="2052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eaLnBrk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© Copyright Intellipaat.com All rights reserved</a:t>
            </a:r>
          </a:p>
        </p:txBody>
      </p:sp>
      <p:pic>
        <p:nvPicPr>
          <p:cNvPr id="2053" name="Picture 6" descr="imag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54" name="Rectangle 7"/>
          <p:cNvSpPr>
            <a:spLocks/>
          </p:cNvSpPr>
          <p:nvPr/>
        </p:nvSpPr>
        <p:spPr bwMode="auto">
          <a:xfrm>
            <a:off x="171450" y="4665663"/>
            <a:ext cx="65436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eaLnBrk="1"/>
            <a:r>
              <a:rPr lang="en-US" alt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Century Schoolbook" panose="02040604050505020304" pitchFamily="18" charset="0"/>
              </a:rPr>
              <a:t>Email us – </a:t>
            </a:r>
            <a:r>
              <a:rPr lang="en-US" altLang="en-US" u="sng">
                <a:solidFill>
                  <a:srgbClr val="CCCCFF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Century Schoolbook" panose="02040604050505020304" pitchFamily="18" charset="0"/>
                <a:hlinkClick r:id="rId14"/>
              </a:rPr>
              <a:t>support@intellipaat.com</a:t>
            </a:r>
            <a:endParaRPr lang="en-US" altLang="en-US"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Century Schoolbook" panose="02040604050505020304" pitchFamily="18" charset="0"/>
            </a:endParaRPr>
          </a:p>
          <a:p>
            <a:pPr eaLnBrk="1"/>
            <a:endParaRPr lang="en-US" altLang="en-US"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Century Schoolbook" panose="02040604050505020304" pitchFamily="18" charset="0"/>
            </a:endParaRPr>
          </a:p>
          <a:p>
            <a:pPr eaLnBrk="1"/>
            <a:r>
              <a:rPr lang="en-US" alt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Century Schoolbook" panose="02040604050505020304" pitchFamily="18" charset="0"/>
              </a:rPr>
              <a:t>Visit us - </a:t>
            </a:r>
            <a:r>
              <a:rPr lang="en-US" altLang="en-US" u="sng">
                <a:solidFill>
                  <a:srgbClr val="CCCCFF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Century Schoolbook" panose="02040604050505020304" pitchFamily="18" charset="0"/>
                <a:hlinkClick r:id="rId15"/>
              </a:rPr>
              <a:t>https://intellipaat.com</a:t>
            </a:r>
            <a:endParaRPr lang="en-US" altLang="en-US"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Century Schoolbook" panose="02040604050505020304" pitchFamily="18" charset="0"/>
            </a:endParaRPr>
          </a:p>
          <a:p>
            <a:pPr eaLnBrk="1"/>
            <a:endParaRPr lang="en-US" altLang="en-US"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Century Schoolbook" panose="02040604050505020304" pitchFamily="18" charset="0"/>
            </a:endParaRPr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3355975" y="2713038"/>
            <a:ext cx="2644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eaLnBrk="1"/>
            <a:r>
              <a:rPr lang="en-US" altLang="en-US" sz="360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2057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C98B7BFB-161F-4892-AED5-B3D7F16C6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lIns="45720" rIns="45720" anchor="ctr"/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algn="r" eaLnBrk="1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3081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>
              <a:solidFill>
                <a:srgbClr val="F79646"/>
              </a:solidFill>
              <a:round/>
              <a:headEnd/>
              <a:tailEnd/>
            </a:ln>
          </p:spPr>
          <p:txBody>
            <a:bodyPr lIns="45720" rIns="45720" anchor="ctr"/>
            <a:lstStyle>
              <a:lvl1pPr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82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1pPr>
              <a:lvl2pPr marL="742950" indent="-28575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2pPr>
              <a:lvl3pPr marL="11430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3pPr>
              <a:lvl4pPr marL="16002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4pPr>
              <a:lvl5pPr marL="2057400" indent="-228600">
                <a:lnSpc>
                  <a:spcPct val="93000"/>
                </a:lnSpc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  <a:sym typeface="Gill Sans MT" panose="020B0502020104020203" pitchFamily="34" charset="0"/>
                </a:defRPr>
              </a:lvl9pPr>
            </a:lstStyle>
            <a:p>
              <a:pPr eaLnBrk="1"/>
              <a:r>
                <a:rPr lang="en-US" altLang="en-US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Intellipaat Software Solutions Pvt. Ltd.</a:t>
              </a:r>
            </a:p>
          </p:txBody>
        </p:sp>
      </p:grpSp>
      <p:sp>
        <p:nvSpPr>
          <p:cNvPr id="3076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1pPr>
            <a:lvl2pPr marL="742950" indent="-28575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2pPr>
            <a:lvl3pPr marL="11430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3pPr>
            <a:lvl4pPr marL="16002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4pPr>
            <a:lvl5pPr marL="2057400" indent="-228600">
              <a:lnSpc>
                <a:spcPct val="93000"/>
              </a:lnSpc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defRPr>
            </a:lvl9pPr>
          </a:lstStyle>
          <a:p>
            <a:pPr eaLnBrk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© Copyright Intellipaat.com All rights reserved</a:t>
            </a:r>
          </a:p>
        </p:txBody>
      </p:sp>
      <p:sp>
        <p:nvSpPr>
          <p:cNvPr id="3077" name="Rectangle 6"/>
          <p:cNvSpPr>
            <a:spLocks noGrp="1"/>
          </p:cNvSpPr>
          <p:nvPr>
            <p:ph type="title"/>
          </p:nvPr>
        </p:nvSpPr>
        <p:spPr bwMode="auto">
          <a:xfrm>
            <a:off x="498475" y="26988"/>
            <a:ext cx="5502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78" name="Picture 7" descr="imag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444500" y="1074738"/>
            <a:ext cx="6072188" cy="1587"/>
          </a:xfrm>
          <a:prstGeom prst="line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endParaRPr lang="en-US"/>
          </a:p>
        </p:txBody>
      </p:sp>
      <p:sp>
        <p:nvSpPr>
          <p:cNvPr id="4105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defRPr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6461BDCE-6F13-42C0-8DF2-3A222BCA3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C:\Users\admin\Desktop\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2284413"/>
            <a:ext cx="20193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4857750" y="3571875"/>
            <a:ext cx="3689350" cy="43656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 algn="ctr" eaLnBrk="1">
              <a:lnSpc>
                <a:spcPct val="93000"/>
              </a:lnSpc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SQL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6683765" cy="960668"/>
          </a:xfrm>
        </p:spPr>
        <p:txBody>
          <a:bodyPr/>
          <a:lstStyle/>
          <a:p>
            <a:r>
              <a:rPr lang="en-US" b="1" dirty="0"/>
              <a:t>Selecting columns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6850" y="2550987"/>
            <a:ext cx="7677150" cy="22236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"Sex"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"Sex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passendersDF.map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[Int](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().show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1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Renaming </a:t>
            </a:r>
            <a:r>
              <a:rPr lang="en-US" b="1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we use </a:t>
            </a:r>
            <a:r>
              <a:rPr lang="en-US" i="1" dirty="0" err="1"/>
              <a:t>withColumnRenamed</a:t>
            </a:r>
            <a:r>
              <a:rPr lang="en-US" dirty="0"/>
              <a:t> then we can rename the columns one-by-one, the result is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 can convert the Dataset to </a:t>
            </a:r>
            <a:r>
              <a:rPr lang="en-US" dirty="0" err="1"/>
              <a:t>DataFrame</a:t>
            </a:r>
            <a:r>
              <a:rPr lang="en-US" dirty="0"/>
              <a:t> and define all new column names in one step and the result is obviously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5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Columns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75" y="1952625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basis of your requirement you can rename the </a:t>
            </a:r>
            <a:r>
              <a:rPr lang="en-US" dirty="0" err="1" smtClean="0"/>
              <a:t>Dataframe</a:t>
            </a:r>
            <a:r>
              <a:rPr lang="en-US" dirty="0" smtClean="0"/>
              <a:t> Columns </a:t>
            </a:r>
            <a:r>
              <a:rPr lang="en-US" dirty="0" err="1" smtClean="0"/>
              <a:t>Allso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71600" y="2428546"/>
            <a:ext cx="7372350" cy="623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passendersDF.show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passendersDF.withColumnRenamed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withColumnRenamed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).show(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34" y="3194338"/>
            <a:ext cx="5716191" cy="27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87" y="260648"/>
            <a:ext cx="6683765" cy="960668"/>
          </a:xfrm>
        </p:spPr>
        <p:txBody>
          <a:bodyPr/>
          <a:lstStyle/>
          <a:p>
            <a:r>
              <a:rPr lang="en-US" b="1" dirty="0" smtClean="0"/>
              <a:t>Adding </a:t>
            </a:r>
            <a:r>
              <a:rPr lang="en-US" b="1" dirty="0"/>
              <a:t>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55275"/>
            <a:ext cx="6686550" cy="2833217"/>
          </a:xfrm>
        </p:spPr>
        <p:txBody>
          <a:bodyPr>
            <a:noAutofit/>
          </a:bodyPr>
          <a:lstStyle/>
          <a:p>
            <a:r>
              <a:rPr lang="en-US" sz="2000" b="1" dirty="0"/>
              <a:t>constant </a:t>
            </a:r>
            <a:r>
              <a:rPr lang="en-US" sz="2000" b="1" dirty="0" smtClean="0"/>
              <a:t>value</a:t>
            </a:r>
            <a:endParaRPr lang="en-US" sz="2000" dirty="0"/>
          </a:p>
          <a:p>
            <a:pPr lvl="1"/>
            <a:r>
              <a:rPr lang="en-US" sz="2000" dirty="0"/>
              <a:t>Adding a constant column is easy. Use the </a:t>
            </a:r>
            <a:r>
              <a:rPr lang="en-US" sz="2000" i="1" dirty="0" err="1"/>
              <a:t>withColumn</a:t>
            </a:r>
            <a:r>
              <a:rPr lang="en-US" sz="2000" dirty="0"/>
              <a:t> function and provide the name of the new column and the </a:t>
            </a:r>
            <a:r>
              <a:rPr lang="en-US" sz="2000" i="1" dirty="0"/>
              <a:t>lit()</a:t>
            </a:r>
            <a:r>
              <a:rPr lang="en-US" sz="2000" dirty="0"/>
              <a:t> with the value inside the </a:t>
            </a:r>
            <a:r>
              <a:rPr lang="en-US" sz="2000" dirty="0" smtClean="0"/>
              <a:t>brackets</a:t>
            </a:r>
          </a:p>
          <a:p>
            <a:pPr lvl="0"/>
            <a:r>
              <a:rPr lang="en-US" sz="2000" dirty="0" smtClean="0"/>
              <a:t>Ex: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passendersDF.withColumn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coount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)).show(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70" y="4122451"/>
            <a:ext cx="7606626" cy="18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Dynamic  value</a:t>
            </a:r>
          </a:p>
          <a:p>
            <a:pPr lvl="1"/>
            <a:r>
              <a:rPr lang="en-US" sz="2000" dirty="0"/>
              <a:t>You can take the help of any </a:t>
            </a:r>
            <a:r>
              <a:rPr lang="en-US" sz="2000" dirty="0" err="1"/>
              <a:t>sql</a:t>
            </a:r>
            <a:r>
              <a:rPr lang="en-US" sz="2000" dirty="0"/>
              <a:t> function to add dynamic value for the new Column </a:t>
            </a:r>
          </a:p>
          <a:p>
            <a:pPr lvl="1"/>
            <a:r>
              <a:rPr lang="en-US" sz="2000" b="1" dirty="0"/>
              <a:t>EX;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passendersDF.withColumn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Name_length"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passendersDF.col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	as[</a:t>
            </a:r>
            <a:r>
              <a:rPr lang="en-US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])).show(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437111"/>
            <a:ext cx="7341614" cy="1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UDF’s in Spark SQL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60848"/>
            <a:ext cx="81507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Spark supports user defined functions , If spark functions are not satisfactory for </a:t>
            </a:r>
          </a:p>
          <a:p>
            <a:r>
              <a:rPr lang="en-US" dirty="0" smtClean="0"/>
              <a:t>    your requirements then we can write our functionality.</a:t>
            </a:r>
            <a:endParaRPr lang="en-US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To write </a:t>
            </a:r>
            <a:r>
              <a:rPr lang="en-US" dirty="0" err="1" smtClean="0"/>
              <a:t>udfs</a:t>
            </a:r>
            <a:r>
              <a:rPr lang="en-US" dirty="0" smtClean="0"/>
              <a:t> we need to import the packages from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org.apache.spark.sql.function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._</a:t>
            </a:r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case  female passengers are eligible for 10% discount , this case we can write our </a:t>
            </a:r>
          </a:p>
          <a:p>
            <a:r>
              <a:rPr lang="en-US" dirty="0"/>
              <a:t>    Own functionality for given case.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6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UDF’s Spark SQL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7337" y="2273921"/>
            <a:ext cx="7827917" cy="16850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getEligibility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= (s 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eligibilityUdf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getEligibility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passendersDF.select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eligibilityUdf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"Sex"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))).show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404" y="3875737"/>
            <a:ext cx="859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Note : if you want to use this temporary function in the queries also you need to register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this function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SQLContext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HiveContext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8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UDF’s Spark: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3501008"/>
            <a:ext cx="7083335" cy="13003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</a:t>
            </a:r>
            <a:r>
              <a:rPr lang="en-US" sz="16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.register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checkeligibility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sz="1600" dirty="0" err="1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Name,checkeligibility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(Sex) as eligibility from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passengers"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show(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167" y="1880441"/>
            <a:ext cx="890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Registering </a:t>
            </a:r>
            <a:r>
              <a:rPr lang="en-US" dirty="0" err="1" smtClean="0"/>
              <a:t>udfs</a:t>
            </a:r>
            <a:r>
              <a:rPr lang="en-US" dirty="0" smtClean="0"/>
              <a:t> with </a:t>
            </a:r>
            <a:r>
              <a:rPr lang="en-US" dirty="0" err="1" smtClean="0"/>
              <a:t>SQLContext</a:t>
            </a:r>
            <a:r>
              <a:rPr lang="en-US" dirty="0" smtClean="0"/>
              <a:t> or </a:t>
            </a:r>
            <a:r>
              <a:rPr lang="en-US" dirty="0" err="1" smtClean="0"/>
              <a:t>HiveContext</a:t>
            </a:r>
            <a:r>
              <a:rPr lang="en-US" dirty="0" smtClean="0"/>
              <a:t> can help driver to use </a:t>
            </a:r>
            <a:r>
              <a:rPr lang="en-US" dirty="0" err="1" smtClean="0"/>
              <a:t>udfs</a:t>
            </a:r>
            <a:r>
              <a:rPr lang="en-US" dirty="0" smtClean="0"/>
              <a:t> in queries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6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7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Shared Variables in Spark: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Spark contains two different types of shared variables − one is </a:t>
            </a:r>
            <a:r>
              <a:rPr lang="en-US" sz="2400" b="1" dirty="0"/>
              <a:t>broadcast variables</a:t>
            </a:r>
            <a:r>
              <a:rPr lang="en-US" sz="2400" dirty="0"/>
              <a:t> and second is </a:t>
            </a:r>
            <a:r>
              <a:rPr lang="en-US" sz="2400" b="1" dirty="0" smtClean="0"/>
              <a:t>accumulators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b="1" dirty="0"/>
              <a:t>Broadcast variables</a:t>
            </a:r>
            <a:r>
              <a:rPr lang="en-US" sz="2400" dirty="0"/>
              <a:t> − used to efficiently, distribute large values.</a:t>
            </a:r>
          </a:p>
          <a:p>
            <a:pPr lvl="0"/>
            <a:r>
              <a:rPr lang="en-US" sz="2400" b="1" dirty="0"/>
              <a:t>Accumulators</a:t>
            </a:r>
            <a:r>
              <a:rPr lang="en-US" sz="2400" dirty="0"/>
              <a:t> − used to aggregate the information of particular collection.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92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ailiwick.io/content/images/2015/07/SQL_Join_Typ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768752" cy="47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9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4" y="1268760"/>
            <a:ext cx="8410575" cy="2833217"/>
          </a:xfrm>
        </p:spPr>
        <p:txBody>
          <a:bodyPr/>
          <a:lstStyle/>
          <a:p>
            <a:r>
              <a:rPr lang="en-US" sz="2000" dirty="0"/>
              <a:t>Broadcast variables allow the programmer to keep a read-only variable cached on each machine rather than shipping a copy of it with tasks. They can be </a:t>
            </a:r>
            <a:r>
              <a:rPr lang="en-US" sz="2000" dirty="0" smtClean="0"/>
              <a:t>used. For </a:t>
            </a:r>
            <a:r>
              <a:rPr lang="en-US" sz="2000" dirty="0"/>
              <a:t>example, to give every node, a copy of a large input dataset, in an efficient manner. Spark also attempts to distribute broadcast variables using efficient broadcast algorithms to reduce communication cost.</a:t>
            </a:r>
          </a:p>
          <a:p>
            <a:endParaRPr lang="en-US" sz="2000" dirty="0"/>
          </a:p>
        </p:txBody>
      </p:sp>
      <p:pic>
        <p:nvPicPr>
          <p:cNvPr id="4" name="Picture 3" descr="sparkcontext broadcast executo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960917"/>
            <a:ext cx="5057775" cy="3039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9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5502275" cy="971550"/>
          </a:xfrm>
        </p:spPr>
        <p:txBody>
          <a:bodyPr/>
          <a:lstStyle/>
          <a:p>
            <a:r>
              <a:rPr lang="en-US" sz="2800" b="1" dirty="0" smtClean="0"/>
              <a:t>How to Create Broadcast Variables 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303108"/>
            <a:ext cx="750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Broadcast variables</a:t>
            </a:r>
            <a:r>
              <a:rPr lang="en-US" dirty="0"/>
              <a:t> are created from a variable v by calling </a:t>
            </a:r>
            <a:r>
              <a:rPr lang="en-US" b="1" dirty="0" err="1"/>
              <a:t>SparkContext.broadcast</a:t>
            </a:r>
            <a:r>
              <a:rPr lang="en-US" b="1" dirty="0"/>
              <a:t>(v)</a:t>
            </a:r>
            <a:r>
              <a:rPr lang="en-US" dirty="0"/>
              <a:t>. The broadcast variable is a wrapper around </a:t>
            </a:r>
            <a:r>
              <a:rPr lang="en-US" b="1" dirty="0"/>
              <a:t>v</a:t>
            </a:r>
            <a:r>
              <a:rPr lang="en-US" dirty="0"/>
              <a:t>, and its value can be accessed by calling the </a:t>
            </a:r>
            <a:r>
              <a:rPr lang="en-US" b="1" dirty="0"/>
              <a:t>value</a:t>
            </a:r>
            <a:r>
              <a:rPr lang="en-US" dirty="0"/>
              <a:t> method. The code given below shows this −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834995"/>
            <a:ext cx="602687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</a:pP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scala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&gt;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broadcastVar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sc</a:t>
            </a:r>
            <a:r>
              <a:rPr lang="en-US" sz="1500" dirty="0" err="1">
                <a:solidFill>
                  <a:srgbClr val="666666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broadcast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(</a:t>
            </a:r>
            <a:r>
              <a:rPr lang="en-US" sz="900" b="1" dirty="0">
                <a:solidFill>
                  <a:srgbClr val="0E84B5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,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,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))</a:t>
            </a:r>
            <a:endParaRPr lang="en-US" sz="900" dirty="0"/>
          </a:p>
          <a:p>
            <a:pPr defTabSz="685800">
              <a:spcBef>
                <a:spcPct val="0"/>
              </a:spcBef>
            </a:pP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broadcastVar</a:t>
            </a:r>
            <a:r>
              <a:rPr lang="en-US" sz="900" b="1" dirty="0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02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org.apache.spark.broadcast.Broadcast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902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902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]]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E84B5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)</a:t>
            </a:r>
            <a:endParaRPr lang="en-US" sz="900" dirty="0"/>
          </a:p>
          <a:p>
            <a:pPr defTabSz="685800"/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scala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&gt;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broadcastVar</a:t>
            </a:r>
            <a:r>
              <a:rPr lang="en-US" sz="1500" dirty="0" err="1">
                <a:solidFill>
                  <a:srgbClr val="666666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value</a:t>
            </a:r>
            <a:endParaRPr lang="en-US" sz="900" dirty="0"/>
          </a:p>
          <a:p>
            <a:pPr defTabSz="685800">
              <a:spcBef>
                <a:spcPct val="0"/>
              </a:spcBef>
            </a:pPr>
            <a:r>
              <a:rPr lang="en-US" sz="1050" dirty="0">
                <a:solidFill>
                  <a:srgbClr val="333333"/>
                </a:solidFill>
                <a:latin typeface="Lucida Console" panose="020B0609040504020204" pitchFamily="49" charset="0"/>
              </a:rPr>
              <a:t>res0</a:t>
            </a:r>
            <a:r>
              <a:rPr lang="en-US" sz="900" b="1" dirty="0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902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902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]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02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E84B5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,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,</a:t>
            </a:r>
            <a:r>
              <a:rPr lang="en-US" sz="788" dirty="0">
                <a:solidFill>
                  <a:srgbClr val="333333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40A07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solidFill>
                  <a:srgbClr val="666666"/>
                </a:solidFill>
                <a:latin typeface="Lucida Console" panose="020B0609040504020204" pitchFamily="49" charset="0"/>
              </a:rPr>
              <a:t>)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8272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 the broadcast variable is created, it should be used instead of the value </a:t>
            </a:r>
            <a:r>
              <a:rPr lang="en-US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in any functions run on the cluster, so that </a:t>
            </a:r>
            <a:r>
              <a:rPr lang="en-US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is not shipped to the nodes more than once. In addition, the object </a:t>
            </a:r>
            <a:r>
              <a:rPr lang="en-US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should not be modified after its broadcast, in order to ensure that all nodes get the same value of the broadcast variable.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68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Broad Cast Variable 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0768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case class Employee(</a:t>
            </a:r>
            <a:r>
              <a:rPr lang="en-US" sz="1400" dirty="0" err="1"/>
              <a:t>name:String</a:t>
            </a:r>
            <a:r>
              <a:rPr lang="en-US" sz="1400" dirty="0"/>
              <a:t>, </a:t>
            </a:r>
            <a:r>
              <a:rPr lang="en-US" sz="1400" dirty="0" err="1"/>
              <a:t>age:Int</a:t>
            </a:r>
            <a:r>
              <a:rPr lang="en-US" sz="1400" dirty="0"/>
              <a:t>, </a:t>
            </a:r>
            <a:r>
              <a:rPr lang="en-US" sz="1400" dirty="0" err="1"/>
              <a:t>depId</a:t>
            </a:r>
            <a:r>
              <a:rPr lang="en-US" sz="1400" dirty="0"/>
              <a:t>: String)</a:t>
            </a:r>
          </a:p>
          <a:p>
            <a:r>
              <a:rPr lang="en-US" sz="1400" dirty="0"/>
              <a:t>case class Department(id: String, name: String)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employeesRDD</a:t>
            </a:r>
            <a:r>
              <a:rPr lang="en-US" sz="1400" dirty="0"/>
              <a:t> = </a:t>
            </a:r>
            <a:r>
              <a:rPr lang="en-US" sz="1400" dirty="0" err="1"/>
              <a:t>sc.parallelize</a:t>
            </a:r>
            <a:r>
              <a:rPr lang="en-US" sz="1400" dirty="0"/>
              <a:t>(</a:t>
            </a:r>
            <a:r>
              <a:rPr lang="en-US" sz="1400" dirty="0" err="1"/>
              <a:t>Seq</a:t>
            </a:r>
            <a:r>
              <a:rPr lang="en-US" sz="1400" dirty="0"/>
              <a:t>( </a:t>
            </a:r>
          </a:p>
          <a:p>
            <a:r>
              <a:rPr lang="en-US" sz="1400" dirty="0"/>
              <a:t>    Employee("Mary", 33, "IT"), Employee("Paul", 45, "IT"), Employee("Peter", 26, "MKT"), </a:t>
            </a:r>
          </a:p>
          <a:p>
            <a:r>
              <a:rPr lang="en-US" sz="1400" dirty="0"/>
              <a:t>    Employee("Jon", 34, "MKT"),Employee("Sarah", 29, "IT"),Employee("Steve", 21, "Intern")</a:t>
            </a:r>
          </a:p>
          <a:p>
            <a:r>
              <a:rPr lang="en-US" sz="1400" dirty="0"/>
              <a:t>))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departmentsRDD</a:t>
            </a:r>
            <a:r>
              <a:rPr lang="en-US" sz="1400" dirty="0"/>
              <a:t> = </a:t>
            </a:r>
            <a:r>
              <a:rPr lang="en-US" sz="1400" dirty="0" err="1"/>
              <a:t>sc.parallelize</a:t>
            </a:r>
            <a:r>
              <a:rPr lang="en-US" sz="1400" dirty="0"/>
              <a:t>(</a:t>
            </a:r>
            <a:r>
              <a:rPr lang="en-US" sz="1400" dirty="0" err="1"/>
              <a:t>Seq</a:t>
            </a:r>
            <a:r>
              <a:rPr lang="en-US" sz="1400" dirty="0"/>
              <a:t>( </a:t>
            </a:r>
          </a:p>
          <a:p>
            <a:r>
              <a:rPr lang="en-US" sz="1400" dirty="0"/>
              <a:t>    Department("IT", "IT  Department"),Department("MKT", "Marketing Department"),</a:t>
            </a:r>
          </a:p>
          <a:p>
            <a:r>
              <a:rPr lang="en-US" sz="1400" dirty="0"/>
              <a:t>    Department("FIN", "Finance &amp; Controlling")</a:t>
            </a:r>
          </a:p>
          <a:p>
            <a:r>
              <a:rPr lang="en-US" sz="1400" dirty="0"/>
              <a:t>))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employeesDF</a:t>
            </a:r>
            <a:r>
              <a:rPr lang="en-US" sz="1400" dirty="0"/>
              <a:t> = </a:t>
            </a:r>
            <a:r>
              <a:rPr lang="en-US" sz="1400" dirty="0" err="1"/>
              <a:t>employeesRDD.toDF</a:t>
            </a:r>
            <a:endParaRPr lang="en-US" sz="1400" dirty="0"/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departmentsDF</a:t>
            </a:r>
            <a:r>
              <a:rPr lang="en-US" sz="1400" dirty="0"/>
              <a:t> = </a:t>
            </a:r>
            <a:r>
              <a:rPr lang="en-US" sz="1400" dirty="0" err="1"/>
              <a:t>departmentsRDD.toDF</a:t>
            </a:r>
            <a:endParaRPr lang="en-US" sz="1400" dirty="0"/>
          </a:p>
          <a:p>
            <a:r>
              <a:rPr lang="en-US" sz="1400" b="1" dirty="0"/>
              <a:t>// The </a:t>
            </a:r>
            <a:r>
              <a:rPr lang="en-US" sz="1400" b="1" dirty="0" err="1"/>
              <a:t>DataFrame</a:t>
            </a:r>
            <a:r>
              <a:rPr lang="en-US" sz="1400" b="1" dirty="0"/>
              <a:t> API of Spark makes it very concise to create a broadcast variable out of the department </a:t>
            </a:r>
            <a:r>
              <a:rPr lang="en-US" sz="1400" b="1" dirty="0" err="1"/>
              <a:t>DataFrame</a:t>
            </a:r>
            <a:r>
              <a:rPr lang="en-US" sz="1400" b="1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// materializing the department data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tmpDepartments</a:t>
            </a:r>
            <a:r>
              <a:rPr lang="en-US" sz="1400" dirty="0"/>
              <a:t> = broadcast(departmentsDF.as("departments"))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 // join by </a:t>
            </a:r>
            <a:r>
              <a:rPr lang="en-US" sz="1400" b="1" dirty="0" err="1"/>
              <a:t>employees.depID</a:t>
            </a:r>
            <a:r>
              <a:rPr lang="en-US" sz="1400" b="1" dirty="0"/>
              <a:t> == departments.id</a:t>
            </a:r>
          </a:p>
          <a:p>
            <a:r>
              <a:rPr lang="en-US" sz="1400" dirty="0" err="1"/>
              <a:t>employeesDF.join</a:t>
            </a:r>
            <a:r>
              <a:rPr lang="en-US" sz="1400" dirty="0"/>
              <a:t>(broadcast(</a:t>
            </a:r>
            <a:r>
              <a:rPr lang="en-US" sz="1400" dirty="0" err="1"/>
              <a:t>tmpDepartments</a:t>
            </a:r>
            <a:r>
              <a:rPr lang="en-US" sz="1400" dirty="0"/>
              <a:t>),  $"</a:t>
            </a:r>
            <a:r>
              <a:rPr lang="en-US" sz="1400" dirty="0" err="1"/>
              <a:t>depId</a:t>
            </a:r>
            <a:r>
              <a:rPr lang="en-US" sz="1400" dirty="0"/>
              <a:t>" === $"id", "inner").show()</a:t>
            </a:r>
          </a:p>
        </p:txBody>
      </p:sp>
    </p:spTree>
    <p:extLst>
      <p:ext uri="{BB962C8B-B14F-4D97-AF65-F5344CB8AC3E}">
        <p14:creationId xmlns:p14="http://schemas.microsoft.com/office/powerpoint/2010/main" val="315469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Case study Broadcast variables :</a:t>
            </a:r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2430845"/>
            <a:ext cx="8277225" cy="39472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sqlContext.read.json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user/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us_states.json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broadcastStateData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sparkContext.broadcast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localDF.collectAsList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sqlContext.sparkContext.broadcast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localDF.schema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based on the store locations.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sqlContext.read.json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user/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store_locations.json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US state data with the broadcast variables.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sqlContext.createDataFrame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broadcastStateData.value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broadcastSchema.value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Join the </a:t>
            </a:r>
            <a:r>
              <a:rPr 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get an aggregate count of stores in each US Region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//"How many stores are in each US region?"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joinedDF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storesDF.join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"state"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census_region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).count()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joinedDF.show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475" y="1196752"/>
            <a:ext cx="8054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broadcasting </a:t>
            </a:r>
            <a:r>
              <a:rPr lang="en-US" dirty="0" err="1" smtClean="0"/>
              <a:t>us_states</a:t>
            </a:r>
            <a:r>
              <a:rPr lang="en-US" dirty="0" smtClean="0"/>
              <a:t> data so that every node will get same data for joining</a:t>
            </a:r>
          </a:p>
          <a:p>
            <a:r>
              <a:rPr lang="en-US" dirty="0" smtClean="0"/>
              <a:t>Tables instead of shuffling data between nodes in the cluster.</a:t>
            </a:r>
          </a:p>
          <a:p>
            <a:endParaRPr lang="en-US" dirty="0"/>
          </a:p>
          <a:p>
            <a:r>
              <a:rPr lang="en-US" dirty="0" smtClean="0"/>
              <a:t>See the below given code..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are Accumulators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>
                <a:latin typeface="Helvetica" charset="0"/>
                <a:sym typeface="Helvetica" charset="0"/>
              </a:rPr>
              <a:t> </a:t>
            </a:r>
            <a:r>
              <a:rPr lang="en-IN" sz="2000" dirty="0">
                <a:latin typeface="Gill Sans MT" pitchFamily="34" charset="0"/>
              </a:rPr>
              <a:t>We have seen data passed from driver program to cluster but have not seen the data </a:t>
            </a:r>
            <a:r>
              <a:rPr lang="en-IN" sz="2000" dirty="0" smtClean="0">
                <a:latin typeface="Gill Sans MT" pitchFamily="34" charset="0"/>
              </a:rPr>
              <a:t>from </a:t>
            </a:r>
            <a:r>
              <a:rPr lang="en-IN" sz="2000" dirty="0">
                <a:latin typeface="Gill Sans MT" pitchFamily="34" charset="0"/>
              </a:rPr>
              <a:t>nodes back to driver that could be aggregated across the clusters.</a:t>
            </a:r>
          </a:p>
          <a:p>
            <a:pPr>
              <a:buFont typeface="Wingdings" pitchFamily="2" charset="2"/>
              <a:buChar char="ü"/>
            </a:pPr>
            <a:endParaRPr lang="en-IN" sz="2000" dirty="0">
              <a:latin typeface="Gill Sans MT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>
                <a:latin typeface="Gill Sans MT" pitchFamily="34" charset="0"/>
              </a:rPr>
              <a:t> Accumulators provides a simple syntax for aggregating values from worker nodes back </a:t>
            </a:r>
          </a:p>
          <a:p>
            <a:pPr marL="0" indent="0">
              <a:buNone/>
            </a:pPr>
            <a:r>
              <a:rPr lang="en-IN" sz="2000" dirty="0">
                <a:latin typeface="Gill Sans MT" pitchFamily="34" charset="0"/>
              </a:rPr>
              <a:t> </a:t>
            </a:r>
            <a:r>
              <a:rPr lang="en-IN" sz="2000" dirty="0" smtClean="0">
                <a:latin typeface="Gill Sans MT" pitchFamily="34" charset="0"/>
              </a:rPr>
              <a:t>    </a:t>
            </a:r>
            <a:r>
              <a:rPr lang="en-IN" sz="2000" dirty="0">
                <a:latin typeface="Gill Sans MT" pitchFamily="34" charset="0"/>
              </a:rPr>
              <a:t>to the driver program.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34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38" y="1448915"/>
            <a:ext cx="8541062" cy="2833217"/>
          </a:xfrm>
        </p:spPr>
        <p:txBody>
          <a:bodyPr>
            <a:noAutofit/>
          </a:bodyPr>
          <a:lstStyle/>
          <a:p>
            <a:r>
              <a:rPr lang="en-US" sz="1600" dirty="0"/>
              <a:t>Accumulators are variables that are only “added” to through an associative operation and can therefore, be efficiently supported in parallel. They can be used to implement counters (as in </a:t>
            </a:r>
            <a:r>
              <a:rPr lang="en-US" sz="1600" dirty="0" err="1"/>
              <a:t>MapReduce</a:t>
            </a:r>
            <a:r>
              <a:rPr lang="en-US" sz="1600" dirty="0"/>
              <a:t>) or sums. Spark natively supports accumulators of numeric types, and programmers can add support for new types. If accumulators are created with a name, they will be displayed in </a:t>
            </a:r>
            <a:r>
              <a:rPr lang="en-US" sz="1600" b="1" dirty="0"/>
              <a:t>Spark’s UI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An accumulator is created from an initial value </a:t>
            </a:r>
            <a:r>
              <a:rPr lang="en-US" sz="1600" b="1" dirty="0"/>
              <a:t>v</a:t>
            </a:r>
            <a:r>
              <a:rPr lang="en-US" sz="1600" dirty="0"/>
              <a:t> by </a:t>
            </a:r>
            <a:r>
              <a:rPr lang="en-US" sz="1600" dirty="0" err="1"/>
              <a:t>calling</a:t>
            </a:r>
            <a:r>
              <a:rPr lang="en-US" sz="1600" b="1" dirty="0" err="1"/>
              <a:t>SparkContext.accumulator</a:t>
            </a:r>
            <a:r>
              <a:rPr lang="en-US" sz="1600" b="1" dirty="0"/>
              <a:t>(v)</a:t>
            </a:r>
            <a:r>
              <a:rPr lang="en-US" sz="1600" dirty="0"/>
              <a:t>. Tasks running on the cluster can then add to it using the </a:t>
            </a:r>
            <a:r>
              <a:rPr lang="en-US" sz="1600" b="1" dirty="0"/>
              <a:t>add</a:t>
            </a:r>
            <a:r>
              <a:rPr lang="en-US" sz="1600" dirty="0"/>
              <a:t> method or the += operator (in Scala and Python). However, they cannot read its value. Only the driver program can read the accumulator’s value, using its </a:t>
            </a:r>
            <a:r>
              <a:rPr lang="en-US" sz="1600" b="1" dirty="0"/>
              <a:t>value</a:t>
            </a:r>
            <a:r>
              <a:rPr lang="en-US" sz="1600" dirty="0"/>
              <a:t> </a:t>
            </a:r>
            <a:r>
              <a:rPr lang="en-US" sz="1600" dirty="0" smtClean="0"/>
              <a:t>method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63383" y="4297369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Open sans"/>
              </a:rPr>
              <a:t>when Spark ships this code to every executor the variables become local to that executor and its updated value is not relayed back to the driver.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57398" y="5229200"/>
            <a:ext cx="7126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Open sans"/>
              </a:rPr>
              <a:t>To avoid this problem we need to make </a:t>
            </a:r>
            <a:r>
              <a:rPr lang="en-IN" i="1" dirty="0" smtClean="0">
                <a:solidFill>
                  <a:srgbClr val="333333"/>
                </a:solidFill>
                <a:latin typeface="Open sans"/>
              </a:rPr>
              <a:t>a </a:t>
            </a:r>
            <a:r>
              <a:rPr lang="en-IN" b="1" i="1" dirty="0" smtClean="0">
                <a:solidFill>
                  <a:srgbClr val="333333"/>
                </a:solidFill>
                <a:latin typeface="Open sans"/>
              </a:rPr>
              <a:t>variable</a:t>
            </a:r>
            <a:r>
              <a:rPr lang="en-IN" dirty="0">
                <a:solidFill>
                  <a:srgbClr val="333333"/>
                </a:solidFill>
                <a:latin typeface="Open sans"/>
              </a:rPr>
              <a:t> an </a:t>
            </a:r>
            <a:r>
              <a:rPr lang="en-IN" b="1" dirty="0">
                <a:solidFill>
                  <a:srgbClr val="333333"/>
                </a:solidFill>
                <a:latin typeface="Open sans"/>
              </a:rPr>
              <a:t>accumulator</a:t>
            </a:r>
            <a:r>
              <a:rPr lang="en-IN" dirty="0">
                <a:solidFill>
                  <a:srgbClr val="333333"/>
                </a:solidFill>
                <a:latin typeface="Open sans"/>
              </a:rPr>
              <a:t> such that all the updates to this variable in every executor is relayed back to the driver.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13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WordCount</a:t>
            </a:r>
            <a:r>
              <a:rPr lang="en-US" sz="3200" dirty="0" smtClean="0"/>
              <a:t> with Accumulators:</a:t>
            </a:r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4293096"/>
            <a:ext cx="7426235" cy="1223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"/user/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/datasets/CHANGES.txt"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(_.split(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(W =&gt;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751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time the word length will be added to accumulator shared by Spark driver </a:t>
            </a:r>
          </a:p>
          <a:p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6078" y="2379045"/>
            <a:ext cx="4899116" cy="807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x)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3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Example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085" y="763542"/>
            <a:ext cx="9474629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SparkAccumulatorBroadcastJoin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purchaseInDelhi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payRDD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"userInfo.csv"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payRDD.map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=&gt;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),x))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usrRDD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"payments.csv"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usrPair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usrRDD.map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x =&gt;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"Delhi"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purchaseInDelhi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usrPair.collectAsMap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payPair.map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 =&gt; (v._1,(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(v._1),v._2)))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r.saveAsTextFile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of Delhi purchase 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purchaseInDelhi.value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0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Joins: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take Sample </a:t>
            </a:r>
            <a:r>
              <a:rPr lang="en-US" dirty="0" err="1" smtClean="0"/>
              <a:t>datsets</a:t>
            </a:r>
            <a:r>
              <a:rPr lang="en-US" dirty="0" smtClean="0"/>
              <a:t> having passengers data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2561961"/>
            <a:ext cx="7792491" cy="28392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setAppName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"Joins"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sqlContext.implicits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("com.databricks.spark.csv").option("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","true").option("header", "true").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user/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/datasets/passengers.csv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("com.databricks.spark.csv").option("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","true").option("header", "true").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"/user/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/datasets/gender_submission.csv"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passendersDF.registerTempTable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“passengers"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gensubDF.registerTempTable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gensub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3648" y="3501008"/>
            <a:ext cx="7128792" cy="9925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passendersDF.join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</a:p>
          <a:p>
            <a:pPr defTabSz="6858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//or</a:t>
            </a:r>
          </a:p>
          <a:p>
            <a:pPr defTabSz="6858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("select * from passengers p join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g").show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4694" y="2190750"/>
            <a:ext cx="480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Join will give all columns from joining tables</a:t>
            </a:r>
          </a:p>
          <a:p>
            <a:endParaRPr lang="en-US" dirty="0"/>
          </a:p>
          <a:p>
            <a:r>
              <a:rPr lang="en-US" b="1" dirty="0" smtClean="0"/>
              <a:t>Ex: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4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5900" y="3471945"/>
            <a:ext cx="7305675" cy="13619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passendersDF.join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gensubDF,passendersDF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passengers p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gensub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p.PassengerId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5900" y="2475016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join will give matched columns from table a and table B , on the basis of given column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Left Join or Left Outer Join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5" y="3267719"/>
            <a:ext cx="6659066" cy="1546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passendersDF.as(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).join(gensubDF.as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passengers  p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gensub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on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p.PassengerId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g.PassengerId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12" y="1740357"/>
            <a:ext cx="8722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join or left outer join will give all columns from left table and matching columns </a:t>
            </a:r>
          </a:p>
          <a:p>
            <a:r>
              <a:rPr lang="en-US" dirty="0" smtClean="0"/>
              <a:t>from right table , on the basis of given column condition. Non matching columns from right </a:t>
            </a:r>
          </a:p>
          <a:p>
            <a:r>
              <a:rPr lang="en-US" dirty="0" smtClean="0"/>
              <a:t>Table shown as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Right or Right Outer Join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01911" y="1872505"/>
            <a:ext cx="8477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join or right outer join will give all columns from right table and matching columns </a:t>
            </a:r>
          </a:p>
          <a:p>
            <a:r>
              <a:rPr lang="en-US" dirty="0" smtClean="0"/>
              <a:t>from left table , on the basis of given column condition. Non matching columns from left</a:t>
            </a:r>
          </a:p>
          <a:p>
            <a:r>
              <a:rPr lang="en-US" dirty="0" smtClean="0"/>
              <a:t>Table shown as null.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912" y="3463284"/>
            <a:ext cx="7272964" cy="1577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passendersDF.as(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).join(gensubDF.as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passengers p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gensub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on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p.PassengerId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g.PassengerId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clause is used to filer the data in </a:t>
            </a:r>
            <a:r>
              <a:rPr lang="en-US" dirty="0" err="1" smtClean="0"/>
              <a:t>Dataframes</a:t>
            </a:r>
            <a:r>
              <a:rPr lang="en-US" dirty="0" smtClean="0"/>
              <a:t> or Datasets.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100" y="3482307"/>
            <a:ext cx="7591425" cy="761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passendersDF.as(</a:t>
            </a:r>
            <a:r>
              <a:rPr 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).join(gensubDF.as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</a:t>
            </a:r>
            <a:r>
              <a:rPr 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passendersDF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gensubDF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PassengerId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).where(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t.PassengerId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null"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).show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6686550" cy="2833217"/>
          </a:xfrm>
        </p:spPr>
        <p:txBody>
          <a:bodyPr/>
          <a:lstStyle/>
          <a:p>
            <a:pPr lvl="0"/>
            <a:r>
              <a:rPr lang="en-US" sz="2000" dirty="0"/>
              <a:t>If we use </a:t>
            </a:r>
            <a:r>
              <a:rPr lang="en-US" sz="2000" i="1" dirty="0"/>
              <a:t>map</a:t>
            </a:r>
            <a:r>
              <a:rPr lang="en-US" sz="2000" dirty="0"/>
              <a:t>, then the result is a Dataset so the column types are inherited but the column names are lost.</a:t>
            </a:r>
          </a:p>
          <a:p>
            <a:pPr lvl="0"/>
            <a:r>
              <a:rPr lang="en-US" sz="2000" dirty="0"/>
              <a:t>If we use </a:t>
            </a:r>
            <a:r>
              <a:rPr lang="en-US" sz="2000" i="1" dirty="0"/>
              <a:t>select</a:t>
            </a:r>
            <a:r>
              <a:rPr lang="en-US" sz="2000" dirty="0"/>
              <a:t> and the column names, then the result is a </a:t>
            </a:r>
            <a:r>
              <a:rPr lang="en-US" sz="2000" dirty="0" err="1"/>
              <a:t>DataFrame</a:t>
            </a:r>
            <a:r>
              <a:rPr lang="en-US" sz="2000" dirty="0"/>
              <a:t>, so the type of the columns are lost.</a:t>
            </a:r>
          </a:p>
          <a:p>
            <a:pPr lvl="0"/>
            <a:r>
              <a:rPr lang="en-US" sz="2000" dirty="0"/>
              <a:t>If we use </a:t>
            </a:r>
            <a:r>
              <a:rPr lang="en-US" sz="2000" i="1" dirty="0"/>
              <a:t>select</a:t>
            </a:r>
            <a:r>
              <a:rPr lang="en-US" sz="2000" dirty="0"/>
              <a:t> and provide the column names AND the column types, then the result is a Dataset with seemingly proper column names and proper types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1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 - 1_Title Slid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1_Title Slid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 - Title and Conten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Title and Content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56444</TotalTime>
  <Words>1022</Words>
  <Application>Microsoft Office PowerPoint</Application>
  <PresentationFormat>On-screen Show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Century Schoolbook</vt:lpstr>
      <vt:lpstr>Courier New</vt:lpstr>
      <vt:lpstr>Gill Sans MT</vt:lpstr>
      <vt:lpstr>Helvetica</vt:lpstr>
      <vt:lpstr>Lucida Console</vt:lpstr>
      <vt:lpstr>Open sans</vt:lpstr>
      <vt:lpstr>Times New Roman</vt:lpstr>
      <vt:lpstr>Wingdings</vt:lpstr>
      <vt:lpstr>Office Theme</vt:lpstr>
      <vt:lpstr>Office Theme - 1_Title Slide</vt:lpstr>
      <vt:lpstr>Office Theme - Title and Content</vt:lpstr>
      <vt:lpstr>PowerPoint Presentation</vt:lpstr>
      <vt:lpstr>PowerPoint Presentation</vt:lpstr>
      <vt:lpstr>Spark SQL Joins:</vt:lpstr>
      <vt:lpstr>Full Join</vt:lpstr>
      <vt:lpstr>Inner Join :</vt:lpstr>
      <vt:lpstr>Left Join or Left Outer Join</vt:lpstr>
      <vt:lpstr>Right or Right Outer Join</vt:lpstr>
      <vt:lpstr>Where Clause :</vt:lpstr>
      <vt:lpstr>Selecting columns</vt:lpstr>
      <vt:lpstr>Selecting columns</vt:lpstr>
      <vt:lpstr>Renaming columns</vt:lpstr>
      <vt:lpstr>Renaming Columns</vt:lpstr>
      <vt:lpstr>Adding new columns</vt:lpstr>
      <vt:lpstr>Adding new Column</vt:lpstr>
      <vt:lpstr>UDF’s in Spark SQL :</vt:lpstr>
      <vt:lpstr>UDF’s Spark SQL</vt:lpstr>
      <vt:lpstr>UDF’s Spark:</vt:lpstr>
      <vt:lpstr>Shared Variables </vt:lpstr>
      <vt:lpstr>Shared Variables in Spark:</vt:lpstr>
      <vt:lpstr>Broadcast Variables</vt:lpstr>
      <vt:lpstr>How to Create Broadcast Variables ?</vt:lpstr>
      <vt:lpstr>Example Broad Cast Variable :</vt:lpstr>
      <vt:lpstr>Case study Broadcast variables :</vt:lpstr>
      <vt:lpstr>What are Accumulators ?</vt:lpstr>
      <vt:lpstr>Accumulators</vt:lpstr>
      <vt:lpstr>WordCount with Accumulators:</vt:lpstr>
      <vt:lpstr>Accumulator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</dc:creator>
  <cp:lastModifiedBy>Balaji</cp:lastModifiedBy>
  <cp:revision>47</cp:revision>
  <dcterms:modified xsi:type="dcterms:W3CDTF">2017-05-13T11:46:12Z</dcterms:modified>
</cp:coreProperties>
</file>