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  <p:sldMasterId id="2147483649" r:id="rId2"/>
    <p:sldMasterId id="2147483651" r:id="rId3"/>
  </p:sldMasterIdLst>
  <p:notesMasterIdLst>
    <p:notesMasterId r:id="rId48"/>
  </p:notesMasterIdLst>
  <p:sldIdLst>
    <p:sldId id="256" r:id="rId4"/>
    <p:sldId id="321" r:id="rId5"/>
    <p:sldId id="358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7" r:id="rId35"/>
    <p:sldId id="356" r:id="rId36"/>
    <p:sldId id="355" r:id="rId37"/>
    <p:sldId id="354" r:id="rId38"/>
    <p:sldId id="351" r:id="rId39"/>
    <p:sldId id="352" r:id="rId40"/>
    <p:sldId id="353" r:id="rId41"/>
    <p:sldId id="362" r:id="rId42"/>
    <p:sldId id="359" r:id="rId43"/>
    <p:sldId id="360" r:id="rId44"/>
    <p:sldId id="361" r:id="rId45"/>
    <p:sldId id="363" r:id="rId46"/>
    <p:sldId id="268" r:id="rId47"/>
  </p:sldIdLst>
  <p:sldSz cx="9144000" cy="6858000" type="screen4x3"/>
  <p:notesSz cx="6858000" cy="9144000"/>
  <p:defaultTextStyle>
    <a:defPPr>
      <a:defRPr lang="en-US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1pPr>
    <a:lvl2pPr marL="457200" algn="l" defTabSz="457200" rtl="0" fontAlgn="base" hangingPunct="0">
      <a:lnSpc>
        <a:spcPct val="93000"/>
      </a:lnSpc>
      <a:spcBef>
        <a:spcPct val="0"/>
      </a:spcBef>
      <a:spcAft>
        <a:spcPct val="0"/>
      </a:spcAft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2pPr>
    <a:lvl3pPr marL="914400" algn="l" defTabSz="457200" rtl="0" fontAlgn="base" hangingPunct="0">
      <a:lnSpc>
        <a:spcPct val="93000"/>
      </a:lnSpc>
      <a:spcBef>
        <a:spcPct val="0"/>
      </a:spcBef>
      <a:spcAft>
        <a:spcPct val="0"/>
      </a:spcAft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3pPr>
    <a:lvl4pPr marL="1371600" algn="l" defTabSz="457200" rtl="0" fontAlgn="base" hangingPunct="0">
      <a:lnSpc>
        <a:spcPct val="93000"/>
      </a:lnSpc>
      <a:spcBef>
        <a:spcPct val="0"/>
      </a:spcBef>
      <a:spcAft>
        <a:spcPct val="0"/>
      </a:spcAft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4pPr>
    <a:lvl5pPr marL="1828800" algn="l" defTabSz="457200" rtl="0" fontAlgn="base" hangingPunct="0">
      <a:lnSpc>
        <a:spcPct val="93000"/>
      </a:lnSpc>
      <a:spcBef>
        <a:spcPct val="0"/>
      </a:spcBef>
      <a:spcAft>
        <a:spcPct val="0"/>
      </a:spcAft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Gill Sans MT" panose="020B0502020104020203" pitchFamily="34" charset="0"/>
        <a:ea typeface="Gill Sans MT" panose="020B0502020104020203" pitchFamily="34" charset="0"/>
        <a:cs typeface="Gill Sans MT" panose="020B0502020104020203" pitchFamily="34" charset="0"/>
        <a:sym typeface="Gill Sans MT" panose="020B0502020104020203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717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Times New Roman" pitchFamily="18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Times New Roman" pitchFamily="18" charset="0"/>
              </a:rPr>
              <a:t>Second level</a:t>
            </a:r>
          </a:p>
          <a:p>
            <a:pPr lvl="2"/>
            <a:r>
              <a:rPr lang="en-US" noProof="0" smtClean="0">
                <a:sym typeface="Times New Roman" pitchFamily="18" charset="0"/>
              </a:rPr>
              <a:t>Third level</a:t>
            </a:r>
          </a:p>
          <a:p>
            <a:pPr lvl="3"/>
            <a:r>
              <a:rPr lang="en-US" noProof="0" smtClean="0">
                <a:sym typeface="Times New Roman" pitchFamily="18" charset="0"/>
              </a:rPr>
              <a:t>Fourth level</a:t>
            </a:r>
          </a:p>
          <a:p>
            <a:pPr lvl="4"/>
            <a:r>
              <a:rPr lang="en-US" noProof="0" smtClean="0">
                <a:sym typeface="Times New Roman" pitchFamily="18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790893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ts val="400"/>
      </a:spcBef>
      <a:spcAft>
        <a:spcPct val="0"/>
      </a:spcAft>
      <a:defRPr sz="1200" kern="1200">
        <a:solidFill>
          <a:srgbClr val="000000"/>
        </a:solidFill>
        <a:latin typeface="Times New Roman" pitchFamily="18" charset="0"/>
        <a:ea typeface="+mn-ea"/>
        <a:cs typeface="Times New Roman" pitchFamily="18" charset="0"/>
        <a:sym typeface="Times New Roman" panose="02020603050405020304" pitchFamily="18" charset="0"/>
      </a:defRPr>
    </a:lvl1pPr>
    <a:lvl2pPr indent="228600" algn="l" defTabSz="457200" rtl="0" eaLnBrk="0" fontAlgn="base" hangingPunct="0">
      <a:spcBef>
        <a:spcPts val="400"/>
      </a:spcBef>
      <a:spcAft>
        <a:spcPct val="0"/>
      </a:spcAft>
      <a:defRPr sz="1200" kern="1200">
        <a:solidFill>
          <a:srgbClr val="000000"/>
        </a:solidFill>
        <a:latin typeface="Times New Roman" pitchFamily="18" charset="0"/>
        <a:ea typeface="+mn-ea"/>
        <a:cs typeface="Times New Roman" pitchFamily="18" charset="0"/>
        <a:sym typeface="Times New Roman" panose="02020603050405020304" pitchFamily="18" charset="0"/>
      </a:defRPr>
    </a:lvl2pPr>
    <a:lvl3pPr indent="457200" algn="l" defTabSz="457200" rtl="0" eaLnBrk="0" fontAlgn="base" hangingPunct="0">
      <a:spcBef>
        <a:spcPts val="400"/>
      </a:spcBef>
      <a:spcAft>
        <a:spcPct val="0"/>
      </a:spcAft>
      <a:defRPr sz="1200" kern="1200">
        <a:solidFill>
          <a:srgbClr val="000000"/>
        </a:solidFill>
        <a:latin typeface="Times New Roman" pitchFamily="18" charset="0"/>
        <a:ea typeface="+mn-ea"/>
        <a:cs typeface="Times New Roman" pitchFamily="18" charset="0"/>
        <a:sym typeface="Times New Roman" panose="02020603050405020304" pitchFamily="18" charset="0"/>
      </a:defRPr>
    </a:lvl3pPr>
    <a:lvl4pPr indent="685800" algn="l" defTabSz="457200" rtl="0" eaLnBrk="0" fontAlgn="base" hangingPunct="0">
      <a:spcBef>
        <a:spcPts val="400"/>
      </a:spcBef>
      <a:spcAft>
        <a:spcPct val="0"/>
      </a:spcAft>
      <a:defRPr sz="1200" kern="1200">
        <a:solidFill>
          <a:srgbClr val="000000"/>
        </a:solidFill>
        <a:latin typeface="Times New Roman" pitchFamily="18" charset="0"/>
        <a:ea typeface="+mn-ea"/>
        <a:cs typeface="Times New Roman" pitchFamily="18" charset="0"/>
        <a:sym typeface="Times New Roman" panose="02020603050405020304" pitchFamily="18" charset="0"/>
      </a:defRPr>
    </a:lvl4pPr>
    <a:lvl5pPr indent="914400" algn="l" defTabSz="457200" rtl="0" eaLnBrk="0" fontAlgn="base" hangingPunct="0">
      <a:spcBef>
        <a:spcPts val="400"/>
      </a:spcBef>
      <a:spcAft>
        <a:spcPct val="0"/>
      </a:spcAft>
      <a:defRPr sz="1200" kern="1200">
        <a:solidFill>
          <a:srgbClr val="000000"/>
        </a:solidFill>
        <a:latin typeface="Times New Roman" pitchFamily="18" charset="0"/>
        <a:ea typeface="+mn-ea"/>
        <a:cs typeface="Times New Roman" pitchFamily="18" charset="0"/>
        <a:sym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CE144303-68B6-4280-BD9B-B415C78212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723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3554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en-US" b="1"/>
              <a:t>Audio:</a:t>
            </a:r>
          </a:p>
          <a:p>
            <a:r>
              <a:rPr lang="en-US" altLang="en-US"/>
              <a:t>Thank you for attending the course. </a:t>
            </a:r>
          </a:p>
        </p:txBody>
      </p:sp>
    </p:spTree>
    <p:extLst>
      <p:ext uri="{BB962C8B-B14F-4D97-AF65-F5344CB8AC3E}">
        <p14:creationId xmlns:p14="http://schemas.microsoft.com/office/powerpoint/2010/main" xmlns="" val="89425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53C3B7-ED81-4EF7-820B-E5197323EA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9943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48AE4D-B034-46F0-BB1E-361977F2A3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1127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583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583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7EF36A-A756-427A-942C-140C311A46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2985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D42D6D-245B-41E6-9923-3B39ABE5C9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1259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E8F943-9180-402E-A398-C2F578CBFD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76143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76C1D2-67FD-4820-9B71-9ED50BD34D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39833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FBDB75-90AE-4DF1-9C1F-19E666017C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06608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4D10DC-37C8-4643-B017-E6287740D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35300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398228-D305-41A9-85D8-248FB8096A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97402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2A57BE-3BB2-471E-9E4D-E1E4E3A472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3699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68BD78-D5B7-43C5-A4B4-13FF08104B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4870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BFC6E5-88CD-4243-97BA-78B22A2C8F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99094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>
              <a:sym typeface="Gill Sans MT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93A24B-E597-4E04-B086-2B0AB203A7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02745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86035C-ED7A-4AB8-8DB6-8F7B857962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21272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C9B9D3-4838-4A43-B5FF-CD81A286AD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47936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D15565-2B1C-488A-A09A-42FDAC7B4E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15417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32EED6-04CB-4CCB-A0A1-E9BE3E0A4D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772858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EDD69B-8EB4-4029-95BC-9E4425516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746195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53B970-0426-4075-AA3C-58359EE248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24848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FE2026-9F50-4F70-933B-9E192494F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710910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9F1CB4-20E7-4BF7-BD4F-62DF826A68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269635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B40EA3-80EE-4835-A15D-E8559CE42A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2427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571E3A-5D93-4052-8927-8D00BA6CD8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762774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94B593-C91D-4EFA-B9A7-0CF03A00CB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38926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>
              <a:sym typeface="Gill Sans MT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02EF7F-1E16-4ABF-80B1-AFE39F3DCC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836601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E724A3-BCCC-4462-B79A-4834EEF5F7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7332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988"/>
            <a:ext cx="2057400" cy="609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988"/>
            <a:ext cx="6019800" cy="60991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932CAA-B611-45C5-9FD2-0491A52C72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9558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9B7C78-4BAE-42B0-A8EB-A77ADFE542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6665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4E5B8B-36D9-492F-9674-60A34E5B18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6062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38C2BC-F1E9-4439-A6F3-67340CAF3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1427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619E19-2AA2-4103-936F-15D81835E8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7218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3D9609-9B44-47F2-854D-C7A091FD6F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5799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>
              <a:sym typeface="Gill Sans MT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69314D-3967-49CB-9A76-14BD625CF4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9331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s://intellipaat.com/" TargetMode="Externa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mailto:support@intellipaat.com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/>
        </p:nvSpPr>
        <p:spPr bwMode="auto">
          <a:xfrm>
            <a:off x="1588" y="6477000"/>
            <a:ext cx="9142412" cy="381000"/>
          </a:xfrm>
          <a:prstGeom prst="rect">
            <a:avLst/>
          </a:prstGeom>
          <a:solidFill>
            <a:srgbClr val="F79646"/>
          </a:solidFill>
          <a:ln w="25560" cap="flat" cmpd="sng">
            <a:solidFill>
              <a:srgbClr val="F7964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142875" y="6330950"/>
            <a:ext cx="3868738" cy="623888"/>
            <a:chOff x="0" y="0"/>
            <a:chExt cx="3868738" cy="623400"/>
          </a:xfrm>
        </p:grpSpPr>
        <p:sp>
          <p:nvSpPr>
            <p:cNvPr id="2" name="Rectangle 3"/>
            <p:cNvSpPr>
              <a:spLocks/>
            </p:cNvSpPr>
            <p:nvPr/>
          </p:nvSpPr>
          <p:spPr bwMode="auto">
            <a:xfrm>
              <a:off x="0" y="168143"/>
              <a:ext cx="3868738" cy="287113"/>
            </a:xfrm>
            <a:prstGeom prst="rect">
              <a:avLst/>
            </a:prstGeom>
            <a:solidFill>
              <a:srgbClr val="F79646"/>
            </a:solidFill>
            <a:ln w="2556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/>
              </a:pPr>
              <a:endParaRPr lang="en-US">
                <a:latin typeface="Arial" pitchFamily="34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3" name="Rectangle 4"/>
            <p:cNvSpPr>
              <a:spLocks/>
            </p:cNvSpPr>
            <p:nvPr/>
          </p:nvSpPr>
          <p:spPr bwMode="auto">
            <a:xfrm>
              <a:off x="0" y="0"/>
              <a:ext cx="3868738" cy="6234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45000" tIns="45000" rIns="45000" bIns="45000" anchor="ctr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Intellipaat Software Solutions Pvt. Ltd.</a:t>
              </a:r>
            </a:p>
          </p:txBody>
        </p:sp>
      </p:grpSp>
      <p:pic>
        <p:nvPicPr>
          <p:cNvPr id="1028" name="Picture 5" descr="image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2438" y="6500813"/>
            <a:ext cx="1027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029" name="Picture 6" descr="image2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24113"/>
            <a:ext cx="21431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 flipH="1">
            <a:off x="4283075" y="1320800"/>
            <a:ext cx="3175" cy="3643313"/>
          </a:xfrm>
          <a:prstGeom prst="line">
            <a:avLst/>
          </a:prstGeom>
          <a:noFill/>
          <a:ln w="9360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000" tIns="45000" rIns="45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32" name="Rectangle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 MT" panose="020B0502020104020203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 MT" panose="020B0502020104020203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 MT" panose="020B0502020104020203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 MT" panose="020B0502020104020203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 MT" panose="020B0502020104020203" pitchFamily="34" charset="0"/>
              </a:rPr>
              <a:t>Fifth level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sldNum" sz="quarter" idx="2"/>
          </p:nvPr>
        </p:nvSpPr>
        <p:spPr bwMode="auto">
          <a:xfrm>
            <a:off x="4419600" y="6172200"/>
            <a:ext cx="2133600" cy="3683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2A1D2E05-B167-46D4-A6F1-C53C482E1B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Calibri" panose="020F0502020204030204" pitchFamily="34" charset="0"/>
          <a:cs typeface="+mj-cs"/>
          <a:sym typeface="Calibri" panose="020F0502020204030204" pitchFamily="34" charset="0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5pPr>
      <a:lvl6pPr marL="4572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6pPr>
      <a:lvl7pPr marL="9144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7pPr>
      <a:lvl8pPr marL="13716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8pPr>
      <a:lvl9pPr marL="18288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1pPr>
      <a:lvl2pPr marL="342900" indent="1143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2pPr>
      <a:lvl3pPr marL="342900" indent="5715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3pPr>
      <a:lvl4pPr marL="342900" indent="10287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4pPr>
      <a:lvl5pPr marL="342900" indent="14859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»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5pPr>
      <a:lvl6pPr marL="8001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6pPr>
      <a:lvl7pPr marL="12573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7pPr>
      <a:lvl8pPr marL="17145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8pPr>
      <a:lvl9pPr marL="21717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/>
          </p:cNvSpPr>
          <p:nvPr/>
        </p:nvSpPr>
        <p:spPr bwMode="auto">
          <a:xfrm>
            <a:off x="0" y="6475413"/>
            <a:ext cx="9142413" cy="382587"/>
          </a:xfrm>
          <a:prstGeom prst="rect">
            <a:avLst/>
          </a:prstGeom>
          <a:solidFill>
            <a:srgbClr val="F79646"/>
          </a:solidFill>
          <a:ln w="25400" cap="flat" cmpd="sng">
            <a:solidFill>
              <a:srgbClr val="F7964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grpSp>
        <p:nvGrpSpPr>
          <p:cNvPr id="2051" name="Group 2"/>
          <p:cNvGrpSpPr>
            <a:grpSpLocks/>
          </p:cNvGrpSpPr>
          <p:nvPr/>
        </p:nvGrpSpPr>
        <p:grpSpPr bwMode="auto">
          <a:xfrm>
            <a:off x="141288" y="6340475"/>
            <a:ext cx="3870325" cy="604838"/>
            <a:chOff x="0" y="-1"/>
            <a:chExt cx="3869553" cy="606172"/>
          </a:xfrm>
        </p:grpSpPr>
        <p:sp>
          <p:nvSpPr>
            <p:cNvPr id="2" name="Rectangle 3"/>
            <p:cNvSpPr>
              <a:spLocks/>
            </p:cNvSpPr>
            <p:nvPr/>
          </p:nvSpPr>
          <p:spPr bwMode="auto">
            <a:xfrm>
              <a:off x="0" y="160691"/>
              <a:ext cx="3869553" cy="284789"/>
            </a:xfrm>
            <a:prstGeom prst="rect">
              <a:avLst/>
            </a:prstGeom>
            <a:solidFill>
              <a:srgbClr val="F79646"/>
            </a:solidFill>
            <a:ln w="2540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2052" name="Rectangle 4"/>
            <p:cNvSpPr>
              <a:spLocks/>
            </p:cNvSpPr>
            <p:nvPr/>
          </p:nvSpPr>
          <p:spPr bwMode="auto">
            <a:xfrm>
              <a:off x="0" y="-1"/>
              <a:ext cx="3869553" cy="606172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Intellipaat Software Solutions Pvt. Ltd.</a:t>
              </a:r>
            </a:p>
          </p:txBody>
        </p:sp>
      </p:grpSp>
      <p:sp>
        <p:nvSpPr>
          <p:cNvPr id="2053" name="Rectangle 5"/>
          <p:cNvSpPr>
            <a:spLocks/>
          </p:cNvSpPr>
          <p:nvPr/>
        </p:nvSpPr>
        <p:spPr bwMode="auto">
          <a:xfrm>
            <a:off x="3886200" y="6516688"/>
            <a:ext cx="5105400" cy="288925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>
            <a:spAutoFit/>
          </a:bodyPr>
          <a:lstStyle/>
          <a:p>
            <a:pPr>
              <a:defRPr/>
            </a:pPr>
            <a:r>
              <a:rPr lang="en-US" sz="1400">
                <a:latin typeface="Arial" pitchFamily="34" charset="0"/>
                <a:cs typeface="Arial" pitchFamily="34" charset="0"/>
                <a:sym typeface="Arial" pitchFamily="34" charset="0"/>
              </a:rPr>
              <a:t>   © Copyright Intellipaat.com All rights reserved</a:t>
            </a:r>
          </a:p>
        </p:txBody>
      </p:sp>
      <p:pic>
        <p:nvPicPr>
          <p:cNvPr id="3" name="Picture 6" descr="image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4188" y="173038"/>
            <a:ext cx="21431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055" name="Rectangle 7"/>
          <p:cNvSpPr>
            <a:spLocks/>
          </p:cNvSpPr>
          <p:nvPr/>
        </p:nvSpPr>
        <p:spPr bwMode="auto">
          <a:xfrm>
            <a:off x="171450" y="4665663"/>
            <a:ext cx="6543675" cy="14097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>
            <a:spAutoFit/>
          </a:bodyPr>
          <a:lstStyle/>
          <a:p>
            <a:pPr>
              <a:defRPr/>
            </a:pPr>
            <a:r>
              <a:rPr lang="en-US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Email us – </a:t>
            </a:r>
            <a:r>
              <a:rPr lang="en-US" u="sng">
                <a:solidFill>
                  <a:srgbClr val="CCCCFF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  <a:hlinkClick r:id="rId14"/>
              </a:rPr>
              <a:t>support@intellipaat.com</a:t>
            </a:r>
            <a:endParaRPr lang="en-US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  <a:p>
            <a:pPr>
              <a:defRPr/>
            </a:pPr>
            <a:endParaRPr lang="en-US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  <a:p>
            <a:pPr>
              <a:defRPr/>
            </a:pPr>
            <a:r>
              <a:rPr lang="en-US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Visit us - </a:t>
            </a:r>
            <a:r>
              <a:rPr lang="en-US" u="sng">
                <a:solidFill>
                  <a:srgbClr val="CCCCFF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  <a:hlinkClick r:id="rId15"/>
              </a:rPr>
              <a:t>https://intellipaat.com</a:t>
            </a:r>
            <a:endParaRPr lang="en-US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  <a:p>
            <a:pPr>
              <a:defRPr/>
            </a:pPr>
            <a:endParaRPr lang="en-US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sp>
        <p:nvSpPr>
          <p:cNvPr id="2056" name="Rectangle 8"/>
          <p:cNvSpPr>
            <a:spLocks/>
          </p:cNvSpPr>
          <p:nvPr/>
        </p:nvSpPr>
        <p:spPr bwMode="auto">
          <a:xfrm>
            <a:off x="3355975" y="2713038"/>
            <a:ext cx="2644775" cy="638175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C00000"/>
                </a:solidFill>
              </a:rPr>
              <a:t>Thank You</a:t>
            </a:r>
          </a:p>
        </p:txBody>
      </p:sp>
      <p:sp>
        <p:nvSpPr>
          <p:cNvPr id="2057" name="Rectangle 9"/>
          <p:cNvSpPr>
            <a:spLocks noGrp="1"/>
          </p:cNvSpPr>
          <p:nvPr>
            <p:ph type="sldNum" sz="quarter" idx="2"/>
          </p:nvPr>
        </p:nvSpPr>
        <p:spPr bwMode="auto">
          <a:xfrm>
            <a:off x="4419600" y="6172200"/>
            <a:ext cx="2133600" cy="3683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0EB6B369-3D6E-4CFD-AA8D-87144DAF2A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Calibri" panose="020F0502020204030204" pitchFamily="34" charset="0"/>
          <a:cs typeface="+mj-cs"/>
          <a:sym typeface="Calibri" panose="020F0502020204030204" pitchFamily="34" charset="0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5pPr>
      <a:lvl6pPr marL="4572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6pPr>
      <a:lvl7pPr marL="9144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7pPr>
      <a:lvl8pPr marL="13716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8pPr>
      <a:lvl9pPr marL="18288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1pPr>
      <a:lvl2pPr marL="342900" indent="1143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2pPr>
      <a:lvl3pPr marL="342900" indent="5715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3pPr>
      <a:lvl4pPr marL="342900" indent="10287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4pPr>
      <a:lvl5pPr marL="342900" indent="14859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»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5pPr>
      <a:lvl6pPr marL="8001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6pPr>
      <a:lvl7pPr marL="12573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7pPr>
      <a:lvl8pPr marL="17145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8pPr>
      <a:lvl9pPr marL="21717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6475413"/>
            <a:ext cx="9142413" cy="382587"/>
          </a:xfrm>
          <a:prstGeom prst="rect">
            <a:avLst/>
          </a:prstGeom>
          <a:solidFill>
            <a:srgbClr val="F79646"/>
          </a:solidFill>
          <a:ln w="25400" cap="flat" cmpd="sng">
            <a:solidFill>
              <a:srgbClr val="F7964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grpSp>
        <p:nvGrpSpPr>
          <p:cNvPr id="4099" name="Group 2"/>
          <p:cNvGrpSpPr>
            <a:grpSpLocks/>
          </p:cNvGrpSpPr>
          <p:nvPr/>
        </p:nvGrpSpPr>
        <p:grpSpPr bwMode="auto">
          <a:xfrm>
            <a:off x="141288" y="6340475"/>
            <a:ext cx="3870325" cy="604838"/>
            <a:chOff x="0" y="-1"/>
            <a:chExt cx="3869553" cy="606172"/>
          </a:xfrm>
        </p:grpSpPr>
        <p:sp>
          <p:nvSpPr>
            <p:cNvPr id="2" name="Rectangle 3"/>
            <p:cNvSpPr>
              <a:spLocks/>
            </p:cNvSpPr>
            <p:nvPr/>
          </p:nvSpPr>
          <p:spPr bwMode="auto">
            <a:xfrm>
              <a:off x="0" y="160691"/>
              <a:ext cx="3869553" cy="284789"/>
            </a:xfrm>
            <a:prstGeom prst="rect">
              <a:avLst/>
            </a:prstGeom>
            <a:solidFill>
              <a:srgbClr val="F79646"/>
            </a:solidFill>
            <a:ln w="2540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20" rIns="45720"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4100" name="Rectangle 4"/>
            <p:cNvSpPr>
              <a:spLocks/>
            </p:cNvSpPr>
            <p:nvPr/>
          </p:nvSpPr>
          <p:spPr bwMode="auto">
            <a:xfrm>
              <a:off x="0" y="-1"/>
              <a:ext cx="3869553" cy="606172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Intellipaat Software Solutions Pvt. Ltd.</a:t>
              </a:r>
            </a:p>
          </p:txBody>
        </p:sp>
      </p:grpSp>
      <p:sp>
        <p:nvSpPr>
          <p:cNvPr id="4101" name="Rectangle 5"/>
          <p:cNvSpPr>
            <a:spLocks/>
          </p:cNvSpPr>
          <p:nvPr/>
        </p:nvSpPr>
        <p:spPr bwMode="auto">
          <a:xfrm>
            <a:off x="3886200" y="6516688"/>
            <a:ext cx="5105400" cy="288925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>
            <a:spAutoFit/>
          </a:bodyPr>
          <a:lstStyle/>
          <a:p>
            <a:pPr>
              <a:defRPr/>
            </a:pPr>
            <a:r>
              <a:rPr lang="en-US" sz="1400">
                <a:latin typeface="Arial" pitchFamily="34" charset="0"/>
                <a:cs typeface="Arial" pitchFamily="34" charset="0"/>
                <a:sym typeface="Arial" pitchFamily="34" charset="0"/>
              </a:rPr>
              <a:t>   © Copyright Intellipaat.com All rights reserved</a:t>
            </a:r>
          </a:p>
        </p:txBody>
      </p:sp>
      <p:sp>
        <p:nvSpPr>
          <p:cNvPr id="3" name="Rectangle 6"/>
          <p:cNvSpPr>
            <a:spLocks noGrp="1"/>
          </p:cNvSpPr>
          <p:nvPr>
            <p:ph type="title"/>
          </p:nvPr>
        </p:nvSpPr>
        <p:spPr bwMode="auto">
          <a:xfrm>
            <a:off x="498475" y="26988"/>
            <a:ext cx="55022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title style</a:t>
            </a:r>
          </a:p>
        </p:txBody>
      </p:sp>
      <p:pic>
        <p:nvPicPr>
          <p:cNvPr id="4102" name="Picture 7" descr="image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4188" y="173038"/>
            <a:ext cx="21431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44500" y="1074738"/>
            <a:ext cx="6072188" cy="1587"/>
          </a:xfrm>
          <a:prstGeom prst="line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45720"/>
          <a:lstStyle/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/>
          </p:cNvSpPr>
          <p:nvPr>
            <p:ph type="sldNum" sz="quarter" idx="2"/>
          </p:nvPr>
        </p:nvSpPr>
        <p:spPr bwMode="auto">
          <a:xfrm>
            <a:off x="4419600" y="6172200"/>
            <a:ext cx="2133600" cy="3683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6354AAC-66DC-4418-8272-608C61EF4C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Calibri" panose="020F0502020204030204" pitchFamily="34" charset="0"/>
          <a:cs typeface="+mj-cs"/>
          <a:sym typeface="Calibri" panose="020F0502020204030204" pitchFamily="34" charset="0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anose="020F0502020204030204" pitchFamily="34" charset="0"/>
          <a:cs typeface="Calibri" pitchFamily="34" charset="0"/>
          <a:sym typeface="Calibri" panose="020F0502020204030204" pitchFamily="34" charset="0"/>
        </a:defRPr>
      </a:lvl5pPr>
      <a:lvl6pPr marL="4572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6pPr>
      <a:lvl7pPr marL="9144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7pPr>
      <a:lvl8pPr marL="13716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8pPr>
      <a:lvl9pPr marL="1828800" algn="l" defTabSz="457200" rtl="0" fontAlgn="base" hangingPunct="0">
        <a:lnSpc>
          <a:spcPct val="102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cs typeface="Calibri" pitchFamily="34" charset="0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1pPr>
      <a:lvl2pPr marL="342900" indent="1143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2pPr>
      <a:lvl3pPr marL="342900" indent="5715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3pPr>
      <a:lvl4pPr marL="342900" indent="10287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4pPr>
      <a:lvl5pPr marL="342900" indent="1485900" algn="l" defTabSz="457200" rtl="0" eaLnBrk="0" fontAlgn="base" hangingPunct="0">
        <a:lnSpc>
          <a:spcPct val="93000"/>
        </a:lnSpc>
        <a:spcBef>
          <a:spcPts val="1400"/>
        </a:spcBef>
        <a:spcAft>
          <a:spcPct val="0"/>
        </a:spcAft>
        <a:buChar char="»"/>
        <a:defRPr sz="2800">
          <a:solidFill>
            <a:srgbClr val="000000"/>
          </a:solidFill>
          <a:latin typeface="+mn-lt"/>
          <a:ea typeface="+mn-ea"/>
          <a:cs typeface="+mn-cs"/>
          <a:sym typeface="Gill Sans MT" panose="020B0502020104020203" pitchFamily="34" charset="0"/>
        </a:defRPr>
      </a:lvl5pPr>
      <a:lvl6pPr marL="8001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6pPr>
      <a:lvl7pPr marL="12573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7pPr>
      <a:lvl8pPr marL="17145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8pPr>
      <a:lvl9pPr marL="2171700" indent="1485900" algn="l" defTabSz="457200" rtl="0" fontAlgn="base" hangingPunct="0">
        <a:lnSpc>
          <a:spcPct val="93000"/>
        </a:lnSpc>
        <a:spcBef>
          <a:spcPts val="14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Gill Sans MT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kafka.apache.org/documentation/" TargetMode="Externa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spark strea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00808"/>
            <a:ext cx="4032448" cy="298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7164288" cy="424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085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Discretized Stream</a:t>
            </a:r>
            <a:r>
              <a:rPr lang="en-US" sz="2000" dirty="0"/>
              <a:t> or </a:t>
            </a:r>
            <a:r>
              <a:rPr lang="en-US" sz="2000" b="1" dirty="0" err="1"/>
              <a:t>DStream</a:t>
            </a:r>
            <a:r>
              <a:rPr lang="en-US" sz="2000" dirty="0"/>
              <a:t> is the basic abstraction provided by Spark Streaming. It represents a continuous stream of data, either the input data stream received from source, or the processed data stream generated by transforming the input stream. Internally, a </a:t>
            </a:r>
            <a:r>
              <a:rPr lang="en-US" sz="2000" dirty="0" err="1"/>
              <a:t>DStream</a:t>
            </a:r>
            <a:r>
              <a:rPr lang="en-US" sz="2000" dirty="0"/>
              <a:t> is represented by a continuous series of RDDs, which is Spark’s abstraction of an immutable,</a:t>
            </a:r>
          </a:p>
        </p:txBody>
      </p:sp>
      <p:pic>
        <p:nvPicPr>
          <p:cNvPr id="3074" name="Picture 2" descr="Spark Strea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969" y="3501008"/>
            <a:ext cx="7793831" cy="17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1413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688"/>
            <a:ext cx="6984776" cy="407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631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Processing Spark </a:t>
            </a:r>
            <a:r>
              <a:rPr lang="en-US" sz="3600" dirty="0" err="1" smtClean="0"/>
              <a:t>Dstreams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628800"/>
            <a:ext cx="5460310" cy="33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8910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Spark </a:t>
            </a:r>
            <a:r>
              <a:rPr lang="en-US" sz="3600" dirty="0" err="1" smtClean="0"/>
              <a:t>StreamingContext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Entry point to all streaming functionality</a:t>
            </a:r>
          </a:p>
          <a:p>
            <a:r>
              <a:rPr lang="en-US" sz="2000" dirty="0" smtClean="0"/>
              <a:t>You can create streaming Context from</a:t>
            </a:r>
          </a:p>
          <a:p>
            <a:pPr lvl="1" indent="0">
              <a:buNone/>
            </a:pPr>
            <a:r>
              <a:rPr lang="en-US" sz="2000" dirty="0" smtClean="0"/>
              <a:t>Existing </a:t>
            </a:r>
            <a:r>
              <a:rPr lang="en-US" sz="2000" dirty="0" err="1" smtClean="0"/>
              <a:t>SparkContext</a:t>
            </a:r>
            <a:endParaRPr lang="en-US" sz="2000" dirty="0" smtClean="0"/>
          </a:p>
          <a:p>
            <a:pPr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import </a:t>
            </a:r>
            <a:r>
              <a:rPr lang="en-US" sz="2000" dirty="0" err="1" smtClean="0"/>
              <a:t>org.apache.spark.streaming</a:t>
            </a:r>
            <a:r>
              <a:rPr lang="en-US" sz="2000" dirty="0" smtClean="0"/>
              <a:t>.{</a:t>
            </a:r>
            <a:r>
              <a:rPr lang="en-US" sz="2000" dirty="0" err="1" smtClean="0"/>
              <a:t>StreamingContext,Seconds</a:t>
            </a:r>
            <a:r>
              <a:rPr lang="en-US" sz="2000" dirty="0" smtClean="0"/>
              <a:t>}</a:t>
            </a:r>
          </a:p>
          <a:p>
            <a:pPr lvl="1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val</a:t>
            </a:r>
            <a:r>
              <a:rPr lang="en-US" sz="2000" dirty="0" smtClean="0"/>
              <a:t> </a:t>
            </a:r>
            <a:r>
              <a:rPr lang="en-US" sz="2000" dirty="0" err="1" smtClean="0"/>
              <a:t>ssc</a:t>
            </a:r>
            <a:r>
              <a:rPr lang="en-US" sz="2000" dirty="0" smtClean="0"/>
              <a:t> = new </a:t>
            </a:r>
            <a:r>
              <a:rPr lang="en-US" sz="2000" dirty="0" err="1" smtClean="0"/>
              <a:t>StreamingContext</a:t>
            </a:r>
            <a:r>
              <a:rPr lang="en-US" sz="2000" dirty="0" smtClean="0"/>
              <a:t>(</a:t>
            </a:r>
            <a:r>
              <a:rPr lang="en-US" sz="2000" dirty="0" err="1" smtClean="0"/>
              <a:t>sc,Secongd</a:t>
            </a:r>
            <a:r>
              <a:rPr lang="en-US" sz="2000" dirty="0" smtClean="0"/>
              <a:t>(5))</a:t>
            </a:r>
          </a:p>
          <a:p>
            <a:pPr lvl="1" indent="0">
              <a:buNone/>
            </a:pPr>
            <a:r>
              <a:rPr lang="en-US" sz="2000" dirty="0" smtClean="0"/>
              <a:t>Existing </a:t>
            </a:r>
            <a:r>
              <a:rPr lang="en-US" sz="2000" dirty="0" err="1" smtClean="0"/>
              <a:t>SparkConf</a:t>
            </a:r>
            <a:endParaRPr lang="en-US" sz="2000" dirty="0" smtClean="0"/>
          </a:p>
          <a:p>
            <a:pPr lvl="1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val</a:t>
            </a:r>
            <a:r>
              <a:rPr lang="en-US" sz="2000" dirty="0" smtClean="0"/>
              <a:t> </a:t>
            </a:r>
            <a:r>
              <a:rPr lang="en-US" sz="2000" dirty="0" err="1" smtClean="0"/>
              <a:t>ssc</a:t>
            </a:r>
            <a:r>
              <a:rPr lang="en-US" sz="2000" dirty="0" smtClean="0"/>
              <a:t> = new </a:t>
            </a:r>
            <a:r>
              <a:rPr lang="en-US" sz="2000" dirty="0" err="1" smtClean="0"/>
              <a:t>SparkContext</a:t>
            </a:r>
            <a:r>
              <a:rPr lang="en-US" sz="2000" dirty="0" smtClean="0"/>
              <a:t>(</a:t>
            </a:r>
            <a:r>
              <a:rPr lang="en-US" sz="2000" dirty="0" err="1" smtClean="0"/>
              <a:t>conf,Seconds</a:t>
            </a:r>
            <a:r>
              <a:rPr lang="en-US" sz="2000" dirty="0" smtClean="0"/>
              <a:t>(5))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1679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</a:t>
            </a:r>
            <a:r>
              <a:rPr lang="en-US" dirty="0" err="1" smtClean="0"/>
              <a:t>Dstream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8923" y="2179155"/>
            <a:ext cx="6250814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al</a:t>
            </a:r>
            <a:r>
              <a:rPr lang="en-US" dirty="0" smtClean="0"/>
              <a:t> </a:t>
            </a:r>
            <a:r>
              <a:rPr lang="en-US" dirty="0" err="1" smtClean="0"/>
              <a:t>ssc</a:t>
            </a:r>
            <a:r>
              <a:rPr lang="en-US" dirty="0" smtClean="0"/>
              <a:t> = new </a:t>
            </a:r>
            <a:r>
              <a:rPr lang="en-US" dirty="0" err="1" smtClean="0"/>
              <a:t>SparkContext</a:t>
            </a:r>
            <a:r>
              <a:rPr lang="en-US" dirty="0" smtClean="0"/>
              <a:t>(</a:t>
            </a:r>
            <a:r>
              <a:rPr lang="en-US" dirty="0" err="1" smtClean="0"/>
              <a:t>sparkConf,Seconds</a:t>
            </a:r>
            <a:r>
              <a:rPr lang="en-US" dirty="0" smtClean="0"/>
              <a:t>(5))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al</a:t>
            </a:r>
            <a:r>
              <a:rPr lang="en-US" dirty="0" smtClean="0"/>
              <a:t> </a:t>
            </a:r>
            <a:r>
              <a:rPr lang="en-US" dirty="0" err="1" smtClean="0"/>
              <a:t>lineDstream</a:t>
            </a:r>
            <a:r>
              <a:rPr lang="en-US" dirty="0" smtClean="0"/>
              <a:t> = </a:t>
            </a:r>
            <a:r>
              <a:rPr lang="en-US" dirty="0" err="1" smtClean="0"/>
              <a:t>ssc.textFileStream</a:t>
            </a:r>
            <a:r>
              <a:rPr lang="en-US" dirty="0" smtClean="0"/>
              <a:t>(“/user/</a:t>
            </a:r>
            <a:r>
              <a:rPr lang="en-US" dirty="0" err="1" smtClean="0"/>
              <a:t>cloudera</a:t>
            </a:r>
            <a:r>
              <a:rPr lang="en-US" dirty="0" smtClean="0"/>
              <a:t>/streaming”)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56" y="3139822"/>
            <a:ext cx="5715000" cy="1935956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 rot="10800000">
            <a:off x="7195930" y="3139822"/>
            <a:ext cx="1202635" cy="636104"/>
          </a:xfrm>
          <a:prstGeom prst="wedgeRectCallout">
            <a:avLst>
              <a:gd name="adj1" fmla="val 151894"/>
              <a:gd name="adj2" fmla="val 16496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60820" y="3319374"/>
            <a:ext cx="171918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Batch Interval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 rot="10800000">
            <a:off x="752794" y="5160261"/>
            <a:ext cx="2383799" cy="840490"/>
          </a:xfrm>
          <a:prstGeom prst="wedgeRectCallout">
            <a:avLst>
              <a:gd name="adj1" fmla="val -17528"/>
              <a:gd name="adj2" fmla="val 14410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2003" y="5384298"/>
            <a:ext cx="2383799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Dstream</a:t>
            </a:r>
            <a:r>
              <a:rPr lang="en-US" sz="1050" dirty="0">
                <a:solidFill>
                  <a:srgbClr val="FF0000"/>
                </a:solidFill>
              </a:rPr>
              <a:t> :A sequence of RDD’s </a:t>
            </a:r>
          </a:p>
          <a:p>
            <a:r>
              <a:rPr lang="en-US" sz="1050" dirty="0">
                <a:solidFill>
                  <a:srgbClr val="FF0000"/>
                </a:solidFill>
              </a:rPr>
              <a:t>representing a stream of data</a:t>
            </a:r>
          </a:p>
        </p:txBody>
      </p:sp>
      <p:sp>
        <p:nvSpPr>
          <p:cNvPr id="10" name="Rectangular Callout 9"/>
          <p:cNvSpPr/>
          <p:nvPr/>
        </p:nvSpPr>
        <p:spPr>
          <a:xfrm rot="10800000">
            <a:off x="5021650" y="5341575"/>
            <a:ext cx="1558055" cy="420245"/>
          </a:xfrm>
          <a:prstGeom prst="wedgeRectCallout">
            <a:avLst>
              <a:gd name="adj1" fmla="val -17528"/>
              <a:gd name="adj2" fmla="val 14410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1651" y="5338131"/>
            <a:ext cx="1447704" cy="43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Stored in </a:t>
            </a:r>
            <a:r>
              <a:rPr lang="en-US" sz="1200" dirty="0" err="1">
                <a:solidFill>
                  <a:srgbClr val="FF0000"/>
                </a:solidFill>
              </a:rPr>
              <a:t>Memmory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as RDD</a:t>
            </a:r>
          </a:p>
        </p:txBody>
      </p:sp>
    </p:spTree>
    <p:extLst>
      <p:ext uri="{BB962C8B-B14F-4D97-AF65-F5344CB8AC3E}">
        <p14:creationId xmlns:p14="http://schemas.microsoft.com/office/powerpoint/2010/main" xmlns="" val="266285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 err="1" smtClean="0"/>
              <a:t>Dstream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1909" y="1956227"/>
            <a:ext cx="7043065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class </a:t>
            </a:r>
            <a:r>
              <a:rPr lang="en-US" dirty="0" err="1" smtClean="0"/>
              <a:t>Emp</a:t>
            </a:r>
            <a:r>
              <a:rPr lang="en-US" dirty="0" smtClean="0"/>
              <a:t>(</a:t>
            </a:r>
            <a:r>
              <a:rPr lang="en-US" dirty="0" err="1" smtClean="0"/>
              <a:t>id:Int,name:String,sal:Double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empParser</a:t>
            </a:r>
            <a:r>
              <a:rPr lang="en-US" dirty="0" smtClean="0"/>
              <a:t>(</a:t>
            </a:r>
            <a:r>
              <a:rPr lang="en-US" dirty="0" err="1" smtClean="0"/>
              <a:t>line:String</a:t>
            </a:r>
            <a:r>
              <a:rPr lang="en-US" dirty="0" smtClean="0"/>
              <a:t>):</a:t>
            </a:r>
            <a:r>
              <a:rPr lang="en-US" dirty="0" err="1" smtClean="0"/>
              <a:t>Emp</a:t>
            </a:r>
            <a:r>
              <a:rPr lang="en-US" dirty="0" smtClean="0"/>
              <a:t>={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data = </a:t>
            </a:r>
            <a:r>
              <a:rPr lang="en-US" dirty="0" err="1" smtClean="0"/>
              <a:t>line.split</a:t>
            </a:r>
            <a:r>
              <a:rPr lang="en-US" dirty="0" smtClean="0"/>
              <a:t>(“,”)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Emp</a:t>
            </a:r>
            <a:r>
              <a:rPr lang="en-US" dirty="0" smtClean="0"/>
              <a:t>(data(0).</a:t>
            </a:r>
            <a:r>
              <a:rPr lang="en-US" dirty="0" err="1" smtClean="0"/>
              <a:t>toInt,data</a:t>
            </a:r>
            <a:r>
              <a:rPr lang="en-US" dirty="0" smtClean="0"/>
              <a:t>(1),data(2).</a:t>
            </a:r>
            <a:r>
              <a:rPr lang="en-US" dirty="0" err="1" smtClean="0"/>
              <a:t>toDouble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 smtClean="0"/>
              <a:t>lineDstream.foreachRDD</a:t>
            </a:r>
            <a:r>
              <a:rPr lang="en-US" dirty="0" smtClean="0"/>
              <a:t>(</a:t>
            </a:r>
            <a:r>
              <a:rPr lang="en-US" dirty="0" err="1" smtClean="0"/>
              <a:t>rdd</a:t>
            </a:r>
            <a:r>
              <a:rPr lang="en-US" dirty="0" smtClean="0"/>
              <a:t> =&gt;</a:t>
            </a:r>
            <a:r>
              <a:rPr lang="en-US" dirty="0"/>
              <a:t> </a:t>
            </a:r>
            <a:r>
              <a:rPr lang="en-US" dirty="0" err="1" smtClean="0"/>
              <a:t>rdd.map</a:t>
            </a:r>
            <a:r>
              <a:rPr lang="en-US" dirty="0" smtClean="0"/>
              <a:t>(</a:t>
            </a:r>
            <a:r>
              <a:rPr lang="en-US" dirty="0" err="1" smtClean="0"/>
              <a:t>empParser</a:t>
            </a:r>
            <a:r>
              <a:rPr lang="en-US" dirty="0" smtClean="0"/>
              <a:t>).</a:t>
            </a: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println</a:t>
            </a:r>
            <a:r>
              <a:rPr lang="en-US" dirty="0" smtClean="0"/>
              <a:t>))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813" y="3552861"/>
            <a:ext cx="3731988" cy="234059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854765" y="4286251"/>
            <a:ext cx="1798983" cy="377687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lineDstream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RDD’s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55374" y="5281624"/>
            <a:ext cx="1913439" cy="377687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EmpDstream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RDD’s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086600" y="4614241"/>
            <a:ext cx="1313259" cy="667382"/>
          </a:xfrm>
          <a:prstGeom prst="wedgeRectCallout">
            <a:avLst>
              <a:gd name="adj1" fmla="val -177927"/>
              <a:gd name="adj2" fmla="val 835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New RDD created for every batch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025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1409700" y="1552575"/>
            <a:ext cx="4662488" cy="26789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2749155" y="2463405"/>
            <a:ext cx="3858815" cy="1519237"/>
            <a:chOff x="0" y="0"/>
            <a:chExt cx="5143537" cy="2025388"/>
          </a:xfrm>
        </p:grpSpPr>
        <p:sp>
          <p:nvSpPr>
            <p:cNvPr id="13315" name="AutoShape 3"/>
            <p:cNvSpPr>
              <a:spLocks/>
            </p:cNvSpPr>
            <p:nvPr/>
          </p:nvSpPr>
          <p:spPr bwMode="auto">
            <a:xfrm>
              <a:off x="0" y="0"/>
              <a:ext cx="5143537" cy="20253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3555"/>
                  </a:moveTo>
                  <a:cubicBezTo>
                    <a:pt x="0" y="1592"/>
                    <a:pt x="627" y="0"/>
                    <a:pt x="1400" y="0"/>
                  </a:cubicBezTo>
                  <a:lnTo>
                    <a:pt x="3600" y="0"/>
                  </a:lnTo>
                  <a:lnTo>
                    <a:pt x="20200" y="0"/>
                  </a:lnTo>
                  <a:cubicBezTo>
                    <a:pt x="20973" y="0"/>
                    <a:pt x="21600" y="1592"/>
                    <a:pt x="21600" y="3555"/>
                  </a:cubicBezTo>
                  <a:lnTo>
                    <a:pt x="21600" y="17777"/>
                  </a:lnTo>
                  <a:cubicBezTo>
                    <a:pt x="21600" y="19740"/>
                    <a:pt x="20973" y="21332"/>
                    <a:pt x="20200" y="21332"/>
                  </a:cubicBezTo>
                  <a:lnTo>
                    <a:pt x="9000" y="21332"/>
                  </a:lnTo>
                  <a:lnTo>
                    <a:pt x="5136" y="21600"/>
                  </a:lnTo>
                  <a:lnTo>
                    <a:pt x="3600" y="21332"/>
                  </a:lnTo>
                  <a:lnTo>
                    <a:pt x="1400" y="21332"/>
                  </a:lnTo>
                  <a:cubicBezTo>
                    <a:pt x="627" y="21332"/>
                    <a:pt x="0" y="19740"/>
                    <a:pt x="0" y="17777"/>
                  </a:cubicBezTo>
                  <a:lnTo>
                    <a:pt x="0" y="12444"/>
                  </a:lnTo>
                  <a:close/>
                </a:path>
              </a:pathLst>
            </a:custGeom>
            <a:solidFill>
              <a:srgbClr val="E6E0EC"/>
            </a:solidFill>
            <a:ln w="25400" cap="flat" cmpd="sng">
              <a:solidFill>
                <a:srgbClr val="EEECE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4290" rIns="34290" anchor="ctr"/>
            <a:lstStyle/>
            <a:p>
              <a:endPara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endParaRPr>
            </a:p>
          </p:txBody>
        </p:sp>
        <p:sp>
          <p:nvSpPr>
            <p:cNvPr id="13316" name="Rectangle 4"/>
            <p:cNvSpPr>
              <a:spLocks/>
            </p:cNvSpPr>
            <p:nvPr/>
          </p:nvSpPr>
          <p:spPr bwMode="auto">
            <a:xfrm>
              <a:off x="97645" y="795487"/>
              <a:ext cx="4948247" cy="409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4290" rIns="34290" anchor="ctr">
              <a:spAutoFit/>
            </a:bodyPr>
            <a:lstStyle/>
            <a:p>
              <a:r>
                <a:rPr lang="en-US" altLang="en-US" sz="1500"/>
                <a:t>     A simple stream processing coding..</a:t>
              </a:r>
              <a:endParaRPr lang="en-US" altLang="en-US" sz="15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455346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409700" y="1552575"/>
            <a:ext cx="4662488" cy="26789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2749153" y="2463405"/>
            <a:ext cx="3965972" cy="1519237"/>
            <a:chOff x="0" y="0"/>
            <a:chExt cx="5286412" cy="2025388"/>
          </a:xfrm>
        </p:grpSpPr>
        <p:sp>
          <p:nvSpPr>
            <p:cNvPr id="14339" name="AutoShape 3"/>
            <p:cNvSpPr>
              <a:spLocks/>
            </p:cNvSpPr>
            <p:nvPr/>
          </p:nvSpPr>
          <p:spPr bwMode="auto">
            <a:xfrm>
              <a:off x="0" y="0"/>
              <a:ext cx="5286412" cy="20253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3555"/>
                  </a:moveTo>
                  <a:cubicBezTo>
                    <a:pt x="0" y="1592"/>
                    <a:pt x="610" y="0"/>
                    <a:pt x="1362" y="0"/>
                  </a:cubicBezTo>
                  <a:lnTo>
                    <a:pt x="3600" y="0"/>
                  </a:lnTo>
                  <a:lnTo>
                    <a:pt x="20238" y="0"/>
                  </a:lnTo>
                  <a:cubicBezTo>
                    <a:pt x="20990" y="0"/>
                    <a:pt x="21600" y="1592"/>
                    <a:pt x="21600" y="3555"/>
                  </a:cubicBezTo>
                  <a:lnTo>
                    <a:pt x="21600" y="17777"/>
                  </a:lnTo>
                  <a:cubicBezTo>
                    <a:pt x="21600" y="19740"/>
                    <a:pt x="20990" y="21332"/>
                    <a:pt x="20238" y="21332"/>
                  </a:cubicBezTo>
                  <a:lnTo>
                    <a:pt x="9000" y="21332"/>
                  </a:lnTo>
                  <a:lnTo>
                    <a:pt x="5136" y="21600"/>
                  </a:lnTo>
                  <a:lnTo>
                    <a:pt x="3600" y="21332"/>
                  </a:lnTo>
                  <a:lnTo>
                    <a:pt x="1362" y="21332"/>
                  </a:lnTo>
                  <a:cubicBezTo>
                    <a:pt x="610" y="21332"/>
                    <a:pt x="0" y="19740"/>
                    <a:pt x="0" y="17777"/>
                  </a:cubicBezTo>
                  <a:lnTo>
                    <a:pt x="0" y="12444"/>
                  </a:lnTo>
                  <a:close/>
                </a:path>
              </a:pathLst>
            </a:custGeom>
            <a:solidFill>
              <a:srgbClr val="E6E0EC"/>
            </a:solidFill>
            <a:ln w="25400" cap="flat" cmpd="sng">
              <a:solidFill>
                <a:srgbClr val="EEECE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4290" rIns="34290" anchor="ctr"/>
            <a:lstStyle/>
            <a:p>
              <a:endPara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endParaRPr>
            </a:p>
          </p:txBody>
        </p:sp>
        <p:sp>
          <p:nvSpPr>
            <p:cNvPr id="14340" name="Rectangle 4"/>
            <p:cNvSpPr>
              <a:spLocks/>
            </p:cNvSpPr>
            <p:nvPr/>
          </p:nvSpPr>
          <p:spPr bwMode="auto">
            <a:xfrm>
              <a:off x="97645" y="509293"/>
              <a:ext cx="5091123" cy="981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4290" rIns="34290" anchor="ctr">
              <a:spAutoFit/>
            </a:bodyPr>
            <a:lstStyle/>
            <a:p>
              <a:r>
                <a:rPr lang="en-US" altLang="en-US" sz="1500"/>
                <a:t>     We will look into a network word count, that is, say we are monitoring chat session of a user and want to create a count of each words.</a:t>
              </a:r>
              <a:endParaRPr lang="en-US" altLang="en-US" sz="15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863255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1250156" y="1067992"/>
            <a:ext cx="3935016" cy="43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/>
          <a:p>
            <a:pPr algn="ctr"/>
            <a:r>
              <a:rPr lang="en-US" altLang="en-US" sz="2400"/>
              <a:t>Stream Processing Coding: </a:t>
            </a:r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1302545" y="1825229"/>
            <a:ext cx="6537722" cy="3355149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34290" rIns="3429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indent="685800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4572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9144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3716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18288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Create a folder called </a:t>
            </a:r>
            <a:r>
              <a:rPr lang="en-US" altLang="en-US" dirty="0" err="1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SparkStreamBasic</a:t>
            </a: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.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endParaRPr lang="en-US" altLang="en-US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Create a file called </a:t>
            </a:r>
            <a:r>
              <a:rPr lang="en-US" altLang="en-US" dirty="0" err="1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build.sbt</a:t>
            </a: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and copy the below contents:</a:t>
            </a:r>
          </a:p>
          <a:p>
            <a:pPr lvl="3"/>
            <a:endParaRPr lang="en-US" altLang="en-US" sz="900" dirty="0">
              <a:solidFill>
                <a:srgbClr val="454545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lvl="3"/>
            <a:endParaRPr lang="en-US" altLang="en-US" sz="900" dirty="0">
              <a:solidFill>
                <a:srgbClr val="454545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lvl="3"/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name := "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SparkStreamBasic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"</a:t>
            </a:r>
          </a:p>
          <a:p>
            <a:pPr lvl="3"/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version := "1.0"</a:t>
            </a:r>
          </a:p>
          <a:p>
            <a:pPr lvl="3"/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scalaVersion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:= "2.10.5"</a:t>
            </a:r>
          </a:p>
          <a:p>
            <a:pPr lvl="3"/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organization := "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in.goai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"</a:t>
            </a:r>
          </a:p>
          <a:p>
            <a:pPr lvl="3"/>
            <a:endParaRPr lang="en-US" altLang="en-US" sz="12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lvl="3"/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libraryDependencies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+= "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org.apache.spark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" %% "spark-core" % "1.6.1"</a:t>
            </a:r>
          </a:p>
          <a:p>
            <a:pPr lvl="3"/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libraryDependencies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+= "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org.apache.spark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" %% "spark-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sql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" % "1.6.1"</a:t>
            </a:r>
          </a:p>
          <a:p>
            <a:pPr lvl="3"/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libraryDependencies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+= "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org.apache.spark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" % "spark-streaming_2.10" % "1.6.1"</a:t>
            </a:r>
          </a:p>
          <a:p>
            <a:pPr lvl="3"/>
            <a:endParaRPr lang="en-US" altLang="en-US" sz="12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lvl="3"/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resolvers +=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Resolver.mavenLocal</a:t>
            </a:r>
            <a:endParaRPr lang="en-US" altLang="en-US" sz="12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81079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467544" y="476672"/>
            <a:ext cx="2600325" cy="43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/>
          <a:p>
            <a:pPr algn="ctr"/>
            <a:r>
              <a:rPr lang="en-US" altLang="en-US" sz="2400" dirty="0" smtClean="0"/>
              <a:t>Agenda</a:t>
            </a:r>
            <a:endParaRPr lang="en-US" altLang="en-US" sz="2400" dirty="0"/>
          </a:p>
        </p:txBody>
      </p:sp>
      <p:sp>
        <p:nvSpPr>
          <p:cNvPr id="7171" name="Rectangle 3"/>
          <p:cNvSpPr>
            <a:spLocks/>
          </p:cNvSpPr>
          <p:nvPr/>
        </p:nvSpPr>
        <p:spPr bwMode="auto">
          <a:xfrm>
            <a:off x="683568" y="1556792"/>
            <a:ext cx="6888807" cy="2954655"/>
          </a:xfrm>
          <a:prstGeom prst="rect">
            <a:avLst/>
          </a:prstGeom>
          <a:noFill/>
          <a:ln w="28575" cap="flat" cmpd="sng">
            <a:solidFill>
              <a:srgbClr val="4BACC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square" lIns="34290" rIns="3429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  <a:sym typeface="Gill Sans MT" panose="020B0502020104020203" pitchFamily="34" charset="0"/>
              </a:rPr>
              <a:t>batch processing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</a:rPr>
              <a:t>Streaming processing  vs batch processing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 err="1" smtClean="0">
                <a:latin typeface="+mj-lt"/>
                <a:sym typeface="Gill Sans MT" panose="020B0502020104020203" pitchFamily="34" charset="0"/>
              </a:rPr>
              <a:t>Dstreams</a:t>
            </a:r>
            <a:r>
              <a:rPr lang="en-US" altLang="en-US" sz="2000" dirty="0" smtClean="0">
                <a:latin typeface="+mj-lt"/>
                <a:sym typeface="Gill Sans MT" panose="020B0502020104020203" pitchFamily="34" charset="0"/>
              </a:rPr>
              <a:t>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Streaming </a:t>
            </a:r>
            <a:r>
              <a:rPr lang="en-US" sz="2000" dirty="0" smtClean="0"/>
              <a:t>Transformations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Streaming Actions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  <a:sym typeface="Gill Sans MT" panose="020B0502020104020203" pitchFamily="34" charset="0"/>
              </a:rPr>
              <a:t>Flume with spark streaming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</a:rPr>
              <a:t>Kafka introduction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</a:rPr>
              <a:t>Topics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  <a:sym typeface="Gill Sans MT" panose="020B0502020104020203" pitchFamily="34" charset="0"/>
              </a:rPr>
              <a:t>Producer and consumers in </a:t>
            </a:r>
            <a:r>
              <a:rPr lang="en-US" altLang="en-US" sz="2000" dirty="0" err="1" smtClean="0">
                <a:latin typeface="+mj-lt"/>
                <a:sym typeface="Gill Sans MT" panose="020B0502020104020203" pitchFamily="34" charset="0"/>
              </a:rPr>
              <a:t>kafka</a:t>
            </a:r>
            <a:endParaRPr lang="en-US" altLang="en-US" sz="2000" dirty="0" smtClean="0">
              <a:latin typeface="+mj-lt"/>
              <a:sym typeface="Gill Sans MT" panose="020B0502020104020203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</a:rPr>
              <a:t>Spark </a:t>
            </a:r>
            <a:r>
              <a:rPr lang="en-US" altLang="en-US" sz="2000" dirty="0" err="1" smtClean="0">
                <a:latin typeface="+mj-lt"/>
              </a:rPr>
              <a:t>kafka</a:t>
            </a:r>
            <a:r>
              <a:rPr lang="en-US" altLang="en-US" sz="2000" dirty="0" smtClean="0">
                <a:latin typeface="+mj-lt"/>
              </a:rPr>
              <a:t> streaming</a:t>
            </a:r>
            <a:endParaRPr lang="en-US" altLang="en-US" sz="2000" dirty="0">
              <a:latin typeface="+mj-lt"/>
              <a:sym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47899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1278731" y="1078707"/>
            <a:ext cx="3949304" cy="43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/>
          <a:p>
            <a:pPr algn="ctr"/>
            <a:r>
              <a:rPr lang="en-US" altLang="en-US" sz="2400"/>
              <a:t>Stream Processing Coding: </a:t>
            </a:r>
          </a:p>
        </p:txBody>
      </p:sp>
      <p:sp>
        <p:nvSpPr>
          <p:cNvPr id="16387" name="Rectangle 3"/>
          <p:cNvSpPr>
            <a:spLocks/>
          </p:cNvSpPr>
          <p:nvPr/>
        </p:nvSpPr>
        <p:spPr bwMode="auto">
          <a:xfrm>
            <a:off x="1302545" y="1827610"/>
            <a:ext cx="6537722" cy="2926314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34290" rIns="34290">
            <a:spAutoFit/>
          </a:bodyPr>
          <a:lstStyle/>
          <a:p>
            <a:pPr>
              <a:buSzPct val="100000"/>
              <a:buFont typeface="Wingdings" panose="05000000000000000000" pitchFamily="2" charset="2"/>
              <a:buChar char="▪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Create the folder project and create a file called build. properties and copy the below content:</a:t>
            </a:r>
          </a:p>
          <a:p>
            <a:pPr lvl="3"/>
            <a:r>
              <a:rPr lang="en-US" altLang="en-US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sbt.version</a:t>
            </a:r>
            <a:r>
              <a:rPr lang="en-US" altLang="en-US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= 0.13.11</a:t>
            </a:r>
          </a:p>
          <a:p>
            <a:endParaRPr lang="en-US" altLang="en-US" dirty="0"/>
          </a:p>
          <a:p>
            <a:pPr>
              <a:buSzPct val="100000"/>
              <a:buFont typeface="Wingdings" panose="05000000000000000000" pitchFamily="2" charset="2"/>
              <a:buChar char="▪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Create the folder hierarchy and change to the directory </a:t>
            </a:r>
            <a:r>
              <a:rPr lang="en-US" altLang="en-US" dirty="0" err="1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goai</a:t>
            </a:r>
            <a:r>
              <a:rPr lang="en-US" altLang="en-US" dirty="0"/>
              <a:t>:</a:t>
            </a:r>
            <a:endParaRPr lang="en-US" altLang="en-US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  <a:p>
            <a:pPr lvl="3"/>
            <a:r>
              <a:rPr lang="en-US" altLang="en-US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src</a:t>
            </a:r>
            <a:r>
              <a:rPr lang="en-US" altLang="en-US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/main/</a:t>
            </a:r>
            <a:r>
              <a:rPr lang="en-US" altLang="en-US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scala</a:t>
            </a:r>
            <a:r>
              <a:rPr lang="en-US" altLang="en-US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/in/</a:t>
            </a:r>
            <a:r>
              <a:rPr lang="en-US" altLang="en-US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goai</a:t>
            </a:r>
            <a:r>
              <a:rPr lang="en-US" altLang="en-US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/</a:t>
            </a:r>
          </a:p>
          <a:p>
            <a:pPr>
              <a:buSzPct val="100000"/>
              <a:buFont typeface="Wingdings" panose="05000000000000000000" pitchFamily="2" charset="2"/>
              <a:buChar char="▪"/>
            </a:pPr>
            <a:endParaRPr lang="en-US" altLang="en-US" dirty="0"/>
          </a:p>
          <a:p>
            <a:pPr>
              <a:buSzPct val="100000"/>
              <a:buFont typeface="Wingdings" panose="05000000000000000000" pitchFamily="2" charset="2"/>
              <a:buChar char="▪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Create this file using a text editor:</a:t>
            </a:r>
          </a:p>
          <a:p>
            <a:pPr lvl="3"/>
            <a:r>
              <a:rPr lang="en-US" altLang="en-US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SparkStreamBasic.scala</a:t>
            </a:r>
            <a:endParaRPr lang="en-US" altLang="en-US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>
              <a:buSzPct val="100000"/>
              <a:buFont typeface="Wingdings" panose="05000000000000000000" pitchFamily="2" charset="2"/>
              <a:buChar char="▪"/>
            </a:pPr>
            <a:endParaRPr lang="en-US" altLang="en-US" dirty="0"/>
          </a:p>
          <a:p>
            <a:pPr>
              <a:buSzPct val="100000"/>
              <a:buFont typeface="Wingdings" panose="05000000000000000000" pitchFamily="2" charset="2"/>
              <a:buChar char="▪"/>
            </a:pPr>
            <a:r>
              <a:rPr lang="en-US" altLang="en-US" dirty="0"/>
              <a:t> </a:t>
            </a: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Copy this code into </a:t>
            </a:r>
            <a:r>
              <a:rPr lang="en-US" altLang="en-US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SparkStreamBasic.scala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543050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323528" y="548680"/>
            <a:ext cx="3915966" cy="43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/>
          <a:p>
            <a:pPr algn="ctr"/>
            <a:r>
              <a:rPr lang="en-US" altLang="en-US" sz="2400" dirty="0"/>
              <a:t>Stream Processing Coding: </a:t>
            </a:r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755576" y="1340768"/>
            <a:ext cx="6323409" cy="335489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34290" rIns="34290">
            <a:spAutoFit/>
          </a:bodyPr>
          <a:lstStyle/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package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in.goai</a:t>
            </a:r>
            <a:endParaRPr lang="en-US" altLang="en-US" sz="12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import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org.apache.spark.storage.StorageLevel</a:t>
            </a:r>
            <a:endParaRPr lang="en-US" altLang="en-US" sz="12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import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org.apache.spark.streaming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.{Seconds,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StreamingContext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}</a:t>
            </a: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import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org.apache.spark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.{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SparkConf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,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SparkContext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}</a:t>
            </a: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import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org.apache.spark.rdd.RDD</a:t>
            </a:r>
            <a:endParaRPr lang="en-US" altLang="en-US" sz="12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import org.apache.log4j.{Level, Logger}</a:t>
            </a: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import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org.apache.spark.Logging</a:t>
            </a:r>
            <a:endParaRPr lang="en-US" altLang="en-US" sz="12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endParaRPr lang="en-US" altLang="en-US" sz="12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object 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SparkStreamBasic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 {</a:t>
            </a: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def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main(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args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: Array[String]) {</a:t>
            </a: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     if (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args.length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&lt; 2) {</a:t>
            </a: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      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System.err.println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("Usage: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NetworkWordCount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&lt;hostname&gt; &lt;port&gt;")</a:t>
            </a: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      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System.exit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(1)</a:t>
            </a: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     }</a:t>
            </a: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    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InternalLogging.setStreamingLogLevels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()</a:t>
            </a:r>
          </a:p>
          <a:p>
            <a:endParaRPr lang="en-US" altLang="en-US" sz="12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     // Create the context with a 1 second batch size</a:t>
            </a: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    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val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sparkConf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= new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SparkConf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().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setAppName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("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NetworkWordCount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")</a:t>
            </a: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    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val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ssc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= new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StreamingContext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(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sparkConf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, Seconds(1))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755576" y="4695661"/>
            <a:ext cx="7948096" cy="146604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34290" rIns="34290">
            <a:spAutoFit/>
          </a:bodyPr>
          <a:lstStyle/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    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val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lines =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ssc.socketTextStream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(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args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(0),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args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(1).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toInt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, </a:t>
            </a:r>
            <a:r>
              <a:rPr lang="en-US" altLang="en-US" sz="1200" dirty="0" err="1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StorageLevel.MEMORY_AND_DISK_SER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)</a:t>
            </a: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    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val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words =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lines.flatMap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(_.split(" "))</a:t>
            </a: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    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val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wordCounts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=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words.map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(x =&gt; (x, 1)).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reduceByKey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(_ + _)</a:t>
            </a: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    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wordCounts.print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()</a:t>
            </a: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    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ssc.start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()</a:t>
            </a: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     </a:t>
            </a:r>
            <a:r>
              <a:rPr lang="en-US" altLang="en-US" sz="1200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ssc.awaitTermination</a:t>
            </a: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()</a:t>
            </a:r>
          </a:p>
          <a:p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   }</a:t>
            </a:r>
          </a:p>
          <a:p>
            <a:r>
              <a:rPr lang="en-US" altLang="en-US" sz="1200" dirty="0" smtClean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}</a:t>
            </a:r>
            <a:endParaRPr lang="en-US" altLang="en-US" sz="12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136962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251520" y="548680"/>
            <a:ext cx="4008835" cy="43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/>
          <a:p>
            <a:pPr algn="ctr"/>
            <a:r>
              <a:rPr lang="en-US" altLang="en-US" sz="2400" dirty="0"/>
              <a:t>Stream Processing Coding: </a:t>
            </a:r>
          </a:p>
        </p:txBody>
      </p:sp>
      <p:sp>
        <p:nvSpPr>
          <p:cNvPr id="19459" name="Rectangle 3"/>
          <p:cNvSpPr>
            <a:spLocks/>
          </p:cNvSpPr>
          <p:nvPr/>
        </p:nvSpPr>
        <p:spPr bwMode="auto">
          <a:xfrm>
            <a:off x="1422798" y="1751411"/>
            <a:ext cx="6465094" cy="422269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34290" rIns="34290">
            <a:spAutoFit/>
          </a:bodyPr>
          <a:lstStyle>
            <a:lvl1pPr marL="284163" indent="-284163" defTabSz="373063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568325" indent="-285750" defTabSz="373063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938213" indent="-284163" defTabSz="373063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defTabSz="373063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defTabSz="373063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457200" indent="1828800" defTabSz="373063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914400" indent="1828800" defTabSz="373063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371600" indent="1828800" defTabSz="373063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1828800" indent="1828800" defTabSz="373063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285750" indent="-285750">
              <a:spcBef>
                <a:spcPts val="9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To Compile</a:t>
            </a:r>
          </a:p>
          <a:p>
            <a:pPr marL="285750" indent="-285750">
              <a:spcBef>
                <a:spcPts val="9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en-US" dirty="0" err="1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sbt</a:t>
            </a: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package</a:t>
            </a:r>
          </a:p>
          <a:p>
            <a:pPr marL="285750" indent="-285750">
              <a:spcBef>
                <a:spcPts val="9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To Run</a:t>
            </a:r>
          </a:p>
          <a:p>
            <a:pPr lvl="1">
              <a:spcBef>
                <a:spcPts val="9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Open two terminals</a:t>
            </a:r>
          </a:p>
          <a:p>
            <a:pPr lvl="1">
              <a:spcBef>
                <a:spcPts val="9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In terminal 1 do the following:</a:t>
            </a:r>
          </a:p>
          <a:p>
            <a:pPr marL="939800" lvl="2" indent="-285750">
              <a:spcBef>
                <a:spcPts val="9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en-US" dirty="0" err="1"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nc</a:t>
            </a:r>
            <a:r>
              <a:rPr lang="en-US" altLang="en-US" dirty="0"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 -</a:t>
            </a:r>
            <a:r>
              <a:rPr lang="en-US" altLang="en-US" dirty="0" err="1"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lk</a:t>
            </a:r>
            <a:r>
              <a:rPr lang="en-US" altLang="en-US" dirty="0"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 9999</a:t>
            </a:r>
          </a:p>
          <a:p>
            <a:pPr lvl="1">
              <a:spcBef>
                <a:spcPts val="9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In terminal 2 do the following:</a:t>
            </a:r>
          </a:p>
          <a:p>
            <a:pPr marL="939800" lvl="2" indent="-285750">
              <a:spcBef>
                <a:spcPts val="9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$SPARK_HOME/bin/spark-submit --master "local[*]" --class </a:t>
            </a:r>
            <a:r>
              <a:rPr lang="en-US" altLang="en-US" dirty="0" err="1"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in.goai.SparkStreamBasic</a:t>
            </a:r>
            <a:r>
              <a:rPr lang="en-US" altLang="en-US" dirty="0"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 target/scala-2.10/sparkstreambasic_2.10-1.0.jar</a:t>
            </a:r>
          </a:p>
          <a:p>
            <a:pPr lvl="1">
              <a:spcBef>
                <a:spcPts val="9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In terminal 1 start typing some text and press enter.</a:t>
            </a:r>
          </a:p>
          <a:p>
            <a:pPr lvl="1">
              <a:spcBef>
                <a:spcPts val="9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In terminal 2 you will start seeing results</a:t>
            </a:r>
            <a:r>
              <a:rPr lang="en-US" altLang="en-US" dirty="0"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.</a:t>
            </a:r>
            <a:endParaRPr lang="en-US" altLang="en-US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257935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DataSources</a:t>
            </a:r>
            <a:r>
              <a:rPr lang="en-US" sz="1800" dirty="0"/>
              <a:t>:</a:t>
            </a:r>
          </a:p>
          <a:p>
            <a:pPr lvl="1"/>
            <a:r>
              <a:rPr lang="en-US" sz="1500" dirty="0"/>
              <a:t>File Based source : HDFS</a:t>
            </a:r>
          </a:p>
          <a:p>
            <a:pPr lvl="1"/>
            <a:r>
              <a:rPr lang="en-US" sz="1500" dirty="0"/>
              <a:t>Network Bases	: TCP Sockets</a:t>
            </a:r>
          </a:p>
          <a:p>
            <a:pPr lvl="1"/>
            <a:r>
              <a:rPr lang="en-US" sz="1500" dirty="0" err="1"/>
              <a:t>Twitter,Kafka,Flume,ZeroMQ</a:t>
            </a:r>
            <a:endParaRPr lang="en-US" sz="1500" dirty="0"/>
          </a:p>
        </p:txBody>
      </p:sp>
      <p:pic>
        <p:nvPicPr>
          <p:cNvPr id="4" name="Picture 2" descr="Image result for spark strea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1081" y="3373663"/>
            <a:ext cx="7029554" cy="262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61849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Streaming Transformations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Transfomrations</a:t>
            </a:r>
            <a:r>
              <a:rPr lang="en-US" sz="1800" dirty="0"/>
              <a:t> : like RDD </a:t>
            </a:r>
            <a:r>
              <a:rPr lang="en-US" sz="1800" dirty="0" err="1"/>
              <a:t>transoframtions</a:t>
            </a:r>
            <a:r>
              <a:rPr lang="en-US" sz="1800" dirty="0"/>
              <a:t> , will create new </a:t>
            </a:r>
            <a:r>
              <a:rPr lang="en-US" sz="1800" dirty="0" err="1"/>
              <a:t>Dstream</a:t>
            </a:r>
            <a:r>
              <a:rPr lang="en-US" sz="1800" dirty="0"/>
              <a:t> respective map function.</a:t>
            </a:r>
          </a:p>
          <a:p>
            <a:pPr lvl="1"/>
            <a:r>
              <a:rPr lang="en-US" sz="1800" dirty="0"/>
              <a:t>Standard RDD Operations : </a:t>
            </a:r>
          </a:p>
          <a:p>
            <a:pPr marL="685800" lvl="2" indent="0">
              <a:buNone/>
            </a:pPr>
            <a:r>
              <a:rPr lang="en-US" sz="1600" dirty="0"/>
              <a:t>map, </a:t>
            </a:r>
            <a:r>
              <a:rPr lang="en-US" sz="1600" dirty="0" err="1"/>
              <a:t>countByValue,reduce,join</a:t>
            </a:r>
            <a:r>
              <a:rPr lang="en-US" sz="1600" dirty="0"/>
              <a:t> ….</a:t>
            </a:r>
          </a:p>
          <a:p>
            <a:pPr lvl="1"/>
            <a:r>
              <a:rPr lang="en-US" sz="1800" dirty="0" err="1"/>
              <a:t>Stateful</a:t>
            </a:r>
            <a:r>
              <a:rPr lang="en-US" sz="1800" dirty="0"/>
              <a:t> Operations :</a:t>
            </a:r>
          </a:p>
          <a:p>
            <a:pPr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countByValueAndWindow,reduceByKeyAndWindow</a:t>
            </a:r>
            <a:r>
              <a:rPr lang="en-US" sz="18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xmlns="" val="970200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Output operations : trigger computations</a:t>
            </a:r>
          </a:p>
          <a:p>
            <a:pPr lvl="1"/>
            <a:r>
              <a:rPr lang="en-US" sz="1500" dirty="0"/>
              <a:t>print : print first 10 elements</a:t>
            </a:r>
          </a:p>
          <a:p>
            <a:pPr lvl="1"/>
            <a:r>
              <a:rPr lang="en-US" sz="1500" dirty="0" err="1"/>
              <a:t>saveAsObjectFile,saveAsTextFile,saceAsHadoopFiles</a:t>
            </a:r>
            <a:r>
              <a:rPr lang="en-US" sz="1500" dirty="0"/>
              <a:t> – save to HDFS</a:t>
            </a:r>
          </a:p>
          <a:p>
            <a:pPr lvl="1"/>
            <a:r>
              <a:rPr lang="en-US" sz="1500" dirty="0" err="1"/>
              <a:t>foreachRDD</a:t>
            </a:r>
            <a:r>
              <a:rPr lang="en-US" sz="1500" dirty="0"/>
              <a:t> – do anything with each batch of RDDs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449" y="4653136"/>
            <a:ext cx="8988551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Note : you must call any of actions before starting your streaming application ,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If not the application wont start and throw not output operations found exception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382781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Flume Spark Streaming</a:t>
            </a:r>
            <a:endParaRPr lang="en-US" dirty="0"/>
          </a:p>
        </p:txBody>
      </p:sp>
      <p:pic>
        <p:nvPicPr>
          <p:cNvPr id="1026" name="Picture 2" descr="Image result for apache flu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3043" y="2539631"/>
            <a:ext cx="2349929" cy="176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park stream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8971" y="3511207"/>
            <a:ext cx="2907506" cy="215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ight arrow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2971" y="3307930"/>
            <a:ext cx="2846000" cy="19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8379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Flume – Spark Traffic Streaming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64527" y="5769918"/>
            <a:ext cx="8872245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curl "http://api.openweathermap.org/data/2.5/</a:t>
            </a:r>
            <a:r>
              <a:rPr lang="en-US" sz="1200" b="1" dirty="0" err="1"/>
              <a:t>forecast?id</a:t>
            </a:r>
            <a:r>
              <a:rPr lang="en-US" sz="1200" b="1" dirty="0"/>
              <a:t>=1269843&amp;APPID=10762cb77421440db021f3f46b458328"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4998" y="1482656"/>
            <a:ext cx="6241774" cy="3984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agent2.sources = </a:t>
            </a:r>
            <a:r>
              <a:rPr lang="en-US" sz="1600" dirty="0" err="1"/>
              <a:t>httpsource</a:t>
            </a:r>
            <a:endParaRPr lang="en-US" sz="1600" dirty="0"/>
          </a:p>
          <a:p>
            <a:r>
              <a:rPr lang="en-US" sz="1600" dirty="0"/>
              <a:t>agent2.sinks = </a:t>
            </a:r>
            <a:r>
              <a:rPr lang="en-US" sz="1600" dirty="0" err="1"/>
              <a:t>sparksink</a:t>
            </a:r>
            <a:endParaRPr lang="en-US" sz="1600" dirty="0"/>
          </a:p>
          <a:p>
            <a:r>
              <a:rPr lang="en-US" sz="1600" dirty="0"/>
              <a:t>agent2.channels = </a:t>
            </a:r>
            <a:r>
              <a:rPr lang="en-US" sz="1600" dirty="0" err="1"/>
              <a:t>memchannel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agent2.sources.httpsource.type = exec</a:t>
            </a:r>
          </a:p>
          <a:p>
            <a:r>
              <a:rPr lang="en-US" sz="1600" dirty="0"/>
              <a:t>agent2.sources.httpsource.command = </a:t>
            </a:r>
            <a:r>
              <a:rPr lang="en-US" sz="1600" dirty="0" err="1"/>
              <a:t>sh</a:t>
            </a:r>
            <a:r>
              <a:rPr lang="en-US" sz="1600" dirty="0"/>
              <a:t> /home/cloudera/trafficdata.sh</a:t>
            </a:r>
          </a:p>
          <a:p>
            <a:r>
              <a:rPr lang="en-US" sz="1600" dirty="0"/>
              <a:t>agent2.sources.httpsource.restart = true</a:t>
            </a:r>
          </a:p>
          <a:p>
            <a:endParaRPr lang="en-US" sz="1600" dirty="0"/>
          </a:p>
          <a:p>
            <a:r>
              <a:rPr lang="en-US" sz="1600" dirty="0"/>
              <a:t>agent2.sinks.sparksink.type = </a:t>
            </a:r>
            <a:r>
              <a:rPr lang="en-US" sz="1600" dirty="0" err="1"/>
              <a:t>org.apache.spark.streaming.flume.sink.SparkSink</a:t>
            </a:r>
            <a:endParaRPr lang="en-US" sz="1600" dirty="0"/>
          </a:p>
          <a:p>
            <a:r>
              <a:rPr lang="en-US" sz="1600" dirty="0"/>
              <a:t>agent2.sinks.sparksink.hostname = 10.1.7.9</a:t>
            </a:r>
          </a:p>
          <a:p>
            <a:r>
              <a:rPr lang="en-US" sz="1600" dirty="0"/>
              <a:t>agent2.sinks.sparksink.port = 6666</a:t>
            </a:r>
          </a:p>
          <a:p>
            <a:endParaRPr lang="en-US" sz="1600" dirty="0"/>
          </a:p>
          <a:p>
            <a:r>
              <a:rPr lang="en-US" sz="1600" dirty="0"/>
              <a:t>agent2.channels.memchannel.type = memory</a:t>
            </a:r>
          </a:p>
          <a:p>
            <a:endParaRPr lang="en-US" sz="1600" dirty="0"/>
          </a:p>
          <a:p>
            <a:r>
              <a:rPr lang="en-US" sz="1600" dirty="0"/>
              <a:t>agent2.sources.httpsource.channels = </a:t>
            </a:r>
            <a:r>
              <a:rPr lang="en-US" sz="1600" dirty="0" err="1"/>
              <a:t>memchannel</a:t>
            </a:r>
            <a:endParaRPr lang="en-US" sz="1600" dirty="0"/>
          </a:p>
          <a:p>
            <a:r>
              <a:rPr lang="en-US" sz="1600" dirty="0"/>
              <a:t>agent2.sinks.sparksink.channel = </a:t>
            </a:r>
            <a:r>
              <a:rPr lang="en-US" sz="1600" dirty="0" err="1"/>
              <a:t>memchannel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865175" y="1094331"/>
            <a:ext cx="484280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Flume Configuration To get the Traffic Data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079098" y="5262912"/>
            <a:ext cx="1585690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trafficdata.sh</a:t>
            </a:r>
            <a:endParaRPr lang="en-US" b="1" dirty="0"/>
          </a:p>
        </p:txBody>
      </p:sp>
      <p:pic>
        <p:nvPicPr>
          <p:cNvPr id="8" name="Picture 2" descr="Image result for apache flu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527" y="2638754"/>
            <a:ext cx="2349929" cy="176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7994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412776"/>
            <a:ext cx="8637105" cy="444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val</a:t>
            </a:r>
            <a:r>
              <a:rPr lang="en-US" sz="1600" dirty="0"/>
              <a:t> data = </a:t>
            </a:r>
            <a:r>
              <a:rPr lang="en-US" sz="1600" dirty="0" err="1"/>
              <a:t>FlumeUtils.createPollingStream</a:t>
            </a:r>
            <a:r>
              <a:rPr lang="en-US" sz="1600" dirty="0"/>
              <a:t>(ssc,"10.1.7.9",6666,StorageLevel.MEMORY_ONLY)</a:t>
            </a:r>
          </a:p>
          <a:p>
            <a:r>
              <a:rPr lang="en-US" sz="1600" dirty="0"/>
              <a:t>      .map(x =&gt; </a:t>
            </a:r>
            <a:r>
              <a:rPr lang="en-US" sz="1600" dirty="0" err="1"/>
              <a:t>x.event</a:t>
            </a:r>
            <a:r>
              <a:rPr lang="en-US" sz="1600" dirty="0"/>
              <a:t>)</a:t>
            </a:r>
          </a:p>
          <a:p>
            <a:r>
              <a:rPr lang="en-US" sz="1600" dirty="0"/>
              <a:t>      .map(x =&gt; new String(</a:t>
            </a:r>
            <a:r>
              <a:rPr lang="en-US" sz="1600" dirty="0" err="1"/>
              <a:t>x.getBody.array</a:t>
            </a:r>
            <a:r>
              <a:rPr lang="en-US" sz="1600" dirty="0"/>
              <a:t>()))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data.foreachRDD</a:t>
            </a:r>
            <a:r>
              <a:rPr lang="en-US" sz="1600" dirty="0"/>
              <a:t>{ </a:t>
            </a:r>
            <a:r>
              <a:rPr lang="en-US" sz="1600" dirty="0" err="1"/>
              <a:t>rdd</a:t>
            </a:r>
            <a:r>
              <a:rPr lang="en-US" sz="1600" dirty="0"/>
              <a:t> =&gt;</a:t>
            </a:r>
          </a:p>
          <a:p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val</a:t>
            </a:r>
            <a:r>
              <a:rPr lang="en-US" sz="1600" dirty="0"/>
              <a:t> records =  </a:t>
            </a:r>
            <a:r>
              <a:rPr lang="en-US" sz="1600" dirty="0" err="1"/>
              <a:t>rdd.flatMap</a:t>
            </a:r>
            <a:r>
              <a:rPr lang="en-US" sz="1600" dirty="0"/>
              <a:t>{ line =&gt;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val</a:t>
            </a:r>
            <a:r>
              <a:rPr lang="en-US" sz="1600" dirty="0"/>
              <a:t> </a:t>
            </a:r>
            <a:r>
              <a:rPr lang="en-US" sz="1600" dirty="0" err="1"/>
              <a:t>gson</a:t>
            </a:r>
            <a:r>
              <a:rPr lang="en-US" sz="1600" dirty="0"/>
              <a:t> = new </a:t>
            </a:r>
            <a:r>
              <a:rPr lang="en-US" sz="1600" dirty="0" err="1"/>
              <a:t>Gson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val</a:t>
            </a:r>
            <a:r>
              <a:rPr lang="en-US" sz="1600" dirty="0"/>
              <a:t> data1 = </a:t>
            </a:r>
            <a:r>
              <a:rPr lang="en-US" sz="1600" dirty="0" err="1"/>
              <a:t>gson.fromJson</a:t>
            </a:r>
            <a:r>
              <a:rPr lang="en-US" sz="1600" dirty="0"/>
              <a:t>(</a:t>
            </a:r>
            <a:r>
              <a:rPr lang="en-US" sz="1600" dirty="0" err="1"/>
              <a:t>line,classOf</a:t>
            </a:r>
            <a:r>
              <a:rPr lang="en-US" sz="1600" dirty="0"/>
              <a:t>[</a:t>
            </a:r>
            <a:r>
              <a:rPr lang="en-US" sz="1600" dirty="0" err="1"/>
              <a:t>java.util.HashMap</a:t>
            </a:r>
            <a:r>
              <a:rPr lang="en-US" sz="1600" dirty="0"/>
              <a:t>[</a:t>
            </a:r>
            <a:r>
              <a:rPr lang="en-US" sz="1600" dirty="0" err="1"/>
              <a:t>String,java.util.ArrayList</a:t>
            </a:r>
            <a:r>
              <a:rPr lang="en-US" sz="1600" dirty="0"/>
              <a:t>[</a:t>
            </a:r>
            <a:r>
              <a:rPr lang="en-US" sz="1600" dirty="0" err="1"/>
              <a:t>java.util.Map</a:t>
            </a:r>
            <a:r>
              <a:rPr lang="en-US" sz="1600" dirty="0"/>
              <a:t>[</a:t>
            </a:r>
            <a:r>
              <a:rPr lang="en-US" sz="1600" dirty="0" err="1"/>
              <a:t>String,String</a:t>
            </a:r>
            <a:r>
              <a:rPr lang="en-US" sz="1600" dirty="0"/>
              <a:t>]]]])</a:t>
            </a:r>
          </a:p>
          <a:p>
            <a:r>
              <a:rPr lang="en-US" sz="1600" dirty="0"/>
              <a:t>            data1.get("incidents").</a:t>
            </a:r>
            <a:r>
              <a:rPr lang="en-US" sz="1600" dirty="0" err="1"/>
              <a:t>toList.map</a:t>
            </a:r>
            <a:r>
              <a:rPr lang="en-US" sz="1600" dirty="0"/>
              <a:t>(x =&gt; </a:t>
            </a:r>
            <a:r>
              <a:rPr lang="en-US" sz="1600" dirty="0" err="1"/>
              <a:t>gson.toJson</a:t>
            </a:r>
            <a:r>
              <a:rPr lang="en-US" sz="1600" dirty="0"/>
              <a:t>(x))</a:t>
            </a:r>
          </a:p>
          <a:p>
            <a:r>
              <a:rPr lang="en-US" sz="1600" dirty="0"/>
              <a:t>        }</a:t>
            </a:r>
          </a:p>
          <a:p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val</a:t>
            </a:r>
            <a:r>
              <a:rPr lang="en-US" sz="1600" dirty="0"/>
              <a:t> </a:t>
            </a:r>
            <a:r>
              <a:rPr lang="en-US" sz="1600" dirty="0" err="1"/>
              <a:t>trafficData</a:t>
            </a:r>
            <a:r>
              <a:rPr lang="en-US" sz="1600" dirty="0"/>
              <a:t> = </a:t>
            </a:r>
            <a:r>
              <a:rPr lang="en-US" sz="1600" dirty="0" err="1"/>
              <a:t>sqlContext.read.json</a:t>
            </a:r>
            <a:r>
              <a:rPr lang="en-US" sz="1600" dirty="0"/>
              <a:t>(records)</a:t>
            </a:r>
          </a:p>
          <a:p>
            <a:r>
              <a:rPr lang="en-US" sz="1600" dirty="0"/>
              <a:t>        if(</a:t>
            </a:r>
            <a:r>
              <a:rPr lang="en-US" sz="1600" dirty="0" err="1"/>
              <a:t>trafficData.count</a:t>
            </a:r>
            <a:r>
              <a:rPr lang="en-US" sz="1600" dirty="0"/>
              <a:t>&gt;0)</a:t>
            </a:r>
          </a:p>
          <a:p>
            <a:r>
              <a:rPr lang="en-US" sz="1600" dirty="0"/>
              <a:t>          </a:t>
            </a:r>
            <a:r>
              <a:rPr lang="en-US" sz="1600" dirty="0" err="1"/>
              <a:t>trafficData.show</a:t>
            </a:r>
            <a:endParaRPr lang="en-US" sz="1600" dirty="0"/>
          </a:p>
          <a:p>
            <a:r>
              <a:rPr lang="en-US" sz="1600" dirty="0"/>
              <a:t>           </a:t>
            </a:r>
            <a:r>
              <a:rPr lang="en-US" sz="1600" dirty="0" err="1"/>
              <a:t>trafficData.registerTempTable</a:t>
            </a:r>
            <a:r>
              <a:rPr lang="en-US" sz="1600" dirty="0"/>
              <a:t>("traffic")</a:t>
            </a:r>
          </a:p>
          <a:p>
            <a:r>
              <a:rPr lang="en-US" sz="1600" dirty="0"/>
              <a:t>           </a:t>
            </a:r>
            <a:r>
              <a:rPr lang="en-US" sz="1600" dirty="0" err="1"/>
              <a:t>sqlContext.sql</a:t>
            </a:r>
            <a:r>
              <a:rPr lang="en-US" sz="1600" dirty="0"/>
              <a:t>("select count(*) from traffic").show</a:t>
            </a:r>
          </a:p>
          <a:p>
            <a:r>
              <a:rPr lang="en-US" sz="1600" dirty="0"/>
              <a:t>    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188640"/>
            <a:ext cx="6683765" cy="960668"/>
          </a:xfrm>
        </p:spPr>
        <p:txBody>
          <a:bodyPr/>
          <a:lstStyle/>
          <a:p>
            <a:r>
              <a:rPr lang="en-US" dirty="0" smtClean="0"/>
              <a:t>Traffic Data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7108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Kafka Streaming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Whats</a:t>
            </a:r>
            <a:r>
              <a:rPr lang="en-US" sz="2400" dirty="0" smtClean="0"/>
              <a:t> is Kafka ?</a:t>
            </a:r>
          </a:p>
          <a:p>
            <a:pPr lvl="1"/>
            <a:r>
              <a:rPr lang="en-US" sz="2400" dirty="0"/>
              <a:t>Apache </a:t>
            </a:r>
            <a:r>
              <a:rPr lang="en-US" sz="2400" b="1" dirty="0"/>
              <a:t>Kafka</a:t>
            </a:r>
            <a:r>
              <a:rPr lang="en-US" sz="2400" dirty="0"/>
              <a:t> is an open-source stream processing platform developed by the Apache Software Foundation written in Scala and </a:t>
            </a:r>
            <a:r>
              <a:rPr lang="en-US" sz="2400" dirty="0" smtClean="0"/>
              <a:t>Java</a:t>
            </a:r>
          </a:p>
          <a:p>
            <a:pPr lvl="1"/>
            <a:r>
              <a:rPr lang="en-US" sz="2400" b="1" dirty="0"/>
              <a:t>Kafka </a:t>
            </a:r>
            <a:r>
              <a:rPr lang="en-US" sz="2400" dirty="0" smtClean="0"/>
              <a:t>aims </a:t>
            </a:r>
            <a:r>
              <a:rPr lang="en-US" sz="2400" dirty="0"/>
              <a:t>to provide a unified, high-throughput, low-latency platform for handling real-time data feeds.</a:t>
            </a:r>
          </a:p>
        </p:txBody>
      </p:sp>
    </p:spTree>
    <p:extLst>
      <p:ext uri="{BB962C8B-B14F-4D97-AF65-F5344CB8AC3E}">
        <p14:creationId xmlns:p14="http://schemas.microsoft.com/office/powerpoint/2010/main" xmlns="" val="363298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467544" y="476672"/>
            <a:ext cx="2600325" cy="43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/>
          <a:p>
            <a:pPr algn="ctr"/>
            <a:r>
              <a:rPr lang="en-US" altLang="en-US" sz="2400" dirty="0"/>
              <a:t>Batch Processing:</a:t>
            </a:r>
          </a:p>
        </p:txBody>
      </p:sp>
      <p:sp>
        <p:nvSpPr>
          <p:cNvPr id="7171" name="Rectangle 3"/>
          <p:cNvSpPr>
            <a:spLocks/>
          </p:cNvSpPr>
          <p:nvPr/>
        </p:nvSpPr>
        <p:spPr bwMode="auto">
          <a:xfrm>
            <a:off x="683568" y="1556792"/>
            <a:ext cx="6888807" cy="3699218"/>
          </a:xfrm>
          <a:prstGeom prst="rect">
            <a:avLst/>
          </a:prstGeom>
          <a:noFill/>
          <a:ln w="28575" cap="flat" cmpd="sng">
            <a:solidFill>
              <a:srgbClr val="4BACC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square" lIns="34290" rIns="34290">
            <a:spAutoFit/>
          </a:bodyPr>
          <a:lstStyle/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+mj-lt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In batch processing data is collected, processed, and results are produced in batches.</a:t>
            </a: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endParaRPr lang="en-US" altLang="en-US" b="1" dirty="0">
              <a:latin typeface="+mj-lt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+mj-lt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So far we have seen the use cases, where we have huge data and we need insight on those data.</a:t>
            </a: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endParaRPr lang="en-US" altLang="en-US" b="1" dirty="0">
              <a:latin typeface="+mj-lt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+mj-lt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Batch processing is very efficient in processing high value of data, and we leveraged Spark to achieve parallelizing this batch processing.</a:t>
            </a: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endParaRPr lang="en-US" altLang="en-US" b="1" dirty="0">
              <a:latin typeface="+mj-lt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+mj-lt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We have learnt many of the SPARK concepts to work on massive data at hand.</a:t>
            </a: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endParaRPr lang="en-US" altLang="en-US" b="1" dirty="0">
              <a:latin typeface="+mj-lt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+mj-lt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There are more ways in which we could encounter data in real world scenario.</a:t>
            </a:r>
          </a:p>
        </p:txBody>
      </p:sp>
    </p:spTree>
    <p:extLst>
      <p:ext uri="{BB962C8B-B14F-4D97-AF65-F5344CB8AC3E}">
        <p14:creationId xmlns:p14="http://schemas.microsoft.com/office/powerpoint/2010/main" xmlns="" val="141457367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48444" y="11561"/>
            <a:ext cx="6683765" cy="960668"/>
          </a:xfrm>
        </p:spPr>
        <p:txBody>
          <a:bodyPr/>
          <a:lstStyle/>
          <a:p>
            <a:r>
              <a:rPr lang="en-US" sz="4000" dirty="0" smtClean="0"/>
              <a:t>Kafka Overview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1403" y="857251"/>
            <a:ext cx="4907756" cy="40231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0044" y="4549892"/>
            <a:ext cx="8722682" cy="993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sz="1500" dirty="0"/>
          </a:p>
          <a:p>
            <a:r>
              <a:rPr lang="en-US" sz="1500" b="1" dirty="0"/>
              <a:t>Twitter </a:t>
            </a:r>
            <a:r>
              <a:rPr lang="en-US" sz="1500" dirty="0"/>
              <a:t>(www.twitter.com/): Twitter uses Kafka as a part of its Storm— a stream-processing infrastructure. </a:t>
            </a:r>
          </a:p>
          <a:p>
            <a:endParaRPr lang="en-US" sz="1500" dirty="0"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8444" y="3016787"/>
            <a:ext cx="4572000" cy="13803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b="1" dirty="0"/>
              <a:t>LinkedIn </a:t>
            </a:r>
            <a:r>
              <a:rPr lang="en-US" sz="1500" dirty="0"/>
              <a:t>(www.linkedin.com): Apache Kafka is used at LinkedIn for the streaming of activity data and operational metrics. This data powers various products such as LinkedIn news feed and LinkedIn Today in addition </a:t>
            </a:r>
          </a:p>
          <a:p>
            <a:r>
              <a:rPr lang="en-US" sz="1500" dirty="0"/>
              <a:t>to offline analytics systems such as Hadoop.</a:t>
            </a:r>
          </a:p>
        </p:txBody>
      </p:sp>
    </p:spTree>
    <p:extLst>
      <p:ext uri="{BB962C8B-B14F-4D97-AF65-F5344CB8AC3E}">
        <p14:creationId xmlns:p14="http://schemas.microsoft.com/office/powerpoint/2010/main" xmlns="" val="4259092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13659"/>
            <a:ext cx="6683765" cy="960668"/>
          </a:xfrm>
        </p:spPr>
        <p:txBody>
          <a:bodyPr/>
          <a:lstStyle/>
          <a:p>
            <a:r>
              <a:rPr lang="en-US" sz="4000" dirty="0"/>
              <a:t>Kafka design fundamentals 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1597779"/>
            <a:ext cx="7867934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In a very basic structure, a producer publishes messages to a Kafka topic, which is created on a Kafka broker acting as a Kafka server. Consumers then subscribe to the Kafka topic to get the messages. This is described in the following diagram: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109" y="2756475"/>
            <a:ext cx="7776852" cy="19344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9909" y="4915815"/>
            <a:ext cx="4572000" cy="11228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/>
              </a:rPr>
              <a:t>Producers</a:t>
            </a:r>
            <a:r>
              <a:rPr lang="en-US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dirty="0">
                <a:latin typeface="Roboto"/>
              </a:rPr>
              <a:t>publish data to the topics of their choice. The producer is responsible for choosing which record to assign to which partition within the topic.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06103" y="4915815"/>
            <a:ext cx="4572000" cy="13805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/>
              </a:rPr>
              <a:t>Consumers</a:t>
            </a:r>
            <a:r>
              <a:rPr lang="en-US" dirty="0">
                <a:latin typeface="Roboto"/>
              </a:rPr>
              <a:t> label themselves with a </a:t>
            </a:r>
            <a:r>
              <a:rPr lang="en-US" i="1" dirty="0">
                <a:latin typeface="Roboto"/>
              </a:rPr>
              <a:t>consumer group</a:t>
            </a:r>
            <a:r>
              <a:rPr lang="en-US" dirty="0">
                <a:latin typeface="Roboto"/>
              </a:rPr>
              <a:t> name, and each record published to a topic is delivered to one consumer instance within each subscribing consumer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7194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" y="602152"/>
            <a:ext cx="5502275" cy="971550"/>
          </a:xfrm>
        </p:spPr>
        <p:txBody>
          <a:bodyPr/>
          <a:lstStyle/>
          <a:p>
            <a:r>
              <a:rPr lang="en-US" b="1" dirty="0">
                <a:hlinkClick r:id="rId2"/>
              </a:rPr>
              <a:t>Topics and Logs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504" y="1916832"/>
            <a:ext cx="8568952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A topic is a category or feed name to which records are published. Topics in Kafka are always multi-subscriber; that is, a topic can have zero, one, or many consumers that subscribe to the data written to it.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3125199"/>
            <a:ext cx="6678488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For each topic, the Kafka cluster maintains a partitioned log that looks like this:</a:t>
            </a:r>
            <a:endParaRPr lang="en-US" dirty="0"/>
          </a:p>
        </p:txBody>
      </p:sp>
      <p:pic>
        <p:nvPicPr>
          <p:cNvPr id="1026" name="Picture 2" descr="https://kafka.apache.org/0102/images/log_anatom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28000"/>
            <a:ext cx="39624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33523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548680"/>
            <a:ext cx="4765343" cy="435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Single node – single broker cluster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11389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9329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26988"/>
            <a:ext cx="6593805" cy="971550"/>
          </a:xfrm>
        </p:spPr>
        <p:txBody>
          <a:bodyPr/>
          <a:lstStyle/>
          <a:p>
            <a:r>
              <a:rPr lang="en-US" sz="3200" b="1" dirty="0"/>
              <a:t>Single node – multiple broker cluster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7560811" cy="318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8995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Replication in Kafka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24744"/>
            <a:ext cx="69818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4255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 Spark Streaming</a:t>
            </a:r>
            <a:endParaRPr lang="en-US" dirty="0"/>
          </a:p>
        </p:txBody>
      </p:sp>
      <p:pic>
        <p:nvPicPr>
          <p:cNvPr id="1028" name="Picture 4" descr="Image result for spark stream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8971" y="3511207"/>
            <a:ext cx="2907506" cy="215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ight arrow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2971" y="3307930"/>
            <a:ext cx="2846000" cy="19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kafk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5466" y="2023014"/>
            <a:ext cx="2734121" cy="297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88283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8209" y="1985084"/>
            <a:ext cx="5695122" cy="3183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tier1.sources  = source1</a:t>
            </a:r>
          </a:p>
          <a:p>
            <a:r>
              <a:rPr lang="en-US" sz="1200" dirty="0"/>
              <a:t> tier1.channels = channel1</a:t>
            </a:r>
          </a:p>
          <a:p>
            <a:r>
              <a:rPr lang="en-US" sz="1200" dirty="0"/>
              <a:t> tier1.sinks = sink1</a:t>
            </a:r>
          </a:p>
          <a:p>
            <a:endParaRPr lang="en-US" sz="1200" dirty="0"/>
          </a:p>
          <a:p>
            <a:r>
              <a:rPr lang="en-US" sz="1200" dirty="0"/>
              <a:t> tier1.sources.source1.type = exec</a:t>
            </a:r>
          </a:p>
          <a:p>
            <a:r>
              <a:rPr lang="en-US" sz="1200" dirty="0"/>
              <a:t> tier1.sources.source1.command = </a:t>
            </a:r>
            <a:r>
              <a:rPr lang="en-US" sz="1200" dirty="0" err="1"/>
              <a:t>sh</a:t>
            </a:r>
            <a:r>
              <a:rPr lang="en-US" sz="1200" dirty="0"/>
              <a:t> /home/cloudera/weathersource.sh</a:t>
            </a:r>
          </a:p>
          <a:p>
            <a:r>
              <a:rPr lang="en-US" sz="1200" dirty="0"/>
              <a:t> tier1.sources.httpsource.restart = true</a:t>
            </a:r>
          </a:p>
          <a:p>
            <a:r>
              <a:rPr lang="en-US" sz="1200" dirty="0"/>
              <a:t> tier1.sources.source1.channels = channel1</a:t>
            </a:r>
          </a:p>
          <a:p>
            <a:endParaRPr lang="en-US" sz="1200" dirty="0"/>
          </a:p>
          <a:p>
            <a:r>
              <a:rPr lang="en-US" sz="1200" dirty="0"/>
              <a:t> tier1.channels.channel1.type = memory</a:t>
            </a:r>
          </a:p>
          <a:p>
            <a:r>
              <a:rPr lang="en-US" sz="1200" dirty="0"/>
              <a:t> tier1.channels.channel1.capacity = 10000</a:t>
            </a:r>
          </a:p>
          <a:p>
            <a:r>
              <a:rPr lang="en-US" sz="1200" dirty="0"/>
              <a:t> tier1.channels.channel1.transactionCapacity = 1000</a:t>
            </a:r>
          </a:p>
          <a:p>
            <a:endParaRPr lang="en-US" sz="1200" dirty="0"/>
          </a:p>
          <a:p>
            <a:r>
              <a:rPr lang="en-US" sz="1200" dirty="0"/>
              <a:t> tier1.sinks.sink1.type = </a:t>
            </a:r>
            <a:r>
              <a:rPr lang="en-US" sz="1200" dirty="0" err="1"/>
              <a:t>org.apache.flume.sink.kafka.KafkaSink</a:t>
            </a:r>
            <a:endParaRPr lang="en-US" sz="1200" dirty="0"/>
          </a:p>
          <a:p>
            <a:r>
              <a:rPr lang="en-US" sz="1200" dirty="0"/>
              <a:t> tier1.sinks.sink1.topic = </a:t>
            </a:r>
            <a:r>
              <a:rPr lang="en-US" sz="1200" dirty="0" err="1"/>
              <a:t>kafkaTest</a:t>
            </a:r>
            <a:endParaRPr lang="en-US" sz="1200" dirty="0"/>
          </a:p>
          <a:p>
            <a:r>
              <a:rPr lang="en-US" sz="1200" dirty="0"/>
              <a:t> tier1.sinks.sink1.brokerList = localhost:9092</a:t>
            </a:r>
          </a:p>
          <a:p>
            <a:r>
              <a:rPr lang="en-US" sz="1200" dirty="0"/>
              <a:t> tier1.sinks.sink1.channel = channel1</a:t>
            </a:r>
          </a:p>
          <a:p>
            <a:r>
              <a:rPr lang="en-US" sz="1200" dirty="0"/>
              <a:t> tier1.sinks.sink1.batchSize = 20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5332154"/>
            <a:ext cx="2076851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weathersource.sh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5645427"/>
            <a:ext cx="8229600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curl "http://api.openweathermap.org/data/2.5/</a:t>
            </a:r>
            <a:r>
              <a:rPr lang="en-US" sz="1050" b="1" dirty="0" err="1"/>
              <a:t>forecast?id</a:t>
            </a:r>
            <a:r>
              <a:rPr lang="en-US" sz="1050" b="1" dirty="0"/>
              <a:t>=1269843&amp;APPID=10762cb77421440db021f3f46b458328"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9319" y="1156368"/>
            <a:ext cx="6683765" cy="960668"/>
          </a:xfrm>
        </p:spPr>
        <p:txBody>
          <a:bodyPr/>
          <a:lstStyle/>
          <a:p>
            <a:r>
              <a:rPr lang="en-US" dirty="0" smtClean="0"/>
              <a:t>Flume – Kafka Configuration</a:t>
            </a:r>
            <a:endParaRPr lang="en-US" dirty="0"/>
          </a:p>
        </p:txBody>
      </p:sp>
      <p:pic>
        <p:nvPicPr>
          <p:cNvPr id="9" name="Picture 2" descr="Image result for apache flu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3371" y="1985084"/>
            <a:ext cx="1235065" cy="9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kafk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1076" y="3633153"/>
            <a:ext cx="1404005" cy="152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right arrow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3215500">
            <a:off x="1231268" y="3082666"/>
            <a:ext cx="1314336" cy="92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61530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6683765" cy="960668"/>
          </a:xfrm>
        </p:spPr>
        <p:txBody>
          <a:bodyPr/>
          <a:lstStyle/>
          <a:p>
            <a:r>
              <a:rPr lang="en-US" sz="3600" dirty="0" smtClean="0"/>
              <a:t>Parsing Kafka Data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762460" cy="4901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val</a:t>
            </a:r>
            <a:r>
              <a:rPr lang="en-US" sz="1400" b="1" dirty="0"/>
              <a:t> (</a:t>
            </a:r>
            <a:r>
              <a:rPr lang="en-US" sz="1400" b="1" dirty="0" err="1"/>
              <a:t>zkQuorum</a:t>
            </a:r>
            <a:r>
              <a:rPr lang="en-US" sz="1400" b="1" dirty="0"/>
              <a:t>, group, topics, </a:t>
            </a:r>
            <a:r>
              <a:rPr lang="en-US" sz="1400" b="1" dirty="0" err="1"/>
              <a:t>numThreads</a:t>
            </a:r>
            <a:r>
              <a:rPr lang="en-US" sz="1400" b="1" dirty="0"/>
              <a:t>) = ("10.1.7.9:2181", "</a:t>
            </a:r>
            <a:r>
              <a:rPr lang="en-US" sz="1400" b="1" dirty="0" err="1"/>
              <a:t>kelly</a:t>
            </a:r>
            <a:r>
              <a:rPr lang="en-US" sz="1400" b="1" dirty="0"/>
              <a:t>", "</a:t>
            </a:r>
            <a:r>
              <a:rPr lang="en-US" sz="1400" b="1" dirty="0" err="1"/>
              <a:t>kafkaTest</a:t>
            </a:r>
            <a:r>
              <a:rPr lang="en-US" sz="1400" b="1" dirty="0"/>
              <a:t>", "2")</a:t>
            </a:r>
          </a:p>
          <a:p>
            <a:r>
              <a:rPr lang="en-US" sz="1400" b="1" dirty="0" err="1"/>
              <a:t>val</a:t>
            </a:r>
            <a:r>
              <a:rPr lang="en-US" sz="1400" b="1" dirty="0"/>
              <a:t> stream = </a:t>
            </a:r>
            <a:r>
              <a:rPr lang="en-US" sz="1400" b="1" dirty="0" err="1"/>
              <a:t>KafkaUtils.createStream</a:t>
            </a:r>
            <a:r>
              <a:rPr lang="en-US" sz="1400" b="1" dirty="0"/>
              <a:t>(</a:t>
            </a:r>
            <a:r>
              <a:rPr lang="en-US" sz="1400" b="1" dirty="0" err="1"/>
              <a:t>ssc</a:t>
            </a:r>
            <a:r>
              <a:rPr lang="en-US" sz="1400" b="1" dirty="0"/>
              <a:t>, </a:t>
            </a:r>
            <a:r>
              <a:rPr lang="en-US" sz="1400" b="1" dirty="0" err="1"/>
              <a:t>zkQuorum</a:t>
            </a:r>
            <a:r>
              <a:rPr lang="en-US" sz="1400" b="1" dirty="0"/>
              <a:t>, group, </a:t>
            </a:r>
            <a:r>
              <a:rPr lang="en-US" sz="1400" b="1" dirty="0" err="1"/>
              <a:t>topicMap</a:t>
            </a:r>
            <a:r>
              <a:rPr lang="en-US" sz="1400" b="1" dirty="0"/>
              <a:t>).map(_._2)</a:t>
            </a:r>
          </a:p>
          <a:p>
            <a:r>
              <a:rPr lang="en-US" sz="1400" b="1" dirty="0" err="1"/>
              <a:t>stream.foreachRDD</a:t>
            </a:r>
            <a:r>
              <a:rPr lang="en-US" sz="1400" b="1" dirty="0"/>
              <a:t>{</a:t>
            </a:r>
          </a:p>
          <a:p>
            <a:endParaRPr lang="en-US" sz="1400" b="1" dirty="0"/>
          </a:p>
          <a:p>
            <a:r>
              <a:rPr lang="en-US" sz="1400" b="1" dirty="0"/>
              <a:t>      </a:t>
            </a:r>
            <a:r>
              <a:rPr lang="en-US" sz="1400" b="1" dirty="0" err="1"/>
              <a:t>rdd</a:t>
            </a:r>
            <a:r>
              <a:rPr lang="en-US" sz="1400" b="1" dirty="0"/>
              <a:t> =&gt;</a:t>
            </a:r>
          </a:p>
          <a:p>
            <a:endParaRPr lang="en-US" sz="1400" b="1" dirty="0"/>
          </a:p>
          <a:p>
            <a:r>
              <a:rPr lang="en-US" sz="1400" b="1" dirty="0"/>
              <a:t>        </a:t>
            </a:r>
            <a:r>
              <a:rPr lang="en-US" sz="1400" b="1" dirty="0" err="1"/>
              <a:t>val</a:t>
            </a:r>
            <a:r>
              <a:rPr lang="en-US" sz="1400" b="1" dirty="0"/>
              <a:t> records =  </a:t>
            </a:r>
            <a:r>
              <a:rPr lang="en-US" sz="1400" b="1" dirty="0" err="1"/>
              <a:t>rdd.flatMap</a:t>
            </a:r>
            <a:r>
              <a:rPr lang="en-US" sz="1400" b="1" dirty="0"/>
              <a:t>{</a:t>
            </a:r>
          </a:p>
          <a:p>
            <a:endParaRPr lang="en-US" sz="1400" b="1" dirty="0"/>
          </a:p>
          <a:p>
            <a:r>
              <a:rPr lang="en-US" sz="1400" b="1" dirty="0"/>
              <a:t>          line =&gt;</a:t>
            </a:r>
          </a:p>
          <a:p>
            <a:r>
              <a:rPr lang="en-US" sz="1400" b="1" dirty="0"/>
              <a:t>            </a:t>
            </a: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b="1" dirty="0" err="1"/>
              <a:t>gson</a:t>
            </a:r>
            <a:r>
              <a:rPr lang="en-US" sz="1400" b="1" dirty="0"/>
              <a:t> = new </a:t>
            </a:r>
            <a:r>
              <a:rPr lang="en-US" sz="1400" b="1" dirty="0" err="1"/>
              <a:t>Gson</a:t>
            </a:r>
            <a:r>
              <a:rPr lang="en-US" sz="1400" b="1" dirty="0"/>
              <a:t>();</a:t>
            </a:r>
          </a:p>
          <a:p>
            <a:r>
              <a:rPr lang="en-US" sz="1400" b="1" dirty="0"/>
              <a:t>            </a:t>
            </a:r>
            <a:r>
              <a:rPr lang="en-US" sz="1400" b="1" dirty="0" err="1"/>
              <a:t>val</a:t>
            </a:r>
            <a:r>
              <a:rPr lang="en-US" sz="1400" b="1" dirty="0"/>
              <a:t> data1 = </a:t>
            </a:r>
            <a:r>
              <a:rPr lang="en-US" sz="1400" b="1" dirty="0" err="1"/>
              <a:t>gson.fromJson</a:t>
            </a:r>
            <a:r>
              <a:rPr lang="en-US" sz="1400" b="1" dirty="0"/>
              <a:t>(</a:t>
            </a:r>
            <a:r>
              <a:rPr lang="en-US" sz="1400" b="1" dirty="0" err="1"/>
              <a:t>line,classOf</a:t>
            </a:r>
            <a:r>
              <a:rPr lang="en-US" sz="1400" b="1" dirty="0"/>
              <a:t>[</a:t>
            </a:r>
            <a:r>
              <a:rPr lang="en-US" sz="1400" b="1" dirty="0" err="1"/>
              <a:t>java.util.HashMap</a:t>
            </a:r>
            <a:r>
              <a:rPr lang="en-US" sz="1400" b="1" dirty="0"/>
              <a:t>[</a:t>
            </a:r>
            <a:r>
              <a:rPr lang="en-US" sz="1400" b="1" dirty="0" err="1"/>
              <a:t>String,java.util.ArrayList</a:t>
            </a:r>
            <a:r>
              <a:rPr lang="en-US" sz="1400" b="1" dirty="0"/>
              <a:t>[</a:t>
            </a:r>
            <a:r>
              <a:rPr lang="en-US" sz="1400" b="1" dirty="0" err="1"/>
              <a:t>java.util.Map</a:t>
            </a:r>
            <a:r>
              <a:rPr lang="en-US" sz="1400" b="1" dirty="0"/>
              <a:t>[</a:t>
            </a:r>
            <a:r>
              <a:rPr lang="en-US" sz="1400" b="1" dirty="0" err="1"/>
              <a:t>String,String</a:t>
            </a:r>
            <a:r>
              <a:rPr lang="en-US" sz="1400" b="1" dirty="0"/>
              <a:t>]]]])</a:t>
            </a:r>
          </a:p>
          <a:p>
            <a:r>
              <a:rPr lang="en-US" sz="1400" b="1" dirty="0"/>
              <a:t>            data1.get("list").</a:t>
            </a:r>
            <a:r>
              <a:rPr lang="en-US" sz="1400" b="1" dirty="0" err="1"/>
              <a:t>toList.map</a:t>
            </a:r>
            <a:r>
              <a:rPr lang="en-US" sz="1400" b="1" dirty="0"/>
              <a:t>(x =&gt; </a:t>
            </a:r>
            <a:r>
              <a:rPr lang="en-US" sz="1400" b="1" dirty="0" err="1"/>
              <a:t>gson.toJson</a:t>
            </a:r>
            <a:r>
              <a:rPr lang="en-US" sz="1400" b="1" dirty="0"/>
              <a:t>(x))</a:t>
            </a:r>
          </a:p>
          <a:p>
            <a:r>
              <a:rPr lang="en-US" sz="1400" b="1" dirty="0"/>
              <a:t>        }</a:t>
            </a:r>
          </a:p>
          <a:p>
            <a:endParaRPr lang="en-US" sz="1400" b="1" dirty="0"/>
          </a:p>
          <a:p>
            <a:r>
              <a:rPr lang="en-US" sz="1400" b="1" dirty="0"/>
              <a:t>        </a:t>
            </a: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b="1" dirty="0" err="1"/>
              <a:t>weatherData</a:t>
            </a:r>
            <a:r>
              <a:rPr lang="en-US" sz="1400" b="1" dirty="0"/>
              <a:t> = </a:t>
            </a:r>
            <a:r>
              <a:rPr lang="en-US" sz="1400" b="1" dirty="0" err="1"/>
              <a:t>sqlContext.read.json</a:t>
            </a:r>
            <a:r>
              <a:rPr lang="en-US" sz="1400" b="1" dirty="0"/>
              <a:t>(records)</a:t>
            </a:r>
          </a:p>
          <a:p>
            <a:r>
              <a:rPr lang="en-US" sz="1400" b="1" dirty="0"/>
              <a:t>        if(</a:t>
            </a:r>
            <a:r>
              <a:rPr lang="en-US" sz="1400" b="1" dirty="0" err="1"/>
              <a:t>weatherData.count</a:t>
            </a:r>
            <a:r>
              <a:rPr lang="en-US" sz="1400" b="1" dirty="0"/>
              <a:t>&gt;0)</a:t>
            </a:r>
          </a:p>
          <a:p>
            <a:r>
              <a:rPr lang="en-US" sz="1400" b="1" dirty="0"/>
              <a:t>          </a:t>
            </a:r>
            <a:r>
              <a:rPr lang="en-US" sz="1400" b="1" dirty="0" err="1"/>
              <a:t>weatherData.show</a:t>
            </a:r>
            <a:endParaRPr lang="en-US" sz="1400" b="1" dirty="0"/>
          </a:p>
          <a:p>
            <a:r>
              <a:rPr lang="en-US" sz="1400" b="1" dirty="0"/>
              <a:t>          </a:t>
            </a:r>
            <a:r>
              <a:rPr lang="en-US" sz="1400" b="1" dirty="0" err="1"/>
              <a:t>weatherData.registerTempTable</a:t>
            </a:r>
            <a:r>
              <a:rPr lang="en-US" sz="1400" b="1" dirty="0"/>
              <a:t>("weather")</a:t>
            </a:r>
          </a:p>
          <a:p>
            <a:r>
              <a:rPr lang="en-US" sz="1400" b="1" dirty="0"/>
              <a:t>          </a:t>
            </a:r>
            <a:r>
              <a:rPr lang="en-US" sz="1400" b="1" dirty="0" err="1"/>
              <a:t>sqlContext.sql</a:t>
            </a:r>
            <a:r>
              <a:rPr lang="en-US" sz="1400" b="1" dirty="0"/>
              <a:t>("select count(*) from weather").show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791190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696200" cy="447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	Spark Streaming is an extension of the core Spark API that enables scalable, high-throughput, fault-tolerant stream processing of live data streams.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	Data can be ingested from many sources like Kafka, Flume, Kinesis, or TCP sockets, and can be processed using complex algorithms expressed with high-level functions like map, reduce, join and window.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	Spark Streaming receives live input data streams and divides the data into batches, which are then processed by the Spark engine to generate the final stream of results in batches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•	 Spark Streaming provides a high-level abstraction called </a:t>
            </a:r>
            <a:r>
              <a:rPr lang="en-US" dirty="0" err="1" smtClean="0"/>
              <a:t>discretized</a:t>
            </a:r>
            <a:r>
              <a:rPr lang="en-US" dirty="0" smtClean="0"/>
              <a:t> stream or </a:t>
            </a:r>
            <a:r>
              <a:rPr lang="en-US" dirty="0" err="1" smtClean="0"/>
              <a:t>DStream</a:t>
            </a:r>
            <a:r>
              <a:rPr lang="en-US" dirty="0" smtClean="0"/>
              <a:t>, which represents a continuous stream of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•	 </a:t>
            </a:r>
            <a:r>
              <a:rPr lang="en-US" dirty="0" err="1" smtClean="0"/>
              <a:t>DStreams</a:t>
            </a:r>
            <a:r>
              <a:rPr lang="en-US" dirty="0" smtClean="0"/>
              <a:t> can be created either from input data streams from sources such as Kafka, Flume, and Kinesis, or by applying high-level operations on other </a:t>
            </a:r>
            <a:r>
              <a:rPr lang="en-US" dirty="0" err="1" smtClean="0"/>
              <a:t>DStreams</a:t>
            </a:r>
            <a:r>
              <a:rPr lang="en-US" dirty="0" smtClean="0"/>
              <a:t>. Internally, a </a:t>
            </a:r>
            <a:r>
              <a:rPr lang="en-US" dirty="0" err="1" smtClean="0"/>
              <a:t>DStream</a:t>
            </a:r>
            <a:r>
              <a:rPr lang="en-US" dirty="0" smtClean="0"/>
              <a:t> is represented as a sequence of RDDs.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611560" y="548680"/>
            <a:ext cx="1608535" cy="43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/>
          <a:p>
            <a:pPr algn="ctr"/>
            <a:r>
              <a:rPr lang="en-US" altLang="en-US" sz="2400" dirty="0"/>
              <a:t>Streaming:</a:t>
            </a:r>
          </a:p>
        </p:txBody>
      </p:sp>
      <p:sp>
        <p:nvSpPr>
          <p:cNvPr id="8195" name="Rectangle 3"/>
          <p:cNvSpPr>
            <a:spLocks/>
          </p:cNvSpPr>
          <p:nvPr/>
        </p:nvSpPr>
        <p:spPr bwMode="auto">
          <a:xfrm>
            <a:off x="899592" y="1556792"/>
            <a:ext cx="7447630" cy="4214487"/>
          </a:xfrm>
          <a:prstGeom prst="rect">
            <a:avLst/>
          </a:prstGeom>
          <a:noFill/>
          <a:ln w="28575" cap="flat" cmpd="sng">
            <a:solidFill>
              <a:srgbClr val="E46C0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square" lIns="34290" rIns="34290">
            <a:spAutoFit/>
          </a:bodyPr>
          <a:lstStyle/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+mj-lt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Many big data application receive data in real time.</a:t>
            </a: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endParaRPr lang="en-US" altLang="en-US" b="1" dirty="0">
              <a:latin typeface="+mj-lt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+mj-lt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These applications must act on data in real-time rather than look at data latter (what we have been used to do in Hadoop and Spark so far).</a:t>
            </a: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endParaRPr lang="en-US" altLang="en-US" b="1" dirty="0">
              <a:latin typeface="+mj-lt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+mj-lt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For these application data is valuable at its time of arrival.</a:t>
            </a: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endParaRPr lang="en-US" altLang="en-US" b="1" dirty="0">
              <a:latin typeface="+mj-lt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+mj-lt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We are going to see about this new class of big data application called Distributed Stream Processing.</a:t>
            </a: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endParaRPr lang="en-US" altLang="en-US" b="1" dirty="0">
              <a:latin typeface="+mj-lt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+mj-lt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There is no dearth of buzz words in the world where we need to encounter data in a continuous fashion.</a:t>
            </a: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endParaRPr lang="en-US" altLang="en-US" b="1" dirty="0">
              <a:latin typeface="+mj-lt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+mj-lt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Distributed Complex Event Processing.</a:t>
            </a: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endParaRPr lang="en-US" altLang="en-US" b="1" dirty="0">
              <a:latin typeface="+mj-lt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+mj-lt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Distributed Event Stream Processing.</a:t>
            </a:r>
          </a:p>
        </p:txBody>
      </p:sp>
    </p:spTree>
    <p:extLst>
      <p:ext uri="{BB962C8B-B14F-4D97-AF65-F5344CB8AC3E}">
        <p14:creationId xmlns:p14="http://schemas.microsoft.com/office/powerpoint/2010/main" xmlns="" val="335916250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2420888"/>
            <a:ext cx="6810519" cy="2582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What is the difference between RDD and </a:t>
            </a:r>
            <a:r>
              <a:rPr lang="en-US" sz="2000" dirty="0" err="1" smtClean="0"/>
              <a:t>Dstream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What is a </a:t>
            </a:r>
            <a:r>
              <a:rPr lang="en-US" sz="2000" dirty="0" err="1" smtClean="0"/>
              <a:t>microbatch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What is the role of zookeeper in </a:t>
            </a:r>
            <a:r>
              <a:rPr lang="en-US" sz="2000" dirty="0" err="1" smtClean="0"/>
              <a:t>kafka</a:t>
            </a:r>
            <a:r>
              <a:rPr lang="en-US" sz="2000" dirty="0" smtClean="0"/>
              <a:t> 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Can we have multiple consumers for a single </a:t>
            </a:r>
            <a:r>
              <a:rPr lang="en-US" sz="2000" dirty="0" err="1" smtClean="0"/>
              <a:t>kafka</a:t>
            </a:r>
            <a:r>
              <a:rPr lang="en-US" sz="2000" dirty="0" smtClean="0"/>
              <a:t> topic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How to configure spark sink in flume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Spark streaming is pure </a:t>
            </a:r>
            <a:r>
              <a:rPr lang="en-US" sz="2000" dirty="0" err="1" smtClean="0"/>
              <a:t>realtime</a:t>
            </a:r>
            <a:r>
              <a:rPr lang="en-US" sz="2000" dirty="0" smtClean="0"/>
              <a:t> stream processing (Yes/No)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1190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8458200" cy="498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 ______________ leverages Spark Core’s fast scheduling capability to perform streaming analytics.</a:t>
            </a:r>
          </a:p>
          <a:p>
            <a:r>
              <a:rPr lang="en-US" dirty="0" smtClean="0"/>
              <a:t>a) </a:t>
            </a:r>
            <a:r>
              <a:rPr lang="en-US" dirty="0" err="1" smtClean="0"/>
              <a:t>MLlib</a:t>
            </a:r>
            <a:endParaRPr lang="en-US" dirty="0" smtClean="0"/>
          </a:p>
          <a:p>
            <a:r>
              <a:rPr lang="en-US" dirty="0" smtClean="0"/>
              <a:t>b) Spark Streaming</a:t>
            </a:r>
          </a:p>
          <a:p>
            <a:r>
              <a:rPr lang="en-US" dirty="0" smtClean="0"/>
              <a:t>c) </a:t>
            </a:r>
            <a:r>
              <a:rPr lang="en-US" dirty="0" err="1" smtClean="0"/>
              <a:t>GraphX</a:t>
            </a:r>
            <a:endParaRPr lang="en-US" dirty="0" smtClean="0"/>
          </a:p>
          <a:p>
            <a:r>
              <a:rPr lang="en-US" dirty="0" smtClean="0"/>
              <a:t>d) RDDs</a:t>
            </a:r>
          </a:p>
          <a:p>
            <a:endParaRPr lang="en-US" dirty="0" smtClean="0"/>
          </a:p>
          <a:p>
            <a:r>
              <a:rPr lang="en-US" dirty="0" err="1" smtClean="0"/>
              <a:t>Ans:Spark</a:t>
            </a:r>
            <a:r>
              <a:rPr lang="en-US" dirty="0" smtClean="0"/>
              <a:t> streaming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In Spark Streaming the data can be from what all sources?</a:t>
            </a:r>
          </a:p>
          <a:p>
            <a:endParaRPr lang="en-US" dirty="0" smtClean="0"/>
          </a:p>
          <a:p>
            <a:r>
              <a:rPr lang="en-US" dirty="0" smtClean="0"/>
              <a:t>a)Kafka</a:t>
            </a:r>
          </a:p>
          <a:p>
            <a:r>
              <a:rPr lang="en-US" dirty="0" smtClean="0"/>
              <a:t>b)Flume</a:t>
            </a:r>
          </a:p>
          <a:p>
            <a:r>
              <a:rPr lang="en-US" dirty="0" smtClean="0"/>
              <a:t>c)Kinesis</a:t>
            </a:r>
          </a:p>
          <a:p>
            <a:r>
              <a:rPr lang="en-US" dirty="0" smtClean="0"/>
              <a:t>d)All of the above</a:t>
            </a:r>
          </a:p>
          <a:p>
            <a:endParaRPr lang="en-US" dirty="0" smtClean="0"/>
          </a:p>
          <a:p>
            <a:r>
              <a:rPr lang="en-US" dirty="0" err="1" smtClean="0"/>
              <a:t>Ans</a:t>
            </a:r>
            <a:r>
              <a:rPr lang="en-US" dirty="0" smtClean="0"/>
              <a:t>: All of the above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7848600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The basic abstraction of Spark Streaming is</a:t>
            </a:r>
          </a:p>
          <a:p>
            <a:endParaRPr lang="en-US" dirty="0" smtClean="0"/>
          </a:p>
          <a:p>
            <a:r>
              <a:rPr lang="en-US" dirty="0" smtClean="0"/>
              <a:t>a)</a:t>
            </a:r>
            <a:r>
              <a:rPr lang="en-US" dirty="0" err="1" smtClean="0"/>
              <a:t>Dstream</a:t>
            </a:r>
            <a:endParaRPr lang="en-US" dirty="0" smtClean="0"/>
          </a:p>
          <a:p>
            <a:r>
              <a:rPr lang="en-US" dirty="0" smtClean="0"/>
              <a:t>b)RDD</a:t>
            </a:r>
          </a:p>
          <a:p>
            <a:r>
              <a:rPr lang="en-US" dirty="0" smtClean="0"/>
              <a:t>c)shared variable</a:t>
            </a:r>
          </a:p>
          <a:p>
            <a:r>
              <a:rPr lang="en-US" dirty="0" smtClean="0"/>
              <a:t>d)Accumulators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Dstream</a:t>
            </a:r>
            <a:r>
              <a:rPr lang="en-US" dirty="0" smtClean="0"/>
              <a:t> internally is</a:t>
            </a:r>
          </a:p>
          <a:p>
            <a:endParaRPr lang="en-US" dirty="0" smtClean="0"/>
          </a:p>
          <a:p>
            <a:r>
              <a:rPr lang="en-US" dirty="0" smtClean="0"/>
              <a:t>a) Continuous Stream of RDD</a:t>
            </a:r>
          </a:p>
          <a:p>
            <a:r>
              <a:rPr lang="en-US" dirty="0" smtClean="0"/>
              <a:t>b) Continuous Stream of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c) Continuous Stream of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 smtClean="0"/>
              <a:t>d) None of the above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Handson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624840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https://drive.google.com/drive/u/0/folders/1m1aeGUpER4bCGx2HFT6PChltRxe3pKTA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323528" y="476672"/>
            <a:ext cx="1608535" cy="43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/>
          <a:p>
            <a:pPr algn="ctr"/>
            <a:r>
              <a:rPr lang="en-US" altLang="en-US" sz="2400"/>
              <a:t>Streaming:</a:t>
            </a:r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827584" y="1484784"/>
            <a:ext cx="7727167" cy="3956852"/>
          </a:xfrm>
          <a:prstGeom prst="rect">
            <a:avLst/>
          </a:prstGeom>
          <a:noFill/>
          <a:ln w="28575" cap="flat" cmpd="sng">
            <a:solidFill>
              <a:srgbClr val="E46C0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square" lIns="34290" rIns="34290">
            <a:spAutoFit/>
          </a:bodyPr>
          <a:lstStyle>
            <a:lvl1pPr marL="2857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800100" indent="-342900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4572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9144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3716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18288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Broadly stream processing falls into two categories, they are: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en-US" b="1" dirty="0" smtClean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CEP (Complex Event Processing) </a:t>
            </a:r>
            <a:r>
              <a:rPr lang="en-US" altLang="en-US" b="1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is a state-full event processing system used in places where multiple event occurrence might co-relate so some activity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en-US" b="1" dirty="0" smtClean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ESP (Event Stream Processing) </a:t>
            </a:r>
            <a:r>
              <a:rPr lang="en-US" altLang="en-US" b="1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falls into stateless event processing used in jobs like continuous ETL transformation, trending topics in social media, </a:t>
            </a:r>
            <a:r>
              <a:rPr lang="en-US" altLang="en-US" b="1" dirty="0" err="1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etc</a:t>
            </a:r>
            <a:r>
              <a:rPr lang="en-US" altLang="en-US" b="1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,.</a:t>
            </a:r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endParaRPr lang="en-US" altLang="en-US" b="1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Stream processing involves continuous input and outcome of data. The emphasis is more on the velocity of the data.</a:t>
            </a: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US" altLang="en-US" b="1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Data must be processed within small time frame or near real time.</a:t>
            </a: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US" altLang="en-US" b="1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Stream processing gives decision makers the ability to adjust contingencies based on events and trends developing in real-time.</a:t>
            </a:r>
          </a:p>
        </p:txBody>
      </p:sp>
    </p:spTree>
    <p:extLst>
      <p:ext uri="{BB962C8B-B14F-4D97-AF65-F5344CB8AC3E}">
        <p14:creationId xmlns:p14="http://schemas.microsoft.com/office/powerpoint/2010/main" xmlns="" val="30720918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539552" y="548680"/>
            <a:ext cx="1608535" cy="43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/>
          <a:p>
            <a:pPr algn="ctr"/>
            <a:r>
              <a:rPr lang="en-US" altLang="en-US" sz="2400" dirty="0"/>
              <a:t>Streaming:</a:t>
            </a:r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1343819" y="2348880"/>
            <a:ext cx="6109097" cy="1380506"/>
          </a:xfrm>
          <a:prstGeom prst="rect">
            <a:avLst/>
          </a:prstGeom>
          <a:noFill/>
          <a:ln w="28575" cap="flat" cmpd="sng">
            <a:solidFill>
              <a:srgbClr val="4BACC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34290" rIns="34290">
            <a:spAutoFit/>
          </a:bodyPr>
          <a:lstStyle/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The world as we know works by pulling data from a </a:t>
            </a:r>
            <a:r>
              <a:rPr lang="en-US" altLang="en-US" dirty="0" err="1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datasource</a:t>
            </a: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, analyses it, 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  generated output.</a:t>
            </a: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endParaRPr lang="en-US" altLang="en-US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All that we know about this is going to change</a:t>
            </a:r>
          </a:p>
        </p:txBody>
      </p:sp>
    </p:spTree>
    <p:extLst>
      <p:ext uri="{BB962C8B-B14F-4D97-AF65-F5344CB8AC3E}">
        <p14:creationId xmlns:p14="http://schemas.microsoft.com/office/powerpoint/2010/main" xmlns="" val="14926898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672"/>
            <a:ext cx="7329488" cy="412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972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541138" y="548680"/>
            <a:ext cx="1844279" cy="43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/>
          <a:p>
            <a:pPr algn="ctr"/>
            <a:r>
              <a:rPr lang="en-US" altLang="en-US" sz="2400"/>
              <a:t>Streaming:</a:t>
            </a:r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1043608" y="1844824"/>
            <a:ext cx="6109097" cy="2668679"/>
          </a:xfrm>
          <a:prstGeom prst="rect">
            <a:avLst/>
          </a:prstGeom>
          <a:noFill/>
          <a:ln w="28575" cap="flat" cmpd="sng">
            <a:solidFill>
              <a:srgbClr val="4BACC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34290" rIns="3429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4572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9144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3716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18288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We are going to see new set of systems in which data is pushed to a system that must evaluate queries in response to a detected event.</a:t>
            </a: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endParaRPr lang="en-US" altLang="en-US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Example</a:t>
            </a:r>
          </a:p>
          <a:p>
            <a:pPr marL="557213" lvl="1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</a:t>
            </a:r>
            <a:r>
              <a:rPr lang="en-US" altLang="en-US" dirty="0" err="1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IoT</a:t>
            </a:r>
            <a:endParaRPr lang="en-US" altLang="en-US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  <a:p>
            <a:pPr marL="557213" lvl="1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Location tracking</a:t>
            </a:r>
          </a:p>
          <a:p>
            <a:pPr marL="557213" lvl="1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Sensor</a:t>
            </a:r>
          </a:p>
          <a:p>
            <a:pPr marL="557213" lvl="1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Telemetry</a:t>
            </a:r>
          </a:p>
          <a:p>
            <a:pPr marL="557213" lvl="1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Social Media</a:t>
            </a:r>
          </a:p>
        </p:txBody>
      </p:sp>
    </p:spTree>
    <p:extLst>
      <p:ext uri="{BB962C8B-B14F-4D97-AF65-F5344CB8AC3E}">
        <p14:creationId xmlns:p14="http://schemas.microsoft.com/office/powerpoint/2010/main" xmlns="" val="16257101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251520" y="620688"/>
            <a:ext cx="1827610" cy="43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/>
          <a:p>
            <a:pPr algn="ctr"/>
            <a:r>
              <a:rPr lang="en-US" altLang="en-US" sz="2400" dirty="0"/>
              <a:t>Streaming: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755576" y="1556792"/>
            <a:ext cx="6816799" cy="3441583"/>
          </a:xfrm>
          <a:prstGeom prst="rect">
            <a:avLst/>
          </a:prstGeom>
          <a:noFill/>
          <a:ln w="28575" cap="flat" cmpd="sng">
            <a:solidFill>
              <a:srgbClr val="4BACC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square" lIns="34290" rIns="34290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228600" indent="228600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4572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9144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3716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18288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In a distributed stream processing, an incoming data is acted upon immediately and information / action is pushed onto the user to take some decisions.</a:t>
            </a: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endParaRPr lang="en-US" altLang="en-US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Basically it inverted the access pattern we have been used so far. </a:t>
            </a:r>
          </a:p>
          <a:p>
            <a:pPr marL="214313" indent="-214313">
              <a:buSzPct val="100000"/>
              <a:buFont typeface="Wingdings" panose="05000000000000000000" pitchFamily="2" charset="2"/>
              <a:buChar char="ü"/>
            </a:pPr>
            <a:endParaRPr lang="en-US" altLang="en-US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  <a:p>
            <a:pPr marL="385763" lvl="1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Usually user looks into data, processing it by running few queries, and takes  </a:t>
            </a:r>
          </a:p>
          <a:p>
            <a:pPr marL="385763" lvl="1" indent="-214313"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 some decisions.</a:t>
            </a:r>
          </a:p>
          <a:p>
            <a:pPr marL="385763" lvl="1" indent="-214313">
              <a:buFont typeface="Wingdings" panose="05000000000000000000" pitchFamily="2" charset="2"/>
              <a:buChar char="ü"/>
            </a:pPr>
            <a:endParaRPr lang="en-US" altLang="en-US" dirty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  <a:sym typeface="Gill Sans MT" panose="020B0502020104020203" pitchFamily="34" charset="0"/>
            </a:endParaRPr>
          </a:p>
          <a:p>
            <a:pPr marL="385763" lvl="1" indent="-214313">
              <a:buSzPct val="100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sym typeface="Gill Sans MT" panose="020B0502020104020203" pitchFamily="34" charset="0"/>
              </a:rPr>
              <a:t> With stream processing, every incoming data is analyzed and could potentially issues the user a notification to take action without user explicitly asking for.</a:t>
            </a:r>
          </a:p>
        </p:txBody>
      </p:sp>
    </p:spTree>
    <p:extLst>
      <p:ext uri="{BB962C8B-B14F-4D97-AF65-F5344CB8AC3E}">
        <p14:creationId xmlns:p14="http://schemas.microsoft.com/office/powerpoint/2010/main" xmlns="" val="13064637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"/>
        <a:cs typeface="Calibri"/>
      </a:majorFont>
      <a:minorFont>
        <a:latin typeface="Gill Sans MT"/>
        <a:ea typeface="Gill Sans MT"/>
        <a:cs typeface="Gill Sans M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07070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 MT" pitchFamily="34" charset="0"/>
            <a:ea typeface="Gill Sans MT" pitchFamily="34" charset="0"/>
            <a:cs typeface="Gill Sans MT" pitchFamily="34" charset="0"/>
            <a:sym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07070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 MT" pitchFamily="34" charset="0"/>
            <a:ea typeface="Gill Sans MT" pitchFamily="34" charset="0"/>
            <a:cs typeface="Gill Sans MT" pitchFamily="34" charset="0"/>
            <a:sym typeface="Gill Sans MT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 - 1_Title Slid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 Theme - 1_Title Slide">
      <a:majorFont>
        <a:latin typeface="Calibri"/>
        <a:ea typeface=""/>
        <a:cs typeface="Calibri"/>
      </a:majorFont>
      <a:minorFont>
        <a:latin typeface="Gill Sans MT"/>
        <a:ea typeface="Gill Sans MT"/>
        <a:cs typeface="Gill Sans M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07070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 MT" pitchFamily="34" charset="0"/>
            <a:ea typeface="Gill Sans MT" pitchFamily="34" charset="0"/>
            <a:cs typeface="Gill Sans MT" pitchFamily="34" charset="0"/>
            <a:sym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07070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 MT" pitchFamily="34" charset="0"/>
            <a:ea typeface="Gill Sans MT" pitchFamily="34" charset="0"/>
            <a:cs typeface="Gill Sans MT" pitchFamily="34" charset="0"/>
            <a:sym typeface="Gill Sans MT" pitchFamily="34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 - Title and Conten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 Theme - Title and Content">
      <a:majorFont>
        <a:latin typeface="Calibri"/>
        <a:ea typeface=""/>
        <a:cs typeface="Calibri"/>
      </a:majorFont>
      <a:minorFont>
        <a:latin typeface="Gill Sans MT"/>
        <a:ea typeface="Gill Sans MT"/>
        <a:cs typeface="Gill Sans M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07070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 MT" pitchFamily="34" charset="0"/>
            <a:ea typeface="Gill Sans MT" pitchFamily="34" charset="0"/>
            <a:cs typeface="Gill Sans MT" pitchFamily="34" charset="0"/>
            <a:sym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07070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 MT" pitchFamily="34" charset="0"/>
            <a:ea typeface="Gill Sans MT" pitchFamily="34" charset="0"/>
            <a:cs typeface="Gill Sans MT" pitchFamily="34" charset="0"/>
            <a:sym typeface="Gill Sans MT" pitchFamily="34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55018</TotalTime>
  <Words>1818</Words>
  <Application>Microsoft Office PowerPoint</Application>
  <PresentationFormat>On-screen Show (4:3)</PresentationFormat>
  <Paragraphs>346</Paragraphs>
  <Slides>44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Office Theme</vt:lpstr>
      <vt:lpstr>Office Theme - 1_Title Slide</vt:lpstr>
      <vt:lpstr>Office Theme - Title and Content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Dstream</vt:lpstr>
      <vt:lpstr>Slide 12</vt:lpstr>
      <vt:lpstr>Processing Spark Dstreams</vt:lpstr>
      <vt:lpstr>Spark StreamingContext</vt:lpstr>
      <vt:lpstr>How to Create Dstream</vt:lpstr>
      <vt:lpstr>Process Dstream</vt:lpstr>
      <vt:lpstr>Slide 17</vt:lpstr>
      <vt:lpstr>Slide 18</vt:lpstr>
      <vt:lpstr>Slide 19</vt:lpstr>
      <vt:lpstr>Slide 20</vt:lpstr>
      <vt:lpstr>Slide 21</vt:lpstr>
      <vt:lpstr>Slide 22</vt:lpstr>
      <vt:lpstr>Key Concepts</vt:lpstr>
      <vt:lpstr>Streaming Transformations</vt:lpstr>
      <vt:lpstr>Streaming Actions</vt:lpstr>
      <vt:lpstr>Flume Spark Streaming</vt:lpstr>
      <vt:lpstr>Flume – Spark Traffic Streaming</vt:lpstr>
      <vt:lpstr>Traffic Data Parsing</vt:lpstr>
      <vt:lpstr>Kafka Streaming </vt:lpstr>
      <vt:lpstr>Kafka Overview</vt:lpstr>
      <vt:lpstr>Kafka design fundamentals </vt:lpstr>
      <vt:lpstr>Topics and Logs </vt:lpstr>
      <vt:lpstr>Slide 33</vt:lpstr>
      <vt:lpstr>Single node – multiple broker cluster </vt:lpstr>
      <vt:lpstr>Replication in Kafka </vt:lpstr>
      <vt:lpstr>Kafka  Spark Streaming</vt:lpstr>
      <vt:lpstr>Flume – Kafka Configuration</vt:lpstr>
      <vt:lpstr>Parsing Kafka Data</vt:lpstr>
      <vt:lpstr>Summary</vt:lpstr>
      <vt:lpstr>QUIZ</vt:lpstr>
      <vt:lpstr>MCQ</vt:lpstr>
      <vt:lpstr>MCQ</vt:lpstr>
      <vt:lpstr>Handson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ashok</dc:creator>
  <cp:lastModifiedBy>intellipaatmanish</cp:lastModifiedBy>
  <cp:revision>59</cp:revision>
  <dcterms:modified xsi:type="dcterms:W3CDTF">2018-01-11T18:07:52Z</dcterms:modified>
</cp:coreProperties>
</file>