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1" r:id="rId3"/>
  </p:sldMasterIdLst>
  <p:notesMasterIdLst>
    <p:notesMasterId r:id="rId20"/>
  </p:notesMasterIdLst>
  <p:sldIdLst>
    <p:sldId id="256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268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1pPr>
    <a:lvl2pPr marL="4572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2pPr>
    <a:lvl3pPr marL="9144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3pPr>
    <a:lvl4pPr marL="13716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4pPr>
    <a:lvl5pPr marL="18288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noProof="0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noProof="0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noProof="0" smtClean="0">
                <a:sym typeface="Times New Roman" pitchFamily="18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893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1pPr>
    <a:lvl2pPr indent="2286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2pPr>
    <a:lvl3pPr indent="4572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3pPr>
    <a:lvl4pPr indent="6858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4pPr>
    <a:lvl5pPr indent="9144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53C3B7-ED81-4EF7-820B-E5197323E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43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48AE4D-B034-46F0-BB1E-361977F2A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2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7EF36A-A756-427A-942C-140C311A4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85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42D6D-245B-41E6-9923-3B39ABE5C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9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E8F943-9180-402E-A398-C2F578CBF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14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76C1D2-67FD-4820-9B71-9ED50BD34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3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BDB75-90AE-4DF1-9C1F-19E666017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60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D10DC-37C8-4643-B017-E6287740D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0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398228-D305-41A9-85D8-248FB8096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02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A57BE-3BB2-471E-9E4D-E1E4E3A47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9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68BD78-D5B7-43C5-A4B4-13FF08104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70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BFC6E5-88CD-4243-97BA-78B22A2C8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09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93A24B-E597-4E04-B086-2B0AB203A7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45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86035C-ED7A-4AB8-8DB6-8F7B85796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272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C9B9D3-4838-4A43-B5FF-CD81A286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936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15565-2B1C-488A-A09A-42FDAC7B4E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41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32EED6-04CB-4CCB-A0A1-E9BE3E0A4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285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DD69B-8EB4-4029-95BC-9E4425516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619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53B970-0426-4075-AA3C-58359EE24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48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FE2026-9F50-4F70-933B-9E192494F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9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9F1CB4-20E7-4BF7-BD4F-62DF826A6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963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B40EA3-80EE-4835-A15D-E8559CE42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2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571E3A-5D93-4052-8927-8D00BA6CD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277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4B593-C91D-4EFA-B9A7-0CF03A00C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92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02EF7F-1E16-4ABF-80B1-AFE39F3DC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660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724A3-BCCC-4462-B79A-4834EEF5F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988"/>
            <a:ext cx="2057400" cy="609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988"/>
            <a:ext cx="6019800" cy="6099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932CAA-B611-45C5-9FD2-0491A52C7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584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3550"/>
            <a:ext cx="83058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305800" cy="4876800"/>
          </a:xfrm>
          <a:prstGeom prst="rect">
            <a:avLst/>
          </a:prstGeom>
        </p:spPr>
        <p:txBody>
          <a:bodyPr/>
          <a:lstStyle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225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9B7C78-4BAE-42B0-A8EB-A77ADFE54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65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E5B8B-36D9-492F-9674-60A34E5B1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62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38C2BC-F1E9-4439-A6F3-67340CAF3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619E19-2AA2-4103-936F-15D81835E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1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3D9609-9B44-47F2-854D-C7A091FD6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9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9314D-3967-49CB-9A76-14BD625CF4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intellipaat.com/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mailto:support@intellipaat.com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588" y="6477000"/>
            <a:ext cx="9142412" cy="381000"/>
          </a:xfrm>
          <a:prstGeom prst="rect">
            <a:avLst/>
          </a:prstGeom>
          <a:solidFill>
            <a:srgbClr val="F79646"/>
          </a:solidFill>
          <a:ln w="2556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142875" y="6330950"/>
            <a:ext cx="3868738" cy="623888"/>
            <a:chOff x="0" y="0"/>
            <a:chExt cx="3868738" cy="623400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8143"/>
              <a:ext cx="3868738" cy="287113"/>
            </a:xfrm>
            <a:prstGeom prst="rect">
              <a:avLst/>
            </a:prstGeom>
            <a:solidFill>
              <a:srgbClr val="F79646"/>
            </a:solidFill>
            <a:ln w="2556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/>
              </a:pPr>
              <a:endParaRPr lang="en-US"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" name="Rectangle 4"/>
            <p:cNvSpPr>
              <a:spLocks/>
            </p:cNvSpPr>
            <p:nvPr/>
          </p:nvSpPr>
          <p:spPr bwMode="auto">
            <a:xfrm>
              <a:off x="0" y="0"/>
              <a:ext cx="3868738" cy="6234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000" tIns="45000" rIns="45000" bIns="45000" anchor="ctr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Intellipaat Software Solutions Pvt. Ltd.</a:t>
              </a:r>
            </a:p>
          </p:txBody>
        </p:sp>
      </p:grpSp>
      <p:pic>
        <p:nvPicPr>
          <p:cNvPr id="1028" name="Picture 5" descr="image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500813"/>
            <a:ext cx="1027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9" name="Picture 6" descr="image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113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4283075" y="1320800"/>
            <a:ext cx="3175" cy="3643313"/>
          </a:xfrm>
          <a:prstGeom prst="line">
            <a:avLst/>
          </a:prstGeom>
          <a:noFill/>
          <a:ln w="9360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000" tIns="45000" rIns="45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32" name="Rectangle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 MT" panose="020B0502020104020203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 MT" panose="020B0502020104020203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 MT" panose="020B0502020104020203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 MT" panose="020B0502020104020203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 MT" panose="020B0502020104020203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A1D2E05-B167-46D4-A6F1-C53C482E1B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0" y="6475413"/>
            <a:ext cx="9142413" cy="382587"/>
          </a:xfrm>
          <a:prstGeom prst="rect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141288" y="6340475"/>
            <a:ext cx="3870325" cy="604838"/>
            <a:chOff x="0" y="-1"/>
            <a:chExt cx="3869553" cy="606172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0691"/>
              <a:ext cx="3869553" cy="284789"/>
            </a:xfrm>
            <a:prstGeom prst="rect">
              <a:avLst/>
            </a:prstGeom>
            <a:solidFill>
              <a:srgbClr val="F79646"/>
            </a:solidFill>
            <a:ln w="254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052" name="Rectangle 4"/>
            <p:cNvSpPr>
              <a:spLocks/>
            </p:cNvSpPr>
            <p:nvPr/>
          </p:nvSpPr>
          <p:spPr bwMode="auto">
            <a:xfrm>
              <a:off x="0" y="-1"/>
              <a:ext cx="3869553" cy="606172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Intellipaat Software Solutions Pvt. Ltd.</a:t>
              </a:r>
            </a:p>
          </p:txBody>
        </p:sp>
      </p:grpSp>
      <p:sp>
        <p:nvSpPr>
          <p:cNvPr id="2053" name="Rectangle 5"/>
          <p:cNvSpPr>
            <a:spLocks/>
          </p:cNvSpPr>
          <p:nvPr/>
        </p:nvSpPr>
        <p:spPr bwMode="auto">
          <a:xfrm>
            <a:off x="3886200" y="6516688"/>
            <a:ext cx="5105400" cy="28892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 sz="1400">
                <a:latin typeface="Arial" pitchFamily="34" charset="0"/>
                <a:cs typeface="Arial" pitchFamily="34" charset="0"/>
                <a:sym typeface="Arial" pitchFamily="34" charset="0"/>
              </a:rPr>
              <a:t>   © Copyright Intellipaat.com All rights reserved</a:t>
            </a:r>
          </a:p>
        </p:txBody>
      </p:sp>
      <p:pic>
        <p:nvPicPr>
          <p:cNvPr id="3" name="Picture 6" descr="imag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73038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/>
          </p:cNvSpPr>
          <p:nvPr/>
        </p:nvSpPr>
        <p:spPr bwMode="auto">
          <a:xfrm>
            <a:off x="171450" y="4665663"/>
            <a:ext cx="6543675" cy="14097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Email us – </a:t>
            </a:r>
            <a:r>
              <a:rPr lang="en-US" u="sng">
                <a:solidFill>
                  <a:srgbClr val="CCCCFF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14"/>
              </a:rPr>
              <a:t>support@intellipaat.com</a:t>
            </a: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>
              <a:defRPr/>
            </a:pP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>
              <a:defRPr/>
            </a:pPr>
            <a:r>
              <a:rPr lang="en-US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Visit us - </a:t>
            </a:r>
            <a:r>
              <a:rPr lang="en-US" u="sng">
                <a:solidFill>
                  <a:srgbClr val="CCCCFF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15"/>
              </a:rPr>
              <a:t>https://intellipaat.com</a:t>
            </a: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>
              <a:defRPr/>
            </a:pP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056" name="Rectangle 8"/>
          <p:cNvSpPr>
            <a:spLocks/>
          </p:cNvSpPr>
          <p:nvPr/>
        </p:nvSpPr>
        <p:spPr bwMode="auto">
          <a:xfrm>
            <a:off x="3355975" y="2713038"/>
            <a:ext cx="2644775" cy="63817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2057" name="Rectangle 9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0EB6B369-3D6E-4CFD-AA8D-87144DAF2A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6475413"/>
            <a:ext cx="9142413" cy="382587"/>
          </a:xfrm>
          <a:prstGeom prst="rect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141288" y="6340475"/>
            <a:ext cx="3870325" cy="604838"/>
            <a:chOff x="0" y="-1"/>
            <a:chExt cx="3869553" cy="606172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0691"/>
              <a:ext cx="3869553" cy="284789"/>
            </a:xfrm>
            <a:prstGeom prst="rect">
              <a:avLst/>
            </a:prstGeom>
            <a:solidFill>
              <a:srgbClr val="F79646"/>
            </a:solidFill>
            <a:ln w="254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100" name="Rectangle 4"/>
            <p:cNvSpPr>
              <a:spLocks/>
            </p:cNvSpPr>
            <p:nvPr/>
          </p:nvSpPr>
          <p:spPr bwMode="auto">
            <a:xfrm>
              <a:off x="0" y="-1"/>
              <a:ext cx="3869553" cy="606172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Intellipaat Software Solutions Pvt. Ltd.</a:t>
              </a:r>
            </a:p>
          </p:txBody>
        </p:sp>
      </p:grpSp>
      <p:sp>
        <p:nvSpPr>
          <p:cNvPr id="4101" name="Rectangle 5"/>
          <p:cNvSpPr>
            <a:spLocks/>
          </p:cNvSpPr>
          <p:nvPr/>
        </p:nvSpPr>
        <p:spPr bwMode="auto">
          <a:xfrm>
            <a:off x="3886200" y="6516688"/>
            <a:ext cx="5105400" cy="28892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 sz="1400">
                <a:latin typeface="Arial" pitchFamily="34" charset="0"/>
                <a:cs typeface="Arial" pitchFamily="34" charset="0"/>
                <a:sym typeface="Arial" pitchFamily="34" charset="0"/>
              </a:rPr>
              <a:t>   © Copyright Intellipaat.com All rights reserved</a:t>
            </a:r>
          </a:p>
        </p:txBody>
      </p:sp>
      <p:sp>
        <p:nvSpPr>
          <p:cNvPr id="3" name="Rectangle 6"/>
          <p:cNvSpPr>
            <a:spLocks noGrp="1"/>
          </p:cNvSpPr>
          <p:nvPr>
            <p:ph type="title"/>
          </p:nvPr>
        </p:nvSpPr>
        <p:spPr bwMode="auto">
          <a:xfrm>
            <a:off x="498475" y="26988"/>
            <a:ext cx="5502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4102" name="Picture 7" descr="image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73038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44500" y="1074738"/>
            <a:ext cx="6072188" cy="1587"/>
          </a:xfrm>
          <a:prstGeom prst="line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6354AAC-66DC-4418-8272-608C61EF4C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032448" cy="29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5373216"/>
            <a:ext cx="5788764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Streaming Project Twitter Analysis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Count the hashtags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200" dirty="0" err="1">
                <a:latin typeface="Consolas"/>
                <a:cs typeface="Consolas"/>
              </a:rPr>
              <a:t>val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2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= </a:t>
            </a:r>
            <a:r>
              <a:rPr lang="en-US" sz="1200" dirty="0" err="1">
                <a:latin typeface="Consolas"/>
                <a:cs typeface="Consolas"/>
              </a:rPr>
              <a:t>TwitterUtils.createStream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ssc,twitterAuth,filters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  <a:defRPr/>
            </a:pPr>
            <a:r>
              <a:rPr lang="en-US" sz="1200" dirty="0" err="1">
                <a:latin typeface="Consolas"/>
                <a:cs typeface="Consolas"/>
              </a:rPr>
              <a:t>val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hashTags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streams.flatMap</a:t>
            </a:r>
            <a:r>
              <a:rPr lang="en-US" sz="1200" dirty="0">
                <a:latin typeface="Consolas"/>
                <a:cs typeface="Consolas"/>
              </a:rPr>
              <a:t>(status =&gt; </a:t>
            </a:r>
            <a:r>
              <a:rPr lang="en-US" sz="1200" dirty="0" err="1">
                <a:latin typeface="Consolas"/>
                <a:cs typeface="Consolas"/>
              </a:rPr>
              <a:t>status.getText.split</a:t>
            </a:r>
            <a:r>
              <a:rPr lang="en-US" sz="1200" dirty="0">
                <a:latin typeface="Consolas"/>
                <a:cs typeface="Consolas"/>
              </a:rPr>
              <a:t>(" ")).filter(_.</a:t>
            </a:r>
            <a:r>
              <a:rPr lang="en-US" sz="1200" dirty="0" err="1">
                <a:latin typeface="Consolas"/>
                <a:cs typeface="Consolas"/>
              </a:rPr>
              <a:t>startsWith</a:t>
            </a:r>
            <a:r>
              <a:rPr lang="en-US" sz="1200" dirty="0">
                <a:latin typeface="Consolas"/>
                <a:cs typeface="Consolas"/>
              </a:rPr>
              <a:t>("#"))</a:t>
            </a:r>
          </a:p>
          <a:p>
            <a:pPr marL="0" indent="0">
              <a:buNone/>
              <a:defRPr/>
            </a:pPr>
            <a:r>
              <a:rPr lang="en-US" sz="1200" dirty="0" err="1">
                <a:latin typeface="Consolas"/>
                <a:cs typeface="Consolas"/>
              </a:rPr>
              <a:t>val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/>
                <a:cs typeface="Consolas"/>
              </a:rPr>
              <a:t>tagCounts</a:t>
            </a:r>
            <a:r>
              <a:rPr lang="en-US" sz="12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= </a:t>
            </a:r>
            <a:r>
              <a:rPr lang="en-US" sz="12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200" dirty="0" err="1">
                <a:latin typeface="Consolas"/>
                <a:cs typeface="Consolas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countByValue</a:t>
            </a:r>
            <a:r>
              <a:rPr lang="en-US" sz="1200" dirty="0">
                <a:latin typeface="Consolas"/>
                <a:cs typeface="Consolas"/>
              </a:rPr>
              <a:t>().print()</a:t>
            </a:r>
            <a:endParaRPr lang="en-US" sz="1200" dirty="0">
              <a:latin typeface="Consolas"/>
              <a:cs typeface="Consolas"/>
            </a:endParaRP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95839" y="3435212"/>
            <a:ext cx="5505511" cy="2057400"/>
            <a:chOff x="1981200" y="2933700"/>
            <a:chExt cx="7340680" cy="2743200"/>
          </a:xfrm>
        </p:grpSpPr>
        <p:grpSp>
          <p:nvGrpSpPr>
            <p:cNvPr id="25603" name="Group 7"/>
            <p:cNvGrpSpPr>
              <a:grpSpLocks/>
            </p:cNvGrpSpPr>
            <p:nvPr/>
          </p:nvGrpSpPr>
          <p:grpSpPr bwMode="auto">
            <a:xfrm>
              <a:off x="4174927" y="3247233"/>
              <a:ext cx="834628" cy="296069"/>
              <a:chOff x="7918600" y="4832650"/>
              <a:chExt cx="2458447" cy="653855"/>
            </a:xfrm>
          </p:grpSpPr>
          <p:sp>
            <p:nvSpPr>
              <p:cNvPr id="6" name="Alternate Process 5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6" idx="2"/>
              </p:cNvCxnSpPr>
              <p:nvPr/>
            </p:nvCxnSpPr>
            <p:spPr>
              <a:xfrm>
                <a:off x="9147823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9784354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54811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25604" name="Group 111"/>
            <p:cNvGrpSpPr>
              <a:grpSpLocks/>
            </p:cNvGrpSpPr>
            <p:nvPr/>
          </p:nvGrpSpPr>
          <p:grpSpPr bwMode="auto">
            <a:xfrm>
              <a:off x="5810846" y="3247233"/>
              <a:ext cx="834628" cy="296069"/>
              <a:chOff x="7918600" y="4832650"/>
              <a:chExt cx="2458447" cy="653855"/>
            </a:xfrm>
          </p:grpSpPr>
          <p:sp>
            <p:nvSpPr>
              <p:cNvPr id="19" name="Alternate Process 18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>
              <a:xfrm>
                <a:off x="9147823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9784354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854811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25605" name="Group 133"/>
            <p:cNvGrpSpPr>
              <a:grpSpLocks/>
            </p:cNvGrpSpPr>
            <p:nvPr/>
          </p:nvGrpSpPr>
          <p:grpSpPr bwMode="auto">
            <a:xfrm>
              <a:off x="7520584" y="3247233"/>
              <a:ext cx="834033" cy="296069"/>
              <a:chOff x="7918600" y="4832650"/>
              <a:chExt cx="2458447" cy="653855"/>
            </a:xfrm>
          </p:grpSpPr>
          <p:sp>
            <p:nvSpPr>
              <p:cNvPr id="31" name="Alternate Process 30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1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Group 108"/>
            <p:cNvGrpSpPr>
              <a:grpSpLocks/>
            </p:cNvGrpSpPr>
            <p:nvPr/>
          </p:nvGrpSpPr>
          <p:grpSpPr bwMode="auto">
            <a:xfrm>
              <a:off x="4181476" y="3538538"/>
              <a:ext cx="1719266" cy="2091532"/>
              <a:chOff x="6934200" y="7077075"/>
              <a:chExt cx="4584707" cy="4183062"/>
            </a:xfrm>
          </p:grpSpPr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6945313" y="7866063"/>
                <a:ext cx="2224087" cy="592137"/>
                <a:chOff x="7918600" y="4832650"/>
                <a:chExt cx="2458447" cy="653855"/>
              </a:xfrm>
              <a:solidFill>
                <a:srgbClr val="FFFFFF"/>
              </a:solidFill>
            </p:grpSpPr>
            <p:sp>
              <p:nvSpPr>
                <p:cNvPr id="12" name="Alternate Process 11"/>
                <p:cNvSpPr/>
                <p:nvPr/>
              </p:nvSpPr>
              <p:spPr>
                <a:xfrm>
                  <a:off x="7918600" y="4846674"/>
                  <a:ext cx="2458447" cy="629314"/>
                </a:xfrm>
                <a:prstGeom prst="flowChartAlternateProcess">
                  <a:avLst/>
                </a:prstGeom>
                <a:ln w="19050" cmpd="sng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0"/>
                  <a:endCxn id="12" idx="2"/>
                </p:cNvCxnSpPr>
                <p:nvPr/>
              </p:nvCxnSpPr>
              <p:spPr>
                <a:xfrm>
                  <a:off x="9148701" y="4846674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785687" y="4832650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48566" y="4857191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8016869" y="7162800"/>
                <a:ext cx="1920165" cy="74413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 err="1">
                    <a:solidFill>
                      <a:prstClr val="black"/>
                    </a:solidFill>
                    <a:latin typeface="+mj-lt"/>
                    <a:cs typeface="Tw Cen MT"/>
                  </a:rPr>
                  <a:t>flatMap</a:t>
                </a:r>
                <a:endParaRPr lang="en-US" sz="975" dirty="0">
                  <a:solidFill>
                    <a:prstClr val="black"/>
                  </a:solidFill>
                  <a:latin typeface="+mj-lt"/>
                  <a:cs typeface="Tw Cen MT"/>
                </a:endParaRPr>
              </a:p>
            </p:txBody>
          </p:sp>
          <p:cxnSp>
            <p:nvCxnSpPr>
              <p:cNvPr id="17" name="Straight Arrow Connector 16"/>
              <p:cNvCxnSpPr>
                <a:stCxn id="6" idx="2"/>
                <a:endCxn id="12" idx="0"/>
              </p:cNvCxnSpPr>
              <p:nvPr/>
            </p:nvCxnSpPr>
            <p:spPr bwMode="auto">
              <a:xfrm>
                <a:off x="8029575" y="7077075"/>
                <a:ext cx="28575" cy="801688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8084862" y="8566149"/>
                <a:ext cx="1920165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>
                    <a:solidFill>
                      <a:prstClr val="black"/>
                    </a:solidFill>
                    <a:latin typeface="+mj-lt"/>
                    <a:cs typeface="Tw Cen MT"/>
                  </a:rPr>
                  <a:t>map</a:t>
                </a:r>
              </a:p>
            </p:txBody>
          </p:sp>
          <p:cxnSp>
            <p:nvCxnSpPr>
              <p:cNvPr id="43" name="Straight Arrow Connector 42"/>
              <p:cNvCxnSpPr>
                <a:stCxn id="12" idx="2"/>
                <a:endCxn id="49" idx="0"/>
              </p:cNvCxnSpPr>
              <p:nvPr/>
            </p:nvCxnSpPr>
            <p:spPr bwMode="auto">
              <a:xfrm flipH="1">
                <a:off x="8047038" y="8448675"/>
                <a:ext cx="11112" cy="784225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8" name="Group 23"/>
              <p:cNvGrpSpPr>
                <a:grpSpLocks/>
              </p:cNvGrpSpPr>
              <p:nvPr/>
            </p:nvGrpSpPr>
            <p:grpSpPr bwMode="auto">
              <a:xfrm>
                <a:off x="6934200" y="9220200"/>
                <a:ext cx="2224087" cy="592137"/>
                <a:chOff x="7918600" y="4832650"/>
                <a:chExt cx="2458447" cy="653855"/>
              </a:xfrm>
              <a:solidFill>
                <a:schemeClr val="bg1"/>
              </a:solidFill>
            </p:grpSpPr>
            <p:sp>
              <p:nvSpPr>
                <p:cNvPr id="49" name="Alternate Process 48"/>
                <p:cNvSpPr/>
                <p:nvPr/>
              </p:nvSpPr>
              <p:spPr>
                <a:xfrm>
                  <a:off x="7918600" y="4846674"/>
                  <a:ext cx="2458447" cy="629314"/>
                </a:xfrm>
                <a:prstGeom prst="flowChartAlternateProcess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49" idx="0"/>
                  <a:endCxn id="49" idx="2"/>
                </p:cNvCxnSpPr>
                <p:nvPr/>
              </p:nvCxnSpPr>
              <p:spPr>
                <a:xfrm>
                  <a:off x="9148701" y="4846674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9785687" y="4832650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8548566" y="4857191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5648" name="Group 23"/>
              <p:cNvGrpSpPr>
                <a:grpSpLocks/>
              </p:cNvGrpSpPr>
              <p:nvPr/>
            </p:nvGrpSpPr>
            <p:grpSpPr bwMode="auto">
              <a:xfrm>
                <a:off x="6934200" y="10668000"/>
                <a:ext cx="2224087" cy="592137"/>
                <a:chOff x="7918600" y="4832650"/>
                <a:chExt cx="2458447" cy="653855"/>
              </a:xfrm>
            </p:grpSpPr>
            <p:sp>
              <p:nvSpPr>
                <p:cNvPr id="64" name="Alternate Process 63"/>
                <p:cNvSpPr/>
                <p:nvPr/>
              </p:nvSpPr>
              <p:spPr>
                <a:xfrm>
                  <a:off x="7918600" y="4846673"/>
                  <a:ext cx="2458447" cy="629315"/>
                </a:xfrm>
                <a:prstGeom prst="flowChartAlternateProcess">
                  <a:avLst/>
                </a:prstGeom>
                <a:ln w="190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2"/>
                </p:cNvCxnSpPr>
                <p:nvPr/>
              </p:nvCxnSpPr>
              <p:spPr>
                <a:xfrm>
                  <a:off x="9148701" y="4846673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9785686" y="4832649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548566" y="4857190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78" name="Straight Arrow Connector 77"/>
              <p:cNvCxnSpPr>
                <a:stCxn id="49" idx="2"/>
                <a:endCxn id="64" idx="0"/>
              </p:cNvCxnSpPr>
              <p:nvPr/>
            </p:nvCxnSpPr>
            <p:spPr bwMode="auto">
              <a:xfrm>
                <a:off x="8047038" y="9802812"/>
                <a:ext cx="0" cy="877887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TextBox 94"/>
              <p:cNvSpPr txBox="1"/>
              <p:nvPr/>
            </p:nvSpPr>
            <p:spPr>
              <a:xfrm>
                <a:off x="8032748" y="10017124"/>
                <a:ext cx="3486159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 err="1">
                    <a:solidFill>
                      <a:prstClr val="black"/>
                    </a:solidFill>
                    <a:latin typeface="+mj-lt"/>
                    <a:cs typeface="Tw Cen MT"/>
                  </a:rPr>
                  <a:t>reduceByKey</a:t>
                </a:r>
                <a:endParaRPr lang="en-US" sz="975" dirty="0">
                  <a:solidFill>
                    <a:prstClr val="black"/>
                  </a:solidFill>
                  <a:latin typeface="+mj-lt"/>
                  <a:cs typeface="Tw Cen MT"/>
                </a:endParaRPr>
              </a:p>
            </p:txBody>
          </p:sp>
        </p:grpSp>
        <p:grpSp>
          <p:nvGrpSpPr>
            <p:cNvPr id="110" name="Group 109"/>
            <p:cNvGrpSpPr>
              <a:grpSpLocks/>
            </p:cNvGrpSpPr>
            <p:nvPr/>
          </p:nvGrpSpPr>
          <p:grpSpPr bwMode="auto">
            <a:xfrm>
              <a:off x="5814415" y="3538538"/>
              <a:ext cx="1846656" cy="2091532"/>
              <a:chOff x="11288712" y="7077075"/>
              <a:chExt cx="4925108" cy="4183062"/>
            </a:xfrm>
          </p:grpSpPr>
          <p:grpSp>
            <p:nvGrpSpPr>
              <p:cNvPr id="23" name="Group 126"/>
              <p:cNvGrpSpPr>
                <a:grpSpLocks/>
              </p:cNvGrpSpPr>
              <p:nvPr/>
            </p:nvGrpSpPr>
            <p:grpSpPr bwMode="auto">
              <a:xfrm>
                <a:off x="11299825" y="7866063"/>
                <a:ext cx="2224088" cy="592137"/>
                <a:chOff x="7918600" y="4832650"/>
                <a:chExt cx="2458447" cy="653855"/>
              </a:xfrm>
              <a:solidFill>
                <a:srgbClr val="FFFFFF"/>
              </a:solidFill>
            </p:grpSpPr>
            <p:sp>
              <p:nvSpPr>
                <p:cNvPr id="24" name="Alternate Process 23"/>
                <p:cNvSpPr/>
                <p:nvPr/>
              </p:nvSpPr>
              <p:spPr>
                <a:xfrm>
                  <a:off x="7918600" y="4846674"/>
                  <a:ext cx="2458447" cy="629314"/>
                </a:xfrm>
                <a:prstGeom prst="flowChartAlternateProcess">
                  <a:avLst/>
                </a:prstGeom>
                <a:ln w="19050" cmpd="sng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24" idx="0"/>
                  <a:endCxn id="24" idx="2"/>
                </p:cNvCxnSpPr>
                <p:nvPr/>
              </p:nvCxnSpPr>
              <p:spPr>
                <a:xfrm>
                  <a:off x="9148701" y="4846674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785686" y="4832650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8548566" y="4857191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12371534" y="7127875"/>
                <a:ext cx="1992447" cy="74413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 err="1">
                    <a:solidFill>
                      <a:prstClr val="black"/>
                    </a:solidFill>
                    <a:latin typeface="+mj-lt"/>
                    <a:cs typeface="Tw Cen MT"/>
                  </a:rPr>
                  <a:t>flatMap</a:t>
                </a:r>
                <a:endParaRPr lang="en-US" sz="975" dirty="0">
                  <a:solidFill>
                    <a:prstClr val="black"/>
                  </a:solidFill>
                  <a:latin typeface="+mj-lt"/>
                  <a:cs typeface="Tw Cen MT"/>
                </a:endParaRPr>
              </a:p>
            </p:txBody>
          </p:sp>
          <p:cxnSp>
            <p:nvCxnSpPr>
              <p:cNvPr id="29" name="Straight Arrow Connector 28"/>
              <p:cNvCxnSpPr>
                <a:stCxn id="19" idx="2"/>
                <a:endCxn id="24" idx="0"/>
              </p:cNvCxnSpPr>
              <p:nvPr/>
            </p:nvCxnSpPr>
            <p:spPr bwMode="auto">
              <a:xfrm>
                <a:off x="12392179" y="7077075"/>
                <a:ext cx="19053" cy="801688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12434893" y="8531224"/>
                <a:ext cx="1990513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>
                    <a:solidFill>
                      <a:prstClr val="black"/>
                    </a:solidFill>
                    <a:latin typeface="+mj-lt"/>
                    <a:cs typeface="Tw Cen MT"/>
                  </a:rPr>
                  <a:t>map</a:t>
                </a:r>
              </a:p>
            </p:txBody>
          </p:sp>
          <p:cxnSp>
            <p:nvCxnSpPr>
              <p:cNvPr id="45" name="Straight Arrow Connector 44"/>
              <p:cNvCxnSpPr>
                <a:stCxn id="24" idx="2"/>
                <a:endCxn id="54" idx="0"/>
              </p:cNvCxnSpPr>
              <p:nvPr/>
            </p:nvCxnSpPr>
            <p:spPr bwMode="auto">
              <a:xfrm flipH="1">
                <a:off x="12400118" y="8448675"/>
                <a:ext cx="11114" cy="784225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3" name="Group 126"/>
              <p:cNvGrpSpPr>
                <a:grpSpLocks/>
              </p:cNvGrpSpPr>
              <p:nvPr/>
            </p:nvGrpSpPr>
            <p:grpSpPr bwMode="auto">
              <a:xfrm>
                <a:off x="11288712" y="9220200"/>
                <a:ext cx="2224088" cy="592137"/>
                <a:chOff x="7918600" y="4832650"/>
                <a:chExt cx="2458447" cy="653855"/>
              </a:xfrm>
              <a:solidFill>
                <a:schemeClr val="bg1"/>
              </a:solidFill>
            </p:grpSpPr>
            <p:sp>
              <p:nvSpPr>
                <p:cNvPr id="54" name="Alternate Process 53"/>
                <p:cNvSpPr/>
                <p:nvPr/>
              </p:nvSpPr>
              <p:spPr>
                <a:xfrm>
                  <a:off x="7918600" y="4846674"/>
                  <a:ext cx="2458447" cy="629314"/>
                </a:xfrm>
                <a:prstGeom prst="flowChartAlternateProcess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54" idx="0"/>
                  <a:endCxn id="54" idx="2"/>
                </p:cNvCxnSpPr>
                <p:nvPr/>
              </p:nvCxnSpPr>
              <p:spPr>
                <a:xfrm>
                  <a:off x="9148701" y="4846674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9785686" y="4832650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8548566" y="4857191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5635" name="Group 126"/>
              <p:cNvGrpSpPr>
                <a:grpSpLocks/>
              </p:cNvGrpSpPr>
              <p:nvPr/>
            </p:nvGrpSpPr>
            <p:grpSpPr bwMode="auto">
              <a:xfrm>
                <a:off x="11288712" y="10668000"/>
                <a:ext cx="2224088" cy="592137"/>
                <a:chOff x="7918600" y="4832650"/>
                <a:chExt cx="2458447" cy="653855"/>
              </a:xfrm>
            </p:grpSpPr>
            <p:sp>
              <p:nvSpPr>
                <p:cNvPr id="69" name="Alternate Process 68"/>
                <p:cNvSpPr/>
                <p:nvPr/>
              </p:nvSpPr>
              <p:spPr>
                <a:xfrm>
                  <a:off x="7918600" y="4846673"/>
                  <a:ext cx="2458791" cy="629315"/>
                </a:xfrm>
                <a:prstGeom prst="flowChartAlternateProcess">
                  <a:avLst/>
                </a:prstGeom>
                <a:ln w="190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69" idx="0"/>
                  <a:endCxn id="69" idx="2"/>
                </p:cNvCxnSpPr>
                <p:nvPr/>
              </p:nvCxnSpPr>
              <p:spPr>
                <a:xfrm>
                  <a:off x="9148873" y="4846673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785948" y="4832649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8548654" y="4857190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84" name="Straight Arrow Connector 83"/>
              <p:cNvCxnSpPr>
                <a:stCxn id="54" idx="2"/>
                <a:endCxn id="69" idx="0"/>
              </p:cNvCxnSpPr>
              <p:nvPr/>
            </p:nvCxnSpPr>
            <p:spPr bwMode="auto">
              <a:xfrm>
                <a:off x="12400118" y="9802812"/>
                <a:ext cx="0" cy="877887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TextBox 95"/>
              <p:cNvSpPr txBox="1"/>
              <p:nvPr/>
            </p:nvSpPr>
            <p:spPr>
              <a:xfrm>
                <a:off x="12387412" y="9982199"/>
                <a:ext cx="3826408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 err="1">
                    <a:solidFill>
                      <a:prstClr val="black"/>
                    </a:solidFill>
                    <a:latin typeface="+mj-lt"/>
                    <a:cs typeface="Tw Cen MT"/>
                  </a:rPr>
                  <a:t>reduceByKey</a:t>
                </a:r>
                <a:endParaRPr lang="en-US" sz="975" dirty="0">
                  <a:solidFill>
                    <a:prstClr val="black"/>
                  </a:solidFill>
                  <a:latin typeface="+mj-lt"/>
                  <a:cs typeface="Tw Cen MT"/>
                </a:endParaRPr>
              </a:p>
            </p:txBody>
          </p:sp>
        </p:grpSp>
        <p:grpSp>
          <p:nvGrpSpPr>
            <p:cNvPr id="111" name="Group 110"/>
            <p:cNvGrpSpPr>
              <a:grpSpLocks/>
            </p:cNvGrpSpPr>
            <p:nvPr/>
          </p:nvGrpSpPr>
          <p:grpSpPr bwMode="auto">
            <a:xfrm>
              <a:off x="7355734" y="3538538"/>
              <a:ext cx="1966146" cy="2091532"/>
              <a:chOff x="15398883" y="7077075"/>
              <a:chExt cx="5243053" cy="4183062"/>
            </a:xfrm>
          </p:grpSpPr>
          <p:sp>
            <p:nvSpPr>
              <p:cNvPr id="10" name="TextBox 9"/>
              <p:cNvSpPr txBox="1"/>
              <p:nvPr/>
            </p:nvSpPr>
            <p:spPr>
              <a:xfrm rot="16200000">
                <a:off x="15635285" y="8136074"/>
                <a:ext cx="771525" cy="1244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+mj-lt"/>
                    <a:cs typeface="Tw Cen MT"/>
                  </a:rPr>
                  <a:t>…</a:t>
                </a:r>
              </a:p>
            </p:txBody>
          </p:sp>
          <p:grpSp>
            <p:nvGrpSpPr>
              <p:cNvPr id="35" name="Group 148"/>
              <p:cNvGrpSpPr>
                <a:grpSpLocks/>
              </p:cNvGrpSpPr>
              <p:nvPr/>
            </p:nvGrpSpPr>
            <p:grpSpPr bwMode="auto">
              <a:xfrm>
                <a:off x="15857539" y="7866063"/>
                <a:ext cx="2224087" cy="592137"/>
                <a:chOff x="7918600" y="4832650"/>
                <a:chExt cx="2458447" cy="653855"/>
              </a:xfrm>
              <a:solidFill>
                <a:srgbClr val="FFFFFF"/>
              </a:solidFill>
            </p:grpSpPr>
            <p:sp>
              <p:nvSpPr>
                <p:cNvPr id="36" name="Alternate Process 35"/>
                <p:cNvSpPr/>
                <p:nvPr/>
              </p:nvSpPr>
              <p:spPr>
                <a:xfrm>
                  <a:off x="7918600" y="4846674"/>
                  <a:ext cx="2458447" cy="629314"/>
                </a:xfrm>
                <a:prstGeom prst="flowChartAlternateProcess">
                  <a:avLst/>
                </a:prstGeom>
                <a:ln w="19050" cmpd="sng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37" name="Straight Connector 36"/>
                <p:cNvCxnSpPr>
                  <a:stCxn id="36" idx="0"/>
                  <a:endCxn id="36" idx="2"/>
                </p:cNvCxnSpPr>
                <p:nvPr/>
              </p:nvCxnSpPr>
              <p:spPr>
                <a:xfrm>
                  <a:off x="9148701" y="4846674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9785687" y="4832650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548566" y="4857191"/>
                  <a:ext cx="0" cy="629314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6958298" y="7127875"/>
                <a:ext cx="2222501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 err="1">
                    <a:solidFill>
                      <a:prstClr val="black"/>
                    </a:solidFill>
                    <a:latin typeface="+mj-lt"/>
                    <a:cs typeface="Tw Cen MT"/>
                  </a:rPr>
                  <a:t>flatMap</a:t>
                </a:r>
                <a:endParaRPr lang="en-US" sz="975" dirty="0">
                  <a:solidFill>
                    <a:prstClr val="black"/>
                  </a:solidFill>
                  <a:latin typeface="+mj-lt"/>
                  <a:cs typeface="Tw Cen MT"/>
                </a:endParaRPr>
              </a:p>
            </p:txBody>
          </p:sp>
          <p:cxnSp>
            <p:nvCxnSpPr>
              <p:cNvPr id="41" name="Straight Arrow Connector 40"/>
              <p:cNvCxnSpPr>
                <a:stCxn id="31" idx="2"/>
                <a:endCxn id="36" idx="0"/>
              </p:cNvCxnSpPr>
              <p:nvPr/>
            </p:nvCxnSpPr>
            <p:spPr bwMode="auto">
              <a:xfrm>
                <a:off x="16949739" y="7077075"/>
                <a:ext cx="20637" cy="801688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TextBox 45"/>
              <p:cNvSpPr txBox="1"/>
              <p:nvPr/>
            </p:nvSpPr>
            <p:spPr>
              <a:xfrm>
                <a:off x="16986330" y="8531224"/>
                <a:ext cx="2222501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>
                    <a:solidFill>
                      <a:prstClr val="black"/>
                    </a:solidFill>
                    <a:latin typeface="+mj-lt"/>
                    <a:cs typeface="Tw Cen MT"/>
                  </a:rPr>
                  <a:t>map</a:t>
                </a:r>
              </a:p>
            </p:txBody>
          </p:sp>
          <p:cxnSp>
            <p:nvCxnSpPr>
              <p:cNvPr id="47" name="Straight Arrow Connector 46"/>
              <p:cNvCxnSpPr>
                <a:stCxn id="36" idx="2"/>
                <a:endCxn id="59" idx="0"/>
              </p:cNvCxnSpPr>
              <p:nvPr/>
            </p:nvCxnSpPr>
            <p:spPr bwMode="auto">
              <a:xfrm flipH="1">
                <a:off x="16959264" y="8448675"/>
                <a:ext cx="11112" cy="784225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15846426" y="9220200"/>
                <a:ext cx="2224087" cy="592137"/>
                <a:chOff x="7918600" y="4832650"/>
                <a:chExt cx="2458447" cy="653855"/>
              </a:xfrm>
              <a:solidFill>
                <a:schemeClr val="bg1"/>
              </a:solidFill>
            </p:grpSpPr>
            <p:sp>
              <p:nvSpPr>
                <p:cNvPr id="59" name="Alternate Process 58"/>
                <p:cNvSpPr/>
                <p:nvPr/>
              </p:nvSpPr>
              <p:spPr>
                <a:xfrm>
                  <a:off x="7918600" y="4846674"/>
                  <a:ext cx="2458447" cy="629314"/>
                </a:xfrm>
                <a:prstGeom prst="flowChartAlternateProcess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0"/>
                  <a:endCxn id="59" idx="2"/>
                </p:cNvCxnSpPr>
                <p:nvPr/>
              </p:nvCxnSpPr>
              <p:spPr>
                <a:xfrm>
                  <a:off x="9148701" y="4846674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9785687" y="4832650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548566" y="4857191"/>
                  <a:ext cx="0" cy="629314"/>
                </a:xfrm>
                <a:prstGeom prst="line">
                  <a:avLst/>
                </a:prstGeom>
                <a:grpFill/>
                <a:ln w="1905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5622" name="Group 148"/>
              <p:cNvGrpSpPr>
                <a:grpSpLocks/>
              </p:cNvGrpSpPr>
              <p:nvPr/>
            </p:nvGrpSpPr>
            <p:grpSpPr bwMode="auto">
              <a:xfrm>
                <a:off x="15846426" y="10668000"/>
                <a:ext cx="2224087" cy="592137"/>
                <a:chOff x="7918600" y="4832650"/>
                <a:chExt cx="2458447" cy="653855"/>
              </a:xfrm>
            </p:grpSpPr>
            <p:sp>
              <p:nvSpPr>
                <p:cNvPr id="74" name="Alternate Process 73"/>
                <p:cNvSpPr/>
                <p:nvPr/>
              </p:nvSpPr>
              <p:spPr>
                <a:xfrm>
                  <a:off x="7918600" y="4846673"/>
                  <a:ext cx="2458447" cy="629315"/>
                </a:xfrm>
                <a:prstGeom prst="flowChartAlternateProcess">
                  <a:avLst/>
                </a:prstGeom>
                <a:ln w="190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74" idx="0"/>
                  <a:endCxn id="74" idx="2"/>
                </p:cNvCxnSpPr>
                <p:nvPr/>
              </p:nvCxnSpPr>
              <p:spPr>
                <a:xfrm>
                  <a:off x="9148701" y="4846673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785686" y="4832649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8548566" y="4857190"/>
                  <a:ext cx="0" cy="629315"/>
                </a:xfrm>
                <a:prstGeom prst="line">
                  <a:avLst/>
                </a:prstGeom>
                <a:ln w="19050" cmpd="sng"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92" name="Straight Arrow Connector 91"/>
              <p:cNvCxnSpPr>
                <a:stCxn id="59" idx="2"/>
                <a:endCxn id="74" idx="0"/>
              </p:cNvCxnSpPr>
              <p:nvPr/>
            </p:nvCxnSpPr>
            <p:spPr bwMode="auto">
              <a:xfrm>
                <a:off x="16959264" y="9802812"/>
                <a:ext cx="0" cy="877887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7" name="TextBox 96"/>
              <p:cNvSpPr txBox="1"/>
              <p:nvPr/>
            </p:nvSpPr>
            <p:spPr>
              <a:xfrm>
                <a:off x="16944976" y="9982199"/>
                <a:ext cx="3696960" cy="372066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 err="1">
                    <a:solidFill>
                      <a:prstClr val="black"/>
                    </a:solidFill>
                    <a:latin typeface="+mj-lt"/>
                    <a:cs typeface="Tw Cen MT"/>
                  </a:rPr>
                  <a:t>reduceByKey</a:t>
                </a:r>
                <a:endParaRPr lang="en-US" sz="975" dirty="0">
                  <a:solidFill>
                    <a:prstClr val="black"/>
                  </a:solidFill>
                  <a:latin typeface="+mj-lt"/>
                  <a:cs typeface="Tw Cen MT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 bwMode="auto">
            <a:xfrm>
              <a:off x="5693541" y="2933700"/>
              <a:ext cx="1057275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804" tIns="14402" rIns="28804" bIns="14402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t+1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095751" y="2939257"/>
              <a:ext cx="1003697" cy="2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804" tIns="14402" rIns="28804" bIns="14402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</a:t>
              </a:r>
              <a:r>
                <a:rPr lang="en-US" sz="1125" kern="0" dirty="0" err="1">
                  <a:solidFill>
                    <a:schemeClr val="tx1"/>
                  </a:solidFill>
                  <a:latin typeface="Calibri"/>
                </a:rPr>
                <a:t>atch</a:t>
              </a: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 @ t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7408041" y="2939257"/>
              <a:ext cx="1057275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804" tIns="14402" rIns="28804" bIns="14402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t+2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981200" y="3924300"/>
              <a:ext cx="971550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804" tIns="14402" rIns="28804" bIns="14402" anchor="ctr"/>
            <a:lstStyle/>
            <a:p>
              <a:pPr>
                <a:defRPr/>
              </a:pPr>
              <a:r>
                <a:rPr lang="en-US" kern="0" dirty="0" err="1">
                  <a:solidFill>
                    <a:schemeClr val="tx1"/>
                  </a:solidFill>
                  <a:latin typeface="Calibri"/>
                </a:rPr>
                <a:t>hashTags</a:t>
              </a:r>
              <a:endParaRPr lang="en-US" kern="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981200" y="3200400"/>
              <a:ext cx="971550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804" tIns="14402" rIns="28804" bIns="14402" anchor="ctr"/>
            <a:lstStyle/>
            <a:p>
              <a:pPr>
                <a:defRPr/>
              </a:pPr>
              <a:r>
                <a:rPr lang="en-US" kern="0" dirty="0">
                  <a:solidFill>
                    <a:schemeClr val="tx1"/>
                  </a:solidFill>
                  <a:latin typeface="Calibri"/>
                </a:rPr>
                <a:t>tweets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981201" y="5067300"/>
              <a:ext cx="2143125" cy="6096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804" tIns="14402" rIns="28804" bIns="14402" anchor="ctr"/>
            <a:lstStyle/>
            <a:p>
              <a:pPr>
                <a:defRPr/>
              </a:pPr>
              <a:r>
                <a:rPr lang="en-US" kern="0" dirty="0" err="1">
                  <a:solidFill>
                    <a:schemeClr val="tx1"/>
                  </a:solidFill>
                  <a:latin typeface="Calibri"/>
                </a:rPr>
                <a:t>tagCounts</a:t>
              </a:r>
              <a:endParaRPr lang="en-US" kern="0" dirty="0">
                <a:solidFill>
                  <a:schemeClr val="tx1"/>
                </a:solidFill>
                <a:latin typeface="Calibri"/>
              </a:endParaRPr>
            </a:p>
            <a:p>
              <a:pPr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[(#cat, 10), (#dog, 25), ...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0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Spark Streaming also provides </a:t>
            </a:r>
            <a:r>
              <a:rPr lang="en-US" sz="2000" i="1" dirty="0"/>
              <a:t>windowed computations</a:t>
            </a:r>
            <a:r>
              <a:rPr lang="en-US" sz="2000" dirty="0"/>
              <a:t>, which allow you to apply transformations over a sliding window of data. The following figure illustrates this sliding window.</a:t>
            </a:r>
          </a:p>
        </p:txBody>
      </p:sp>
      <p:pic>
        <p:nvPicPr>
          <p:cNvPr id="4098" name="Picture 2" descr="http://spark.apache.org/docs/latest/img/streaming-dstream-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40" y="2513358"/>
            <a:ext cx="7100888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9153" y="5345524"/>
            <a:ext cx="7199306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1" dirty="0" smtClean="0">
                <a:solidFill>
                  <a:srgbClr val="1D1F22"/>
                </a:solidFill>
                <a:effectLst/>
                <a:latin typeface="Helvetica Neue"/>
              </a:rPr>
              <a:t>window length</a:t>
            </a:r>
            <a:r>
              <a:rPr lang="en-US" b="0" i="0" dirty="0" smtClean="0">
                <a:solidFill>
                  <a:srgbClr val="1D1F22"/>
                </a:solidFill>
                <a:effectLst/>
                <a:latin typeface="Helvetica Neue"/>
              </a:rPr>
              <a:t> - The duration of the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1" dirty="0" smtClean="0">
                <a:solidFill>
                  <a:srgbClr val="1D1F22"/>
                </a:solidFill>
                <a:effectLst/>
                <a:latin typeface="Helvetica Neue"/>
              </a:rPr>
              <a:t>sliding interval</a:t>
            </a:r>
            <a:r>
              <a:rPr lang="en-US" b="0" i="0" dirty="0" smtClean="0">
                <a:solidFill>
                  <a:srgbClr val="1D1F22"/>
                </a:solidFill>
                <a:effectLst/>
                <a:latin typeface="Helvetica Neue"/>
              </a:rPr>
              <a:t> - The interval at which the window operation is performed</a:t>
            </a:r>
            <a:endParaRPr lang="en-US" b="0" i="0" dirty="0">
              <a:solidFill>
                <a:srgbClr val="1D1F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74055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71700" y="4571998"/>
            <a:ext cx="4629150" cy="686770"/>
            <a:chOff x="1371600" y="4953000"/>
            <a:chExt cx="6172200" cy="915693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2" name="Right Arrow 1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71600" y="5486400"/>
              <a:ext cx="2112392" cy="382293"/>
            </a:xfrm>
            <a:prstGeom prst="rect">
              <a:avLst/>
            </a:prstGeom>
            <a:noFill/>
          </p:spPr>
          <p:txBody>
            <a:bodyPr wrap="none" lIns="28804" tIns="14402" rIns="28804" bIns="14402"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  <a:latin typeface="Calibri"/>
                  <a:cs typeface="Calibri"/>
                </a:rPr>
                <a:t>DStream</a:t>
              </a:r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 of data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100" dirty="0"/>
              <a:t>Count </a:t>
            </a:r>
            <a:r>
              <a:rPr lang="en-US" sz="2100" dirty="0"/>
              <a:t>the hashtags over last 10 </a:t>
            </a:r>
            <a:r>
              <a:rPr lang="en-US" sz="2100" dirty="0" err="1"/>
              <a:t>mins</a:t>
            </a:r>
            <a:endParaRPr lang="en-US" sz="21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683569" y="1943100"/>
            <a:ext cx="8280920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100" dirty="0" err="1">
                <a:latin typeface="Consolas"/>
                <a:cs typeface="Consolas"/>
              </a:rPr>
              <a:t>val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1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= </a:t>
            </a:r>
            <a:r>
              <a:rPr lang="en-US" sz="1100" dirty="0" err="1">
                <a:latin typeface="Consolas"/>
                <a:cs typeface="Consolas"/>
              </a:rPr>
              <a:t>TwitterUtils.createStream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ssc,twitterAuth,filters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  <a:defRPr/>
            </a:pPr>
            <a:r>
              <a:rPr lang="en-US" sz="1100" dirty="0" err="1">
                <a:latin typeface="Consolas"/>
                <a:cs typeface="Consolas"/>
              </a:rPr>
              <a:t>val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hashTags</a:t>
            </a:r>
            <a:r>
              <a:rPr lang="en-US" sz="1100" dirty="0">
                <a:latin typeface="Consolas"/>
                <a:cs typeface="Consolas"/>
              </a:rPr>
              <a:t> = </a:t>
            </a:r>
            <a:r>
              <a:rPr lang="en-US" sz="1100" dirty="0" err="1">
                <a:latin typeface="Consolas"/>
                <a:cs typeface="Consolas"/>
              </a:rPr>
              <a:t>streams.flatMap</a:t>
            </a:r>
            <a:r>
              <a:rPr lang="en-US" sz="1100" dirty="0">
                <a:latin typeface="Consolas"/>
                <a:cs typeface="Consolas"/>
              </a:rPr>
              <a:t>(status =&gt; </a:t>
            </a:r>
            <a:r>
              <a:rPr lang="en-US" sz="1100" dirty="0" err="1">
                <a:latin typeface="Consolas"/>
                <a:cs typeface="Consolas"/>
              </a:rPr>
              <a:t>status.getText.split</a:t>
            </a:r>
            <a:r>
              <a:rPr lang="en-US" sz="1100" dirty="0">
                <a:latin typeface="Consolas"/>
                <a:cs typeface="Consolas"/>
              </a:rPr>
              <a:t>(" ")).filter(_.</a:t>
            </a:r>
            <a:r>
              <a:rPr lang="en-US" sz="1100" dirty="0" err="1">
                <a:latin typeface="Consolas"/>
                <a:cs typeface="Consolas"/>
              </a:rPr>
              <a:t>startsWith</a:t>
            </a:r>
            <a:r>
              <a:rPr lang="en-US" sz="1100" dirty="0">
                <a:latin typeface="Consolas"/>
                <a:cs typeface="Consolas"/>
              </a:rPr>
              <a:t>("#"))</a:t>
            </a:r>
          </a:p>
          <a:p>
            <a:pPr marL="0" indent="0">
              <a:buNone/>
              <a:defRPr/>
            </a:pP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tagCounts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solidFill>
                  <a:srgbClr val="B50B1B"/>
                </a:solidFill>
                <a:latin typeface="Consolas"/>
                <a:cs typeface="Consolas"/>
              </a:rPr>
              <a:t>hashTags.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().print()</a:t>
            </a:r>
            <a:endParaRPr lang="en-US" sz="1400" dirty="0">
              <a:latin typeface="Consolas"/>
              <a:cs typeface="Consolas"/>
            </a:endParaRPr>
          </a:p>
          <a:p>
            <a:pPr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2557463" y="3236430"/>
            <a:ext cx="1393031" cy="600075"/>
          </a:xfrm>
          <a:prstGeom prst="wedgeRoundRectCallout">
            <a:avLst>
              <a:gd name="adj1" fmla="val 28926"/>
              <a:gd name="adj2" fmla="val -1098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sliding window operation</a:t>
            </a:r>
          </a:p>
        </p:txBody>
      </p:sp>
      <p:sp>
        <p:nvSpPr>
          <p:cNvPr id="94" name="Rounded Rectangular Callout 93"/>
          <p:cNvSpPr/>
          <p:nvPr/>
        </p:nvSpPr>
        <p:spPr>
          <a:xfrm>
            <a:off x="4314826" y="3200401"/>
            <a:ext cx="1135856" cy="600075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window length</a:t>
            </a:r>
          </a:p>
        </p:txBody>
      </p:sp>
      <p:sp>
        <p:nvSpPr>
          <p:cNvPr id="98" name="Rounded Rectangular Callout 97"/>
          <p:cNvSpPr/>
          <p:nvPr/>
        </p:nvSpPr>
        <p:spPr>
          <a:xfrm>
            <a:off x="5756672" y="3228975"/>
            <a:ext cx="1135856" cy="600075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sliding interval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86250" y="4629150"/>
            <a:ext cx="1714500" cy="342900"/>
          </a:xfrm>
          <a:prstGeom prst="roundRect">
            <a:avLst/>
          </a:prstGeom>
          <a:noFill/>
          <a:ln w="3810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686300" y="4057650"/>
            <a:ext cx="1796132" cy="514350"/>
            <a:chOff x="4724400" y="4267200"/>
            <a:chExt cx="2394843" cy="685800"/>
          </a:xfrm>
        </p:grpSpPr>
        <p:sp>
          <p:nvSpPr>
            <p:cNvPr id="39" name="TextBox 38"/>
            <p:cNvSpPr txBox="1"/>
            <p:nvPr/>
          </p:nvSpPr>
          <p:spPr>
            <a:xfrm>
              <a:off x="5181600" y="4267200"/>
              <a:ext cx="1937643" cy="382293"/>
            </a:xfrm>
            <a:prstGeom prst="rect">
              <a:avLst/>
            </a:prstGeom>
            <a:noFill/>
          </p:spPr>
          <p:txBody>
            <a:bodyPr wrap="none" lIns="28804" tIns="14402" rIns="28804" bIns="14402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3"/>
                  </a:solidFill>
                  <a:latin typeface="Calibri"/>
                  <a:cs typeface="Calibri"/>
                </a:rPr>
                <a:t>window length</a:t>
              </a:r>
            </a:p>
          </p:txBody>
        </p:sp>
        <p:sp>
          <p:nvSpPr>
            <p:cNvPr id="31" name="Right Brace 3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9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00501" y="5029198"/>
            <a:ext cx="1421236" cy="515320"/>
            <a:chOff x="4267200" y="4191000"/>
            <a:chExt cx="1894982" cy="687093"/>
          </a:xfrm>
        </p:grpSpPr>
        <p:sp>
          <p:nvSpPr>
            <p:cNvPr id="43" name="TextBox 42"/>
            <p:cNvSpPr txBox="1"/>
            <p:nvPr/>
          </p:nvSpPr>
          <p:spPr>
            <a:xfrm>
              <a:off x="4267200" y="4495800"/>
              <a:ext cx="1894982" cy="382293"/>
            </a:xfrm>
            <a:prstGeom prst="rect">
              <a:avLst/>
            </a:prstGeom>
            <a:noFill/>
          </p:spPr>
          <p:txBody>
            <a:bodyPr wrap="none" lIns="28804" tIns="14402" rIns="28804" bIns="14402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3"/>
                  </a:solidFill>
                  <a:latin typeface="Calibri"/>
                  <a:cs typeface="Calibri"/>
                </a:rPr>
                <a:t>sliding interval</a:t>
              </a:r>
            </a:p>
          </p:txBody>
        </p:sp>
        <p:sp>
          <p:nvSpPr>
            <p:cNvPr id="44" name="Right Brace 4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9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367736" y="4629150"/>
            <a:ext cx="1714500" cy="342900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1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8" grpId="0" animBg="1"/>
      <p:bldP spid="36" grpId="0" animBg="1"/>
      <p:bldP spid="32" grpId="0" animBg="1"/>
      <p:bldP spid="3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1721645" y="4400550"/>
            <a:ext cx="3805387" cy="309563"/>
            <a:chOff x="573422" y="6302594"/>
            <a:chExt cx="5073981" cy="413044"/>
          </a:xfrm>
        </p:grpSpPr>
        <p:sp>
          <p:nvSpPr>
            <p:cNvPr id="107" name="Alternate Process 106"/>
            <p:cNvSpPr/>
            <p:nvPr/>
          </p:nvSpPr>
          <p:spPr>
            <a:xfrm>
              <a:off x="5265202" y="6362962"/>
              <a:ext cx="382201" cy="352676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680" name="TextBox 111"/>
            <p:cNvSpPr txBox="1">
              <a:spLocks noChangeArrowheads="1"/>
            </p:cNvSpPr>
            <p:nvPr/>
          </p:nvSpPr>
          <p:spPr bwMode="auto">
            <a:xfrm>
              <a:off x="573422" y="6302594"/>
              <a:ext cx="1194546" cy="38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350">
                  <a:latin typeface="Calibri" charset="0"/>
                  <a:cs typeface="Calibri" charset="0"/>
                </a:rPr>
                <a:t>tagCounts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100" dirty="0"/>
              <a:t>Count </a:t>
            </a:r>
            <a:r>
              <a:rPr lang="en-US" sz="2100" dirty="0"/>
              <a:t>the hashtags over last 10 </a:t>
            </a:r>
            <a:r>
              <a:rPr lang="en-US" sz="2100" dirty="0" err="1"/>
              <a:t>mins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71275" y="1943100"/>
            <a:ext cx="6358275" cy="3657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275" dirty="0" err="1">
                <a:latin typeface="Consolas"/>
                <a:cs typeface="Consolas"/>
              </a:rPr>
              <a:t>val</a:t>
            </a:r>
            <a:r>
              <a:rPr lang="en-US" sz="1275" dirty="0">
                <a:latin typeface="Consolas"/>
                <a:cs typeface="Consolas"/>
              </a:rPr>
              <a:t> </a:t>
            </a:r>
            <a:r>
              <a:rPr lang="en-US" sz="1275" dirty="0" err="1">
                <a:solidFill>
                  <a:schemeClr val="tx1"/>
                </a:solidFill>
                <a:latin typeface="Consolas"/>
                <a:cs typeface="Consolas"/>
              </a:rPr>
              <a:t>tagCounts</a:t>
            </a:r>
            <a:r>
              <a:rPr lang="en-US" sz="127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275" dirty="0">
                <a:latin typeface="Consolas"/>
                <a:cs typeface="Consolas"/>
              </a:rPr>
              <a:t>= </a:t>
            </a:r>
            <a:r>
              <a:rPr lang="en-US" sz="1275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275" dirty="0" err="1">
                <a:latin typeface="Consolas"/>
                <a:cs typeface="Consolas"/>
              </a:rPr>
              <a:t>.</a:t>
            </a:r>
            <a:r>
              <a:rPr lang="en-US" sz="1275" dirty="0" err="1">
                <a:solidFill>
                  <a:schemeClr val="accent1"/>
                </a:solidFill>
                <a:latin typeface="Consolas"/>
                <a:cs typeface="Consolas"/>
              </a:rPr>
              <a:t>window</a:t>
            </a:r>
            <a:r>
              <a:rPr lang="en-US" sz="1275" dirty="0">
                <a:latin typeface="Consolas"/>
                <a:cs typeface="Consolas"/>
              </a:rPr>
              <a:t>(Minutes(10), </a:t>
            </a:r>
            <a:r>
              <a:rPr lang="en-US" sz="1275" dirty="0">
                <a:latin typeface="Consolas"/>
                <a:cs typeface="Consolas"/>
              </a:rPr>
              <a:t>Seconds(5)).</a:t>
            </a:r>
            <a:r>
              <a:rPr lang="en-US" sz="1275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275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  <a:defRPr/>
            </a:pPr>
            <a:r>
              <a:rPr lang="en-US" sz="1800" dirty="0" smtClean="0"/>
              <a:t>	</a:t>
            </a:r>
            <a:endParaRPr lang="en-US" sz="1800" dirty="0"/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693319" y="3400425"/>
            <a:ext cx="2535138" cy="1000125"/>
            <a:chOff x="3374629" y="3917867"/>
            <a:chExt cx="3380382" cy="623026"/>
          </a:xfrm>
        </p:grpSpPr>
        <p:cxnSp>
          <p:nvCxnSpPr>
            <p:cNvPr id="30" name="Straight Arrow Connector 29"/>
            <p:cNvCxnSpPr>
              <a:stCxn id="12" idx="2"/>
            </p:cNvCxnSpPr>
            <p:nvPr/>
          </p:nvCxnSpPr>
          <p:spPr>
            <a:xfrm>
              <a:off x="4501622" y="3917867"/>
              <a:ext cx="2253389" cy="62302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628019" y="3917867"/>
              <a:ext cx="1126992" cy="62302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2"/>
            </p:cNvCxnSpPr>
            <p:nvPr/>
          </p:nvCxnSpPr>
          <p:spPr>
            <a:xfrm>
              <a:off x="6755011" y="3918609"/>
              <a:ext cx="0" cy="62228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2"/>
            </p:cNvCxnSpPr>
            <p:nvPr/>
          </p:nvCxnSpPr>
          <p:spPr>
            <a:xfrm>
              <a:off x="3374629" y="3917867"/>
              <a:ext cx="3380382" cy="62302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828925" y="3405783"/>
            <a:ext cx="2557463" cy="994767"/>
            <a:chOff x="2075999" y="4791864"/>
            <a:chExt cx="3410016" cy="761306"/>
          </a:xfrm>
        </p:grpSpPr>
        <p:cxnSp>
          <p:nvCxnSpPr>
            <p:cNvPr id="50" name="Straight Arrow Connector 49"/>
            <p:cNvCxnSpPr>
              <a:stCxn id="9" idx="2"/>
            </p:cNvCxnSpPr>
            <p:nvPr/>
          </p:nvCxnSpPr>
          <p:spPr>
            <a:xfrm>
              <a:off x="3202948" y="4791864"/>
              <a:ext cx="2254492" cy="739437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2"/>
            </p:cNvCxnSpPr>
            <p:nvPr/>
          </p:nvCxnSpPr>
          <p:spPr>
            <a:xfrm>
              <a:off x="4329301" y="4791864"/>
              <a:ext cx="1156714" cy="739437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2"/>
            </p:cNvCxnSpPr>
            <p:nvPr/>
          </p:nvCxnSpPr>
          <p:spPr>
            <a:xfrm>
              <a:off x="5456249" y="4791864"/>
              <a:ext cx="1191" cy="761306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" idx="2"/>
            </p:cNvCxnSpPr>
            <p:nvPr/>
          </p:nvCxnSpPr>
          <p:spPr>
            <a:xfrm>
              <a:off x="2075999" y="4791864"/>
              <a:ext cx="3393347" cy="761306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1700212" y="2714624"/>
            <a:ext cx="4703267" cy="691227"/>
            <a:chOff x="571115" y="3880890"/>
            <a:chExt cx="6270864" cy="921976"/>
          </a:xfrm>
          <a:solidFill>
            <a:srgbClr val="F60AEB"/>
          </a:solidFill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571115" y="4422023"/>
              <a:ext cx="1095914" cy="38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350" dirty="0" err="1">
                  <a:latin typeface="Calibri" charset="0"/>
                  <a:cs typeface="Calibri" charset="0"/>
                </a:rPr>
                <a:t>hashTags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6" name="Alternate Process 5"/>
            <p:cNvSpPr/>
            <p:nvPr/>
          </p:nvSpPr>
          <p:spPr>
            <a:xfrm>
              <a:off x="1884937" y="4449425"/>
              <a:ext cx="382181" cy="352555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662" name="TextBox 7"/>
            <p:cNvSpPr txBox="1">
              <a:spLocks noChangeArrowheads="1"/>
            </p:cNvSpPr>
            <p:nvPr/>
          </p:nvSpPr>
          <p:spPr bwMode="auto">
            <a:xfrm>
              <a:off x="1817197" y="3880890"/>
              <a:ext cx="517606" cy="38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t-5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3011835" y="4449425"/>
              <a:ext cx="382181" cy="352555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664" name="TextBox 10"/>
            <p:cNvSpPr txBox="1">
              <a:spLocks noChangeArrowheads="1"/>
            </p:cNvSpPr>
            <p:nvPr/>
          </p:nvSpPr>
          <p:spPr bwMode="auto">
            <a:xfrm>
              <a:off x="2943991" y="3888941"/>
              <a:ext cx="517606" cy="38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4138733" y="4449425"/>
              <a:ext cx="381586" cy="352555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666" name="TextBox 13"/>
            <p:cNvSpPr txBox="1">
              <a:spLocks noChangeArrowheads="1"/>
            </p:cNvSpPr>
            <p:nvPr/>
          </p:nvSpPr>
          <p:spPr bwMode="auto">
            <a:xfrm>
              <a:off x="4070785" y="3888941"/>
              <a:ext cx="517606" cy="38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t+5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5265631" y="4449425"/>
              <a:ext cx="381586" cy="352555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668" name="TextBox 16"/>
            <p:cNvSpPr txBox="1">
              <a:spLocks noChangeArrowheads="1"/>
            </p:cNvSpPr>
            <p:nvPr/>
          </p:nvSpPr>
          <p:spPr bwMode="auto">
            <a:xfrm>
              <a:off x="5197579" y="3880890"/>
              <a:ext cx="517606" cy="38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t+10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21" name="Alternate Process 20"/>
            <p:cNvSpPr/>
            <p:nvPr/>
          </p:nvSpPr>
          <p:spPr>
            <a:xfrm>
              <a:off x="6391934" y="4450219"/>
              <a:ext cx="382181" cy="352555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670" name="TextBox 22"/>
            <p:cNvSpPr txBox="1">
              <a:spLocks noChangeArrowheads="1"/>
            </p:cNvSpPr>
            <p:nvPr/>
          </p:nvSpPr>
          <p:spPr bwMode="auto">
            <a:xfrm>
              <a:off x="6324373" y="3880890"/>
              <a:ext cx="517606" cy="38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t+15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2512369" y="3027164"/>
            <a:ext cx="3202186" cy="505421"/>
          </a:xfrm>
          <a:prstGeom prst="roundRect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Alternate Process 115"/>
          <p:cNvSpPr/>
          <p:nvPr/>
        </p:nvSpPr>
        <p:spPr>
          <a:xfrm>
            <a:off x="6072189" y="4450557"/>
            <a:ext cx="286643" cy="264319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4" tIns="14402" rIns="28804" bIns="14402" anchor="ctr"/>
          <a:lstStyle/>
          <a:p>
            <a:pPr algn="ctr">
              <a:defRPr/>
            </a:pPr>
            <a:endParaRPr lang="en-US" sz="1425"/>
          </a:p>
        </p:txBody>
      </p:sp>
      <p:sp>
        <p:nvSpPr>
          <p:cNvPr id="60" name="TextBox 59"/>
          <p:cNvSpPr txBox="1"/>
          <p:nvPr/>
        </p:nvSpPr>
        <p:spPr>
          <a:xfrm>
            <a:off x="2964657" y="3540324"/>
            <a:ext cx="1459901" cy="286720"/>
          </a:xfrm>
          <a:prstGeom prst="rect">
            <a:avLst/>
          </a:prstGeom>
          <a:noFill/>
        </p:spPr>
        <p:txBody>
          <a:bodyPr wrap="none" lIns="28804" tIns="14402" rIns="28804" bIns="14402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sliding window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650456" y="4029075"/>
            <a:ext cx="1021704" cy="22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4" tIns="14402" rIns="28804" bIns="144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350">
                <a:latin typeface="Calibri" charset="0"/>
                <a:cs typeface="Calibri" charset="0"/>
              </a:rPr>
              <a:t>countByValue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6457951" y="4257675"/>
            <a:ext cx="1135856" cy="1028700"/>
          </a:xfrm>
          <a:prstGeom prst="wedgeRoundRectCallout">
            <a:avLst>
              <a:gd name="adj1" fmla="val -113242"/>
              <a:gd name="adj2" fmla="val 5326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count over all the data in the window</a:t>
            </a:r>
          </a:p>
        </p:txBody>
      </p:sp>
    </p:spTree>
    <p:extLst>
      <p:ext uri="{BB962C8B-B14F-4D97-AF65-F5344CB8AC3E}">
        <p14:creationId xmlns:p14="http://schemas.microsoft.com/office/powerpoint/2010/main" val="2137629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16" grpId="0" animBg="1"/>
      <p:bldP spid="60" grpId="0"/>
      <p:bldP spid="60" grpId="1"/>
      <p:bldP spid="61" grpId="0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ternate Process 49"/>
          <p:cNvSpPr/>
          <p:nvPr/>
        </p:nvSpPr>
        <p:spPr bwMode="auto">
          <a:xfrm>
            <a:off x="5943600" y="4707138"/>
            <a:ext cx="286197" cy="264914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8804" tIns="14402" rIns="28804" bIns="14402"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Smart window-based </a:t>
            </a:r>
            <a:r>
              <a:rPr lang="en-US" dirty="0" err="1" smtClean="0"/>
              <a:t>countByValue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71275" y="1943100"/>
            <a:ext cx="6358275" cy="3657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275" dirty="0" err="1">
                <a:latin typeface="Consolas"/>
                <a:cs typeface="Consolas"/>
              </a:rPr>
              <a:t>ssc.checkpoint</a:t>
            </a:r>
            <a:r>
              <a:rPr lang="en-US" sz="1275" dirty="0">
                <a:latin typeface="Consolas"/>
                <a:cs typeface="Consolas"/>
              </a:rPr>
              <a:t>("/user/</a:t>
            </a:r>
            <a:r>
              <a:rPr lang="en-US" sz="1275" dirty="0" err="1">
                <a:latin typeface="Consolas"/>
                <a:cs typeface="Consolas"/>
              </a:rPr>
              <a:t>cloudera</a:t>
            </a:r>
            <a:r>
              <a:rPr lang="en-US" sz="1275" dirty="0">
                <a:latin typeface="Consolas"/>
                <a:cs typeface="Consolas"/>
              </a:rPr>
              <a:t>/spark/streaming")</a:t>
            </a:r>
            <a:endParaRPr lang="en-US" sz="1275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275" dirty="0" err="1">
                <a:latin typeface="Consolas"/>
                <a:cs typeface="Consolas"/>
              </a:rPr>
              <a:t>val</a:t>
            </a:r>
            <a:r>
              <a:rPr lang="en-US" sz="1275" dirty="0">
                <a:latin typeface="Consolas"/>
                <a:cs typeface="Consolas"/>
              </a:rPr>
              <a:t> </a:t>
            </a:r>
            <a:r>
              <a:rPr lang="en-US" sz="1275" dirty="0" err="1">
                <a:solidFill>
                  <a:srgbClr val="B50B1B"/>
                </a:solidFill>
                <a:latin typeface="Consolas"/>
                <a:cs typeface="Consolas"/>
              </a:rPr>
              <a:t>tagCounts</a:t>
            </a:r>
            <a:r>
              <a:rPr lang="en-US" sz="1275" dirty="0">
                <a:latin typeface="Consolas"/>
                <a:cs typeface="Consolas"/>
              </a:rPr>
              <a:t> = </a:t>
            </a:r>
            <a:r>
              <a:rPr lang="en-US" sz="1275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275" dirty="0" err="1">
                <a:latin typeface="Consolas"/>
                <a:cs typeface="Consolas"/>
              </a:rPr>
              <a:t>.</a:t>
            </a:r>
            <a:r>
              <a:rPr lang="en-US" sz="1275" dirty="0" err="1">
                <a:solidFill>
                  <a:srgbClr val="1D86CD"/>
                </a:solidFill>
                <a:latin typeface="Consolas"/>
                <a:cs typeface="Consolas"/>
              </a:rPr>
              <a:t>countByValueAndWindow</a:t>
            </a:r>
            <a:r>
              <a:rPr lang="en-US" sz="1275" dirty="0">
                <a:latin typeface="Consolas"/>
                <a:cs typeface="Consolas"/>
              </a:rPr>
              <a:t>(Minutes(10), </a:t>
            </a:r>
            <a:r>
              <a:rPr lang="en-US" sz="1275" dirty="0">
                <a:latin typeface="Consolas"/>
                <a:cs typeface="Consolas"/>
              </a:rPr>
              <a:t>Seconds(5))</a:t>
            </a:r>
            <a:endParaRPr lang="en-US" sz="1275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1800" dirty="0"/>
          </a:p>
        </p:txBody>
      </p: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1571625" y="2600326"/>
            <a:ext cx="4703267" cy="1437085"/>
            <a:chOff x="571115" y="3578515"/>
            <a:chExt cx="6270864" cy="1916360"/>
          </a:xfrm>
        </p:grpSpPr>
        <p:sp>
          <p:nvSpPr>
            <p:cNvPr id="8" name="Alternate Process 7"/>
            <p:cNvSpPr/>
            <p:nvPr/>
          </p:nvSpPr>
          <p:spPr>
            <a:xfrm>
              <a:off x="5272775" y="5128909"/>
              <a:ext cx="382181" cy="353264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4145877" y="5124940"/>
              <a:ext cx="382181" cy="352471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3018978" y="5124940"/>
              <a:ext cx="382181" cy="352471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1892080" y="5124940"/>
              <a:ext cx="382181" cy="352471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704" name="TextBox 35"/>
            <p:cNvSpPr txBox="1">
              <a:spLocks noChangeArrowheads="1"/>
            </p:cNvSpPr>
            <p:nvPr/>
          </p:nvSpPr>
          <p:spPr bwMode="auto">
            <a:xfrm>
              <a:off x="571115" y="4119649"/>
              <a:ext cx="1095914" cy="38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350">
                  <a:latin typeface="Calibri" charset="0"/>
                  <a:cs typeface="Calibri" charset="0"/>
                </a:rPr>
                <a:t>hashTags</a:t>
              </a:r>
            </a:p>
          </p:txBody>
        </p:sp>
        <p:sp>
          <p:nvSpPr>
            <p:cNvPr id="37" name="Alternate Process 36"/>
            <p:cNvSpPr/>
            <p:nvPr/>
          </p:nvSpPr>
          <p:spPr>
            <a:xfrm>
              <a:off x="1884937" y="4146913"/>
              <a:ext cx="382181" cy="353265"/>
            </a:xfrm>
            <a:prstGeom prst="flowChartAlternateProcess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706" name="TextBox 37"/>
            <p:cNvSpPr txBox="1">
              <a:spLocks noChangeArrowheads="1"/>
            </p:cNvSpPr>
            <p:nvPr/>
          </p:nvSpPr>
          <p:spPr bwMode="auto">
            <a:xfrm>
              <a:off x="1817197" y="3578515"/>
              <a:ext cx="517606" cy="38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t-5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39" name="Alternate Process 38"/>
            <p:cNvSpPr/>
            <p:nvPr/>
          </p:nvSpPr>
          <p:spPr>
            <a:xfrm>
              <a:off x="3011835" y="4146913"/>
              <a:ext cx="382181" cy="353265"/>
            </a:xfrm>
            <a:prstGeom prst="flowChartAlternateProcess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708" name="TextBox 39"/>
            <p:cNvSpPr txBox="1">
              <a:spLocks noChangeArrowheads="1"/>
            </p:cNvSpPr>
            <p:nvPr/>
          </p:nvSpPr>
          <p:spPr bwMode="auto">
            <a:xfrm>
              <a:off x="2943991" y="3586565"/>
              <a:ext cx="517606" cy="38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>
                  <a:latin typeface="Calibri" charset="0"/>
                  <a:cs typeface="Calibri" charset="0"/>
                </a:rPr>
                <a:t>t</a:t>
              </a:r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4138733" y="4146913"/>
              <a:ext cx="381586" cy="353265"/>
            </a:xfrm>
            <a:prstGeom prst="flowChartAlternateProcess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710" name="TextBox 41"/>
            <p:cNvSpPr txBox="1">
              <a:spLocks noChangeArrowheads="1"/>
            </p:cNvSpPr>
            <p:nvPr/>
          </p:nvSpPr>
          <p:spPr bwMode="auto">
            <a:xfrm>
              <a:off x="4070785" y="3586565"/>
              <a:ext cx="517606" cy="38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t+5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43" name="Alternate Process 42"/>
            <p:cNvSpPr/>
            <p:nvPr/>
          </p:nvSpPr>
          <p:spPr>
            <a:xfrm>
              <a:off x="5265631" y="4146913"/>
              <a:ext cx="381586" cy="353265"/>
            </a:xfrm>
            <a:prstGeom prst="flowChartAlternateProcess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712" name="TextBox 43"/>
            <p:cNvSpPr txBox="1">
              <a:spLocks noChangeArrowheads="1"/>
            </p:cNvSpPr>
            <p:nvPr/>
          </p:nvSpPr>
          <p:spPr bwMode="auto">
            <a:xfrm>
              <a:off x="5197579" y="3578515"/>
              <a:ext cx="517606" cy="38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t+10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47" name="Alternate Process 46"/>
            <p:cNvSpPr/>
            <p:nvPr/>
          </p:nvSpPr>
          <p:spPr>
            <a:xfrm>
              <a:off x="6391934" y="4147708"/>
              <a:ext cx="382181" cy="353264"/>
            </a:xfrm>
            <a:prstGeom prst="flowChartAlternateProcess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714" name="TextBox 47"/>
            <p:cNvSpPr txBox="1">
              <a:spLocks noChangeArrowheads="1"/>
            </p:cNvSpPr>
            <p:nvPr/>
          </p:nvSpPr>
          <p:spPr bwMode="auto">
            <a:xfrm>
              <a:off x="6324373" y="3578515"/>
              <a:ext cx="517606" cy="38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350" dirty="0">
                  <a:latin typeface="Calibri" charset="0"/>
                  <a:cs typeface="Calibri" charset="0"/>
                </a:rPr>
                <a:t>t+15</a:t>
              </a:r>
              <a:endParaRPr lang="en-US" sz="1350" dirty="0">
                <a:latin typeface="Calibri" charset="0"/>
                <a:cs typeface="Calibri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6391934" y="5142404"/>
              <a:ext cx="382181" cy="352471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025" y="4500972"/>
              <a:ext cx="0" cy="64143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126" y="4500178"/>
              <a:ext cx="7739" cy="6287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27" y="4500178"/>
              <a:ext cx="7144" cy="62476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925" y="4500178"/>
              <a:ext cx="7144" cy="62476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823" y="4500178"/>
              <a:ext cx="7144" cy="62476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2565948" y="3770711"/>
            <a:ext cx="3867001" cy="1304931"/>
            <a:chOff x="1897002" y="5125009"/>
            <a:chExt cx="5155755" cy="1739835"/>
          </a:xfrm>
        </p:grpSpPr>
        <p:cxnSp>
          <p:nvCxnSpPr>
            <p:cNvPr id="53" name="Straight Arrow Connector 52"/>
            <p:cNvCxnSpPr>
              <a:endCxn id="131" idx="1"/>
            </p:cNvCxnSpPr>
            <p:nvPr/>
          </p:nvCxnSpPr>
          <p:spPr>
            <a:xfrm>
              <a:off x="5659792" y="6534651"/>
              <a:ext cx="736962" cy="15874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0" idx="2"/>
              <a:endCxn id="131" idx="0"/>
            </p:cNvCxnSpPr>
            <p:nvPr/>
          </p:nvCxnSpPr>
          <p:spPr>
            <a:xfrm>
              <a:off x="6587840" y="5494881"/>
              <a:ext cx="0" cy="879439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61"/>
            <p:cNvSpPr txBox="1">
              <a:spLocks noChangeArrowheads="1"/>
            </p:cNvSpPr>
            <p:nvPr/>
          </p:nvSpPr>
          <p:spPr bwMode="auto">
            <a:xfrm>
              <a:off x="6476549" y="5592784"/>
              <a:ext cx="576208" cy="54816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2550" b="1">
                  <a:solidFill>
                    <a:srgbClr val="0000FF"/>
                  </a:solidFill>
                  <a:latin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8687" name="TextBox 62"/>
            <p:cNvSpPr txBox="1">
              <a:spLocks noChangeArrowheads="1"/>
            </p:cNvSpPr>
            <p:nvPr/>
          </p:nvSpPr>
          <p:spPr bwMode="auto">
            <a:xfrm>
              <a:off x="5803811" y="6316683"/>
              <a:ext cx="269751" cy="54816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550" b="1">
                  <a:solidFill>
                    <a:srgbClr val="0000FF"/>
                  </a:solidFill>
                  <a:latin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8688" name="TextBox 63"/>
            <p:cNvSpPr txBox="1">
              <a:spLocks noChangeArrowheads="1"/>
            </p:cNvSpPr>
            <p:nvPr/>
          </p:nvSpPr>
          <p:spPr bwMode="auto">
            <a:xfrm>
              <a:off x="5732068" y="5722101"/>
              <a:ext cx="576208" cy="60971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2550" b="1">
                  <a:solidFill>
                    <a:srgbClr val="0000FF"/>
                  </a:solidFill>
                  <a:latin typeface="Calibri" charset="0"/>
                  <a:cs typeface="Calibri" charset="0"/>
                </a:rPr>
                <a:t>–</a:t>
              </a:r>
            </a:p>
          </p:txBody>
        </p:sp>
        <p:grpSp>
          <p:nvGrpSpPr>
            <p:cNvPr id="28689" name="Group 117"/>
            <p:cNvGrpSpPr>
              <a:grpSpLocks/>
            </p:cNvGrpSpPr>
            <p:nvPr/>
          </p:nvGrpSpPr>
          <p:grpSpPr bwMode="auto">
            <a:xfrm>
              <a:off x="1897002" y="5125009"/>
              <a:ext cx="4881924" cy="1601721"/>
              <a:chOff x="2044567" y="5761209"/>
              <a:chExt cx="4881924" cy="1601721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40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185" y="5765178"/>
                <a:ext cx="381577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312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23" name="Alternate Process 122"/>
              <p:cNvSpPr/>
              <p:nvPr/>
            </p:nvSpPr>
            <p:spPr>
              <a:xfrm>
                <a:off x="2044567" y="5761209"/>
                <a:ext cx="382172" cy="352410"/>
              </a:xfrm>
              <a:prstGeom prst="flowChartAlternateProcess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312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40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567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0" name="Alternate Process 129"/>
              <p:cNvSpPr/>
              <p:nvPr/>
            </p:nvSpPr>
            <p:spPr>
              <a:xfrm>
                <a:off x="6544319" y="5778671"/>
                <a:ext cx="382172" cy="352410"/>
              </a:xfrm>
              <a:prstGeom prst="flowChartAlternateProcess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1" name="Alternate Process 130"/>
              <p:cNvSpPr/>
              <p:nvPr/>
            </p:nvSpPr>
            <p:spPr>
              <a:xfrm>
                <a:off x="6544319" y="7010520"/>
                <a:ext cx="382172" cy="352410"/>
              </a:xfrm>
              <a:prstGeom prst="flowChartAlternateProcess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74" y="5301214"/>
              <a:ext cx="4140200" cy="108263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704802" y="3343275"/>
            <a:ext cx="1021704" cy="22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4" tIns="14402" rIns="28804" bIns="144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350">
                <a:latin typeface="Calibri" charset="0"/>
                <a:cs typeface="Calibri" charset="0"/>
              </a:rPr>
              <a:t>countByValue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6522245" y="3600450"/>
            <a:ext cx="1135856" cy="1028700"/>
          </a:xfrm>
          <a:prstGeom prst="wedgeRoundRectCallout">
            <a:avLst>
              <a:gd name="adj1" fmla="val -70614"/>
              <a:gd name="adj2" fmla="val 25902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the counts from the new batch in the window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3821908" y="4200525"/>
            <a:ext cx="964406" cy="1028700"/>
          </a:xfrm>
          <a:prstGeom prst="wedgeRoundRectCallout">
            <a:avLst>
              <a:gd name="adj1" fmla="val 69304"/>
              <a:gd name="adj2" fmla="val -18336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subtract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the counts from batch before the window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407445" y="3629025"/>
            <a:ext cx="3202186" cy="505421"/>
          </a:xfrm>
          <a:prstGeom prst="roundRect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Alternate Process 55"/>
          <p:cNvSpPr/>
          <p:nvPr/>
        </p:nvSpPr>
        <p:spPr bwMode="auto">
          <a:xfrm>
            <a:off x="5101530" y="4695826"/>
            <a:ext cx="286197" cy="264319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4" tIns="14402" rIns="28804" bIns="14402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57" name="TextBox 128"/>
          <p:cNvSpPr txBox="1">
            <a:spLocks noChangeArrowheads="1"/>
          </p:cNvSpPr>
          <p:nvPr/>
        </p:nvSpPr>
        <p:spPr bwMode="auto">
          <a:xfrm>
            <a:off x="1580555" y="4653558"/>
            <a:ext cx="769391" cy="22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4" tIns="14402" rIns="28804" bIns="144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350">
                <a:latin typeface="Calibri" charset="0"/>
                <a:cs typeface="Calibri" charset="0"/>
              </a:rPr>
              <a:t>tagCounts</a:t>
            </a:r>
          </a:p>
        </p:txBody>
      </p:sp>
    </p:spTree>
    <p:extLst>
      <p:ext uri="{BB962C8B-B14F-4D97-AF65-F5344CB8AC3E}">
        <p14:creationId xmlns:p14="http://schemas.microsoft.com/office/powerpoint/2010/main" val="1844415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9" grpId="0"/>
      <p:bldP spid="48" grpId="0" animBg="1"/>
      <p:bldP spid="49" grpId="0" animBg="1"/>
      <p:bldP spid="52" grpId="0" animBg="1"/>
      <p:bldP spid="52" grpId="1" animBg="1"/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Smart window-based </a:t>
            </a:r>
            <a:r>
              <a:rPr lang="en-US" sz="3600" i="1" dirty="0" smtClean="0"/>
              <a:t>reduce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28800"/>
            <a:ext cx="7502525" cy="38230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Technique to incrementally compute count generalizes to many reduce operations</a:t>
            </a:r>
          </a:p>
          <a:p>
            <a:pPr lvl="1">
              <a:defRPr/>
            </a:pPr>
            <a:r>
              <a:rPr lang="en-US" dirty="0"/>
              <a:t>Need a function to “inverse reduce” </a:t>
            </a:r>
            <a:r>
              <a:rPr lang="en-US" dirty="0" smtClean="0"/>
              <a:t>(like “</a:t>
            </a:r>
            <a:r>
              <a:rPr lang="en-US" dirty="0"/>
              <a:t>subtract” for counting)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Could have implemented counting as</a:t>
            </a:r>
            <a:r>
              <a:rPr lang="en-US" dirty="0" smtClean="0"/>
              <a:t>:</a:t>
            </a:r>
            <a:endParaRPr lang="en-US" sz="2100" dirty="0"/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B050"/>
                </a:solidFill>
                <a:latin typeface="Consolas"/>
                <a:cs typeface="Consolas"/>
              </a:rPr>
              <a:t>//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Top 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Consolas"/>
              </a:rPr>
              <a:t>hashTags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with in the Batch interval of  60 Seconds and counting the 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Consolas"/>
              </a:rPr>
              <a:t>HashTags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by 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Consolas"/>
              </a:rPr>
              <a:t>ReduceByKey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Operation</a:t>
            </a:r>
          </a:p>
          <a:p>
            <a:pPr marL="0" indent="0" defTabSz="685800">
              <a:spcBef>
                <a:spcPct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/>
                <a:cs typeface="Consolas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top60hashTags = </a:t>
            </a:r>
            <a:r>
              <a:rPr lang="en-US" dirty="0" err="1">
                <a:solidFill>
                  <a:schemeClr val="tx1"/>
                </a:solidFill>
                <a:latin typeface="Consolas"/>
                <a:cs typeface="Consolas"/>
              </a:rPr>
              <a:t>hashTags.map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(w =&gt; (w,1)).</a:t>
            </a:r>
            <a:r>
              <a:rPr lang="en-US" dirty="0" err="1">
                <a:solidFill>
                  <a:schemeClr val="tx1"/>
                </a:solidFill>
                <a:latin typeface="Consolas"/>
                <a:cs typeface="Consolas"/>
              </a:rPr>
              <a:t>reduceByKeyAndWindow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(_+_,Seconds(60))</a:t>
            </a:r>
          </a:p>
          <a:p>
            <a:pPr marL="0" indent="0" defTabSz="685800">
              <a:spcBef>
                <a:spcPct val="0"/>
              </a:spcBef>
              <a:buNone/>
            </a:pPr>
            <a:endParaRPr lang="en-US" dirty="0">
              <a:solidFill>
                <a:srgbClr val="C61B1B"/>
              </a:solidFill>
              <a:latin typeface="Consolas"/>
              <a:cs typeface="Consolas"/>
            </a:endParaRPr>
          </a:p>
          <a:p>
            <a:pPr marL="0" indent="0" defTabSz="685800">
              <a:spcBef>
                <a:spcPct val="0"/>
              </a:spcBef>
              <a:buNone/>
            </a:pPr>
            <a:r>
              <a:rPr lang="en-US" dirty="0">
                <a:solidFill>
                  <a:srgbClr val="C61B1B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//Top 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Consolas"/>
              </a:rPr>
              <a:t>hashTags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with in the Batch interval of  10 Seconds and counting the 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Consolas"/>
              </a:rPr>
              <a:t>HashTags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by 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Consolas"/>
              </a:rPr>
              <a:t>ReduceByKey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Operation</a:t>
            </a:r>
          </a:p>
          <a:p>
            <a:pPr marL="0" indent="0" defTabSz="685800">
              <a:spcBef>
                <a:spcPct val="0"/>
              </a:spcBef>
              <a:buNone/>
            </a:pPr>
            <a:r>
              <a:rPr lang="en-US" dirty="0">
                <a:solidFill>
                  <a:srgbClr val="C61B1B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C61B1B"/>
                </a:solidFill>
                <a:latin typeface="Consolas"/>
                <a:cs typeface="Consolas"/>
              </a:rPr>
              <a:t>val</a:t>
            </a:r>
            <a:r>
              <a:rPr lang="en-US" dirty="0">
                <a:solidFill>
                  <a:srgbClr val="C61B1B"/>
                </a:solidFill>
                <a:latin typeface="Consolas"/>
                <a:cs typeface="Consolas"/>
              </a:rPr>
              <a:t> top10hashTags = </a:t>
            </a:r>
            <a:r>
              <a:rPr lang="en-US" dirty="0" err="1">
                <a:solidFill>
                  <a:srgbClr val="C61B1B"/>
                </a:solidFill>
                <a:latin typeface="Consolas"/>
                <a:cs typeface="Consolas"/>
              </a:rPr>
              <a:t>hashTags.map</a:t>
            </a:r>
            <a:r>
              <a:rPr lang="en-US" dirty="0">
                <a:solidFill>
                  <a:srgbClr val="C61B1B"/>
                </a:solidFill>
                <a:latin typeface="Consolas"/>
                <a:cs typeface="Consolas"/>
              </a:rPr>
              <a:t>(w =&gt; (w,1)).</a:t>
            </a:r>
            <a:r>
              <a:rPr lang="en-US" dirty="0" err="1">
                <a:solidFill>
                  <a:srgbClr val="C61B1B"/>
                </a:solidFill>
                <a:latin typeface="Consolas"/>
                <a:cs typeface="Consolas"/>
              </a:rPr>
              <a:t>reduceByKeyAndWindow</a:t>
            </a:r>
            <a:r>
              <a:rPr lang="en-US" dirty="0">
                <a:solidFill>
                  <a:srgbClr val="C61B1B"/>
                </a:solidFill>
                <a:latin typeface="Consolas"/>
                <a:cs typeface="Consolas"/>
              </a:rPr>
              <a:t>(_+_,Seconds(10))</a:t>
            </a:r>
            <a:endParaRPr 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400800" y="5624514"/>
            <a:ext cx="16002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8579" tIns="34289" rIns="68579" bIns="34289" rtlCol="0" anchor="ctr"/>
          <a:lstStyle>
            <a:lvl1pPr eaLnBrk="0" hangingPunct="0"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234029" indent="-90011" eaLnBrk="0" hangingPunct="0"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60045" indent="-72009" eaLnBrk="0" hangingPunct="0"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04063" indent="-72009" eaLnBrk="0" hangingPunct="0"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48081" indent="-72009" eaLnBrk="0" hangingPunct="0"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792099" indent="-72009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36117" indent="-72009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080135" indent="-72009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224153" indent="-72009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EE95362F-038D-FE4A-AB2A-FFC002CBE868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9552" y="260648"/>
            <a:ext cx="6683765" cy="60632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sz="4000" spc="-4" dirty="0"/>
              <a:t>SPARK STREAMING</a:t>
            </a:r>
            <a:r>
              <a:rPr sz="4000" spc="-38" dirty="0"/>
              <a:t> </a:t>
            </a:r>
            <a:r>
              <a:rPr sz="4000" spc="-4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4002" y="2091691"/>
            <a:ext cx="2895600" cy="25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indent="-205740">
              <a:buClr>
                <a:srgbClr val="FD8536"/>
              </a:buClr>
              <a:buSzPct val="68750"/>
              <a:buFont typeface="Wingdings"/>
              <a:buChar char=""/>
              <a:tabLst>
                <a:tab pos="215265" algn="l"/>
              </a:tabLst>
            </a:pPr>
            <a:r>
              <a:rPr spc="-4" dirty="0">
                <a:latin typeface="Century Schoolbook"/>
                <a:cs typeface="Century Schoolbook"/>
              </a:rPr>
              <a:t>Twitter Credential</a:t>
            </a:r>
            <a:r>
              <a:rPr dirty="0">
                <a:latin typeface="Century Schoolbook"/>
                <a:cs typeface="Century Schoolbook"/>
              </a:rPr>
              <a:t> </a:t>
            </a:r>
            <a:r>
              <a:rPr spc="-4" dirty="0">
                <a:latin typeface="Century Schoolbook"/>
                <a:cs typeface="Century Schoolbook"/>
              </a:rPr>
              <a:t>Setup</a:t>
            </a:r>
            <a:endParaRPr dirty="0">
              <a:latin typeface="Century Schoolbook"/>
              <a:cs typeface="Century Schoolboo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544002" y="2858361"/>
            <a:ext cx="6686550" cy="142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sz="1800" spc="-4" dirty="0"/>
              <a:t>Since this exercise is based </a:t>
            </a:r>
            <a:r>
              <a:rPr sz="1800" dirty="0"/>
              <a:t>on </a:t>
            </a:r>
            <a:r>
              <a:rPr sz="1800" spc="-4" dirty="0"/>
              <a:t>Twitter’s sample tweet  stream, it </a:t>
            </a:r>
            <a:r>
              <a:rPr sz="1800" spc="-8" dirty="0"/>
              <a:t>is </a:t>
            </a:r>
            <a:r>
              <a:rPr sz="1800" spc="-4" dirty="0"/>
              <a:t>necessary to configure authentication  with </a:t>
            </a:r>
            <a:r>
              <a:rPr sz="1800" dirty="0"/>
              <a:t>a </a:t>
            </a:r>
            <a:r>
              <a:rPr sz="1800" spc="-4" dirty="0"/>
              <a:t>Twitter account. To do this, you will </a:t>
            </a:r>
            <a:r>
              <a:rPr sz="1800" dirty="0"/>
              <a:t>need </a:t>
            </a:r>
            <a:r>
              <a:rPr sz="1800" spc="-4" dirty="0"/>
              <a:t>to  setup </a:t>
            </a:r>
            <a:r>
              <a:rPr sz="1800" dirty="0"/>
              <a:t>a </a:t>
            </a:r>
            <a:r>
              <a:rPr sz="1800" spc="-4" dirty="0"/>
              <a:t>consumer </a:t>
            </a:r>
            <a:r>
              <a:rPr sz="1800" dirty="0"/>
              <a:t>key+secret </a:t>
            </a:r>
            <a:r>
              <a:rPr sz="1800" spc="-4" dirty="0"/>
              <a:t>pair and an access  token+secret </a:t>
            </a:r>
            <a:r>
              <a:rPr sz="1800" spc="-8" dirty="0"/>
              <a:t>pair </a:t>
            </a:r>
            <a:r>
              <a:rPr sz="1800" spc="-4" dirty="0"/>
              <a:t>using </a:t>
            </a:r>
            <a:r>
              <a:rPr sz="1800" dirty="0"/>
              <a:t>a </a:t>
            </a:r>
            <a:r>
              <a:rPr sz="1800" spc="-4" dirty="0"/>
              <a:t>Twitter</a:t>
            </a:r>
            <a:r>
              <a:rPr sz="1800" spc="26" dirty="0"/>
              <a:t> </a:t>
            </a:r>
            <a:r>
              <a:rPr sz="1800" spc="-4" dirty="0"/>
              <a:t>account.</a:t>
            </a:r>
          </a:p>
          <a:p>
            <a:pPr marL="176689">
              <a:spcBef>
                <a:spcPts val="1065"/>
              </a:spcBef>
            </a:pPr>
            <a:r>
              <a:rPr sz="1800" spc="-4" dirty="0"/>
              <a:t>Go to link</a:t>
            </a:r>
            <a:r>
              <a:rPr sz="1800" spc="-8" dirty="0"/>
              <a:t> </a:t>
            </a:r>
            <a:r>
              <a:rPr sz="1800" spc="-4" dirty="0"/>
              <a:t>https://apps.twitter.com/</a:t>
            </a:r>
          </a:p>
        </p:txBody>
      </p:sp>
    </p:spTree>
    <p:extLst>
      <p:ext uri="{BB962C8B-B14F-4D97-AF65-F5344CB8AC3E}">
        <p14:creationId xmlns:p14="http://schemas.microsoft.com/office/powerpoint/2010/main" val="16347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3568" y="260648"/>
            <a:ext cx="6683765" cy="545727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sz="3600" spc="-4" dirty="0"/>
              <a:t>Create temporary</a:t>
            </a:r>
            <a:r>
              <a:rPr sz="3600" spc="-34" dirty="0"/>
              <a:t> </a:t>
            </a:r>
            <a:r>
              <a:rPr sz="3600" spc="-4" dirty="0"/>
              <a:t>application</a:t>
            </a:r>
          </a:p>
        </p:txBody>
      </p:sp>
      <p:sp>
        <p:nvSpPr>
          <p:cNvPr id="9" name="object 9"/>
          <p:cNvSpPr/>
          <p:nvPr/>
        </p:nvSpPr>
        <p:spPr>
          <a:xfrm>
            <a:off x="1259632" y="1268760"/>
            <a:ext cx="6327785" cy="426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06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624" y="1268760"/>
            <a:ext cx="6571299" cy="4367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36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0538" y="298133"/>
            <a:ext cx="6683765" cy="690638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spc="-4" dirty="0"/>
              <a:t>API</a:t>
            </a:r>
            <a:r>
              <a:rPr spc="-64" dirty="0"/>
              <a:t> </a:t>
            </a:r>
            <a:r>
              <a:rPr spc="-4" dirty="0"/>
              <a:t>keys</a:t>
            </a:r>
          </a:p>
        </p:txBody>
      </p:sp>
      <p:sp>
        <p:nvSpPr>
          <p:cNvPr id="9" name="object 9"/>
          <p:cNvSpPr/>
          <p:nvPr/>
        </p:nvSpPr>
        <p:spPr>
          <a:xfrm>
            <a:off x="1259632" y="1412776"/>
            <a:ext cx="5184576" cy="208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9632" y="3501008"/>
            <a:ext cx="4782686" cy="2178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1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4002" y="2091691"/>
            <a:ext cx="5337810" cy="1130053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15265" marR="3810" indent="-205740">
              <a:buClr>
                <a:srgbClr val="FD8536"/>
              </a:buClr>
              <a:buSzPct val="68750"/>
              <a:buFont typeface="Wingdings"/>
              <a:buChar char=""/>
              <a:tabLst>
                <a:tab pos="215265" algn="l"/>
              </a:tabLst>
            </a:pPr>
            <a:r>
              <a:rPr sz="1800" spc="-8" dirty="0"/>
              <a:t>To </a:t>
            </a:r>
            <a:r>
              <a:rPr sz="1800" spc="-4" dirty="0"/>
              <a:t>express any Spark Streaming computation, </a:t>
            </a:r>
            <a:r>
              <a:rPr sz="1800" dirty="0"/>
              <a:t>a  </a:t>
            </a:r>
            <a:r>
              <a:rPr sz="1800" spc="-4" dirty="0"/>
              <a:t>StreamingContext object </a:t>
            </a:r>
            <a:r>
              <a:rPr sz="1800" dirty="0"/>
              <a:t>needs </a:t>
            </a:r>
            <a:r>
              <a:rPr sz="1800" spc="-4" dirty="0"/>
              <a:t>to be created.  </a:t>
            </a:r>
            <a:r>
              <a:rPr sz="1800" spc="-8" dirty="0"/>
              <a:t>This </a:t>
            </a:r>
            <a:r>
              <a:rPr sz="1800" spc="-4" dirty="0"/>
              <a:t>object serves </a:t>
            </a:r>
            <a:r>
              <a:rPr sz="1800" dirty="0"/>
              <a:t>as </a:t>
            </a:r>
            <a:r>
              <a:rPr sz="1800" spc="-4" dirty="0"/>
              <a:t>the main entry point </a:t>
            </a:r>
            <a:r>
              <a:rPr sz="1800" dirty="0"/>
              <a:t>for </a:t>
            </a:r>
            <a:r>
              <a:rPr sz="1800" spc="-4" dirty="0"/>
              <a:t>all  Spark Streaming</a:t>
            </a:r>
            <a:r>
              <a:rPr sz="1800" spc="-38" dirty="0"/>
              <a:t> </a:t>
            </a:r>
            <a:r>
              <a:rPr sz="1800" spc="-4" dirty="0"/>
              <a:t>functionality</a:t>
            </a:r>
            <a:endParaRPr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818324" y="3336607"/>
            <a:ext cx="108109" cy="177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38" spc="11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238">
              <a:latin typeface="Wingdings 2"/>
              <a:cs typeface="Wingdings 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4064" y="3323272"/>
            <a:ext cx="4680109" cy="450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sz="1575" spc="-4" dirty="0">
                <a:latin typeface="Century Schoolbook"/>
                <a:cs typeface="Century Schoolbook"/>
              </a:rPr>
              <a:t>val ssc </a:t>
            </a:r>
            <a:r>
              <a:rPr sz="1575" dirty="0">
                <a:latin typeface="Century Schoolbook"/>
                <a:cs typeface="Century Schoolbook"/>
              </a:rPr>
              <a:t>= new </a:t>
            </a:r>
            <a:r>
              <a:rPr sz="1575" spc="-4" dirty="0">
                <a:latin typeface="Century Schoolbook"/>
                <a:cs typeface="Century Schoolbook"/>
              </a:rPr>
              <a:t>StreamingContext(new SparkConf(),  </a:t>
            </a:r>
            <a:r>
              <a:rPr sz="1575" spc="-4" dirty="0">
                <a:latin typeface="Century Schoolbook"/>
                <a:cs typeface="Century Schoolbook"/>
              </a:rPr>
              <a:t>Seconds(</a:t>
            </a:r>
            <a:r>
              <a:rPr lang="en-US" sz="1575" spc="-4" dirty="0">
                <a:latin typeface="Century Schoolbook"/>
                <a:cs typeface="Century Schoolbook"/>
              </a:rPr>
              <a:t>2</a:t>
            </a:r>
            <a:r>
              <a:rPr sz="1575" spc="-4" dirty="0">
                <a:latin typeface="Century Schoolbook"/>
                <a:cs typeface="Century Schoolbook"/>
              </a:rPr>
              <a:t>))</a:t>
            </a:r>
            <a:endParaRPr sz="1575" dirty="0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003" y="3938588"/>
            <a:ext cx="5175409" cy="772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3810" indent="-205740">
              <a:buClr>
                <a:srgbClr val="FD8536"/>
              </a:buClr>
              <a:buSzPct val="68750"/>
              <a:buFont typeface="Wingdings"/>
              <a:buChar char=""/>
              <a:tabLst>
                <a:tab pos="215265" algn="l"/>
              </a:tabLst>
            </a:pPr>
            <a:r>
              <a:rPr spc="-4" dirty="0">
                <a:latin typeface="Century Schoolbook"/>
                <a:cs typeface="Century Schoolbook"/>
              </a:rPr>
              <a:t>We created </a:t>
            </a:r>
            <a:r>
              <a:rPr dirty="0">
                <a:latin typeface="Century Schoolbook"/>
                <a:cs typeface="Century Schoolbook"/>
              </a:rPr>
              <a:t>a </a:t>
            </a:r>
            <a:r>
              <a:rPr spc="-4" dirty="0">
                <a:latin typeface="Century Schoolbook"/>
                <a:cs typeface="Century Schoolbook"/>
              </a:rPr>
              <a:t>StreamingContext object by  providing </a:t>
            </a:r>
            <a:r>
              <a:rPr dirty="0">
                <a:latin typeface="Century Schoolbook"/>
                <a:cs typeface="Century Schoolbook"/>
              </a:rPr>
              <a:t>a </a:t>
            </a:r>
            <a:r>
              <a:rPr spc="-4" dirty="0">
                <a:latin typeface="Century Schoolbook"/>
                <a:cs typeface="Century Schoolbook"/>
              </a:rPr>
              <a:t>Spark configuration, and the batch  duration </a:t>
            </a:r>
            <a:r>
              <a:rPr dirty="0">
                <a:latin typeface="Century Schoolbook"/>
                <a:cs typeface="Century Schoolbook"/>
              </a:rPr>
              <a:t>we’d </a:t>
            </a:r>
            <a:r>
              <a:rPr spc="-4" dirty="0">
                <a:latin typeface="Century Schoolbook"/>
                <a:cs typeface="Century Schoolbook"/>
              </a:rPr>
              <a:t>like </a:t>
            </a:r>
            <a:r>
              <a:rPr dirty="0">
                <a:latin typeface="Century Schoolbook"/>
                <a:cs typeface="Century Schoolbook"/>
              </a:rPr>
              <a:t>to </a:t>
            </a:r>
            <a:r>
              <a:rPr spc="-4" dirty="0">
                <a:latin typeface="Century Schoolbook"/>
                <a:cs typeface="Century Schoolbook"/>
              </a:rPr>
              <a:t>use </a:t>
            </a:r>
            <a:r>
              <a:rPr dirty="0">
                <a:latin typeface="Century Schoolbook"/>
                <a:cs typeface="Century Schoolbook"/>
              </a:rPr>
              <a:t>for</a:t>
            </a:r>
            <a:r>
              <a:rPr spc="-23" dirty="0">
                <a:latin typeface="Century Schoolbook"/>
                <a:cs typeface="Century Schoolbook"/>
              </a:rPr>
              <a:t> </a:t>
            </a:r>
            <a:r>
              <a:rPr spc="-4" dirty="0">
                <a:latin typeface="Century Schoolbook"/>
                <a:cs typeface="Century Schoolbook"/>
              </a:rPr>
              <a:t>streams</a:t>
            </a:r>
            <a:endParaRPr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39263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 </a:t>
            </a:r>
            <a:r>
              <a:rPr lang="en-US" dirty="0"/>
              <a:t>hashtags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275" dirty="0" err="1">
                <a:latin typeface="Consolas"/>
                <a:cs typeface="Consolas"/>
              </a:rPr>
              <a:t>val</a:t>
            </a:r>
            <a:r>
              <a:rPr lang="en-US" sz="1275" dirty="0">
                <a:latin typeface="Consolas"/>
                <a:cs typeface="Consolas"/>
              </a:rPr>
              <a:t> </a:t>
            </a:r>
            <a:r>
              <a:rPr lang="en-US" sz="1275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275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275" dirty="0">
                <a:latin typeface="Consolas"/>
                <a:cs typeface="Consolas"/>
              </a:rPr>
              <a:t>= </a:t>
            </a:r>
            <a:r>
              <a:rPr lang="en-US" sz="1275" dirty="0" err="1">
                <a:latin typeface="Consolas"/>
                <a:cs typeface="Consolas"/>
              </a:rPr>
              <a:t>TwitterUtils.createStream</a:t>
            </a:r>
            <a:r>
              <a:rPr lang="en-US" sz="1275" dirty="0">
                <a:latin typeface="Consolas"/>
                <a:cs typeface="Consolas"/>
              </a:rPr>
              <a:t>(</a:t>
            </a:r>
            <a:r>
              <a:rPr lang="en-US" sz="1275" dirty="0" err="1">
                <a:latin typeface="Consolas"/>
                <a:cs typeface="Consolas"/>
              </a:rPr>
              <a:t>ssc,twitterAuth,filters</a:t>
            </a:r>
            <a:r>
              <a:rPr lang="en-US" sz="1275" dirty="0">
                <a:latin typeface="Consolas"/>
                <a:cs typeface="Consolas"/>
              </a:rPr>
              <a:t>)</a:t>
            </a:r>
            <a:endParaRPr lang="en-US" sz="1275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1875" dirty="0"/>
          </a:p>
          <a:p>
            <a:pPr>
              <a:defRPr/>
            </a:pPr>
            <a:endParaRPr lang="en-US" sz="1500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366092" y="1961857"/>
            <a:ext cx="4286250" cy="51435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a sequence of RDDs 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3333452" y="3871914"/>
            <a:ext cx="625971" cy="222052"/>
            <a:chOff x="7918600" y="4832650"/>
            <a:chExt cx="2458447" cy="653855"/>
          </a:xfrm>
          <a:solidFill>
            <a:srgbClr val="F60AEB"/>
          </a:solidFill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pFill/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3293715" y="4135636"/>
            <a:ext cx="735360" cy="285155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3286125" y="3309343"/>
            <a:ext cx="3429000" cy="387548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en-US" sz="1125" kern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</a:t>
              </a:r>
              <a:r>
                <a:rPr lang="en-US" sz="1125" kern="0" dirty="0" err="1">
                  <a:solidFill>
                    <a:schemeClr val="tx1"/>
                  </a:solidFill>
                  <a:latin typeface="Calibri"/>
                </a:rPr>
                <a:t>atch</a:t>
              </a: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solidFill>
              <a:srgbClr val="F60AEB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4282679" y="4135636"/>
            <a:ext cx="735360" cy="285155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5252442" y="4135636"/>
            <a:ext cx="735360" cy="285155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750220" y="3826074"/>
            <a:ext cx="1393031" cy="54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4" tIns="14402" rIns="28804" bIns="14402">
            <a:spAutoFit/>
          </a:bodyPr>
          <a:lstStyle/>
          <a:p>
            <a:r>
              <a:rPr lang="en-US" dirty="0">
                <a:latin typeface="Calibri" charset="0"/>
                <a:cs typeface="Calibri" charset="0"/>
              </a:rPr>
              <a:t>tweets </a:t>
            </a:r>
            <a:r>
              <a:rPr lang="en-US" dirty="0" err="1">
                <a:latin typeface="Calibri" charset="0"/>
                <a:cs typeface="Calibri" charset="0"/>
              </a:rPr>
              <a:t>DStream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6616934" y="3908782"/>
            <a:ext cx="2114550" cy="571500"/>
          </a:xfrm>
          <a:prstGeom prst="wedgeRoundRectCallout">
            <a:avLst>
              <a:gd name="adj1" fmla="val -84590"/>
              <a:gd name="adj2" fmla="val -1189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stored in memory as an RDD (immutable, distributed)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320183" y="3875486"/>
            <a:ext cx="625971" cy="222052"/>
            <a:chOff x="7918600" y="4832650"/>
            <a:chExt cx="2458447" cy="653855"/>
          </a:xfrm>
          <a:solidFill>
            <a:srgbClr val="F60AEB"/>
          </a:solidFill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pFill/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5284589" y="3875486"/>
            <a:ext cx="625971" cy="222052"/>
            <a:chOff x="7918600" y="4832650"/>
            <a:chExt cx="2458447" cy="653855"/>
          </a:xfrm>
          <a:solidFill>
            <a:srgbClr val="F60AEB"/>
          </a:solidFill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pFill/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3692" y="3375774"/>
            <a:ext cx="2357438" cy="2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4" tIns="14402" rIns="28804" bIns="14402">
            <a:spAutoFit/>
          </a:bodyPr>
          <a:lstStyle/>
          <a:p>
            <a:r>
              <a:rPr lang="en-US" dirty="0">
                <a:latin typeface="Calibri" charset="0"/>
                <a:cs typeface="Calibri" charset="0"/>
              </a:rPr>
              <a:t>Twitter Streaming API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396" y="5487496"/>
            <a:ext cx="8889293" cy="7463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>
              <a:lnSpc>
                <a:spcPct val="100000"/>
              </a:lnSpc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"twitter4j.oauth.consumerKey"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"FlRx3d0n8duIQ0UvGeGtTA"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"twitter4j.oauth.consumerSecret"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"DS7TTbxhmQ7oCUlDntpQQRqQllFFOiyNoOMEDD0lA"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"twitter4j.oauth.accessToken"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"1643982224-xTfNpLrARoWKxRh9KtFqc7aoB8KAAHkCcfC5vDk"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"twitter4j.oauth.accessTokenSecret"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"PqkbuBqF3AVskgx1OKgXKOZzV7EMWRmRG0p8hvLQYKs"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047" y="4763596"/>
            <a:ext cx="886595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Note : Before going to start this application you need to have a twitter account and create 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	application keys like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consumerKey,consumerSecret,accessToken,accessTokenSecret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89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 hashtags from Twitter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4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TwitterUtils.createStream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ssc,twitterAuth,filters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endParaRPr lang="en-US" sz="1600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95054" y="4090393"/>
            <a:ext cx="991196" cy="1195983"/>
            <a:chOff x="7651750" y="8621713"/>
            <a:chExt cx="3524022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3" y="9457614"/>
              <a:ext cx="2396899" cy="42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125" dirty="0" err="1">
                  <a:latin typeface="Calibri" charset="0"/>
                  <a:cs typeface="Calibri" charset="0"/>
                </a:rPr>
                <a:t>flatMap</a:t>
              </a:r>
              <a:endParaRPr lang="en-US" sz="1125" dirty="0">
                <a:latin typeface="Calibri" charset="0"/>
                <a:cs typeface="Calibri" charset="0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284017" y="4090393"/>
            <a:ext cx="973782" cy="1195983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7" y="9457614"/>
              <a:ext cx="2334951" cy="42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125" dirty="0" err="1">
                  <a:latin typeface="Calibri" charset="0"/>
                  <a:cs typeface="Calibri" charset="0"/>
                </a:rPr>
                <a:t>flatMap</a:t>
              </a:r>
              <a:endParaRPr lang="en-US" sz="1125" dirty="0">
                <a:latin typeface="Calibri" charset="0"/>
                <a:cs typeface="Calibri" charset="0"/>
              </a:endParaRP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156934" y="4090393"/>
            <a:ext cx="1072419" cy="1195983"/>
            <a:chOff x="14271760" y="8621713"/>
            <a:chExt cx="3813040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2" y="9457614"/>
              <a:ext cx="2342948" cy="42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125" dirty="0" err="1">
                  <a:latin typeface="Calibri" charset="0"/>
                  <a:cs typeface="Calibri" charset="0"/>
                </a:rPr>
                <a:t>flatMap</a:t>
              </a:r>
              <a:endParaRPr lang="en-US" sz="1125" dirty="0">
                <a:latin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8" y="10048220"/>
              <a:ext cx="773114" cy="1244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3702045" y="2852144"/>
            <a:ext cx="4236244" cy="400050"/>
          </a:xfrm>
          <a:prstGeom prst="wedgeRoundRectCallout">
            <a:avLst>
              <a:gd name="adj1" fmla="val -58616"/>
              <a:gd name="adj2" fmla="val -13832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transformation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: modify data in one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to create another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1993106" y="2804877"/>
            <a:ext cx="1092994" cy="40005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6072188" y="4714875"/>
            <a:ext cx="1457325" cy="51435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sz="1275" dirty="0">
                <a:solidFill>
                  <a:srgbClr val="000000"/>
                </a:solidFill>
                <a:latin typeface="Calibri"/>
                <a:cs typeface="Calibri"/>
              </a:rPr>
              <a:t>new RDDs created for every batch </a:t>
            </a:r>
          </a:p>
        </p:txBody>
      </p:sp>
      <p:grpSp>
        <p:nvGrpSpPr>
          <p:cNvPr id="20492" name="Group 7"/>
          <p:cNvGrpSpPr>
            <a:grpSpLocks/>
          </p:cNvGrpSpPr>
          <p:nvPr/>
        </p:nvGrpSpPr>
        <p:grpSpPr bwMode="auto">
          <a:xfrm>
            <a:off x="3333452" y="3871914"/>
            <a:ext cx="625971" cy="222052"/>
            <a:chOff x="7918600" y="4832650"/>
            <a:chExt cx="2458447" cy="653855"/>
          </a:xfrm>
          <a:solidFill>
            <a:srgbClr val="F60AEB"/>
          </a:solidFill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pFill/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3293716" y="4135636"/>
            <a:ext cx="735360" cy="285155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4" name="Group 103"/>
          <p:cNvGrpSpPr>
            <a:grpSpLocks/>
          </p:cNvGrpSpPr>
          <p:nvPr/>
        </p:nvGrpSpPr>
        <p:grpSpPr bwMode="auto">
          <a:xfrm>
            <a:off x="3286125" y="3309343"/>
            <a:ext cx="3429000" cy="387548"/>
            <a:chOff x="3523416" y="4511948"/>
            <a:chExt cx="1861716" cy="322227"/>
          </a:xfrm>
          <a:solidFill>
            <a:srgbClr val="F60AEB"/>
          </a:solidFill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 kern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</a:t>
              </a:r>
              <a:r>
                <a:rPr lang="en-US" sz="1125" kern="0" dirty="0" err="1">
                  <a:solidFill>
                    <a:schemeClr val="tx1"/>
                  </a:solidFill>
                  <a:latin typeface="Calibri"/>
                </a:rPr>
                <a:t>atch</a:t>
              </a: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t+2</a:t>
              </a:r>
            </a:p>
          </p:txBody>
        </p:sp>
      </p:grpSp>
      <p:grpSp>
        <p:nvGrpSpPr>
          <p:cNvPr id="20495" name="Group 111"/>
          <p:cNvGrpSpPr>
            <a:grpSpLocks/>
          </p:cNvGrpSpPr>
          <p:nvPr/>
        </p:nvGrpSpPr>
        <p:grpSpPr bwMode="auto">
          <a:xfrm>
            <a:off x="4322416" y="3871914"/>
            <a:ext cx="625971" cy="222052"/>
            <a:chOff x="7918600" y="4832650"/>
            <a:chExt cx="2458447" cy="653855"/>
          </a:xfrm>
          <a:solidFill>
            <a:srgbClr val="F60AEB"/>
          </a:solidFill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pFill/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0496" name="Group 116"/>
          <p:cNvGrpSpPr>
            <a:grpSpLocks/>
          </p:cNvGrpSpPr>
          <p:nvPr/>
        </p:nvGrpSpPr>
        <p:grpSpPr bwMode="auto">
          <a:xfrm>
            <a:off x="4282679" y="4135636"/>
            <a:ext cx="735360" cy="285155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7" name="Group 133"/>
          <p:cNvGrpSpPr>
            <a:grpSpLocks/>
          </p:cNvGrpSpPr>
          <p:nvPr/>
        </p:nvGrpSpPr>
        <p:grpSpPr bwMode="auto">
          <a:xfrm>
            <a:off x="5292180" y="3871914"/>
            <a:ext cx="625525" cy="222052"/>
            <a:chOff x="7918600" y="4832650"/>
            <a:chExt cx="2458447" cy="653855"/>
          </a:xfrm>
          <a:solidFill>
            <a:srgbClr val="F60AEB"/>
          </a:solidFill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pFill/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pFill/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0498" name="Group 138"/>
          <p:cNvGrpSpPr>
            <a:grpSpLocks/>
          </p:cNvGrpSpPr>
          <p:nvPr/>
        </p:nvGrpSpPr>
        <p:grpSpPr bwMode="auto">
          <a:xfrm>
            <a:off x="5252442" y="4135636"/>
            <a:ext cx="735360" cy="285155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1671637" y="3826259"/>
            <a:ext cx="1414463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alibri" charset="0"/>
                <a:cs typeface="Calibri" charset="0"/>
              </a:rPr>
              <a:t>tweets </a:t>
            </a:r>
            <a:r>
              <a:rPr lang="en-US" dirty="0" err="1">
                <a:latin typeface="Calibri" charset="0"/>
                <a:cs typeface="Calibri" charset="0"/>
              </a:rPr>
              <a:t>DStream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1671637" y="4686300"/>
            <a:ext cx="1414463" cy="70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4" tIns="14402" rIns="28804" bIns="14402">
            <a:spAutoFit/>
          </a:bodyPr>
          <a:lstStyle/>
          <a:p>
            <a:r>
              <a:rPr lang="en-US" dirty="0" err="1">
                <a:latin typeface="Calibri" charset="0"/>
                <a:cs typeface="Calibri" charset="0"/>
              </a:rPr>
              <a:t>hashTags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Dstream</a:t>
            </a:r>
            <a:endParaRPr lang="en-US" dirty="0">
              <a:latin typeface="Calibri" charset="0"/>
              <a:cs typeface="Calibri" charset="0"/>
            </a:endParaRPr>
          </a:p>
          <a:p>
            <a:r>
              <a:rPr lang="en-US" sz="1125" dirty="0">
                <a:latin typeface="Calibri" charset="0"/>
                <a:cs typeface="Calibri" charset="0"/>
              </a:rPr>
              <a:t>[#cat, #dog, … ]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885512"/>
            <a:ext cx="8623194" cy="2846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>
              <a:lnSpc>
                <a:spcPct val="100000"/>
              </a:lnSpc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getTags</a:t>
            </a:r>
            <a:r>
              <a:rPr lang="en-US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s.getHashtagEntities.toList.map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=&gt;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0898" y="2262290"/>
            <a:ext cx="8352602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6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600" dirty="0" err="1">
                <a:latin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6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(status =&gt; </a:t>
            </a:r>
            <a:r>
              <a:rPr lang="en-US" sz="1600" dirty="0" err="1">
                <a:latin typeface="Consolas"/>
                <a:cs typeface="Consolas"/>
              </a:rPr>
              <a:t>getTags</a:t>
            </a:r>
            <a:r>
              <a:rPr lang="en-US" sz="1600" dirty="0">
                <a:latin typeface="Consolas"/>
                <a:cs typeface="Consolas"/>
              </a:rPr>
              <a:t>(status))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9806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 hashtags from Twitter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275" dirty="0" err="1">
                <a:latin typeface="Consolas"/>
                <a:cs typeface="Consolas"/>
              </a:rPr>
              <a:t>val</a:t>
            </a:r>
            <a:r>
              <a:rPr lang="en-US" sz="1275" dirty="0">
                <a:latin typeface="Consolas"/>
                <a:cs typeface="Consolas"/>
              </a:rPr>
              <a:t> </a:t>
            </a:r>
            <a:r>
              <a:rPr lang="en-US" sz="1275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275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275" dirty="0">
                <a:latin typeface="Consolas"/>
                <a:cs typeface="Consolas"/>
              </a:rPr>
              <a:t>= </a:t>
            </a:r>
            <a:r>
              <a:rPr lang="en-US" sz="1275" dirty="0" err="1">
                <a:latin typeface="Consolas"/>
                <a:cs typeface="Consolas"/>
              </a:rPr>
              <a:t>TwitterUtils.createStream</a:t>
            </a:r>
            <a:r>
              <a:rPr lang="en-US" sz="1275" dirty="0">
                <a:latin typeface="Consolas"/>
                <a:cs typeface="Consolas"/>
              </a:rPr>
              <a:t>(</a:t>
            </a:r>
            <a:r>
              <a:rPr lang="en-US" sz="1275" dirty="0" err="1">
                <a:latin typeface="Consolas"/>
                <a:cs typeface="Consolas"/>
              </a:rPr>
              <a:t>ssc,twitterAuth,filters</a:t>
            </a:r>
            <a:r>
              <a:rPr lang="en-US" sz="1275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  <a:defRPr/>
            </a:pPr>
            <a:r>
              <a:rPr lang="en-US" sz="1200" dirty="0" err="1">
                <a:latin typeface="Consolas"/>
                <a:cs typeface="Consolas"/>
              </a:rPr>
              <a:t>val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hashTags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streams.flatMap</a:t>
            </a:r>
            <a:r>
              <a:rPr lang="en-US" sz="1200" dirty="0">
                <a:latin typeface="Consolas"/>
                <a:cs typeface="Consolas"/>
              </a:rPr>
              <a:t>(status =&gt; </a:t>
            </a:r>
            <a:r>
              <a:rPr lang="en-US" sz="1200" dirty="0" err="1">
                <a:latin typeface="Consolas"/>
                <a:cs typeface="Consolas"/>
              </a:rPr>
              <a:t>status.getText.split</a:t>
            </a:r>
            <a:r>
              <a:rPr lang="en-US" sz="1200" dirty="0">
                <a:latin typeface="Consolas"/>
                <a:cs typeface="Consolas"/>
              </a:rPr>
              <a:t>(" ")).filter(_.</a:t>
            </a:r>
            <a:r>
              <a:rPr lang="en-US" sz="1200" dirty="0" err="1">
                <a:latin typeface="Consolas"/>
                <a:cs typeface="Consolas"/>
              </a:rPr>
              <a:t>startsWith</a:t>
            </a:r>
            <a:r>
              <a:rPr lang="en-US" sz="1200" dirty="0">
                <a:latin typeface="Consolas"/>
                <a:cs typeface="Consolas"/>
              </a:rPr>
              <a:t>("#"))</a:t>
            </a:r>
          </a:p>
          <a:p>
            <a:pPr marL="0" indent="0">
              <a:buNone/>
              <a:defRPr/>
            </a:pPr>
            <a:r>
              <a:rPr lang="en-US" sz="1275" dirty="0" err="1">
                <a:solidFill>
                  <a:schemeClr val="tx1"/>
                </a:solidFill>
                <a:latin typeface="Consolas"/>
                <a:cs typeface="Consolas"/>
              </a:rPr>
              <a:t>hashTags.saveAsTextFiles</a:t>
            </a:r>
            <a:r>
              <a:rPr lang="en-US" sz="1275" dirty="0">
                <a:latin typeface="Consolas"/>
                <a:cs typeface="Consolas"/>
              </a:rPr>
              <a:t>("</a:t>
            </a:r>
            <a:r>
              <a:rPr lang="en-US" sz="1275" dirty="0" err="1">
                <a:latin typeface="Consolas"/>
                <a:cs typeface="Consolas"/>
              </a:rPr>
              <a:t>hdfs</a:t>
            </a:r>
            <a:r>
              <a:rPr lang="en-US" sz="1275" dirty="0">
                <a:latin typeface="Consolas"/>
                <a:cs typeface="Consolas"/>
              </a:rPr>
              <a:t>://...")</a:t>
            </a:r>
          </a:p>
          <a:p>
            <a:pPr marL="0" indent="0">
              <a:buNone/>
              <a:defRPr/>
            </a:pPr>
            <a:endParaRPr lang="en-US" sz="1875" dirty="0"/>
          </a:p>
          <a:p>
            <a:pPr>
              <a:defRPr/>
            </a:pPr>
            <a:endParaRPr lang="en-US" sz="15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3082529" y="3067646"/>
            <a:ext cx="3579019" cy="428625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4402" rIns="0" bIns="144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output operation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to push data to external storage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1729097" y="3941095"/>
            <a:ext cx="1414463" cy="54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4" tIns="14402" rIns="28804" bIns="14402">
            <a:spAutoFit/>
          </a:bodyPr>
          <a:lstStyle/>
          <a:p>
            <a:r>
              <a:rPr lang="en-US" dirty="0">
                <a:latin typeface="Calibri" charset="0"/>
                <a:cs typeface="Calibri" charset="0"/>
              </a:rPr>
              <a:t>tweets </a:t>
            </a:r>
            <a:r>
              <a:rPr lang="en-US" dirty="0" err="1">
                <a:latin typeface="Calibri" charset="0"/>
                <a:cs typeface="Calibri" charset="0"/>
              </a:rPr>
              <a:t>DStream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1729097" y="4541170"/>
            <a:ext cx="1414463" cy="54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4" tIns="14402" rIns="28804" bIns="14402">
            <a:spAutoFit/>
          </a:bodyPr>
          <a:lstStyle/>
          <a:p>
            <a:r>
              <a:rPr lang="en-US" dirty="0" err="1">
                <a:latin typeface="Calibri" charset="0"/>
                <a:cs typeface="Calibri" charset="0"/>
              </a:rPr>
              <a:t>hashTags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DStream</a:t>
            </a:r>
            <a:endParaRPr lang="en-US" dirty="0">
              <a:latin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44207" y="3535564"/>
            <a:ext cx="3993356" cy="1934170"/>
            <a:chOff x="4352926" y="3517107"/>
            <a:chExt cx="5324474" cy="2578893"/>
          </a:xfrm>
        </p:grpSpPr>
        <p:grpSp>
          <p:nvGrpSpPr>
            <p:cNvPr id="21508" name="Group 7"/>
            <p:cNvGrpSpPr>
              <a:grpSpLocks/>
            </p:cNvGrpSpPr>
            <p:nvPr/>
          </p:nvGrpSpPr>
          <p:grpSpPr bwMode="auto">
            <a:xfrm>
              <a:off x="4444603" y="3810001"/>
              <a:ext cx="834628" cy="296069"/>
              <a:chOff x="7918600" y="4832650"/>
              <a:chExt cx="2458447" cy="653855"/>
            </a:xfrm>
          </p:grpSpPr>
          <p:sp>
            <p:nvSpPr>
              <p:cNvPr id="9" name="Alternate Process 8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>
              <a:xfrm>
                <a:off x="9147824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784354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48117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21509" name="Group 23"/>
            <p:cNvGrpSpPr>
              <a:grpSpLocks/>
            </p:cNvGrpSpPr>
            <p:nvPr/>
          </p:nvGrpSpPr>
          <p:grpSpPr bwMode="auto">
            <a:xfrm>
              <a:off x="4436865" y="4599783"/>
              <a:ext cx="834033" cy="296069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extBox 62"/>
            <p:cNvSpPr txBox="1"/>
            <p:nvPr/>
          </p:nvSpPr>
          <p:spPr bwMode="auto">
            <a:xfrm>
              <a:off x="4899082" y="4248151"/>
              <a:ext cx="935832" cy="186033"/>
            </a:xfrm>
            <a:prstGeom prst="rect">
              <a:avLst/>
            </a:prstGeom>
            <a:noFill/>
          </p:spPr>
          <p:txBody>
            <a:bodyPr wrap="square" lIns="28804" tIns="0" rIns="28804" bIns="0">
              <a:spAutoFit/>
            </a:bodyPr>
            <a:lstStyle/>
            <a:p>
              <a:pPr>
                <a:defRPr/>
              </a:pPr>
              <a:r>
                <a:rPr lang="en-US" sz="975" dirty="0" err="1">
                  <a:solidFill>
                    <a:prstClr val="black"/>
                  </a:solidFill>
                  <a:latin typeface="+mj-lt"/>
                  <a:cs typeface="Tw Cen MT"/>
                </a:rPr>
                <a:t>flatMap</a:t>
              </a:r>
              <a:endParaRPr lang="en-US" sz="975" dirty="0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4853583" y="4101308"/>
              <a:ext cx="8334" cy="505619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1512" name="Group 111"/>
            <p:cNvGrpSpPr>
              <a:grpSpLocks/>
            </p:cNvGrpSpPr>
            <p:nvPr/>
          </p:nvGrpSpPr>
          <p:grpSpPr bwMode="auto">
            <a:xfrm>
              <a:off x="5763221" y="3810001"/>
              <a:ext cx="834628" cy="296069"/>
              <a:chOff x="7918600" y="4832650"/>
              <a:chExt cx="2458447" cy="653855"/>
            </a:xfrm>
          </p:grpSpPr>
          <p:sp>
            <p:nvSpPr>
              <p:cNvPr id="113" name="Alternate Process 112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14" name="Straight Connector 113"/>
              <p:cNvCxnSpPr>
                <a:stCxn id="113" idx="0"/>
                <a:endCxn id="113" idx="2"/>
              </p:cNvCxnSpPr>
              <p:nvPr/>
            </p:nvCxnSpPr>
            <p:spPr>
              <a:xfrm>
                <a:off x="9147823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9784354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11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21513" name="Group 126"/>
            <p:cNvGrpSpPr>
              <a:grpSpLocks/>
            </p:cNvGrpSpPr>
            <p:nvPr/>
          </p:nvGrpSpPr>
          <p:grpSpPr bwMode="auto">
            <a:xfrm>
              <a:off x="5755482" y="4599783"/>
              <a:ext cx="834033" cy="296069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686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2" name="TextBox 131"/>
            <p:cNvSpPr txBox="1"/>
            <p:nvPr/>
          </p:nvSpPr>
          <p:spPr bwMode="auto">
            <a:xfrm>
              <a:off x="6217700" y="4248151"/>
              <a:ext cx="935832" cy="186033"/>
            </a:xfrm>
            <a:prstGeom prst="rect">
              <a:avLst/>
            </a:prstGeom>
            <a:noFill/>
          </p:spPr>
          <p:txBody>
            <a:bodyPr wrap="square" lIns="28804" tIns="0" rIns="28804" bIns="0">
              <a:spAutoFit/>
            </a:bodyPr>
            <a:lstStyle/>
            <a:p>
              <a:pPr>
                <a:defRPr/>
              </a:pPr>
              <a:r>
                <a:rPr lang="en-US" sz="975" dirty="0" err="1">
                  <a:solidFill>
                    <a:prstClr val="black"/>
                  </a:solidFill>
                  <a:latin typeface="+mj-lt"/>
                  <a:cs typeface="Tw Cen MT"/>
                </a:rPr>
                <a:t>flatMap</a:t>
              </a:r>
              <a:endParaRPr lang="en-US" sz="975" dirty="0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6172200" y="4101308"/>
              <a:ext cx="8334" cy="505619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1516" name="Group 133"/>
            <p:cNvGrpSpPr>
              <a:grpSpLocks/>
            </p:cNvGrpSpPr>
            <p:nvPr/>
          </p:nvGrpSpPr>
          <p:grpSpPr bwMode="auto">
            <a:xfrm>
              <a:off x="7056240" y="3810001"/>
              <a:ext cx="834033" cy="296069"/>
              <a:chOff x="7918600" y="4832650"/>
              <a:chExt cx="2458447" cy="653855"/>
            </a:xfrm>
          </p:grpSpPr>
          <p:sp>
            <p:nvSpPr>
              <p:cNvPr id="135" name="Alternate Process 134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36" name="Straight Connector 135"/>
              <p:cNvCxnSpPr>
                <a:stCxn id="135" idx="0"/>
                <a:endCxn id="135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21517" name="Group 148"/>
            <p:cNvGrpSpPr>
              <a:grpSpLocks/>
            </p:cNvGrpSpPr>
            <p:nvPr/>
          </p:nvGrpSpPr>
          <p:grpSpPr bwMode="auto">
            <a:xfrm>
              <a:off x="7047906" y="4599783"/>
              <a:ext cx="834033" cy="296069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TextBox 153"/>
            <p:cNvSpPr txBox="1"/>
            <p:nvPr/>
          </p:nvSpPr>
          <p:spPr bwMode="auto">
            <a:xfrm>
              <a:off x="7510123" y="4248151"/>
              <a:ext cx="935832" cy="186033"/>
            </a:xfrm>
            <a:prstGeom prst="rect">
              <a:avLst/>
            </a:prstGeom>
            <a:noFill/>
          </p:spPr>
          <p:txBody>
            <a:bodyPr wrap="square" lIns="28804" tIns="0" rIns="28804" bIns="0">
              <a:spAutoFit/>
            </a:bodyPr>
            <a:lstStyle/>
            <a:p>
              <a:pPr>
                <a:defRPr/>
              </a:pPr>
              <a:r>
                <a:rPr lang="en-US" sz="975" dirty="0" err="1">
                  <a:solidFill>
                    <a:prstClr val="black"/>
                  </a:solidFill>
                  <a:latin typeface="+mj-lt"/>
                  <a:cs typeface="Tw Cen MT"/>
                </a:rPr>
                <a:t>flatMap</a:t>
              </a:r>
              <a:endParaRPr lang="en-US" sz="975" dirty="0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7465220" y="4101308"/>
              <a:ext cx="7739" cy="505619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524376" y="4901408"/>
              <a:ext cx="3552825" cy="1042193"/>
              <a:chOff x="8001000" y="9802813"/>
              <a:chExt cx="9474199" cy="2084386"/>
            </a:xfrm>
          </p:grpSpPr>
          <p:cxnSp>
            <p:nvCxnSpPr>
              <p:cNvPr id="85" name="Straight Arrow Connector 84"/>
              <p:cNvCxnSpPr/>
              <p:nvPr/>
            </p:nvCxnSpPr>
            <p:spPr bwMode="auto">
              <a:xfrm flipH="1">
                <a:off x="8863013" y="9802813"/>
                <a:ext cx="22225" cy="1011237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 flipH="1">
                <a:off x="12379325" y="9802813"/>
                <a:ext cx="22225" cy="1011237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Arrow Connector 88"/>
              <p:cNvCxnSpPr/>
              <p:nvPr/>
            </p:nvCxnSpPr>
            <p:spPr bwMode="auto">
              <a:xfrm flipH="1">
                <a:off x="15827375" y="9802813"/>
                <a:ext cx="20638" cy="1011237"/>
              </a:xfrm>
              <a:prstGeom prst="straightConnector1">
                <a:avLst/>
              </a:prstGeom>
              <a:solidFill>
                <a:srgbClr val="000000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pic>
            <p:nvPicPr>
              <p:cNvPr id="21530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1000" y="10820401"/>
                <a:ext cx="1752600" cy="1066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1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6200" y="10820401"/>
                <a:ext cx="1752600" cy="1066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" name="Picture 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11399" y="10820401"/>
                <a:ext cx="1752600" cy="1066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83"/>
              <p:cNvSpPr txBox="1"/>
              <p:nvPr/>
            </p:nvSpPr>
            <p:spPr bwMode="auto">
              <a:xfrm>
                <a:off x="8880474" y="9947274"/>
                <a:ext cx="1631950" cy="372067"/>
              </a:xfrm>
              <a:prstGeom prst="rect">
                <a:avLst/>
              </a:prstGeom>
              <a:noFill/>
            </p:spPr>
            <p:txBody>
              <a:bodyPr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>
                    <a:solidFill>
                      <a:prstClr val="black"/>
                    </a:solidFill>
                    <a:latin typeface="+mj-lt"/>
                    <a:cs typeface="Tw Cen MT"/>
                  </a:rPr>
                  <a:t>save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 bwMode="auto">
              <a:xfrm>
                <a:off x="12396786" y="9947274"/>
                <a:ext cx="1630361" cy="372067"/>
              </a:xfrm>
              <a:prstGeom prst="rect">
                <a:avLst/>
              </a:prstGeom>
              <a:noFill/>
            </p:spPr>
            <p:txBody>
              <a:bodyPr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>
                    <a:solidFill>
                      <a:prstClr val="black"/>
                    </a:solidFill>
                    <a:latin typeface="+mj-lt"/>
                    <a:cs typeface="Tw Cen MT"/>
                  </a:rPr>
                  <a:t>save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 bwMode="auto">
              <a:xfrm>
                <a:off x="15843249" y="9947274"/>
                <a:ext cx="1631950" cy="372067"/>
              </a:xfrm>
              <a:prstGeom prst="rect">
                <a:avLst/>
              </a:prstGeom>
              <a:noFill/>
            </p:spPr>
            <p:txBody>
              <a:bodyPr tIns="0" bIns="0">
                <a:spAutoFit/>
              </a:bodyPr>
              <a:lstStyle/>
              <a:p>
                <a:pPr>
                  <a:defRPr/>
                </a:pPr>
                <a:r>
                  <a:rPr lang="en-US" sz="975" dirty="0">
                    <a:solidFill>
                      <a:prstClr val="black"/>
                    </a:solidFill>
                    <a:latin typeface="+mj-lt"/>
                    <a:cs typeface="Tw Cen MT"/>
                  </a:rPr>
                  <a:t>save</a:t>
                </a:r>
              </a:p>
            </p:txBody>
          </p:sp>
        </p:grpSp>
        <p:sp>
          <p:nvSpPr>
            <p:cNvPr id="55" name="Rectangle 54"/>
            <p:cNvSpPr/>
            <p:nvPr/>
          </p:nvSpPr>
          <p:spPr bwMode="auto">
            <a:xfrm>
              <a:off x="5660232" y="3517107"/>
              <a:ext cx="1003697" cy="2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4402" rIns="0" bIns="14402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352926" y="3522662"/>
              <a:ext cx="1003697" cy="2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4402" rIns="0" bIns="14402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</a:t>
              </a:r>
              <a:r>
                <a:rPr lang="en-US" sz="1125" kern="0" dirty="0" err="1">
                  <a:solidFill>
                    <a:schemeClr val="tx1"/>
                  </a:solidFill>
                  <a:latin typeface="Calibri"/>
                </a:rPr>
                <a:t>atch</a:t>
              </a: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 @ t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966348" y="3522662"/>
              <a:ext cx="1003697" cy="2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4402" rIns="0" bIns="14402" anchor="ctr"/>
            <a:lstStyle/>
            <a:p>
              <a:pPr algn="ctr">
                <a:defRPr/>
              </a:pPr>
              <a:r>
                <a:rPr lang="en-US" sz="1125" kern="0" dirty="0">
                  <a:solidFill>
                    <a:schemeClr val="tx1"/>
                  </a:solidFill>
                  <a:latin typeface="Calibri"/>
                </a:rPr>
                <a:t>batch @ t+2</a:t>
              </a:r>
            </a:p>
          </p:txBody>
        </p:sp>
        <p:sp>
          <p:nvSpPr>
            <p:cNvPr id="62" name="Rounded Rectangular Callout 61"/>
            <p:cNvSpPr/>
            <p:nvPr/>
          </p:nvSpPr>
          <p:spPr>
            <a:xfrm>
              <a:off x="8077200" y="5410200"/>
              <a:ext cx="1600200" cy="685800"/>
            </a:xfrm>
            <a:prstGeom prst="wedgeRoundRectCallout">
              <a:avLst>
                <a:gd name="adj1" fmla="val -59817"/>
                <a:gd name="adj2" fmla="val -22499"/>
                <a:gd name="adj3" fmla="val 16667"/>
              </a:avLst>
            </a:prstGeom>
            <a:ln w="28575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14402" rIns="0" bIns="14402" anchor="ctr"/>
            <a:lstStyle/>
            <a:p>
              <a:pPr algn="ctr">
                <a:defRPr/>
              </a:pPr>
              <a:r>
                <a:rPr lang="en-US" sz="1275" dirty="0">
                  <a:solidFill>
                    <a:srgbClr val="000000"/>
                  </a:solidFill>
                  <a:latin typeface="Calibri"/>
                  <a:cs typeface="Calibri"/>
                </a:rPr>
                <a:t>every batch saved to HDFS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42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 - 1_Title Slid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 - 1_Title Slide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 - Title and Conten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 - Title and Content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54950</TotalTime>
  <Words>624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Calibri</vt:lpstr>
      <vt:lpstr>Century Schoolbook</vt:lpstr>
      <vt:lpstr>Consolas</vt:lpstr>
      <vt:lpstr>Courier New</vt:lpstr>
      <vt:lpstr>Gill Sans</vt:lpstr>
      <vt:lpstr>Gill Sans MT</vt:lpstr>
      <vt:lpstr>Helvetica Neue</vt:lpstr>
      <vt:lpstr>Times New Roman</vt:lpstr>
      <vt:lpstr>Tw Cen MT</vt:lpstr>
      <vt:lpstr>Wingdings</vt:lpstr>
      <vt:lpstr>Wingdings 2</vt:lpstr>
      <vt:lpstr>ヒラギノ角ゴ ProN W3</vt:lpstr>
      <vt:lpstr>Office Theme</vt:lpstr>
      <vt:lpstr>Office Theme - 1_Title Slide</vt:lpstr>
      <vt:lpstr>Office Theme - Title and Content</vt:lpstr>
      <vt:lpstr>PowerPoint Presentation</vt:lpstr>
      <vt:lpstr>SPARK STREAMING example</vt:lpstr>
      <vt:lpstr>Create temporary application</vt:lpstr>
      <vt:lpstr>PowerPoint Presentation</vt:lpstr>
      <vt:lpstr>API keys</vt:lpstr>
      <vt:lpstr>To express any Spark Streaming computation, a  StreamingContext object needs to be created.  This object serves as the main entry point for all  Spark Streaming functionality</vt:lpstr>
      <vt:lpstr>Get hashtags from Twitter </vt:lpstr>
      <vt:lpstr>Get hashtags from Twitter </vt:lpstr>
      <vt:lpstr>Get hashtags from Twitter  </vt:lpstr>
      <vt:lpstr>Count the hashtags</vt:lpstr>
      <vt:lpstr>Window Operations</vt:lpstr>
      <vt:lpstr>Count the hashtags over last 10 mins</vt:lpstr>
      <vt:lpstr>Count the hashtags over last 10 mins</vt:lpstr>
      <vt:lpstr>Smart window-based countByValue</vt:lpstr>
      <vt:lpstr>Smart window-based reduce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</dc:creator>
  <cp:lastModifiedBy>ashok</cp:lastModifiedBy>
  <cp:revision>45</cp:revision>
  <dcterms:modified xsi:type="dcterms:W3CDTF">2017-05-13T10:30:00Z</dcterms:modified>
</cp:coreProperties>
</file>