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2" r:id="rId2"/>
    <p:sldId id="285" r:id="rId3"/>
    <p:sldId id="286" r:id="rId4"/>
    <p:sldId id="287" r:id="rId5"/>
    <p:sldId id="288" r:id="rId6"/>
    <p:sldId id="289" r:id="rId7"/>
    <p:sldId id="291" r:id="rId8"/>
    <p:sldId id="292" r:id="rId9"/>
    <p:sldId id="293" r:id="rId10"/>
    <p:sldId id="263" r:id="rId11"/>
    <p:sldId id="264" r:id="rId12"/>
    <p:sldId id="265" r:id="rId13"/>
    <p:sldId id="266" r:id="rId14"/>
    <p:sldId id="267" r:id="rId15"/>
    <p:sldId id="268" r:id="rId16"/>
    <p:sldId id="269" r:id="rId17"/>
    <p:sldId id="270" r:id="rId18"/>
    <p:sldId id="271" r:id="rId19"/>
    <p:sldId id="284" r:id="rId20"/>
    <p:sldId id="273" r:id="rId21"/>
    <p:sldId id="274" r:id="rId22"/>
    <p:sldId id="275" r:id="rId23"/>
    <p:sldId id="276" r:id="rId24"/>
    <p:sldId id="277" r:id="rId25"/>
    <p:sldId id="278" r:id="rId26"/>
    <p:sldId id="279" r:id="rId27"/>
    <p:sldId id="280" r:id="rId28"/>
    <p:sldId id="281" r:id="rId29"/>
    <p:sldId id="282" r:id="rId30"/>
    <p:sldId id="283" r:id="rId31"/>
    <p:sldId id="295" r:id="rId32"/>
    <p:sldId id="294" r:id="rId33"/>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04239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a:prstGeom prst="rect">
            <a:avLst/>
          </a:prstGeom>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dirty="0"/>
          </a:p>
        </p:txBody>
      </p:sp>
      <p:sp>
        <p:nvSpPr>
          <p:cNvPr id="4" name="Slide Number Placeholder 3"/>
          <p:cNvSpPr>
            <a:spLocks noGrp="1"/>
          </p:cNvSpPr>
          <p:nvPr>
            <p:ph type="sldNum" sz="quarter" idx="10"/>
          </p:nvPr>
        </p:nvSpPr>
        <p:spPr>
          <a:xfrm>
            <a:off x="5180013" y="6513513"/>
            <a:ext cx="3962400" cy="344487"/>
          </a:xfrm>
          <a:prstGeom prst="rect">
            <a:avLst/>
          </a:prstGeom>
        </p:spPr>
        <p:txBody>
          <a:bodyPr/>
          <a:lstStyle/>
          <a:p>
            <a:fld id="{CE203CC2-F292-4D06-B4D0-E6F2AEA656DE}" type="slidenum">
              <a:rPr lang="en-US" smtClean="0"/>
              <a:pPr/>
              <a:t>1</a:t>
            </a:fld>
            <a:endParaRPr lang="en-US"/>
          </a:p>
        </p:txBody>
      </p:sp>
    </p:spTree>
    <p:extLst>
      <p:ext uri="{BB962C8B-B14F-4D97-AF65-F5344CB8AC3E}">
        <p14:creationId xmlns="" xmlns:p14="http://schemas.microsoft.com/office/powerpoint/2010/main" val="362451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a:prstGeom prst="rect">
            <a:avLst/>
          </a:prstGeom>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dirty="0"/>
          </a:p>
        </p:txBody>
      </p:sp>
      <p:sp>
        <p:nvSpPr>
          <p:cNvPr id="4" name="Slide Number Placeholder 3"/>
          <p:cNvSpPr>
            <a:spLocks noGrp="1"/>
          </p:cNvSpPr>
          <p:nvPr>
            <p:ph type="sldNum" sz="quarter" idx="10"/>
          </p:nvPr>
        </p:nvSpPr>
        <p:spPr>
          <a:xfrm>
            <a:off x="5180013" y="6513513"/>
            <a:ext cx="3962400" cy="344487"/>
          </a:xfrm>
          <a:prstGeom prst="rect">
            <a:avLst/>
          </a:prstGeom>
        </p:spPr>
        <p:txBody>
          <a:bodyPr/>
          <a:lstStyle/>
          <a:p>
            <a:fld id="{CE203CC2-F292-4D06-B4D0-E6F2AEA656DE}" type="slidenum">
              <a:rPr lang="en-US" smtClean="0"/>
              <a:pPr/>
              <a:t>2</a:t>
            </a:fld>
            <a:endParaRPr lang="en-US"/>
          </a:p>
        </p:txBody>
      </p:sp>
    </p:spTree>
    <p:extLst>
      <p:ext uri="{BB962C8B-B14F-4D97-AF65-F5344CB8AC3E}">
        <p14:creationId xmlns="" xmlns:p14="http://schemas.microsoft.com/office/powerpoint/2010/main" val="362451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a:prstGeom prst="rect">
            <a:avLst/>
          </a:prstGeom>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dirty="0"/>
          </a:p>
        </p:txBody>
      </p:sp>
      <p:sp>
        <p:nvSpPr>
          <p:cNvPr id="4" name="Slide Number Placeholder 3"/>
          <p:cNvSpPr>
            <a:spLocks noGrp="1"/>
          </p:cNvSpPr>
          <p:nvPr>
            <p:ph type="sldNum" sz="quarter" idx="10"/>
          </p:nvPr>
        </p:nvSpPr>
        <p:spPr>
          <a:xfrm>
            <a:off x="5180013" y="6513513"/>
            <a:ext cx="3962400" cy="344487"/>
          </a:xfrm>
          <a:prstGeom prst="rect">
            <a:avLst/>
          </a:prstGeom>
        </p:spPr>
        <p:txBody>
          <a:bodyPr/>
          <a:lstStyle/>
          <a:p>
            <a:fld id="{CE203CC2-F292-4D06-B4D0-E6F2AEA656DE}" type="slidenum">
              <a:rPr lang="en-US" smtClean="0"/>
              <a:pPr/>
              <a:t>14</a:t>
            </a:fld>
            <a:endParaRPr lang="en-US"/>
          </a:p>
        </p:txBody>
      </p:sp>
    </p:spTree>
    <p:extLst>
      <p:ext uri="{BB962C8B-B14F-4D97-AF65-F5344CB8AC3E}">
        <p14:creationId xmlns="" xmlns:p14="http://schemas.microsoft.com/office/powerpoint/2010/main" val="103264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a:prstGeom prst="rect">
            <a:avLst/>
          </a:prstGeom>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dirty="0"/>
          </a:p>
        </p:txBody>
      </p:sp>
      <p:sp>
        <p:nvSpPr>
          <p:cNvPr id="4" name="Slide Number Placeholder 3"/>
          <p:cNvSpPr>
            <a:spLocks noGrp="1"/>
          </p:cNvSpPr>
          <p:nvPr>
            <p:ph type="sldNum" sz="quarter" idx="10"/>
          </p:nvPr>
        </p:nvSpPr>
        <p:spPr>
          <a:xfrm>
            <a:off x="5180013" y="6513513"/>
            <a:ext cx="3962400" cy="344487"/>
          </a:xfrm>
          <a:prstGeom prst="rect">
            <a:avLst/>
          </a:prstGeom>
        </p:spPr>
        <p:txBody>
          <a:bodyPr/>
          <a:lstStyle/>
          <a:p>
            <a:fld id="{CE203CC2-F292-4D06-B4D0-E6F2AEA656DE}" type="slidenum">
              <a:rPr lang="en-US" smtClean="0"/>
              <a:pPr/>
              <a:t>15</a:t>
            </a:fld>
            <a:endParaRPr lang="en-US"/>
          </a:p>
        </p:txBody>
      </p:sp>
    </p:spTree>
    <p:extLst>
      <p:ext uri="{BB962C8B-B14F-4D97-AF65-F5344CB8AC3E}">
        <p14:creationId xmlns="" xmlns:p14="http://schemas.microsoft.com/office/powerpoint/2010/main" val="1207812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78" y="6476286"/>
            <a:ext cx="9143365" cy="382270"/>
          </a:xfrm>
          <a:custGeom>
            <a:avLst/>
            <a:gdLst/>
            <a:ahLst/>
            <a:cxnLst/>
            <a:rect l="l" t="t" r="r" b="b"/>
            <a:pathLst>
              <a:path w="9143365" h="382270">
                <a:moveTo>
                  <a:pt x="0" y="381713"/>
                </a:moveTo>
                <a:lnTo>
                  <a:pt x="9142821" y="381713"/>
                </a:lnTo>
                <a:lnTo>
                  <a:pt x="9142821" y="0"/>
                </a:lnTo>
                <a:lnTo>
                  <a:pt x="0" y="0"/>
                </a:lnTo>
                <a:lnTo>
                  <a:pt x="0" y="381713"/>
                </a:lnTo>
              </a:path>
            </a:pathLst>
          </a:custGeom>
          <a:solidFill>
            <a:srgbClr val="F79546"/>
          </a:solidFill>
        </p:spPr>
        <p:txBody>
          <a:bodyPr wrap="square" lIns="0" tIns="0" rIns="0" bIns="0" rtlCol="0"/>
          <a:lstStyle/>
          <a:p>
            <a:endParaRPr/>
          </a:p>
        </p:txBody>
      </p:sp>
      <p:sp>
        <p:nvSpPr>
          <p:cNvPr id="17" name="bk object 17"/>
          <p:cNvSpPr/>
          <p:nvPr/>
        </p:nvSpPr>
        <p:spPr>
          <a:xfrm>
            <a:off x="1178" y="6476286"/>
            <a:ext cx="9143365" cy="382270"/>
          </a:xfrm>
          <a:custGeom>
            <a:avLst/>
            <a:gdLst/>
            <a:ahLst/>
            <a:cxnLst/>
            <a:rect l="l" t="t" r="r" b="b"/>
            <a:pathLst>
              <a:path w="9143365" h="382270">
                <a:moveTo>
                  <a:pt x="9142821" y="0"/>
                </a:moveTo>
                <a:lnTo>
                  <a:pt x="0" y="0"/>
                </a:lnTo>
                <a:lnTo>
                  <a:pt x="0" y="381713"/>
                </a:lnTo>
              </a:path>
            </a:pathLst>
          </a:custGeom>
          <a:ln w="25399">
            <a:solidFill>
              <a:srgbClr val="F79546"/>
            </a:solidFill>
          </a:ln>
        </p:spPr>
        <p:txBody>
          <a:bodyPr wrap="square" lIns="0" tIns="0" rIns="0" bIns="0" rtlCol="0"/>
          <a:lstStyle/>
          <a:p>
            <a:endParaRPr/>
          </a:p>
        </p:txBody>
      </p:sp>
      <p:sp>
        <p:nvSpPr>
          <p:cNvPr id="18" name="bk object 18"/>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solidFill>
            <a:srgbClr val="F79546"/>
          </a:solidFill>
        </p:spPr>
        <p:txBody>
          <a:bodyPr wrap="square" lIns="0" tIns="0" rIns="0" bIns="0" rtlCol="0"/>
          <a:lstStyle/>
          <a:p>
            <a:endParaRPr/>
          </a:p>
        </p:txBody>
      </p:sp>
      <p:sp>
        <p:nvSpPr>
          <p:cNvPr id="19" name="bk object 19"/>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ln w="25399">
            <a:solidFill>
              <a:srgbClr val="F79546"/>
            </a:solidFill>
          </a:ln>
        </p:spPr>
        <p:txBody>
          <a:bodyPr wrap="square" lIns="0" tIns="0" rIns="0" bIns="0" rtlCol="0"/>
          <a:lstStyle/>
          <a:p>
            <a:endParaRPr/>
          </a:p>
        </p:txBody>
      </p:sp>
      <p:sp>
        <p:nvSpPr>
          <p:cNvPr id="20" name="bk object 20"/>
          <p:cNvSpPr/>
          <p:nvPr/>
        </p:nvSpPr>
        <p:spPr>
          <a:xfrm>
            <a:off x="8072505" y="6500833"/>
            <a:ext cx="1026795" cy="301624"/>
          </a:xfrm>
          <a:prstGeom prst="rect">
            <a:avLst/>
          </a:prstGeom>
          <a:blipFill>
            <a:blip r:embed="rId2" cstate="print"/>
            <a:stretch>
              <a:fillRect/>
            </a:stretch>
          </a:blipFill>
        </p:spPr>
        <p:txBody>
          <a:bodyPr wrap="square" lIns="0" tIns="0" rIns="0" bIns="0" rtlCol="0"/>
          <a:lstStyle/>
          <a:p>
            <a:endParaRPr/>
          </a:p>
        </p:txBody>
      </p:sp>
      <p:sp>
        <p:nvSpPr>
          <p:cNvPr id="21" name="bk object 21"/>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22" name="bk object 22"/>
          <p:cNvSpPr/>
          <p:nvPr/>
        </p:nvSpPr>
        <p:spPr>
          <a:xfrm>
            <a:off x="508506" y="1064261"/>
            <a:ext cx="8128010" cy="5080010"/>
          </a:xfrm>
          <a:prstGeom prst="rect">
            <a:avLst/>
          </a:prstGeom>
          <a:blipFill>
            <a:blip r:embed="rId4" cstate="print"/>
            <a:stretch>
              <a:fillRect/>
            </a:stretch>
          </a:blipFill>
        </p:spPr>
        <p:txBody>
          <a:bodyPr wrap="square" lIns="0" tIns="0" rIns="0" bIns="0" rtlCol="0"/>
          <a:lstStyle/>
          <a:p>
            <a:endParaRPr/>
          </a:p>
        </p:txBody>
      </p:sp>
      <p:sp>
        <p:nvSpPr>
          <p:cNvPr id="23" name="bk object 23"/>
          <p:cNvSpPr/>
          <p:nvPr/>
        </p:nvSpPr>
        <p:spPr>
          <a:xfrm>
            <a:off x="6215115" y="1142984"/>
            <a:ext cx="2134233" cy="2143125"/>
          </a:xfrm>
          <a:prstGeom prst="rect">
            <a:avLst/>
          </a:prstGeom>
          <a:blipFill>
            <a:blip r:embed="rId5" cstate="print"/>
            <a:stretch>
              <a:fillRect/>
            </a:stretch>
          </a:blipFill>
        </p:spPr>
        <p:txBody>
          <a:bodyPr wrap="square" lIns="0" tIns="0" rIns="0" bIns="0" rtlCol="0"/>
          <a:lstStyle/>
          <a:p>
            <a:endParaRPr/>
          </a:p>
        </p:txBody>
      </p:sp>
      <p:sp>
        <p:nvSpPr>
          <p:cNvPr id="24" name="bk object 24"/>
          <p:cNvSpPr/>
          <p:nvPr/>
        </p:nvSpPr>
        <p:spPr>
          <a:xfrm>
            <a:off x="2310383" y="1333500"/>
            <a:ext cx="4791456" cy="1237488"/>
          </a:xfrm>
          <a:prstGeom prst="rect">
            <a:avLst/>
          </a:prstGeom>
          <a:blipFill>
            <a:blip r:embed="rId6" cstate="print"/>
            <a:stretch>
              <a:fillRect/>
            </a:stretch>
          </a:blipFill>
        </p:spPr>
        <p:txBody>
          <a:bodyPr wrap="square" lIns="0" tIns="0" rIns="0" bIns="0" rtlCol="0"/>
          <a:lstStyle/>
          <a:p>
            <a:endParaRPr/>
          </a:p>
        </p:txBody>
      </p:sp>
      <p:sp>
        <p:nvSpPr>
          <p:cNvPr id="25" name="bk object 25"/>
          <p:cNvSpPr/>
          <p:nvPr/>
        </p:nvSpPr>
        <p:spPr>
          <a:xfrm>
            <a:off x="2269235" y="1429511"/>
            <a:ext cx="3523488" cy="1114043"/>
          </a:xfrm>
          <a:prstGeom prst="rect">
            <a:avLst/>
          </a:prstGeom>
          <a:blipFill>
            <a:blip r:embed="rId7" cstate="print"/>
            <a:stretch>
              <a:fillRect/>
            </a:stretch>
          </a:blipFill>
        </p:spPr>
        <p:txBody>
          <a:bodyPr wrap="square" lIns="0" tIns="0" rIns="0" bIns="0" rtlCol="0"/>
          <a:lstStyle/>
          <a:p>
            <a:endParaRPr/>
          </a:p>
        </p:txBody>
      </p:sp>
      <p:sp>
        <p:nvSpPr>
          <p:cNvPr id="26" name="bk object 26"/>
          <p:cNvSpPr/>
          <p:nvPr/>
        </p:nvSpPr>
        <p:spPr>
          <a:xfrm>
            <a:off x="2357378" y="1357243"/>
            <a:ext cx="4697095" cy="1143000"/>
          </a:xfrm>
          <a:custGeom>
            <a:avLst/>
            <a:gdLst/>
            <a:ahLst/>
            <a:cxnLst/>
            <a:rect l="l" t="t" r="r" b="b"/>
            <a:pathLst>
              <a:path w="4697095" h="1143000">
                <a:moveTo>
                  <a:pt x="3429127" y="0"/>
                </a:moveTo>
                <a:lnTo>
                  <a:pt x="0" y="0"/>
                </a:lnTo>
                <a:lnTo>
                  <a:pt x="0" y="1142999"/>
                </a:lnTo>
                <a:lnTo>
                  <a:pt x="3429127" y="1142999"/>
                </a:lnTo>
                <a:lnTo>
                  <a:pt x="3429127" y="952499"/>
                </a:lnTo>
                <a:lnTo>
                  <a:pt x="4696699" y="712591"/>
                </a:lnTo>
                <a:lnTo>
                  <a:pt x="3429127" y="666749"/>
                </a:lnTo>
                <a:lnTo>
                  <a:pt x="3429127" y="0"/>
                </a:lnTo>
                <a:close/>
              </a:path>
            </a:pathLst>
          </a:custGeom>
          <a:solidFill>
            <a:srgbClr val="DDD9C3"/>
          </a:solidFill>
        </p:spPr>
        <p:txBody>
          <a:bodyPr wrap="square" lIns="0" tIns="0" rIns="0" bIns="0" rtlCol="0"/>
          <a:lstStyle/>
          <a:p>
            <a:endParaRPr/>
          </a:p>
        </p:txBody>
      </p:sp>
      <p:sp>
        <p:nvSpPr>
          <p:cNvPr id="27" name="bk object 27"/>
          <p:cNvSpPr/>
          <p:nvPr/>
        </p:nvSpPr>
        <p:spPr>
          <a:xfrm>
            <a:off x="2357378" y="1357243"/>
            <a:ext cx="4697095" cy="1143000"/>
          </a:xfrm>
          <a:custGeom>
            <a:avLst/>
            <a:gdLst/>
            <a:ahLst/>
            <a:cxnLst/>
            <a:rect l="l" t="t" r="r" b="b"/>
            <a:pathLst>
              <a:path w="4697095" h="1143000">
                <a:moveTo>
                  <a:pt x="0" y="0"/>
                </a:moveTo>
                <a:lnTo>
                  <a:pt x="3429127" y="0"/>
                </a:lnTo>
                <a:lnTo>
                  <a:pt x="3429127" y="666749"/>
                </a:lnTo>
                <a:lnTo>
                  <a:pt x="4696699" y="712591"/>
                </a:lnTo>
                <a:lnTo>
                  <a:pt x="3429127" y="952499"/>
                </a:lnTo>
                <a:lnTo>
                  <a:pt x="3429127" y="1142999"/>
                </a:lnTo>
                <a:lnTo>
                  <a:pt x="2000256" y="1142999"/>
                </a:lnTo>
                <a:lnTo>
                  <a:pt x="0" y="1142999"/>
                </a:lnTo>
                <a:lnTo>
                  <a:pt x="0" y="666749"/>
                </a:lnTo>
                <a:lnTo>
                  <a:pt x="0" y="0"/>
                </a:lnTo>
                <a:close/>
              </a:path>
            </a:pathLst>
          </a:custGeom>
          <a:ln w="9524">
            <a:solidFill>
              <a:srgbClr val="497DBA"/>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78" y="6476286"/>
            <a:ext cx="9143365" cy="382270"/>
          </a:xfrm>
          <a:custGeom>
            <a:avLst/>
            <a:gdLst/>
            <a:ahLst/>
            <a:cxnLst/>
            <a:rect l="l" t="t" r="r" b="b"/>
            <a:pathLst>
              <a:path w="9143365" h="382270">
                <a:moveTo>
                  <a:pt x="0" y="381713"/>
                </a:moveTo>
                <a:lnTo>
                  <a:pt x="9142821" y="381713"/>
                </a:lnTo>
                <a:lnTo>
                  <a:pt x="9142821" y="0"/>
                </a:lnTo>
                <a:lnTo>
                  <a:pt x="0" y="0"/>
                </a:lnTo>
                <a:lnTo>
                  <a:pt x="0" y="381713"/>
                </a:lnTo>
              </a:path>
            </a:pathLst>
          </a:custGeom>
          <a:solidFill>
            <a:srgbClr val="F79546"/>
          </a:solidFill>
        </p:spPr>
        <p:txBody>
          <a:bodyPr wrap="square" lIns="0" tIns="0" rIns="0" bIns="0" rtlCol="0"/>
          <a:lstStyle/>
          <a:p>
            <a:endParaRPr/>
          </a:p>
        </p:txBody>
      </p:sp>
      <p:sp>
        <p:nvSpPr>
          <p:cNvPr id="17" name="bk object 17"/>
          <p:cNvSpPr/>
          <p:nvPr/>
        </p:nvSpPr>
        <p:spPr>
          <a:xfrm>
            <a:off x="1178" y="6476286"/>
            <a:ext cx="9143365" cy="382270"/>
          </a:xfrm>
          <a:custGeom>
            <a:avLst/>
            <a:gdLst/>
            <a:ahLst/>
            <a:cxnLst/>
            <a:rect l="l" t="t" r="r" b="b"/>
            <a:pathLst>
              <a:path w="9143365" h="382270">
                <a:moveTo>
                  <a:pt x="9142821" y="0"/>
                </a:moveTo>
                <a:lnTo>
                  <a:pt x="0" y="0"/>
                </a:lnTo>
                <a:lnTo>
                  <a:pt x="0" y="381713"/>
                </a:lnTo>
              </a:path>
            </a:pathLst>
          </a:custGeom>
          <a:ln w="25399">
            <a:solidFill>
              <a:srgbClr val="F79546"/>
            </a:solidFill>
          </a:ln>
        </p:spPr>
        <p:txBody>
          <a:bodyPr wrap="square" lIns="0" tIns="0" rIns="0" bIns="0" rtlCol="0"/>
          <a:lstStyle/>
          <a:p>
            <a:endParaRPr/>
          </a:p>
        </p:txBody>
      </p:sp>
      <p:sp>
        <p:nvSpPr>
          <p:cNvPr id="18" name="bk object 18"/>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solidFill>
            <a:srgbClr val="F79546"/>
          </a:solidFill>
        </p:spPr>
        <p:txBody>
          <a:bodyPr wrap="square" lIns="0" tIns="0" rIns="0" bIns="0" rtlCol="0"/>
          <a:lstStyle/>
          <a:p>
            <a:endParaRPr/>
          </a:p>
        </p:txBody>
      </p:sp>
      <p:sp>
        <p:nvSpPr>
          <p:cNvPr id="19" name="bk object 19"/>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ln w="25399">
            <a:solidFill>
              <a:srgbClr val="F79546"/>
            </a:solidFill>
          </a:ln>
        </p:spPr>
        <p:txBody>
          <a:bodyPr wrap="square" lIns="0" tIns="0" rIns="0" bIns="0" rtlCol="0"/>
          <a:lstStyle/>
          <a:p>
            <a:endParaRPr/>
          </a:p>
        </p:txBody>
      </p:sp>
      <p:sp>
        <p:nvSpPr>
          <p:cNvPr id="20" name="bk object 20"/>
          <p:cNvSpPr/>
          <p:nvPr/>
        </p:nvSpPr>
        <p:spPr>
          <a:xfrm>
            <a:off x="8072505" y="6500833"/>
            <a:ext cx="1026795" cy="30162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83266" y="391453"/>
            <a:ext cx="8577467" cy="482600"/>
          </a:xfrm>
          <a:prstGeom prst="rect">
            <a:avLst/>
          </a:prstGeom>
        </p:spPr>
        <p:txBody>
          <a:bodyPr wrap="square" lIns="0" tIns="0" rIns="0" bIns="0">
            <a:spAutoFit/>
          </a:bodyPr>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079091" y="2974683"/>
            <a:ext cx="6985816" cy="28441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21686" y="6537297"/>
            <a:ext cx="3556000" cy="254000"/>
          </a:xfrm>
          <a:prstGeom prst="rect">
            <a:avLst/>
          </a:prstGeom>
        </p:spPr>
        <p:txBody>
          <a:bodyPr wrap="square" lIns="0" tIns="0" rIns="0" bIns="0">
            <a:spAutoFit/>
          </a:bodyPr>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a:spLocks noGrp="1"/>
          </p:cNvSpPr>
          <p:nvPr>
            <p:ph type="title"/>
          </p:nvPr>
        </p:nvSpPr>
        <p:spPr>
          <a:xfrm>
            <a:off x="1143000" y="3168650"/>
            <a:ext cx="7696200" cy="1661993"/>
          </a:xfrm>
          <a:prstGeom prst="rect">
            <a:avLst/>
          </a:prstGeom>
        </p:spPr>
        <p:txBody>
          <a:bodyPr vert="horz" wrap="square" lIns="0" tIns="0" rIns="0" bIns="0" rtlCol="0">
            <a:spAutoFit/>
          </a:bodyPr>
          <a:lstStyle/>
          <a:p>
            <a:r>
              <a:rPr lang="en-US" b="1" dirty="0" smtClean="0"/>
              <a:t>Introduction to Machine Learning  and Building </a:t>
            </a:r>
            <a:r>
              <a:rPr lang="en-US" b="1" dirty="0"/>
              <a:t>a Recommendation Engine with </a:t>
            </a:r>
            <a:r>
              <a:rPr lang="en-US" b="1" dirty="0" smtClean="0"/>
              <a:t>Spark    </a:t>
            </a:r>
            <a:endParaRPr lang="en-US" b="1" dirty="0"/>
          </a:p>
        </p:txBody>
      </p:sp>
      <p:sp>
        <p:nvSpPr>
          <p:cNvPr id="3"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4"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4258307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11228" y="1152908"/>
            <a:ext cx="5402476" cy="2154436"/>
          </a:xfrm>
          <a:prstGeom prst="rect">
            <a:avLst/>
          </a:prstGeom>
        </p:spPr>
        <p:txBody>
          <a:bodyPr vert="horz" wrap="square" lIns="0" tIns="0" rIns="0" bIns="0" rtlCol="0">
            <a:spAutoFit/>
          </a:bodyPr>
          <a:lstStyle/>
          <a:p>
            <a:pPr marL="12700">
              <a:lnSpc>
                <a:spcPct val="100000"/>
              </a:lnSpc>
            </a:pPr>
            <a:r>
              <a:rPr lang="en-US" sz="2000" b="1" dirty="0"/>
              <a:t>Recommendation systems help narrow your choices to those that best meet your particular needs, and they are among the most popular applications of big data processing. This use case uses machine learning to perform parallel and iterative processing in Spark and covers:</a:t>
            </a:r>
            <a:endParaRPr sz="2000" b="1" spc="-5" dirty="0"/>
          </a:p>
        </p:txBody>
      </p:sp>
      <p:sp>
        <p:nvSpPr>
          <p:cNvPr id="2" name="Rectangle 1"/>
          <p:cNvSpPr/>
          <p:nvPr/>
        </p:nvSpPr>
        <p:spPr>
          <a:xfrm>
            <a:off x="381000" y="4419600"/>
            <a:ext cx="7809812" cy="1477328"/>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Lato"/>
              </a:rPr>
              <a:t>Collaborative filtering for recommendations with Spark</a:t>
            </a:r>
          </a:p>
          <a:p>
            <a:pPr>
              <a:buFont typeface="Arial" panose="020B0604020202020204" pitchFamily="34" charset="0"/>
              <a:buChar char="•"/>
            </a:pPr>
            <a:r>
              <a:rPr lang="en-US" dirty="0">
                <a:solidFill>
                  <a:srgbClr val="000000"/>
                </a:solidFill>
                <a:latin typeface="Lato"/>
              </a:rPr>
              <a:t>Loading and exploring the sample data set with Spark</a:t>
            </a:r>
          </a:p>
          <a:p>
            <a:pPr>
              <a:buFont typeface="Arial" panose="020B0604020202020204" pitchFamily="34" charset="0"/>
              <a:buChar char="•"/>
            </a:pPr>
            <a:r>
              <a:rPr lang="en-US" dirty="0">
                <a:solidFill>
                  <a:srgbClr val="000000"/>
                </a:solidFill>
                <a:latin typeface="Lato"/>
              </a:rPr>
              <a:t>Using Spark </a:t>
            </a:r>
            <a:r>
              <a:rPr lang="en-US" dirty="0" err="1">
                <a:solidFill>
                  <a:srgbClr val="000000"/>
                </a:solidFill>
                <a:latin typeface="Lato"/>
              </a:rPr>
              <a:t>MLlib's</a:t>
            </a:r>
            <a:r>
              <a:rPr lang="en-US" dirty="0">
                <a:solidFill>
                  <a:srgbClr val="000000"/>
                </a:solidFill>
                <a:latin typeface="Lato"/>
              </a:rPr>
              <a:t> Alternating Least Squares algorithm to make movie recommendations</a:t>
            </a:r>
          </a:p>
          <a:p>
            <a:pPr>
              <a:buFont typeface="Arial" panose="020B0604020202020204" pitchFamily="34" charset="0"/>
              <a:buChar char="•"/>
            </a:pPr>
            <a:r>
              <a:rPr lang="en-US" dirty="0">
                <a:solidFill>
                  <a:srgbClr val="000000"/>
                </a:solidFill>
                <a:latin typeface="Lato"/>
              </a:rPr>
              <a:t>Testing the results of the recommendations</a:t>
            </a:r>
            <a:endParaRPr lang="en-US" b="0" i="0" dirty="0">
              <a:solidFill>
                <a:srgbClr val="000000"/>
              </a:solidFill>
              <a:effectLst/>
              <a:latin typeface="Lato"/>
            </a:endParaRPr>
          </a:p>
        </p:txBody>
      </p:sp>
      <p:sp>
        <p:nvSpPr>
          <p:cNvPr id="5"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7" name="object 5"/>
          <p:cNvSpPr/>
          <p:nvPr/>
        </p:nvSpPr>
        <p:spPr>
          <a:xfrm>
            <a:off x="6324600" y="1447800"/>
            <a:ext cx="2277108" cy="20097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21693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0"/>
            <a:ext cx="1270" cy="6858000"/>
          </a:xfrm>
          <a:custGeom>
            <a:avLst/>
            <a:gdLst/>
            <a:ahLst/>
            <a:cxnLst/>
            <a:rect l="l" t="t" r="r" b="b"/>
            <a:pathLst>
              <a:path w="1269" h="6858000">
                <a:moveTo>
                  <a:pt x="0" y="0"/>
                </a:moveTo>
                <a:lnTo>
                  <a:pt x="1269" y="6858000"/>
                </a:lnTo>
              </a:path>
            </a:pathLst>
          </a:custGeom>
          <a:ln w="57146">
            <a:solidFill>
              <a:srgbClr val="FDC1AD"/>
            </a:solidFill>
          </a:ln>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Tools required to run the</a:t>
            </a:r>
            <a:r>
              <a:rPr spc="-30" dirty="0"/>
              <a:t> </a:t>
            </a:r>
            <a:r>
              <a:rPr spc="-5" dirty="0"/>
              <a:t>projects</a:t>
            </a:r>
          </a:p>
        </p:txBody>
      </p:sp>
      <p:sp>
        <p:nvSpPr>
          <p:cNvPr id="12" name="object 12"/>
          <p:cNvSpPr txBox="1">
            <a:spLocks noGrp="1"/>
          </p:cNvSpPr>
          <p:nvPr>
            <p:ph type="sldNum" sz="quarter" idx="4294967295"/>
          </p:nvPr>
        </p:nvSpPr>
        <p:spPr>
          <a:xfrm>
            <a:off x="511228" y="787783"/>
            <a:ext cx="584978" cy="365125"/>
          </a:xfrm>
          <a:prstGeom prst="rect">
            <a:avLst/>
          </a:prstGeom>
        </p:spPr>
        <p:txBody>
          <a:bodyPr vert="horz" wrap="square" lIns="0" tIns="0" rIns="0" bIns="0" rtlCol="0">
            <a:spAutoFit/>
          </a:bodyPr>
          <a:lstStyle/>
          <a:p>
            <a:pPr marL="25400">
              <a:lnSpc>
                <a:spcPts val="1935"/>
              </a:lnSpc>
            </a:pPr>
            <a:fld id="{81D60167-4931-47E6-BA6A-407CBD079E47}" type="slidenum">
              <a:rPr dirty="0"/>
              <a:pPr marL="25400">
                <a:lnSpc>
                  <a:spcPts val="1935"/>
                </a:lnSpc>
              </a:pPr>
              <a:t>11</a:t>
            </a:fld>
            <a:endParaRPr dirty="0"/>
          </a:p>
        </p:txBody>
      </p:sp>
      <p:sp>
        <p:nvSpPr>
          <p:cNvPr id="9" name="object 9"/>
          <p:cNvSpPr txBox="1"/>
          <p:nvPr/>
        </p:nvSpPr>
        <p:spPr>
          <a:xfrm>
            <a:off x="534669" y="1645920"/>
            <a:ext cx="1304925" cy="1617345"/>
          </a:xfrm>
          <a:prstGeom prst="rect">
            <a:avLst/>
          </a:prstGeom>
        </p:spPr>
        <p:txBody>
          <a:bodyPr vert="horz" wrap="square" lIns="0" tIns="0" rIns="0" bIns="0" rtlCol="0">
            <a:spAutoFit/>
          </a:bodyPr>
          <a:lstStyle/>
          <a:p>
            <a:pPr marL="12700">
              <a:lnSpc>
                <a:spcPct val="100000"/>
              </a:lnSpc>
            </a:pPr>
            <a:r>
              <a:rPr sz="3600" spc="-7" baseline="3472" dirty="0">
                <a:solidFill>
                  <a:srgbClr val="FD8536"/>
                </a:solidFill>
                <a:latin typeface="Wingdings"/>
                <a:cs typeface="Wingdings"/>
              </a:rPr>
              <a:t></a:t>
            </a:r>
            <a:r>
              <a:rPr sz="2400" spc="-5" dirty="0">
                <a:latin typeface="Century Schoolbook"/>
                <a:cs typeface="Century Schoolbook"/>
              </a:rPr>
              <a:t>Spark</a:t>
            </a:r>
            <a:endParaRPr sz="2400" dirty="0">
              <a:latin typeface="Century Schoolbook"/>
              <a:cs typeface="Century Schoolbook"/>
            </a:endParaRPr>
          </a:p>
          <a:p>
            <a:pPr marL="12700">
              <a:lnSpc>
                <a:spcPct val="100000"/>
              </a:lnSpc>
              <a:spcBef>
                <a:spcPts val="2020"/>
              </a:spcBef>
            </a:pPr>
            <a:r>
              <a:rPr sz="3600" spc="-15" baseline="3472" dirty="0" smtClean="0">
                <a:solidFill>
                  <a:srgbClr val="FD8536"/>
                </a:solidFill>
                <a:latin typeface="Wingdings"/>
                <a:cs typeface="Wingdings"/>
              </a:rPr>
              <a:t></a:t>
            </a:r>
            <a:r>
              <a:rPr lang="en-US" sz="2400" spc="-5" dirty="0" smtClean="0">
                <a:latin typeface="Century Schoolbook"/>
                <a:cs typeface="Century Schoolbook"/>
              </a:rPr>
              <a:t>Scala</a:t>
            </a:r>
            <a:endParaRPr sz="2400" dirty="0">
              <a:latin typeface="Century Schoolbook"/>
              <a:cs typeface="Century Schoolbook"/>
            </a:endParaRPr>
          </a:p>
          <a:p>
            <a:pPr marL="12700">
              <a:lnSpc>
                <a:spcPct val="100000"/>
              </a:lnSpc>
              <a:spcBef>
                <a:spcPts val="2020"/>
              </a:spcBef>
            </a:pPr>
            <a:r>
              <a:rPr sz="3600" spc="-7" baseline="3472" dirty="0">
                <a:solidFill>
                  <a:srgbClr val="FD8536"/>
                </a:solidFill>
                <a:latin typeface="Wingdings"/>
                <a:cs typeface="Wingdings"/>
              </a:rPr>
              <a:t></a:t>
            </a:r>
            <a:r>
              <a:rPr sz="2400" spc="-5" dirty="0">
                <a:latin typeface="Century Schoolbook"/>
                <a:cs typeface="Century Schoolbook"/>
              </a:rPr>
              <a:t>Sbt</a:t>
            </a:r>
            <a:endParaRPr sz="2400" dirty="0">
              <a:latin typeface="Century Schoolbook"/>
              <a:cs typeface="Century Schoolbook"/>
            </a:endParaRPr>
          </a:p>
        </p:txBody>
      </p:sp>
      <p:sp>
        <p:nvSpPr>
          <p:cNvPr id="6"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7"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133843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0"/>
            <a:ext cx="1270" cy="6858000"/>
          </a:xfrm>
          <a:custGeom>
            <a:avLst/>
            <a:gdLst/>
            <a:ahLst/>
            <a:cxnLst/>
            <a:rect l="l" t="t" r="r" b="b"/>
            <a:pathLst>
              <a:path w="1269" h="6858000">
                <a:moveTo>
                  <a:pt x="0" y="0"/>
                </a:moveTo>
                <a:lnTo>
                  <a:pt x="1269" y="6858000"/>
                </a:lnTo>
              </a:path>
            </a:pathLst>
          </a:custGeom>
          <a:ln w="57146">
            <a:solidFill>
              <a:srgbClr val="FDC1AD"/>
            </a:solidFill>
          </a:ln>
        </p:spPr>
        <p:txBody>
          <a:bodyPr wrap="square" lIns="0" tIns="0" rIns="0" bIns="0" rtlCol="0"/>
          <a:lstStyle/>
          <a:p>
            <a:endParaRPr/>
          </a:p>
        </p:txBody>
      </p:sp>
      <p:sp>
        <p:nvSpPr>
          <p:cNvPr id="3" name="object 3"/>
          <p:cNvSpPr/>
          <p:nvPr/>
        </p:nvSpPr>
        <p:spPr>
          <a:xfrm>
            <a:off x="8839200" y="3429000"/>
            <a:ext cx="142875" cy="0"/>
          </a:xfrm>
          <a:custGeom>
            <a:avLst/>
            <a:gdLst/>
            <a:ahLst/>
            <a:cxnLst/>
            <a:rect l="l" t="t" r="r" b="b"/>
            <a:pathLst>
              <a:path w="142875">
                <a:moveTo>
                  <a:pt x="0" y="0"/>
                </a:moveTo>
                <a:lnTo>
                  <a:pt x="142875" y="0"/>
                </a:lnTo>
              </a:path>
            </a:pathLst>
          </a:custGeom>
          <a:ln w="19048">
            <a:solidFill>
              <a:srgbClr val="FD8536"/>
            </a:solidFill>
          </a:ln>
        </p:spPr>
        <p:txBody>
          <a:bodyPr wrap="square" lIns="0" tIns="0" rIns="0" bIns="0" rtlCol="0"/>
          <a:lstStyle/>
          <a:p>
            <a:endParaRPr/>
          </a:p>
        </p:txBody>
      </p:sp>
      <p:sp>
        <p:nvSpPr>
          <p:cNvPr id="5" name="object 5"/>
          <p:cNvSpPr/>
          <p:nvPr/>
        </p:nvSpPr>
        <p:spPr>
          <a:xfrm>
            <a:off x="8915400" y="0"/>
            <a:ext cx="1270" cy="6858000"/>
          </a:xfrm>
          <a:custGeom>
            <a:avLst/>
            <a:gdLst/>
            <a:ahLst/>
            <a:cxnLst/>
            <a:rect l="l" t="t" r="r" b="b"/>
            <a:pathLst>
              <a:path w="1270" h="6858000">
                <a:moveTo>
                  <a:pt x="0" y="0"/>
                </a:moveTo>
                <a:lnTo>
                  <a:pt x="1270" y="6858000"/>
                </a:lnTo>
              </a:path>
            </a:pathLst>
          </a:custGeom>
          <a:ln w="9344">
            <a:solidFill>
              <a:srgbClr val="FD8536"/>
            </a:solidFill>
          </a:ln>
        </p:spPr>
        <p:txBody>
          <a:bodyPr wrap="square" lIns="0" tIns="0" rIns="0" bIns="0" rtlCol="0"/>
          <a:lstStyle/>
          <a:p>
            <a:endParaRPr/>
          </a:p>
        </p:txBody>
      </p:sp>
      <p:sp>
        <p:nvSpPr>
          <p:cNvPr id="8" name="object 8"/>
          <p:cNvSpPr txBox="1">
            <a:spLocks noGrp="1"/>
          </p:cNvSpPr>
          <p:nvPr>
            <p:ph type="title"/>
          </p:nvPr>
        </p:nvSpPr>
        <p:spPr>
          <a:xfrm>
            <a:off x="351790" y="227328"/>
            <a:ext cx="5287010" cy="553998"/>
          </a:xfrm>
          <a:prstGeom prst="rect">
            <a:avLst/>
          </a:prstGeom>
        </p:spPr>
        <p:txBody>
          <a:bodyPr vert="horz" wrap="square" lIns="0" tIns="0" rIns="0" bIns="0" rtlCol="0">
            <a:spAutoFit/>
          </a:bodyPr>
          <a:lstStyle/>
          <a:p>
            <a:pPr marL="12700">
              <a:lnSpc>
                <a:spcPct val="100000"/>
              </a:lnSpc>
            </a:pPr>
            <a:r>
              <a:rPr spc="-5" dirty="0"/>
              <a:t>Spark</a:t>
            </a:r>
            <a:r>
              <a:rPr spc="-100" dirty="0"/>
              <a:t> </a:t>
            </a:r>
            <a:r>
              <a:rPr spc="-5" dirty="0"/>
              <a:t>Intro</a:t>
            </a:r>
          </a:p>
        </p:txBody>
      </p:sp>
      <p:sp>
        <p:nvSpPr>
          <p:cNvPr id="9" name="object 9"/>
          <p:cNvSpPr txBox="1"/>
          <p:nvPr/>
        </p:nvSpPr>
        <p:spPr>
          <a:xfrm>
            <a:off x="533400" y="838200"/>
            <a:ext cx="6969759" cy="5103495"/>
          </a:xfrm>
          <a:prstGeom prst="rect">
            <a:avLst/>
          </a:prstGeom>
        </p:spPr>
        <p:txBody>
          <a:bodyPr vert="horz" wrap="square" lIns="0" tIns="0" rIns="0" bIns="0" rtlCol="0">
            <a:spAutoFit/>
          </a:bodyPr>
          <a:lstStyle/>
          <a:p>
            <a:pPr marL="283210" marR="5080" indent="-270510">
              <a:lnSpc>
                <a:spcPct val="100000"/>
              </a:lnSpc>
            </a:pPr>
            <a:r>
              <a:rPr sz="3600" spc="-7" baseline="3472" dirty="0">
                <a:solidFill>
                  <a:srgbClr val="FD8536"/>
                </a:solidFill>
                <a:latin typeface="Wingdings"/>
                <a:cs typeface="Wingdings"/>
              </a:rPr>
              <a:t></a:t>
            </a:r>
            <a:r>
              <a:rPr sz="2400" spc="-5" dirty="0">
                <a:latin typeface="Century Schoolbook"/>
                <a:cs typeface="Century Schoolbook"/>
              </a:rPr>
              <a:t>Spark enables to easily </a:t>
            </a:r>
            <a:r>
              <a:rPr sz="2400" dirty="0">
                <a:latin typeface="Century Schoolbook"/>
                <a:cs typeface="Century Schoolbook"/>
              </a:rPr>
              <a:t>work with </a:t>
            </a:r>
            <a:r>
              <a:rPr sz="2400" spc="-5" dirty="0">
                <a:latin typeface="Century Schoolbook"/>
                <a:cs typeface="Century Schoolbook"/>
              </a:rPr>
              <a:t>large scale  data in terms of transformations </a:t>
            </a:r>
            <a:r>
              <a:rPr sz="2400" dirty="0">
                <a:latin typeface="Century Schoolbook"/>
                <a:cs typeface="Century Schoolbook"/>
              </a:rPr>
              <a:t>on </a:t>
            </a:r>
            <a:r>
              <a:rPr sz="2400" spc="-5" dirty="0">
                <a:latin typeface="Century Schoolbook"/>
                <a:cs typeface="Century Schoolbook"/>
              </a:rPr>
              <a:t>distributed  data.</a:t>
            </a:r>
            <a:endParaRPr sz="2400" dirty="0">
              <a:latin typeface="Century Schoolbook"/>
              <a:cs typeface="Century Schoolbook"/>
            </a:endParaRPr>
          </a:p>
          <a:p>
            <a:pPr marL="650240" indent="-273050">
              <a:lnSpc>
                <a:spcPct val="100000"/>
              </a:lnSpc>
              <a:spcBef>
                <a:spcPts val="1840"/>
              </a:spcBef>
              <a:buClr>
                <a:srgbClr val="FD8536"/>
              </a:buClr>
              <a:buFont typeface="Wingdings 2"/>
              <a:buChar char=""/>
              <a:tabLst>
                <a:tab pos="650240" algn="l"/>
              </a:tabLst>
            </a:pPr>
            <a:r>
              <a:rPr sz="2100" spc="-5" dirty="0">
                <a:latin typeface="Century Schoolbook"/>
                <a:cs typeface="Century Schoolbook"/>
              </a:rPr>
              <a:t>Spark </a:t>
            </a:r>
            <a:r>
              <a:rPr sz="2100" spc="-10" dirty="0">
                <a:latin typeface="Century Schoolbook"/>
                <a:cs typeface="Century Schoolbook"/>
              </a:rPr>
              <a:t>is </a:t>
            </a:r>
            <a:r>
              <a:rPr sz="2100" spc="-5" dirty="0">
                <a:latin typeface="Century Schoolbook"/>
                <a:cs typeface="Century Schoolbook"/>
              </a:rPr>
              <a:t>written in</a:t>
            </a:r>
            <a:r>
              <a:rPr sz="2100" spc="-30" dirty="0">
                <a:latin typeface="Century Schoolbook"/>
                <a:cs typeface="Century Schoolbook"/>
              </a:rPr>
              <a:t> </a:t>
            </a:r>
            <a:r>
              <a:rPr sz="2100" spc="-5" dirty="0">
                <a:latin typeface="Century Schoolbook"/>
                <a:cs typeface="Century Schoolbook"/>
              </a:rPr>
              <a:t>Scala</a:t>
            </a:r>
            <a:endParaRPr sz="2100" dirty="0">
              <a:latin typeface="Century Schoolbook"/>
              <a:cs typeface="Century Schoolbook"/>
            </a:endParaRPr>
          </a:p>
          <a:p>
            <a:pPr marL="650240" marR="1362075" indent="-273050">
              <a:lnSpc>
                <a:spcPct val="100000"/>
              </a:lnSpc>
              <a:spcBef>
                <a:spcPts val="1850"/>
              </a:spcBef>
              <a:buClr>
                <a:srgbClr val="FD8536"/>
              </a:buClr>
              <a:buFont typeface="Wingdings 2"/>
              <a:buChar char=""/>
              <a:tabLst>
                <a:tab pos="650240" algn="l"/>
              </a:tabLst>
            </a:pPr>
            <a:r>
              <a:rPr sz="2100" dirty="0">
                <a:latin typeface="Century Schoolbook"/>
                <a:cs typeface="Century Schoolbook"/>
              </a:rPr>
              <a:t>Programmer </a:t>
            </a:r>
            <a:r>
              <a:rPr sz="2100" spc="-5" dirty="0">
                <a:latin typeface="Century Schoolbook"/>
                <a:cs typeface="Century Schoolbook"/>
              </a:rPr>
              <a:t>write programs in terms </a:t>
            </a:r>
            <a:r>
              <a:rPr sz="2100" dirty="0">
                <a:latin typeface="Century Schoolbook"/>
                <a:cs typeface="Century Schoolbook"/>
              </a:rPr>
              <a:t>of  </a:t>
            </a:r>
            <a:r>
              <a:rPr sz="2100" spc="-5" dirty="0">
                <a:latin typeface="Century Schoolbook"/>
                <a:cs typeface="Century Schoolbook"/>
              </a:rPr>
              <a:t>transformations </a:t>
            </a:r>
            <a:r>
              <a:rPr sz="2100" dirty="0">
                <a:latin typeface="Century Schoolbook"/>
                <a:cs typeface="Century Schoolbook"/>
              </a:rPr>
              <a:t>on </a:t>
            </a:r>
            <a:r>
              <a:rPr sz="2100" spc="-5" dirty="0">
                <a:latin typeface="Century Schoolbook"/>
                <a:cs typeface="Century Schoolbook"/>
              </a:rPr>
              <a:t>distributed</a:t>
            </a:r>
            <a:r>
              <a:rPr sz="2100" spc="-40" dirty="0">
                <a:latin typeface="Century Schoolbook"/>
                <a:cs typeface="Century Schoolbook"/>
              </a:rPr>
              <a:t> </a:t>
            </a:r>
            <a:r>
              <a:rPr sz="2100" spc="-10" dirty="0">
                <a:latin typeface="Century Schoolbook"/>
                <a:cs typeface="Century Schoolbook"/>
              </a:rPr>
              <a:t>datasets</a:t>
            </a:r>
            <a:endParaRPr sz="2100" dirty="0">
              <a:latin typeface="Century Schoolbook"/>
              <a:cs typeface="Century Schoolbook"/>
            </a:endParaRPr>
          </a:p>
          <a:p>
            <a:pPr marL="650240" marR="540385" indent="-273050">
              <a:lnSpc>
                <a:spcPct val="100000"/>
              </a:lnSpc>
              <a:spcBef>
                <a:spcPts val="1850"/>
              </a:spcBef>
              <a:buClr>
                <a:srgbClr val="FD8536"/>
              </a:buClr>
              <a:buFont typeface="Wingdings 2"/>
              <a:buChar char=""/>
              <a:tabLst>
                <a:tab pos="650240" algn="l"/>
              </a:tabLst>
            </a:pPr>
            <a:r>
              <a:rPr sz="2100" spc="-5" dirty="0">
                <a:latin typeface="Century Schoolbook"/>
                <a:cs typeface="Century Schoolbook"/>
              </a:rPr>
              <a:t>Spark might </a:t>
            </a:r>
            <a:r>
              <a:rPr sz="2100" dirty="0">
                <a:latin typeface="Century Schoolbook"/>
                <a:cs typeface="Century Schoolbook"/>
              </a:rPr>
              <a:t>rerun or </a:t>
            </a:r>
            <a:r>
              <a:rPr sz="2100" spc="-5" dirty="0">
                <a:latin typeface="Century Schoolbook"/>
                <a:cs typeface="Century Schoolbook"/>
              </a:rPr>
              <a:t>perform transformations  </a:t>
            </a:r>
            <a:r>
              <a:rPr sz="2100" spc="-10" dirty="0">
                <a:latin typeface="Century Schoolbook"/>
                <a:cs typeface="Century Schoolbook"/>
              </a:rPr>
              <a:t>multiple </a:t>
            </a:r>
            <a:r>
              <a:rPr sz="2100" spc="-5" dirty="0">
                <a:latin typeface="Century Schoolbook"/>
                <a:cs typeface="Century Schoolbook"/>
              </a:rPr>
              <a:t>times </a:t>
            </a:r>
            <a:r>
              <a:rPr sz="2100" dirty="0">
                <a:latin typeface="Century Schoolbook"/>
                <a:cs typeface="Century Schoolbook"/>
              </a:rPr>
              <a:t>for </a:t>
            </a:r>
            <a:r>
              <a:rPr sz="2100" spc="-5" dirty="0">
                <a:latin typeface="Century Schoolbook"/>
                <a:cs typeface="Century Schoolbook"/>
              </a:rPr>
              <a:t>faster</a:t>
            </a:r>
            <a:r>
              <a:rPr sz="2100" dirty="0">
                <a:latin typeface="Century Schoolbook"/>
                <a:cs typeface="Century Schoolbook"/>
              </a:rPr>
              <a:t> </a:t>
            </a:r>
            <a:r>
              <a:rPr sz="2100" spc="-5" dirty="0">
                <a:latin typeface="Century Schoolbook"/>
                <a:cs typeface="Century Schoolbook"/>
              </a:rPr>
              <a:t>execution</a:t>
            </a:r>
            <a:endParaRPr sz="2100" dirty="0">
              <a:latin typeface="Century Schoolbook"/>
              <a:cs typeface="Century Schoolbook"/>
            </a:endParaRPr>
          </a:p>
          <a:p>
            <a:pPr marL="650240" marR="8255" indent="-273050">
              <a:lnSpc>
                <a:spcPct val="100000"/>
              </a:lnSpc>
              <a:spcBef>
                <a:spcPts val="1839"/>
              </a:spcBef>
              <a:buClr>
                <a:srgbClr val="FD8536"/>
              </a:buClr>
              <a:buFont typeface="Wingdings 2"/>
              <a:buChar char=""/>
              <a:tabLst>
                <a:tab pos="650240" algn="l"/>
              </a:tabLst>
            </a:pPr>
            <a:r>
              <a:rPr sz="2100" spc="-5" dirty="0">
                <a:latin typeface="Century Schoolbook"/>
                <a:cs typeface="Century Schoolbook"/>
              </a:rPr>
              <a:t>Resilient Distributed Datasets(RDDs) </a:t>
            </a:r>
            <a:r>
              <a:rPr sz="2100" dirty="0">
                <a:latin typeface="Century Schoolbook"/>
                <a:cs typeface="Century Schoolbook"/>
              </a:rPr>
              <a:t>: </a:t>
            </a:r>
            <a:r>
              <a:rPr sz="2100" spc="-5" dirty="0">
                <a:latin typeface="Century Schoolbook"/>
                <a:cs typeface="Century Schoolbook"/>
              </a:rPr>
              <a:t>immutable,  partitioned collection </a:t>
            </a:r>
            <a:r>
              <a:rPr sz="2100" dirty="0">
                <a:latin typeface="Century Schoolbook"/>
                <a:cs typeface="Century Schoolbook"/>
              </a:rPr>
              <a:t>of objects </a:t>
            </a:r>
            <a:r>
              <a:rPr sz="2100" spc="-5" dirty="0">
                <a:latin typeface="Century Schoolbook"/>
                <a:cs typeface="Century Schoolbook"/>
              </a:rPr>
              <a:t>spread </a:t>
            </a:r>
            <a:r>
              <a:rPr sz="2100" dirty="0">
                <a:latin typeface="Century Schoolbook"/>
                <a:cs typeface="Century Schoolbook"/>
              </a:rPr>
              <a:t>across </a:t>
            </a:r>
            <a:r>
              <a:rPr sz="2100" spc="-5" dirty="0">
                <a:latin typeface="Century Schoolbook"/>
                <a:cs typeface="Century Schoolbook"/>
              </a:rPr>
              <a:t>the  cluster, </a:t>
            </a:r>
            <a:r>
              <a:rPr sz="2100" dirty="0">
                <a:latin typeface="Century Schoolbook"/>
                <a:cs typeface="Century Schoolbook"/>
              </a:rPr>
              <a:t>store </a:t>
            </a:r>
            <a:r>
              <a:rPr sz="2100" spc="-5" dirty="0">
                <a:latin typeface="Century Schoolbook"/>
                <a:cs typeface="Century Schoolbook"/>
              </a:rPr>
              <a:t>in RAM </a:t>
            </a:r>
            <a:r>
              <a:rPr sz="2100" dirty="0">
                <a:latin typeface="Century Schoolbook"/>
                <a:cs typeface="Century Schoolbook"/>
              </a:rPr>
              <a:t>or on</a:t>
            </a:r>
            <a:r>
              <a:rPr sz="2100" spc="-30" dirty="0">
                <a:latin typeface="Century Schoolbook"/>
                <a:cs typeface="Century Schoolbook"/>
              </a:rPr>
              <a:t> </a:t>
            </a:r>
            <a:r>
              <a:rPr sz="2100" spc="-10" dirty="0">
                <a:latin typeface="Century Schoolbook"/>
                <a:cs typeface="Century Schoolbook"/>
              </a:rPr>
              <a:t>disk</a:t>
            </a:r>
            <a:endParaRPr sz="2100" dirty="0">
              <a:latin typeface="Century Schoolbook"/>
              <a:cs typeface="Century Schoolbook"/>
            </a:endParaRPr>
          </a:p>
          <a:p>
            <a:pPr marL="744855">
              <a:lnSpc>
                <a:spcPct val="100000"/>
              </a:lnSpc>
              <a:spcBef>
                <a:spcPts val="1780"/>
              </a:spcBef>
            </a:pPr>
            <a:r>
              <a:rPr sz="2700" spc="-7" baseline="3086" dirty="0">
                <a:solidFill>
                  <a:srgbClr val="DF752F"/>
                </a:solidFill>
                <a:latin typeface="Wingdings"/>
                <a:cs typeface="Wingdings"/>
              </a:rPr>
              <a:t></a:t>
            </a:r>
            <a:r>
              <a:rPr sz="1800" spc="-5" dirty="0">
                <a:latin typeface="Century Schoolbook"/>
                <a:cs typeface="Century Schoolbook"/>
              </a:rPr>
              <a:t>Build through </a:t>
            </a:r>
            <a:r>
              <a:rPr sz="1800" spc="-10" dirty="0">
                <a:latin typeface="Century Schoolbook"/>
                <a:cs typeface="Century Schoolbook"/>
              </a:rPr>
              <a:t>lazy </a:t>
            </a:r>
            <a:r>
              <a:rPr sz="1800" spc="-5" dirty="0">
                <a:latin typeface="Century Schoolbook"/>
                <a:cs typeface="Century Schoolbook"/>
              </a:rPr>
              <a:t>parallel</a:t>
            </a:r>
            <a:r>
              <a:rPr sz="1800" spc="-10" dirty="0">
                <a:latin typeface="Century Schoolbook"/>
                <a:cs typeface="Century Schoolbook"/>
              </a:rPr>
              <a:t> </a:t>
            </a:r>
            <a:r>
              <a:rPr sz="1800" spc="-5" dirty="0">
                <a:latin typeface="Century Schoolbook"/>
                <a:cs typeface="Century Schoolbook"/>
              </a:rPr>
              <a:t>transformations</a:t>
            </a:r>
            <a:endParaRPr sz="1800" dirty="0">
              <a:latin typeface="Century Schoolbook"/>
              <a:cs typeface="Century Schoolbook"/>
            </a:endParaRPr>
          </a:p>
        </p:txBody>
      </p:sp>
      <p:sp>
        <p:nvSpPr>
          <p:cNvPr id="10" name="object 10"/>
          <p:cNvSpPr txBox="1"/>
          <p:nvPr/>
        </p:nvSpPr>
        <p:spPr>
          <a:xfrm>
            <a:off x="1267460" y="6019800"/>
            <a:ext cx="3581400" cy="282575"/>
          </a:xfrm>
          <a:prstGeom prst="rect">
            <a:avLst/>
          </a:prstGeom>
        </p:spPr>
        <p:txBody>
          <a:bodyPr vert="horz" wrap="square" lIns="0" tIns="0" rIns="0" bIns="0" rtlCol="0">
            <a:spAutoFit/>
          </a:bodyPr>
          <a:lstStyle/>
          <a:p>
            <a:pPr marL="12700">
              <a:lnSpc>
                <a:spcPct val="100000"/>
              </a:lnSpc>
            </a:pPr>
            <a:r>
              <a:rPr sz="2700" spc="-7" baseline="3086" dirty="0">
                <a:solidFill>
                  <a:srgbClr val="DF752F"/>
                </a:solidFill>
                <a:latin typeface="Wingdings"/>
                <a:cs typeface="Wingdings"/>
              </a:rPr>
              <a:t></a:t>
            </a:r>
            <a:r>
              <a:rPr sz="1800" spc="-5" dirty="0">
                <a:latin typeface="Century Schoolbook"/>
                <a:cs typeface="Century Schoolbook"/>
              </a:rPr>
              <a:t>Automatically rebuilt </a:t>
            </a:r>
            <a:r>
              <a:rPr sz="1800" dirty="0">
                <a:latin typeface="Century Schoolbook"/>
                <a:cs typeface="Century Schoolbook"/>
              </a:rPr>
              <a:t>on</a:t>
            </a:r>
            <a:r>
              <a:rPr sz="1800" spc="-70" dirty="0">
                <a:latin typeface="Century Schoolbook"/>
                <a:cs typeface="Century Schoolbook"/>
              </a:rPr>
              <a:t> </a:t>
            </a:r>
            <a:r>
              <a:rPr sz="1800" spc="-5" dirty="0">
                <a:latin typeface="Century Schoolbook"/>
                <a:cs typeface="Century Schoolbook"/>
              </a:rPr>
              <a:t>failure</a:t>
            </a:r>
            <a:endParaRPr sz="1800">
              <a:latin typeface="Century Schoolbook"/>
              <a:cs typeface="Century Schoolbook"/>
            </a:endParaRPr>
          </a:p>
        </p:txBody>
      </p:sp>
      <p:sp>
        <p:nvSpPr>
          <p:cNvPr id="11"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67481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0"/>
            <a:ext cx="1270" cy="6858000"/>
          </a:xfrm>
          <a:custGeom>
            <a:avLst/>
            <a:gdLst/>
            <a:ahLst/>
            <a:cxnLst/>
            <a:rect l="l" t="t" r="r" b="b"/>
            <a:pathLst>
              <a:path w="1269" h="6858000">
                <a:moveTo>
                  <a:pt x="0" y="0"/>
                </a:moveTo>
                <a:lnTo>
                  <a:pt x="1269" y="6858000"/>
                </a:lnTo>
              </a:path>
            </a:pathLst>
          </a:custGeom>
          <a:ln w="57146">
            <a:solidFill>
              <a:srgbClr val="FDC1AD"/>
            </a:solidFill>
          </a:ln>
        </p:spPr>
        <p:txBody>
          <a:bodyPr wrap="square" lIns="0" tIns="0" rIns="0" bIns="0" rtlCol="0"/>
          <a:lstStyle/>
          <a:p>
            <a:endParaRPr/>
          </a:p>
        </p:txBody>
      </p:sp>
      <p:sp>
        <p:nvSpPr>
          <p:cNvPr id="3" name="object 3"/>
          <p:cNvSpPr/>
          <p:nvPr/>
        </p:nvSpPr>
        <p:spPr>
          <a:xfrm>
            <a:off x="8839200" y="3429000"/>
            <a:ext cx="142875" cy="0"/>
          </a:xfrm>
          <a:custGeom>
            <a:avLst/>
            <a:gdLst/>
            <a:ahLst/>
            <a:cxnLst/>
            <a:rect l="l" t="t" r="r" b="b"/>
            <a:pathLst>
              <a:path w="142875">
                <a:moveTo>
                  <a:pt x="0" y="0"/>
                </a:moveTo>
                <a:lnTo>
                  <a:pt x="142875" y="0"/>
                </a:lnTo>
              </a:path>
            </a:pathLst>
          </a:custGeom>
          <a:ln w="19048">
            <a:solidFill>
              <a:srgbClr val="FD8536"/>
            </a:solidFill>
          </a:ln>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Spark</a:t>
            </a:r>
            <a:r>
              <a:rPr spc="-90" dirty="0"/>
              <a:t> </a:t>
            </a:r>
            <a:r>
              <a:rPr spc="-5" dirty="0"/>
              <a:t>MLlib</a:t>
            </a:r>
          </a:p>
        </p:txBody>
      </p:sp>
      <p:sp>
        <p:nvSpPr>
          <p:cNvPr id="9" name="object 9"/>
          <p:cNvSpPr txBox="1"/>
          <p:nvPr/>
        </p:nvSpPr>
        <p:spPr>
          <a:xfrm>
            <a:off x="534669" y="1645920"/>
            <a:ext cx="7234555" cy="2823845"/>
          </a:xfrm>
          <a:prstGeom prst="rect">
            <a:avLst/>
          </a:prstGeom>
        </p:spPr>
        <p:txBody>
          <a:bodyPr vert="horz" wrap="square" lIns="0" tIns="0" rIns="0" bIns="0" rtlCol="0">
            <a:spAutoFit/>
          </a:bodyPr>
          <a:lstStyle/>
          <a:p>
            <a:pPr marL="283210" marR="5080" indent="-270510">
              <a:lnSpc>
                <a:spcPct val="100000"/>
              </a:lnSpc>
            </a:pPr>
            <a:r>
              <a:rPr sz="3600" spc="-7" baseline="3472" dirty="0">
                <a:solidFill>
                  <a:srgbClr val="FD8536"/>
                </a:solidFill>
                <a:latin typeface="Wingdings"/>
                <a:cs typeface="Wingdings"/>
              </a:rPr>
              <a:t></a:t>
            </a:r>
            <a:r>
              <a:rPr sz="2400" spc="-5" dirty="0">
                <a:latin typeface="Century Schoolbook"/>
                <a:cs typeface="Century Schoolbook"/>
              </a:rPr>
              <a:t>MLlib </a:t>
            </a:r>
            <a:r>
              <a:rPr sz="2400" dirty="0">
                <a:latin typeface="Century Schoolbook"/>
                <a:cs typeface="Century Schoolbook"/>
              </a:rPr>
              <a:t>is </a:t>
            </a:r>
            <a:r>
              <a:rPr sz="2400" spc="-5" dirty="0">
                <a:latin typeface="Century Schoolbook"/>
                <a:cs typeface="Century Schoolbook"/>
              </a:rPr>
              <a:t>Spark’s scalable machine learning  library consisting </a:t>
            </a:r>
            <a:r>
              <a:rPr sz="2400" dirty="0">
                <a:latin typeface="Century Schoolbook"/>
                <a:cs typeface="Century Schoolbook"/>
              </a:rPr>
              <a:t>of </a:t>
            </a:r>
            <a:r>
              <a:rPr sz="2400" spc="-5" dirty="0">
                <a:latin typeface="Century Schoolbook"/>
                <a:cs typeface="Century Schoolbook"/>
              </a:rPr>
              <a:t>common learning algorithms  and utilities, including classification, regression,  clustering, collaborative filtering, dimensionality  reduction and optimization</a:t>
            </a:r>
            <a:r>
              <a:rPr sz="2400" spc="-35" dirty="0">
                <a:latin typeface="Century Schoolbook"/>
                <a:cs typeface="Century Schoolbook"/>
              </a:rPr>
              <a:t> </a:t>
            </a:r>
            <a:r>
              <a:rPr sz="2400" spc="-5" dirty="0">
                <a:latin typeface="Century Schoolbook"/>
                <a:cs typeface="Century Schoolbook"/>
              </a:rPr>
              <a:t>primitives.</a:t>
            </a:r>
            <a:endParaRPr sz="2400">
              <a:latin typeface="Century Schoolbook"/>
              <a:cs typeface="Century Schoolbook"/>
            </a:endParaRPr>
          </a:p>
          <a:p>
            <a:pPr marL="283210" marR="426720" indent="-270510">
              <a:lnSpc>
                <a:spcPct val="100000"/>
              </a:lnSpc>
              <a:spcBef>
                <a:spcPts val="2020"/>
              </a:spcBef>
            </a:pPr>
            <a:r>
              <a:rPr sz="3600" spc="-7" baseline="3472" dirty="0">
                <a:solidFill>
                  <a:srgbClr val="FD8536"/>
                </a:solidFill>
                <a:latin typeface="Wingdings"/>
                <a:cs typeface="Wingdings"/>
              </a:rPr>
              <a:t></a:t>
            </a:r>
            <a:r>
              <a:rPr sz="2400" spc="-5" dirty="0">
                <a:latin typeface="Century Schoolbook"/>
                <a:cs typeface="Century Schoolbook"/>
              </a:rPr>
              <a:t>We will use collaborative filtering in the today  example </a:t>
            </a:r>
            <a:r>
              <a:rPr sz="2400" dirty="0">
                <a:latin typeface="Century Schoolbook"/>
                <a:cs typeface="Century Schoolbook"/>
              </a:rPr>
              <a:t>for </a:t>
            </a:r>
            <a:r>
              <a:rPr sz="2400" spc="-5" dirty="0">
                <a:latin typeface="Century Schoolbook"/>
                <a:cs typeface="Century Schoolbook"/>
              </a:rPr>
              <a:t>our movie recommender</a:t>
            </a:r>
            <a:r>
              <a:rPr sz="2400" dirty="0">
                <a:latin typeface="Century Schoolbook"/>
                <a:cs typeface="Century Schoolbook"/>
              </a:rPr>
              <a:t> </a:t>
            </a:r>
            <a:r>
              <a:rPr sz="2400" spc="-5" dirty="0">
                <a:latin typeface="Century Schoolbook"/>
                <a:cs typeface="Century Schoolbook"/>
              </a:rPr>
              <a:t>example.</a:t>
            </a:r>
            <a:endParaRPr sz="2400">
              <a:latin typeface="Century Schoolbook"/>
              <a:cs typeface="Century Schoolbook"/>
            </a:endParaRPr>
          </a:p>
        </p:txBody>
      </p:sp>
      <p:sp>
        <p:nvSpPr>
          <p:cNvPr id="10"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11"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1835352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0"/>
            <a:ext cx="1270" cy="6858000"/>
          </a:xfrm>
          <a:custGeom>
            <a:avLst/>
            <a:gdLst/>
            <a:ahLst/>
            <a:cxnLst/>
            <a:rect l="l" t="t" r="r" b="b"/>
            <a:pathLst>
              <a:path w="1269" h="6858000">
                <a:moveTo>
                  <a:pt x="0" y="0"/>
                </a:moveTo>
                <a:lnTo>
                  <a:pt x="1269" y="6858000"/>
                </a:lnTo>
              </a:path>
            </a:pathLst>
          </a:custGeom>
          <a:ln w="57146">
            <a:solidFill>
              <a:srgbClr val="FDC1AD"/>
            </a:solidFill>
          </a:ln>
        </p:spPr>
        <p:txBody>
          <a:bodyPr wrap="square" lIns="0" tIns="0" rIns="0" bIns="0" rtlCol="0"/>
          <a:lstStyle/>
          <a:p>
            <a:endParaRPr/>
          </a:p>
        </p:txBody>
      </p:sp>
      <p:sp>
        <p:nvSpPr>
          <p:cNvPr id="5" name="object 5"/>
          <p:cNvSpPr/>
          <p:nvPr/>
        </p:nvSpPr>
        <p:spPr>
          <a:xfrm>
            <a:off x="8915400" y="0"/>
            <a:ext cx="1270" cy="6858000"/>
          </a:xfrm>
          <a:custGeom>
            <a:avLst/>
            <a:gdLst/>
            <a:ahLst/>
            <a:cxnLst/>
            <a:rect l="l" t="t" r="r" b="b"/>
            <a:pathLst>
              <a:path w="1270" h="6858000">
                <a:moveTo>
                  <a:pt x="0" y="0"/>
                </a:moveTo>
                <a:lnTo>
                  <a:pt x="1270" y="6858000"/>
                </a:lnTo>
              </a:path>
            </a:pathLst>
          </a:custGeom>
          <a:ln w="9344">
            <a:solidFill>
              <a:srgbClr val="FD8536"/>
            </a:solidFill>
          </a:ln>
        </p:spPr>
        <p:txBody>
          <a:bodyPr wrap="square" lIns="0" tIns="0" rIns="0" bIns="0" rtlCol="0"/>
          <a:lstStyle/>
          <a:p>
            <a:endParaRPr/>
          </a:p>
        </p:txBody>
      </p:sp>
      <p:sp>
        <p:nvSpPr>
          <p:cNvPr id="3" name="Title 2"/>
          <p:cNvSpPr>
            <a:spLocks noGrp="1"/>
          </p:cNvSpPr>
          <p:nvPr>
            <p:ph type="title"/>
          </p:nvPr>
        </p:nvSpPr>
        <p:spPr/>
        <p:txBody>
          <a:bodyPr/>
          <a:lstStyle/>
          <a:p>
            <a:endParaRPr lang="en-US"/>
          </a:p>
        </p:txBody>
      </p:sp>
      <p:pic>
        <p:nvPicPr>
          <p:cNvPr id="9" name="Picture 8"/>
          <p:cNvPicPr>
            <a:picLocks noChangeAspect="1"/>
          </p:cNvPicPr>
          <p:nvPr/>
        </p:nvPicPr>
        <p:blipFill>
          <a:blip r:embed="rId3"/>
          <a:stretch>
            <a:fillRect/>
          </a:stretch>
        </p:blipFill>
        <p:spPr>
          <a:xfrm>
            <a:off x="76200" y="0"/>
            <a:ext cx="8966266" cy="6019800"/>
          </a:xfrm>
          <a:prstGeom prst="rect">
            <a:avLst/>
          </a:prstGeom>
        </p:spPr>
      </p:pic>
      <p:sp>
        <p:nvSpPr>
          <p:cNvPr id="7" name="object 2"/>
          <p:cNvSpPr/>
          <p:nvPr/>
        </p:nvSpPr>
        <p:spPr>
          <a:xfrm>
            <a:off x="6834744" y="173364"/>
            <a:ext cx="2143377" cy="790687"/>
          </a:xfrm>
          <a:prstGeom prst="rect">
            <a:avLst/>
          </a:prstGeom>
          <a:blipFill>
            <a:blip r:embed="rId4" cstate="print"/>
            <a:stretch>
              <a:fillRect/>
            </a:stretch>
          </a:blipFill>
        </p:spPr>
        <p:txBody>
          <a:bodyPr wrap="square" lIns="0" tIns="0" rIns="0" bIns="0" rtlCol="0"/>
          <a:lstStyle/>
          <a:p>
            <a:endParaRPr/>
          </a:p>
        </p:txBody>
      </p:sp>
      <p:sp>
        <p:nvSpPr>
          <p:cNvPr id="8"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331363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0"/>
            <a:ext cx="1270" cy="6858000"/>
          </a:xfrm>
          <a:custGeom>
            <a:avLst/>
            <a:gdLst/>
            <a:ahLst/>
            <a:cxnLst/>
            <a:rect l="l" t="t" r="r" b="b"/>
            <a:pathLst>
              <a:path w="1269" h="6858000">
                <a:moveTo>
                  <a:pt x="0" y="0"/>
                </a:moveTo>
                <a:lnTo>
                  <a:pt x="1269" y="6858000"/>
                </a:lnTo>
              </a:path>
            </a:pathLst>
          </a:custGeom>
          <a:ln w="57146">
            <a:solidFill>
              <a:srgbClr val="FDC1AD"/>
            </a:solidFill>
          </a:ln>
        </p:spPr>
        <p:txBody>
          <a:bodyPr wrap="square" lIns="0" tIns="0" rIns="0" bIns="0" rtlCol="0"/>
          <a:lstStyle/>
          <a:p>
            <a:endParaRPr/>
          </a:p>
        </p:txBody>
      </p:sp>
      <p:sp>
        <p:nvSpPr>
          <p:cNvPr id="8" name="object 8"/>
          <p:cNvSpPr txBox="1">
            <a:spLocks noGrp="1"/>
          </p:cNvSpPr>
          <p:nvPr>
            <p:ph type="title"/>
          </p:nvPr>
        </p:nvSpPr>
        <p:spPr>
          <a:xfrm>
            <a:off x="608526" y="304800"/>
            <a:ext cx="6589199" cy="1280890"/>
          </a:xfrm>
          <a:prstGeom prst="rect">
            <a:avLst/>
          </a:prstGeom>
        </p:spPr>
        <p:txBody>
          <a:bodyPr vert="horz" wrap="square" lIns="0" tIns="0" rIns="0" bIns="0" rtlCol="0">
            <a:spAutoFit/>
          </a:bodyPr>
          <a:lstStyle/>
          <a:p>
            <a:pPr marL="12700">
              <a:lnSpc>
                <a:spcPct val="100000"/>
              </a:lnSpc>
            </a:pPr>
            <a:r>
              <a:rPr spc="-5" dirty="0"/>
              <a:t>Collaborative</a:t>
            </a:r>
            <a:r>
              <a:rPr spc="-70" dirty="0"/>
              <a:t> </a:t>
            </a:r>
            <a:r>
              <a:rPr spc="-5" dirty="0"/>
              <a:t>Filtering</a:t>
            </a:r>
          </a:p>
        </p:txBody>
      </p:sp>
      <p:sp>
        <p:nvSpPr>
          <p:cNvPr id="11" name="object 11"/>
          <p:cNvSpPr txBox="1"/>
          <p:nvPr/>
        </p:nvSpPr>
        <p:spPr>
          <a:xfrm>
            <a:off x="397510" y="1066800"/>
            <a:ext cx="8060690" cy="2769989"/>
          </a:xfrm>
          <a:prstGeom prst="rect">
            <a:avLst/>
          </a:prstGeom>
        </p:spPr>
        <p:txBody>
          <a:bodyPr vert="horz" wrap="square" lIns="0" tIns="0" rIns="0" bIns="0" rtlCol="0">
            <a:spAutoFit/>
          </a:bodyPr>
          <a:lstStyle/>
          <a:p>
            <a:pPr marL="12700" marR="5080" indent="63500">
              <a:lnSpc>
                <a:spcPct val="100000"/>
              </a:lnSpc>
            </a:pPr>
            <a:r>
              <a:rPr lang="en-US" dirty="0"/>
              <a:t>Collaborative filtering algorithms recommend items (this is the </a:t>
            </a:r>
            <a:r>
              <a:rPr lang="en-US" i="1" dirty="0"/>
              <a:t>filtering</a:t>
            </a:r>
            <a:r>
              <a:rPr lang="en-US" dirty="0"/>
              <a:t> part) based on preference information from many users (this is the </a:t>
            </a:r>
            <a:r>
              <a:rPr lang="en-US" i="1" dirty="0"/>
              <a:t>collaborative</a:t>
            </a:r>
            <a:r>
              <a:rPr lang="en-US" dirty="0"/>
              <a:t> part). The collaborative filtering approach is based on similarity; the basic idea is people who liked similar items in the past will like similar items in the future. In the example below, Ted likes movies A, B, and C. Carol likes movies B and C. Bob likes movie B. To recommend a movie to Bob, we calculate that users who liked B also liked C, so C is a possible recommendation for Bob. Of course, this is a tiny example. In real situations, we would have much more data to work with.</a:t>
            </a:r>
            <a:endParaRPr sz="1800" dirty="0">
              <a:latin typeface="Arial"/>
              <a:cs typeface="Arial"/>
            </a:endParaRPr>
          </a:p>
        </p:txBody>
      </p:sp>
      <p:pic>
        <p:nvPicPr>
          <p:cNvPr id="1030" name="Picture 6" descr="Users Item Rating Matrix"/>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38400" y="3657600"/>
            <a:ext cx="3578225" cy="2500293"/>
          </a:xfrm>
          <a:prstGeom prst="rect">
            <a:avLst/>
          </a:prstGeom>
          <a:noFill/>
          <a:extLst>
            <a:ext uri="{909E8E84-426E-40DD-AFC4-6F175D3DCCD1}">
              <a14:hiddenFill xmlns="" xmlns:a14="http://schemas.microsoft.com/office/drawing/2010/main">
                <a:solidFill>
                  <a:srgbClr val="FFFFFF"/>
                </a:solidFill>
              </a14:hiddenFill>
            </a:ext>
          </a:extLst>
        </p:spPr>
      </p:pic>
      <p:sp>
        <p:nvSpPr>
          <p:cNvPr id="9" name="object 2"/>
          <p:cNvSpPr/>
          <p:nvPr/>
        </p:nvSpPr>
        <p:spPr>
          <a:xfrm>
            <a:off x="6834744" y="173364"/>
            <a:ext cx="2143377" cy="790687"/>
          </a:xfrm>
          <a:prstGeom prst="rect">
            <a:avLst/>
          </a:prstGeom>
          <a:blipFill>
            <a:blip r:embed="rId4" cstate="print"/>
            <a:stretch>
              <a:fillRect/>
            </a:stretch>
          </a:blipFill>
        </p:spPr>
        <p:txBody>
          <a:bodyPr wrap="square" lIns="0" tIns="0" rIns="0" bIns="0" rtlCol="0"/>
          <a:lstStyle/>
          <a:p>
            <a:endParaRPr/>
          </a:p>
        </p:txBody>
      </p:sp>
      <p:sp>
        <p:nvSpPr>
          <p:cNvPr id="10"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371959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txBox="1">
            <a:spLocks noGrp="1"/>
          </p:cNvSpPr>
          <p:nvPr>
            <p:ph type="title"/>
          </p:nvPr>
        </p:nvSpPr>
        <p:spPr>
          <a:xfrm>
            <a:off x="1391700" y="227420"/>
            <a:ext cx="6589199" cy="1280890"/>
          </a:xfrm>
          <a:prstGeom prst="rect">
            <a:avLst/>
          </a:prstGeom>
        </p:spPr>
        <p:txBody>
          <a:bodyPr vert="horz" wrap="square" lIns="0" tIns="0" rIns="0" bIns="0" rtlCol="0">
            <a:spAutoFit/>
          </a:bodyPr>
          <a:lstStyle/>
          <a:p>
            <a:pPr marL="12700">
              <a:lnSpc>
                <a:spcPct val="100000"/>
              </a:lnSpc>
            </a:pPr>
            <a:r>
              <a:rPr spc="-5" dirty="0"/>
              <a:t>Collaborative</a:t>
            </a:r>
            <a:r>
              <a:rPr spc="-70" dirty="0"/>
              <a:t> </a:t>
            </a:r>
            <a:r>
              <a:rPr spc="-5" dirty="0"/>
              <a:t>Filtering</a:t>
            </a:r>
          </a:p>
        </p:txBody>
      </p:sp>
      <p:sp>
        <p:nvSpPr>
          <p:cNvPr id="5" name="Rectangle 4"/>
          <p:cNvSpPr/>
          <p:nvPr/>
        </p:nvSpPr>
        <p:spPr>
          <a:xfrm>
            <a:off x="838199" y="855621"/>
            <a:ext cx="7696200" cy="1200329"/>
          </a:xfrm>
          <a:prstGeom prst="rect">
            <a:avLst/>
          </a:prstGeom>
        </p:spPr>
        <p:txBody>
          <a:bodyPr wrap="square">
            <a:spAutoFit/>
          </a:bodyPr>
          <a:lstStyle/>
          <a:p>
            <a:r>
              <a:rPr lang="en-US" dirty="0">
                <a:solidFill>
                  <a:srgbClr val="000000"/>
                </a:solidFill>
                <a:latin typeface="Lato"/>
              </a:rPr>
              <a:t>The factor matrices are also called latent feature models. The factor matrices represent hidden features which the algorithm tries to discover. One matrix tries to describe the latent or hidden features of each user, and one tries to describe latent properties of each movie.</a:t>
            </a:r>
            <a:endParaRPr lang="en-US" dirty="0"/>
          </a:p>
        </p:txBody>
      </p:sp>
      <p:pic>
        <p:nvPicPr>
          <p:cNvPr id="6" name="Picture 5"/>
          <p:cNvPicPr>
            <a:picLocks noChangeAspect="1"/>
          </p:cNvPicPr>
          <p:nvPr/>
        </p:nvPicPr>
        <p:blipFill>
          <a:blip r:embed="rId2"/>
          <a:stretch>
            <a:fillRect/>
          </a:stretch>
        </p:blipFill>
        <p:spPr>
          <a:xfrm>
            <a:off x="990600" y="2025470"/>
            <a:ext cx="6477000" cy="2190750"/>
          </a:xfrm>
          <a:prstGeom prst="rect">
            <a:avLst/>
          </a:prstGeom>
        </p:spPr>
      </p:pic>
      <p:sp>
        <p:nvSpPr>
          <p:cNvPr id="7" name="Rectangle 6"/>
          <p:cNvSpPr/>
          <p:nvPr/>
        </p:nvSpPr>
        <p:spPr>
          <a:xfrm>
            <a:off x="990599" y="4572000"/>
            <a:ext cx="7543799" cy="1200329"/>
          </a:xfrm>
          <a:prstGeom prst="rect">
            <a:avLst/>
          </a:prstGeom>
        </p:spPr>
        <p:txBody>
          <a:bodyPr wrap="square">
            <a:spAutoFit/>
          </a:bodyPr>
          <a:lstStyle/>
          <a:p>
            <a:r>
              <a:rPr lang="en-US" b="1" dirty="0">
                <a:solidFill>
                  <a:srgbClr val="FF0000"/>
                </a:solidFill>
                <a:latin typeface="Lato"/>
              </a:rPr>
              <a:t>ALS is an </a:t>
            </a:r>
            <a:r>
              <a:rPr lang="en-US" b="1" i="1" dirty="0">
                <a:solidFill>
                  <a:srgbClr val="FF0000"/>
                </a:solidFill>
                <a:latin typeface="Lato"/>
              </a:rPr>
              <a:t>iterative algorithm</a:t>
            </a:r>
            <a:r>
              <a:rPr lang="en-US" dirty="0">
                <a:solidFill>
                  <a:srgbClr val="000000"/>
                </a:solidFill>
                <a:latin typeface="Lato"/>
              </a:rPr>
              <a:t>. In each iteration, the algorithm alternatively fixes one factor matrix and solves for the other, and this process continues until it converges. This alternation between which matrix to optimize is where the "alternating" in the name comes from.</a:t>
            </a:r>
            <a:endParaRPr lang="en-US" dirty="0"/>
          </a:p>
        </p:txBody>
      </p:sp>
      <p:sp>
        <p:nvSpPr>
          <p:cNvPr id="8"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9"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345696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453"/>
            <a:ext cx="8577467" cy="482600"/>
          </a:xfrm>
        </p:spPr>
        <p:txBody>
          <a:bodyPr>
            <a:normAutofit fontScale="90000"/>
          </a:bodyPr>
          <a:lstStyle/>
          <a:p>
            <a:r>
              <a:rPr lang="en-US" b="1" dirty="0"/>
              <a:t>Typical Machine Learning Workflow</a:t>
            </a:r>
            <a:br>
              <a:rPr lang="en-US" b="1" dirty="0"/>
            </a:br>
            <a:endParaRPr lang="en-US" dirty="0"/>
          </a:p>
        </p:txBody>
      </p:sp>
      <p:sp>
        <p:nvSpPr>
          <p:cNvPr id="4" name="Rectangle 3"/>
          <p:cNvSpPr/>
          <p:nvPr/>
        </p:nvSpPr>
        <p:spPr>
          <a:xfrm>
            <a:off x="1524000" y="1905000"/>
            <a:ext cx="7010400" cy="369332"/>
          </a:xfrm>
          <a:prstGeom prst="rect">
            <a:avLst/>
          </a:prstGeom>
        </p:spPr>
        <p:txBody>
          <a:bodyPr wrap="square">
            <a:spAutoFit/>
          </a:bodyPr>
          <a:lstStyle/>
          <a:p>
            <a:r>
              <a:rPr lang="en-US" dirty="0">
                <a:solidFill>
                  <a:srgbClr val="000000"/>
                </a:solidFill>
                <a:latin typeface="Lato"/>
              </a:rPr>
              <a:t>A typical machine learning workflow is shown below.</a:t>
            </a:r>
            <a:endParaRPr lang="en-US" dirty="0"/>
          </a:p>
        </p:txBody>
      </p:sp>
      <p:pic>
        <p:nvPicPr>
          <p:cNvPr id="2050" name="Picture 2" descr="Machine Learning Workflow"/>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2667000"/>
            <a:ext cx="7268073" cy="28956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bject 2"/>
          <p:cNvSpPr/>
          <p:nvPr/>
        </p:nvSpPr>
        <p:spPr>
          <a:xfrm>
            <a:off x="7010400" y="173364"/>
            <a:ext cx="1967721" cy="790687"/>
          </a:xfrm>
          <a:prstGeom prst="rect">
            <a:avLst/>
          </a:prstGeom>
          <a:blipFill>
            <a:blip r:embed="rId3"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3558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0"/>
            <a:ext cx="1270" cy="6858000"/>
          </a:xfrm>
          <a:custGeom>
            <a:avLst/>
            <a:gdLst/>
            <a:ahLst/>
            <a:cxnLst/>
            <a:rect l="l" t="t" r="r" b="b"/>
            <a:pathLst>
              <a:path w="1269" h="6858000">
                <a:moveTo>
                  <a:pt x="0" y="0"/>
                </a:moveTo>
                <a:lnTo>
                  <a:pt x="1269" y="6858000"/>
                </a:lnTo>
              </a:path>
            </a:pathLst>
          </a:custGeom>
          <a:ln w="57146">
            <a:solidFill>
              <a:srgbClr val="FDC1AD"/>
            </a:solidFill>
          </a:ln>
        </p:spPr>
        <p:txBody>
          <a:bodyPr wrap="square" lIns="0" tIns="0" rIns="0" bIns="0" rtlCol="0"/>
          <a:lstStyle/>
          <a:p>
            <a:endParaRPr/>
          </a:p>
        </p:txBody>
      </p:sp>
      <p:sp>
        <p:nvSpPr>
          <p:cNvPr id="5" name="object 5"/>
          <p:cNvSpPr/>
          <p:nvPr/>
        </p:nvSpPr>
        <p:spPr>
          <a:xfrm>
            <a:off x="8915400" y="0"/>
            <a:ext cx="1270" cy="6858000"/>
          </a:xfrm>
          <a:custGeom>
            <a:avLst/>
            <a:gdLst/>
            <a:ahLst/>
            <a:cxnLst/>
            <a:rect l="l" t="t" r="r" b="b"/>
            <a:pathLst>
              <a:path w="1270" h="6858000">
                <a:moveTo>
                  <a:pt x="0" y="0"/>
                </a:moveTo>
                <a:lnTo>
                  <a:pt x="1270" y="6858000"/>
                </a:lnTo>
              </a:path>
            </a:pathLst>
          </a:custGeom>
          <a:ln w="9344">
            <a:solidFill>
              <a:srgbClr val="FD8536"/>
            </a:solidFill>
          </a:ln>
        </p:spPr>
        <p:txBody>
          <a:bodyPr wrap="square" lIns="0" tIns="0" rIns="0" bIns="0" rtlCol="0"/>
          <a:lstStyle/>
          <a:p>
            <a:endParaRPr/>
          </a:p>
        </p:txBody>
      </p:sp>
      <p:sp>
        <p:nvSpPr>
          <p:cNvPr id="8" name="object 8"/>
          <p:cNvSpPr txBox="1">
            <a:spLocks noGrp="1"/>
          </p:cNvSpPr>
          <p:nvPr>
            <p:ph type="title"/>
          </p:nvPr>
        </p:nvSpPr>
        <p:spPr>
          <a:xfrm>
            <a:off x="76200" y="227329"/>
            <a:ext cx="8336280" cy="553998"/>
          </a:xfrm>
          <a:prstGeom prst="rect">
            <a:avLst/>
          </a:prstGeom>
        </p:spPr>
        <p:txBody>
          <a:bodyPr vert="horz" wrap="square" lIns="0" tIns="0" rIns="0" bIns="0" rtlCol="0">
            <a:spAutoFit/>
          </a:bodyPr>
          <a:lstStyle/>
          <a:p>
            <a:pPr marL="12700">
              <a:lnSpc>
                <a:spcPct val="100000"/>
              </a:lnSpc>
            </a:pPr>
            <a:r>
              <a:rPr spc="-5" dirty="0"/>
              <a:t>Movie recommender Mllib</a:t>
            </a:r>
            <a:r>
              <a:rPr spc="-25" dirty="0"/>
              <a:t> </a:t>
            </a:r>
            <a:r>
              <a:rPr spc="-5" dirty="0"/>
              <a:t>example</a:t>
            </a:r>
          </a:p>
        </p:txBody>
      </p:sp>
      <p:sp>
        <p:nvSpPr>
          <p:cNvPr id="10" name="object 10"/>
          <p:cNvSpPr txBox="1"/>
          <p:nvPr/>
        </p:nvSpPr>
        <p:spPr>
          <a:xfrm>
            <a:off x="534669" y="868679"/>
            <a:ext cx="1926589" cy="365760"/>
          </a:xfrm>
          <a:prstGeom prst="rect">
            <a:avLst/>
          </a:prstGeom>
        </p:spPr>
        <p:txBody>
          <a:bodyPr vert="horz" wrap="square" lIns="0" tIns="0" rIns="0" bIns="0" rtlCol="0">
            <a:spAutoFit/>
          </a:bodyPr>
          <a:lstStyle/>
          <a:p>
            <a:pPr marL="12700">
              <a:lnSpc>
                <a:spcPct val="100000"/>
              </a:lnSpc>
            </a:pPr>
            <a:r>
              <a:rPr sz="3600" spc="-15" baseline="3472" dirty="0">
                <a:solidFill>
                  <a:srgbClr val="FD8536"/>
                </a:solidFill>
                <a:latin typeface="Wingdings"/>
                <a:cs typeface="Wingdings"/>
              </a:rPr>
              <a:t></a:t>
            </a:r>
            <a:r>
              <a:rPr sz="2400" spc="-10" dirty="0">
                <a:latin typeface="Century Schoolbook"/>
                <a:cs typeface="Century Schoolbook"/>
              </a:rPr>
              <a:t>Input </a:t>
            </a:r>
            <a:r>
              <a:rPr sz="2400" spc="-5" dirty="0">
                <a:latin typeface="Century Schoolbook"/>
                <a:cs typeface="Century Schoolbook"/>
              </a:rPr>
              <a:t>files</a:t>
            </a:r>
            <a:r>
              <a:rPr sz="2400" spc="-55" dirty="0">
                <a:latin typeface="Century Schoolbook"/>
                <a:cs typeface="Century Schoolbook"/>
              </a:rPr>
              <a:t> </a:t>
            </a:r>
            <a:r>
              <a:rPr sz="2400" dirty="0">
                <a:latin typeface="Century Schoolbook"/>
                <a:cs typeface="Century Schoolbook"/>
              </a:rPr>
              <a:t>:</a:t>
            </a:r>
            <a:endParaRPr sz="2400">
              <a:latin typeface="Century Schoolbook"/>
              <a:cs typeface="Century Schoolbook"/>
            </a:endParaRPr>
          </a:p>
        </p:txBody>
      </p:sp>
      <p:sp>
        <p:nvSpPr>
          <p:cNvPr id="11" name="object 11"/>
          <p:cNvSpPr txBox="1"/>
          <p:nvPr/>
        </p:nvSpPr>
        <p:spPr>
          <a:xfrm>
            <a:off x="899160" y="1449070"/>
            <a:ext cx="152400" cy="287655"/>
          </a:xfrm>
          <a:prstGeom prst="rect">
            <a:avLst/>
          </a:prstGeom>
        </p:spPr>
        <p:txBody>
          <a:bodyPr vert="horz" wrap="square" lIns="0" tIns="0" rIns="0" bIns="0" rtlCol="0">
            <a:spAutoFit/>
          </a:bodyPr>
          <a:lstStyle/>
          <a:p>
            <a:pPr marL="12700">
              <a:lnSpc>
                <a:spcPct val="100000"/>
              </a:lnSpc>
            </a:pPr>
            <a:r>
              <a:rPr sz="1800" dirty="0">
                <a:solidFill>
                  <a:srgbClr val="FD8536"/>
                </a:solidFill>
                <a:latin typeface="Wingdings 2"/>
                <a:cs typeface="Wingdings 2"/>
              </a:rPr>
              <a:t></a:t>
            </a:r>
            <a:endParaRPr sz="1800">
              <a:latin typeface="Wingdings 2"/>
              <a:cs typeface="Wingdings 2"/>
            </a:endParaRPr>
          </a:p>
        </p:txBody>
      </p:sp>
      <p:sp>
        <p:nvSpPr>
          <p:cNvPr id="12" name="object 12"/>
          <p:cNvSpPr txBox="1"/>
          <p:nvPr/>
        </p:nvSpPr>
        <p:spPr>
          <a:xfrm>
            <a:off x="1172210" y="1468120"/>
            <a:ext cx="1256030" cy="282575"/>
          </a:xfrm>
          <a:prstGeom prst="rect">
            <a:avLst/>
          </a:prstGeom>
        </p:spPr>
        <p:txBody>
          <a:bodyPr vert="horz" wrap="square" lIns="0" tIns="0" rIns="0" bIns="0" rtlCol="0">
            <a:spAutoFit/>
          </a:bodyPr>
          <a:lstStyle/>
          <a:p>
            <a:pPr marL="12700">
              <a:lnSpc>
                <a:spcPct val="100000"/>
              </a:lnSpc>
            </a:pPr>
            <a:r>
              <a:rPr sz="1800" spc="-10" dirty="0">
                <a:latin typeface="Century Schoolbook"/>
                <a:cs typeface="Century Schoolbook"/>
              </a:rPr>
              <a:t>R</a:t>
            </a:r>
            <a:r>
              <a:rPr sz="1800" spc="-5" dirty="0">
                <a:latin typeface="Century Schoolbook"/>
                <a:cs typeface="Century Schoolbook"/>
              </a:rPr>
              <a:t>at</a:t>
            </a:r>
            <a:r>
              <a:rPr sz="1800" spc="-10" dirty="0">
                <a:latin typeface="Century Schoolbook"/>
                <a:cs typeface="Century Schoolbook"/>
              </a:rPr>
              <a:t>i</a:t>
            </a:r>
            <a:r>
              <a:rPr sz="1800" spc="5" dirty="0">
                <a:latin typeface="Century Schoolbook"/>
                <a:cs typeface="Century Schoolbook"/>
              </a:rPr>
              <a:t>n</a:t>
            </a:r>
            <a:r>
              <a:rPr sz="1800" dirty="0">
                <a:latin typeface="Century Schoolbook"/>
                <a:cs typeface="Century Schoolbook"/>
              </a:rPr>
              <a:t>g</a:t>
            </a:r>
            <a:r>
              <a:rPr sz="1800" spc="-5" dirty="0">
                <a:latin typeface="Century Schoolbook"/>
                <a:cs typeface="Century Schoolbook"/>
              </a:rPr>
              <a:t>s.dat</a:t>
            </a:r>
            <a:endParaRPr sz="1800">
              <a:latin typeface="Century Schoolbook"/>
              <a:cs typeface="Century Schoolbook"/>
            </a:endParaRPr>
          </a:p>
        </p:txBody>
      </p:sp>
      <p:sp>
        <p:nvSpPr>
          <p:cNvPr id="13" name="object 13"/>
          <p:cNvSpPr txBox="1"/>
          <p:nvPr/>
        </p:nvSpPr>
        <p:spPr>
          <a:xfrm>
            <a:off x="1267460" y="1968500"/>
            <a:ext cx="5188585" cy="282575"/>
          </a:xfrm>
          <a:prstGeom prst="rect">
            <a:avLst/>
          </a:prstGeom>
        </p:spPr>
        <p:txBody>
          <a:bodyPr vert="horz" wrap="square" lIns="0" tIns="0" rIns="0" bIns="0" rtlCol="0">
            <a:spAutoFit/>
          </a:bodyPr>
          <a:lstStyle/>
          <a:p>
            <a:pPr marL="12700">
              <a:lnSpc>
                <a:spcPct val="100000"/>
              </a:lnSpc>
            </a:pPr>
            <a:r>
              <a:rPr sz="2700" spc="-7" baseline="3086" dirty="0">
                <a:solidFill>
                  <a:srgbClr val="DF752F"/>
                </a:solidFill>
                <a:latin typeface="Wingdings"/>
                <a:cs typeface="Wingdings"/>
              </a:rPr>
              <a:t></a:t>
            </a:r>
            <a:r>
              <a:rPr sz="1800" spc="-5" dirty="0">
                <a:latin typeface="Century Schoolbook"/>
                <a:cs typeface="Century Schoolbook"/>
              </a:rPr>
              <a:t>Format </a:t>
            </a:r>
            <a:r>
              <a:rPr sz="1800" dirty="0">
                <a:latin typeface="Century Schoolbook"/>
                <a:cs typeface="Century Schoolbook"/>
              </a:rPr>
              <a:t>:</a:t>
            </a:r>
            <a:r>
              <a:rPr sz="1800" spc="-40" dirty="0">
                <a:latin typeface="Century Schoolbook"/>
                <a:cs typeface="Century Schoolbook"/>
              </a:rPr>
              <a:t> </a:t>
            </a:r>
            <a:r>
              <a:rPr sz="1800" spc="-5" dirty="0">
                <a:latin typeface="Century Schoolbook"/>
                <a:cs typeface="Century Schoolbook"/>
              </a:rPr>
              <a:t>UserID::MovieID::</a:t>
            </a:r>
            <a:r>
              <a:rPr sz="1800" spc="-5" dirty="0" smtClean="0">
                <a:latin typeface="Century Schoolbook"/>
                <a:cs typeface="Century Schoolbook"/>
              </a:rPr>
              <a:t>Rating</a:t>
            </a:r>
            <a:endParaRPr sz="1800" dirty="0">
              <a:latin typeface="Century Schoolbook"/>
              <a:cs typeface="Century Schoolbook"/>
            </a:endParaRPr>
          </a:p>
        </p:txBody>
      </p:sp>
      <p:sp>
        <p:nvSpPr>
          <p:cNvPr id="14" name="object 14"/>
          <p:cNvSpPr txBox="1"/>
          <p:nvPr/>
        </p:nvSpPr>
        <p:spPr>
          <a:xfrm>
            <a:off x="899160" y="2457450"/>
            <a:ext cx="152400" cy="287655"/>
          </a:xfrm>
          <a:prstGeom prst="rect">
            <a:avLst/>
          </a:prstGeom>
        </p:spPr>
        <p:txBody>
          <a:bodyPr vert="horz" wrap="square" lIns="0" tIns="0" rIns="0" bIns="0" rtlCol="0">
            <a:spAutoFit/>
          </a:bodyPr>
          <a:lstStyle/>
          <a:p>
            <a:pPr marL="12700">
              <a:lnSpc>
                <a:spcPct val="100000"/>
              </a:lnSpc>
            </a:pPr>
            <a:r>
              <a:rPr sz="1800" dirty="0">
                <a:solidFill>
                  <a:srgbClr val="FD8536"/>
                </a:solidFill>
                <a:latin typeface="Wingdings 2"/>
                <a:cs typeface="Wingdings 2"/>
              </a:rPr>
              <a:t></a:t>
            </a:r>
            <a:endParaRPr sz="1800" dirty="0">
              <a:latin typeface="Wingdings 2"/>
              <a:cs typeface="Wingdings 2"/>
            </a:endParaRPr>
          </a:p>
        </p:txBody>
      </p:sp>
      <p:sp>
        <p:nvSpPr>
          <p:cNvPr id="15" name="object 15"/>
          <p:cNvSpPr txBox="1"/>
          <p:nvPr/>
        </p:nvSpPr>
        <p:spPr>
          <a:xfrm>
            <a:off x="1172210" y="2477770"/>
            <a:ext cx="1180465" cy="282575"/>
          </a:xfrm>
          <a:prstGeom prst="rect">
            <a:avLst/>
          </a:prstGeom>
        </p:spPr>
        <p:txBody>
          <a:bodyPr vert="horz" wrap="square" lIns="0" tIns="0" rIns="0" bIns="0" rtlCol="0">
            <a:spAutoFit/>
          </a:bodyPr>
          <a:lstStyle/>
          <a:p>
            <a:pPr marL="12700">
              <a:lnSpc>
                <a:spcPct val="100000"/>
              </a:lnSpc>
            </a:pPr>
            <a:r>
              <a:rPr sz="1800" spc="-5" dirty="0">
                <a:latin typeface="Century Schoolbook"/>
                <a:cs typeface="Century Schoolbook"/>
              </a:rPr>
              <a:t>Movies.dat</a:t>
            </a:r>
            <a:endParaRPr sz="1800" dirty="0">
              <a:latin typeface="Century Schoolbook"/>
              <a:cs typeface="Century Schoolbook"/>
            </a:endParaRPr>
          </a:p>
        </p:txBody>
      </p:sp>
      <p:sp>
        <p:nvSpPr>
          <p:cNvPr id="16" name="object 16"/>
          <p:cNvSpPr txBox="1"/>
          <p:nvPr/>
        </p:nvSpPr>
        <p:spPr>
          <a:xfrm>
            <a:off x="534669" y="2971800"/>
            <a:ext cx="3533140" cy="546303"/>
          </a:xfrm>
          <a:prstGeom prst="rect">
            <a:avLst/>
          </a:prstGeom>
        </p:spPr>
        <p:txBody>
          <a:bodyPr vert="horz" wrap="square" lIns="0" tIns="0" rIns="0" bIns="0" rtlCol="0">
            <a:spAutoFit/>
          </a:bodyPr>
          <a:lstStyle/>
          <a:p>
            <a:pPr marL="744855">
              <a:lnSpc>
                <a:spcPct val="100000"/>
              </a:lnSpc>
            </a:pPr>
            <a:r>
              <a:rPr sz="2700" spc="-7" baseline="3086" dirty="0">
                <a:solidFill>
                  <a:srgbClr val="DF752F"/>
                </a:solidFill>
                <a:latin typeface="Wingdings"/>
                <a:cs typeface="Wingdings"/>
              </a:rPr>
              <a:t></a:t>
            </a:r>
            <a:r>
              <a:rPr sz="1800" spc="-5" dirty="0">
                <a:latin typeface="Century Schoolbook"/>
                <a:cs typeface="Century Schoolbook"/>
              </a:rPr>
              <a:t>MovieID::Title::Genres</a:t>
            </a:r>
            <a:endParaRPr sz="1800" dirty="0">
              <a:latin typeface="Century Schoolbook"/>
              <a:cs typeface="Century Schoolbook"/>
            </a:endParaRPr>
          </a:p>
          <a:p>
            <a:pPr>
              <a:lnSpc>
                <a:spcPct val="100000"/>
              </a:lnSpc>
              <a:spcBef>
                <a:spcPts val="5"/>
              </a:spcBef>
            </a:pPr>
            <a:endParaRPr sz="1750" dirty="0">
              <a:latin typeface="Times New Roman"/>
              <a:cs typeface="Times New Roman"/>
            </a:endParaRPr>
          </a:p>
        </p:txBody>
      </p:sp>
      <p:sp>
        <p:nvSpPr>
          <p:cNvPr id="21" name="object 15"/>
          <p:cNvSpPr txBox="1"/>
          <p:nvPr/>
        </p:nvSpPr>
        <p:spPr>
          <a:xfrm>
            <a:off x="1324610" y="3531667"/>
            <a:ext cx="1180465" cy="282575"/>
          </a:xfrm>
          <a:prstGeom prst="rect">
            <a:avLst/>
          </a:prstGeom>
        </p:spPr>
        <p:txBody>
          <a:bodyPr vert="horz" wrap="square" lIns="0" tIns="0" rIns="0" bIns="0" rtlCol="0">
            <a:spAutoFit/>
          </a:bodyPr>
          <a:lstStyle/>
          <a:p>
            <a:pPr marL="12700">
              <a:lnSpc>
                <a:spcPct val="100000"/>
              </a:lnSpc>
            </a:pPr>
            <a:r>
              <a:rPr lang="en-US" sz="1800" spc="-5" dirty="0" err="1" smtClean="0">
                <a:latin typeface="Century Schoolbook"/>
                <a:cs typeface="Century Schoolbook"/>
              </a:rPr>
              <a:t>users</a:t>
            </a:r>
            <a:r>
              <a:rPr sz="1800" spc="-5" dirty="0" err="1" smtClean="0">
                <a:latin typeface="Century Schoolbook"/>
                <a:cs typeface="Century Schoolbook"/>
              </a:rPr>
              <a:t>dat</a:t>
            </a:r>
            <a:endParaRPr sz="1800" dirty="0">
              <a:latin typeface="Century Schoolbook"/>
              <a:cs typeface="Century Schoolbook"/>
            </a:endParaRPr>
          </a:p>
        </p:txBody>
      </p:sp>
      <p:sp>
        <p:nvSpPr>
          <p:cNvPr id="22" name="object 16"/>
          <p:cNvSpPr txBox="1"/>
          <p:nvPr/>
        </p:nvSpPr>
        <p:spPr>
          <a:xfrm>
            <a:off x="687068" y="4025697"/>
            <a:ext cx="6323331" cy="276999"/>
          </a:xfrm>
          <a:prstGeom prst="rect">
            <a:avLst/>
          </a:prstGeom>
        </p:spPr>
        <p:txBody>
          <a:bodyPr vert="horz" wrap="square" lIns="0" tIns="0" rIns="0" bIns="0" rtlCol="0">
            <a:spAutoFit/>
          </a:bodyPr>
          <a:lstStyle/>
          <a:p>
            <a:pPr marL="744855">
              <a:lnSpc>
                <a:spcPct val="100000"/>
              </a:lnSpc>
            </a:pPr>
            <a:r>
              <a:rPr sz="2700" spc="-7" baseline="3086" dirty="0" smtClean="0">
                <a:solidFill>
                  <a:srgbClr val="DF752F"/>
                </a:solidFill>
                <a:latin typeface="Wingdings"/>
                <a:cs typeface="Wingdings"/>
              </a:rPr>
              <a:t></a:t>
            </a:r>
            <a:r>
              <a:rPr lang="en-US" spc="-5" dirty="0" err="1">
                <a:latin typeface="Century Schoolbook"/>
                <a:cs typeface="Century Schoolbook"/>
              </a:rPr>
              <a:t>UserID</a:t>
            </a:r>
            <a:r>
              <a:rPr lang="en-US" spc="-5" dirty="0">
                <a:latin typeface="Century Schoolbook"/>
                <a:cs typeface="Century Schoolbook"/>
              </a:rPr>
              <a:t>::Gender::Age::Occupation::Zip-code</a:t>
            </a:r>
            <a:endParaRPr sz="1750" dirty="0">
              <a:latin typeface="Times New Roman"/>
              <a:cs typeface="Times New Roman"/>
            </a:endParaRPr>
          </a:p>
        </p:txBody>
      </p:sp>
      <p:sp>
        <p:nvSpPr>
          <p:cNvPr id="25" name="object 14"/>
          <p:cNvSpPr txBox="1"/>
          <p:nvPr/>
        </p:nvSpPr>
        <p:spPr>
          <a:xfrm>
            <a:off x="914400" y="3525317"/>
            <a:ext cx="152400" cy="287655"/>
          </a:xfrm>
          <a:prstGeom prst="rect">
            <a:avLst/>
          </a:prstGeom>
        </p:spPr>
        <p:txBody>
          <a:bodyPr vert="horz" wrap="square" lIns="0" tIns="0" rIns="0" bIns="0" rtlCol="0">
            <a:spAutoFit/>
          </a:bodyPr>
          <a:lstStyle/>
          <a:p>
            <a:pPr marL="12700">
              <a:lnSpc>
                <a:spcPct val="100000"/>
              </a:lnSpc>
            </a:pPr>
            <a:r>
              <a:rPr sz="1800" dirty="0">
                <a:solidFill>
                  <a:srgbClr val="FD8536"/>
                </a:solidFill>
                <a:latin typeface="Wingdings 2"/>
                <a:cs typeface="Wingdings 2"/>
              </a:rPr>
              <a:t></a:t>
            </a:r>
            <a:endParaRPr sz="1800" dirty="0">
              <a:latin typeface="Wingdings 2"/>
              <a:cs typeface="Wingdings 2"/>
            </a:endParaRPr>
          </a:p>
        </p:txBody>
      </p:sp>
      <p:sp>
        <p:nvSpPr>
          <p:cNvPr id="17"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18"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520963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4" name="object 2"/>
          <p:cNvSpPr txBox="1"/>
          <p:nvPr/>
        </p:nvSpPr>
        <p:spPr>
          <a:xfrm>
            <a:off x="0" y="2499007"/>
            <a:ext cx="7143115" cy="1226820"/>
          </a:xfrm>
          <a:prstGeom prst="rect">
            <a:avLst/>
          </a:prstGeom>
        </p:spPr>
        <p:txBody>
          <a:bodyPr vert="horz" wrap="square" lIns="0" tIns="0" rIns="0" bIns="0" rtlCol="0">
            <a:spAutoFit/>
          </a:bodyPr>
          <a:lstStyle/>
          <a:p>
            <a:pPr marL="283210" marR="5080" indent="-270510">
              <a:lnSpc>
                <a:spcPct val="100000"/>
              </a:lnSpc>
              <a:buClr>
                <a:srgbClr val="FD8536"/>
              </a:buClr>
              <a:buFont typeface="Wingdings"/>
              <a:buChar char=""/>
              <a:tabLst>
                <a:tab pos="283210" algn="l"/>
              </a:tabLst>
            </a:pPr>
            <a:r>
              <a:rPr sz="1600" dirty="0">
                <a:latin typeface="Century Schoolbook"/>
                <a:cs typeface="Century Schoolbook"/>
              </a:rPr>
              <a:t>For </a:t>
            </a:r>
            <a:r>
              <a:rPr sz="1600" spc="-5" dirty="0">
                <a:latin typeface="Century Schoolbook"/>
                <a:cs typeface="Century Schoolbook"/>
              </a:rPr>
              <a:t>any Spark computation, </a:t>
            </a:r>
            <a:r>
              <a:rPr sz="1600" spc="-10" dirty="0">
                <a:latin typeface="Century Schoolbook"/>
                <a:cs typeface="Century Schoolbook"/>
              </a:rPr>
              <a:t>we </a:t>
            </a:r>
            <a:r>
              <a:rPr sz="1600" spc="-5" dirty="0">
                <a:latin typeface="Century Schoolbook"/>
                <a:cs typeface="Century Schoolbook"/>
              </a:rPr>
              <a:t>first create </a:t>
            </a:r>
            <a:r>
              <a:rPr sz="1600" dirty="0">
                <a:latin typeface="Century Schoolbook"/>
                <a:cs typeface="Century Schoolbook"/>
              </a:rPr>
              <a:t>a </a:t>
            </a:r>
            <a:r>
              <a:rPr sz="1600" spc="-5" dirty="0">
                <a:latin typeface="Century Schoolbook"/>
                <a:cs typeface="Century Schoolbook"/>
              </a:rPr>
              <a:t>SparkConf object and use it  </a:t>
            </a:r>
            <a:r>
              <a:rPr sz="1600" dirty="0">
                <a:latin typeface="Century Schoolbook"/>
                <a:cs typeface="Century Schoolbook"/>
              </a:rPr>
              <a:t>to </a:t>
            </a:r>
            <a:r>
              <a:rPr sz="1600" spc="-5" dirty="0">
                <a:latin typeface="Century Schoolbook"/>
                <a:cs typeface="Century Schoolbook"/>
              </a:rPr>
              <a:t>create </a:t>
            </a:r>
            <a:r>
              <a:rPr sz="1600" dirty="0">
                <a:latin typeface="Century Schoolbook"/>
                <a:cs typeface="Century Schoolbook"/>
              </a:rPr>
              <a:t>a </a:t>
            </a:r>
            <a:r>
              <a:rPr sz="1600" spc="-5" dirty="0">
                <a:latin typeface="Century Schoolbook"/>
                <a:cs typeface="Century Schoolbook"/>
              </a:rPr>
              <a:t>SparkContext object. Since we will be using spark-submit to  execute the </a:t>
            </a:r>
            <a:r>
              <a:rPr sz="1600" spc="-10" dirty="0">
                <a:latin typeface="Century Schoolbook"/>
                <a:cs typeface="Century Schoolbook"/>
              </a:rPr>
              <a:t>programs </a:t>
            </a:r>
            <a:r>
              <a:rPr sz="1600" spc="-5" dirty="0">
                <a:latin typeface="Century Schoolbook"/>
                <a:cs typeface="Century Schoolbook"/>
              </a:rPr>
              <a:t>in this tutorial (more </a:t>
            </a:r>
            <a:r>
              <a:rPr sz="1600" dirty="0">
                <a:latin typeface="Century Schoolbook"/>
                <a:cs typeface="Century Schoolbook"/>
              </a:rPr>
              <a:t>on </a:t>
            </a:r>
            <a:r>
              <a:rPr sz="1600" spc="-5" dirty="0">
                <a:latin typeface="Century Schoolbook"/>
                <a:cs typeface="Century Schoolbook"/>
              </a:rPr>
              <a:t>spark-submit in the next  section), we only need </a:t>
            </a:r>
            <a:r>
              <a:rPr sz="1600" dirty="0">
                <a:latin typeface="Century Schoolbook"/>
                <a:cs typeface="Century Schoolbook"/>
              </a:rPr>
              <a:t>to </a:t>
            </a:r>
            <a:r>
              <a:rPr sz="1600" spc="-10" dirty="0">
                <a:latin typeface="Century Schoolbook"/>
                <a:cs typeface="Century Schoolbook"/>
              </a:rPr>
              <a:t>configure </a:t>
            </a:r>
            <a:r>
              <a:rPr sz="1600" spc="-5" dirty="0">
                <a:latin typeface="Century Schoolbook"/>
                <a:cs typeface="Century Schoolbook"/>
              </a:rPr>
              <a:t>the executor memory allocation and  give the program </a:t>
            </a:r>
            <a:r>
              <a:rPr sz="1600" dirty="0">
                <a:latin typeface="Century Schoolbook"/>
                <a:cs typeface="Century Schoolbook"/>
              </a:rPr>
              <a:t>a </a:t>
            </a:r>
            <a:r>
              <a:rPr sz="1600" spc="-5" dirty="0">
                <a:latin typeface="Century Schoolbook"/>
                <a:cs typeface="Century Schoolbook"/>
              </a:rPr>
              <a:t>name, e.g.</a:t>
            </a:r>
            <a:r>
              <a:rPr sz="1600" spc="-55" dirty="0">
                <a:latin typeface="Century Schoolbook"/>
                <a:cs typeface="Century Schoolbook"/>
              </a:rPr>
              <a:t> </a:t>
            </a:r>
            <a:r>
              <a:rPr sz="1600" spc="-5" dirty="0">
                <a:latin typeface="Century Schoolbook"/>
                <a:cs typeface="Century Schoolbook"/>
              </a:rPr>
              <a:t>“MovieLensALS”</a:t>
            </a:r>
            <a:endParaRPr sz="1600" dirty="0">
              <a:latin typeface="Century Schoolbook"/>
              <a:cs typeface="Century Schoolbook"/>
            </a:endParaRPr>
          </a:p>
        </p:txBody>
      </p:sp>
      <p:sp>
        <p:nvSpPr>
          <p:cNvPr id="5" name="Rectangle 4"/>
          <p:cNvSpPr/>
          <p:nvPr/>
        </p:nvSpPr>
        <p:spPr>
          <a:xfrm>
            <a:off x="1447800" y="4038600"/>
            <a:ext cx="6019800" cy="646331"/>
          </a:xfrm>
          <a:prstGeom prst="rect">
            <a:avLst/>
          </a:prstGeom>
        </p:spPr>
        <p:txBody>
          <a:bodyPr wrap="square">
            <a:spAutoFit/>
          </a:bodyPr>
          <a:lstStyle/>
          <a:p>
            <a:r>
              <a:rPr lang="en-US" dirty="0" err="1"/>
              <a:t>val</a:t>
            </a:r>
            <a:r>
              <a:rPr lang="en-US" dirty="0"/>
              <a:t> </a:t>
            </a:r>
            <a:r>
              <a:rPr lang="en-US" dirty="0" err="1"/>
              <a:t>sqlContext</a:t>
            </a:r>
            <a:r>
              <a:rPr lang="en-US" dirty="0"/>
              <a:t> = new </a:t>
            </a:r>
            <a:r>
              <a:rPr lang="en-US" dirty="0" err="1"/>
              <a:t>org.apache.spark.sql.SQLContext</a:t>
            </a:r>
            <a:r>
              <a:rPr lang="en-US" dirty="0"/>
              <a:t>(</a:t>
            </a:r>
            <a:r>
              <a:rPr lang="en-US" dirty="0" err="1"/>
              <a:t>sc</a:t>
            </a:r>
            <a:r>
              <a:rPr lang="en-US" dirty="0"/>
              <a:t>)</a:t>
            </a:r>
          </a:p>
        </p:txBody>
      </p:sp>
      <p:sp>
        <p:nvSpPr>
          <p:cNvPr id="6"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7"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65297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a:spLocks noGrp="1"/>
          </p:cNvSpPr>
          <p:nvPr>
            <p:ph type="title"/>
          </p:nvPr>
        </p:nvSpPr>
        <p:spPr>
          <a:xfrm>
            <a:off x="457200" y="457200"/>
            <a:ext cx="7696200" cy="1107996"/>
          </a:xfrm>
          <a:prstGeom prst="rect">
            <a:avLst/>
          </a:prstGeom>
        </p:spPr>
        <p:txBody>
          <a:bodyPr vert="horz" wrap="square" lIns="0" tIns="0" rIns="0" bIns="0" rtlCol="0">
            <a:spAutoFit/>
          </a:bodyPr>
          <a:lstStyle/>
          <a:p>
            <a:r>
              <a:rPr lang="en-US" dirty="0" smtClean="0"/>
              <a:t>What is Machine Learning?</a:t>
            </a:r>
            <a:br>
              <a:rPr lang="en-US" dirty="0" smtClean="0"/>
            </a:br>
            <a:endParaRPr lang="en-US" b="1" dirty="0"/>
          </a:p>
        </p:txBody>
      </p:sp>
      <p:sp>
        <p:nvSpPr>
          <p:cNvPr id="3"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4"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Rectangle 4"/>
          <p:cNvSpPr/>
          <p:nvPr/>
        </p:nvSpPr>
        <p:spPr>
          <a:xfrm>
            <a:off x="304800" y="1905000"/>
            <a:ext cx="8839200" cy="2677656"/>
          </a:xfrm>
          <a:prstGeom prst="rect">
            <a:avLst/>
          </a:prstGeom>
        </p:spPr>
        <p:txBody>
          <a:bodyPr wrap="square">
            <a:spAutoFit/>
          </a:bodyPr>
          <a:lstStyle/>
          <a:p>
            <a:r>
              <a:rPr lang="en-US" sz="2400" dirty="0" smtClean="0"/>
              <a:t>● Machine learning is a method of data analysis that</a:t>
            </a:r>
          </a:p>
          <a:p>
            <a:r>
              <a:rPr lang="en-US" sz="2400" dirty="0" smtClean="0"/>
              <a:t>automates analytical model building.</a:t>
            </a:r>
          </a:p>
          <a:p>
            <a:endParaRPr lang="en-US" sz="2400" dirty="0" smtClean="0"/>
          </a:p>
          <a:p>
            <a:endParaRPr lang="en-US" sz="2400" dirty="0" smtClean="0"/>
          </a:p>
          <a:p>
            <a:r>
              <a:rPr lang="en-US" sz="2400" dirty="0" smtClean="0"/>
              <a:t>● Using algorithms that iteratively learn from data, machine</a:t>
            </a:r>
          </a:p>
          <a:p>
            <a:r>
              <a:rPr lang="en-US" sz="2400" dirty="0" smtClean="0"/>
              <a:t>learning allows computers to find hidden insights without</a:t>
            </a:r>
          </a:p>
          <a:p>
            <a:r>
              <a:rPr lang="en-US" sz="2400" dirty="0" smtClean="0"/>
              <a:t>being explicitly programmed where to look.</a:t>
            </a:r>
            <a:endParaRPr lang="en-US" sz="2400" dirty="0"/>
          </a:p>
        </p:txBody>
      </p:sp>
    </p:spTree>
    <p:extLst>
      <p:ext uri="{BB962C8B-B14F-4D97-AF65-F5344CB8AC3E}">
        <p14:creationId xmlns="" xmlns:p14="http://schemas.microsoft.com/office/powerpoint/2010/main" val="4258307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0"/>
            <a:ext cx="1270" cy="6858000"/>
          </a:xfrm>
          <a:custGeom>
            <a:avLst/>
            <a:gdLst/>
            <a:ahLst/>
            <a:cxnLst/>
            <a:rect l="l" t="t" r="r" b="b"/>
            <a:pathLst>
              <a:path w="1269" h="6858000">
                <a:moveTo>
                  <a:pt x="0" y="0"/>
                </a:moveTo>
                <a:lnTo>
                  <a:pt x="1269" y="6858000"/>
                </a:lnTo>
              </a:path>
            </a:pathLst>
          </a:custGeom>
          <a:ln w="57146">
            <a:solidFill>
              <a:srgbClr val="FDC1AD"/>
            </a:solidFill>
          </a:ln>
        </p:spPr>
        <p:txBody>
          <a:bodyPr wrap="square" lIns="0" tIns="0" rIns="0" bIns="0" rtlCol="0"/>
          <a:lstStyle/>
          <a:p>
            <a:endParaRPr/>
          </a:p>
        </p:txBody>
      </p:sp>
      <p:sp>
        <p:nvSpPr>
          <p:cNvPr id="3" name="object 3"/>
          <p:cNvSpPr/>
          <p:nvPr/>
        </p:nvSpPr>
        <p:spPr>
          <a:xfrm>
            <a:off x="8839200" y="3429000"/>
            <a:ext cx="142875" cy="0"/>
          </a:xfrm>
          <a:custGeom>
            <a:avLst/>
            <a:gdLst/>
            <a:ahLst/>
            <a:cxnLst/>
            <a:rect l="l" t="t" r="r" b="b"/>
            <a:pathLst>
              <a:path w="142875">
                <a:moveTo>
                  <a:pt x="0" y="0"/>
                </a:moveTo>
                <a:lnTo>
                  <a:pt x="142875" y="0"/>
                </a:lnTo>
              </a:path>
            </a:pathLst>
          </a:custGeom>
          <a:ln w="19048">
            <a:solidFill>
              <a:srgbClr val="FD8536"/>
            </a:solidFill>
          </a:ln>
        </p:spPr>
        <p:txBody>
          <a:bodyPr wrap="square" lIns="0" tIns="0" rIns="0" bIns="0" rtlCol="0"/>
          <a:lstStyle/>
          <a:p>
            <a:endParaRPr/>
          </a:p>
        </p:txBody>
      </p:sp>
      <p:sp>
        <p:nvSpPr>
          <p:cNvPr id="5" name="object 5"/>
          <p:cNvSpPr/>
          <p:nvPr/>
        </p:nvSpPr>
        <p:spPr>
          <a:xfrm>
            <a:off x="8915400" y="0"/>
            <a:ext cx="1270" cy="6858000"/>
          </a:xfrm>
          <a:custGeom>
            <a:avLst/>
            <a:gdLst/>
            <a:ahLst/>
            <a:cxnLst/>
            <a:rect l="l" t="t" r="r" b="b"/>
            <a:pathLst>
              <a:path w="1270" h="6858000">
                <a:moveTo>
                  <a:pt x="0" y="0"/>
                </a:moveTo>
                <a:lnTo>
                  <a:pt x="1270" y="6858000"/>
                </a:lnTo>
              </a:path>
            </a:pathLst>
          </a:custGeom>
          <a:ln w="9344">
            <a:solidFill>
              <a:srgbClr val="FD8536"/>
            </a:solidFill>
          </a:ln>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Splitting the training</a:t>
            </a:r>
            <a:r>
              <a:rPr spc="-70" dirty="0"/>
              <a:t> </a:t>
            </a:r>
            <a:r>
              <a:rPr spc="-5" dirty="0"/>
              <a:t>data</a:t>
            </a:r>
          </a:p>
        </p:txBody>
      </p:sp>
      <p:sp>
        <p:nvSpPr>
          <p:cNvPr id="9" name="object 9"/>
          <p:cNvSpPr txBox="1"/>
          <p:nvPr/>
        </p:nvSpPr>
        <p:spPr>
          <a:xfrm>
            <a:off x="534669" y="1023620"/>
            <a:ext cx="7298055" cy="730250"/>
          </a:xfrm>
          <a:prstGeom prst="rect">
            <a:avLst/>
          </a:prstGeom>
        </p:spPr>
        <p:txBody>
          <a:bodyPr vert="horz" wrap="square" lIns="0" tIns="0" rIns="0" bIns="0" rtlCol="0">
            <a:spAutoFit/>
          </a:bodyPr>
          <a:lstStyle/>
          <a:p>
            <a:pPr marL="283210" marR="5080" indent="-270510" algn="just">
              <a:lnSpc>
                <a:spcPct val="100000"/>
              </a:lnSpc>
              <a:buClr>
                <a:srgbClr val="FD8536"/>
              </a:buClr>
              <a:buFont typeface="Wingdings"/>
              <a:buChar char=""/>
              <a:tabLst>
                <a:tab pos="283210" algn="l"/>
              </a:tabLst>
            </a:pPr>
            <a:r>
              <a:rPr sz="1600" spc="-5" dirty="0">
                <a:latin typeface="Century Schoolbook"/>
                <a:cs typeface="Century Schoolbook"/>
              </a:rPr>
              <a:t>We will use MLlib’s ALS to train </a:t>
            </a:r>
            <a:r>
              <a:rPr sz="1600" dirty="0">
                <a:latin typeface="Century Schoolbook"/>
                <a:cs typeface="Century Schoolbook"/>
              </a:rPr>
              <a:t>a </a:t>
            </a:r>
            <a:r>
              <a:rPr sz="1600" spc="-5" dirty="0">
                <a:latin typeface="Century Schoolbook"/>
                <a:cs typeface="Century Schoolbook"/>
              </a:rPr>
              <a:t>MatrixFactorizationModel, </a:t>
            </a:r>
            <a:r>
              <a:rPr sz="1600" spc="-10" dirty="0">
                <a:latin typeface="Century Schoolbook"/>
                <a:cs typeface="Century Schoolbook"/>
              </a:rPr>
              <a:t>which </a:t>
            </a:r>
            <a:r>
              <a:rPr sz="1600" spc="-5" dirty="0">
                <a:latin typeface="Century Schoolbook"/>
                <a:cs typeface="Century Schoolbook"/>
              </a:rPr>
              <a:t>takes  </a:t>
            </a:r>
            <a:r>
              <a:rPr sz="1600" dirty="0">
                <a:latin typeface="Century Schoolbook"/>
                <a:cs typeface="Century Schoolbook"/>
              </a:rPr>
              <a:t>a </a:t>
            </a:r>
            <a:r>
              <a:rPr sz="1600" spc="-10" dirty="0">
                <a:latin typeface="Century Schoolbook"/>
                <a:cs typeface="Century Schoolbook"/>
              </a:rPr>
              <a:t>RDD[Rating] </a:t>
            </a:r>
            <a:r>
              <a:rPr sz="1600" spc="-5" dirty="0">
                <a:latin typeface="Century Schoolbook"/>
                <a:cs typeface="Century Schoolbook"/>
              </a:rPr>
              <a:t>object as </a:t>
            </a:r>
            <a:r>
              <a:rPr sz="1600" spc="-10" dirty="0">
                <a:latin typeface="Century Schoolbook"/>
                <a:cs typeface="Century Schoolbook"/>
              </a:rPr>
              <a:t>input </a:t>
            </a:r>
            <a:r>
              <a:rPr sz="1600" dirty="0">
                <a:latin typeface="Century Schoolbook"/>
                <a:cs typeface="Century Schoolbook"/>
              </a:rPr>
              <a:t>in </a:t>
            </a:r>
            <a:r>
              <a:rPr sz="1600" spc="-5" dirty="0">
                <a:latin typeface="Century Schoolbook"/>
                <a:cs typeface="Century Schoolbook"/>
              </a:rPr>
              <a:t>Scala </a:t>
            </a:r>
            <a:r>
              <a:rPr sz="1600" spc="-10" dirty="0">
                <a:latin typeface="Century Schoolbook"/>
                <a:cs typeface="Century Schoolbook"/>
              </a:rPr>
              <a:t>and </a:t>
            </a:r>
            <a:r>
              <a:rPr sz="1600" spc="-5" dirty="0">
                <a:latin typeface="Century Schoolbook"/>
                <a:cs typeface="Century Schoolbook"/>
              </a:rPr>
              <a:t>RDD[(user, product, rating)] </a:t>
            </a:r>
            <a:r>
              <a:rPr sz="1600" dirty="0">
                <a:latin typeface="Century Schoolbook"/>
                <a:cs typeface="Century Schoolbook"/>
              </a:rPr>
              <a:t>in  </a:t>
            </a:r>
            <a:r>
              <a:rPr sz="1600" spc="-5" dirty="0">
                <a:latin typeface="Century Schoolbook"/>
                <a:cs typeface="Century Schoolbook"/>
              </a:rPr>
              <a:t>Python.</a:t>
            </a:r>
            <a:endParaRPr sz="1600">
              <a:latin typeface="Century Schoolbook"/>
              <a:cs typeface="Century Schoolbook"/>
            </a:endParaRPr>
          </a:p>
        </p:txBody>
      </p:sp>
      <p:sp>
        <p:nvSpPr>
          <p:cNvPr id="10" name="object 10"/>
          <p:cNvSpPr txBox="1"/>
          <p:nvPr/>
        </p:nvSpPr>
        <p:spPr>
          <a:xfrm>
            <a:off x="534669" y="1997709"/>
            <a:ext cx="207010" cy="254635"/>
          </a:xfrm>
          <a:prstGeom prst="rect">
            <a:avLst/>
          </a:prstGeom>
        </p:spPr>
        <p:txBody>
          <a:bodyPr vert="horz" wrap="square" lIns="0" tIns="0" rIns="0" bIns="0" rtlCol="0">
            <a:spAutoFit/>
          </a:bodyPr>
          <a:lstStyle/>
          <a:p>
            <a:pPr marL="12700">
              <a:lnSpc>
                <a:spcPct val="100000"/>
              </a:lnSpc>
            </a:pPr>
            <a:r>
              <a:rPr sz="1600" dirty="0">
                <a:solidFill>
                  <a:srgbClr val="FD8536"/>
                </a:solidFill>
                <a:latin typeface="Wingdings"/>
                <a:cs typeface="Wingdings"/>
              </a:rPr>
              <a:t></a:t>
            </a:r>
            <a:endParaRPr sz="1600">
              <a:latin typeface="Wingdings"/>
              <a:cs typeface="Wingdings"/>
            </a:endParaRPr>
          </a:p>
        </p:txBody>
      </p:sp>
      <p:sp>
        <p:nvSpPr>
          <p:cNvPr id="11" name="object 11"/>
          <p:cNvSpPr txBox="1"/>
          <p:nvPr/>
        </p:nvSpPr>
        <p:spPr>
          <a:xfrm>
            <a:off x="805180" y="2010409"/>
            <a:ext cx="6191885" cy="495300"/>
          </a:xfrm>
          <a:prstGeom prst="rect">
            <a:avLst/>
          </a:prstGeom>
        </p:spPr>
        <p:txBody>
          <a:bodyPr vert="horz" wrap="square" lIns="0" tIns="0" rIns="0" bIns="0" rtlCol="0">
            <a:spAutoFit/>
          </a:bodyPr>
          <a:lstStyle/>
          <a:p>
            <a:pPr marL="12700" marR="5080" indent="57150">
              <a:lnSpc>
                <a:spcPct val="100000"/>
              </a:lnSpc>
            </a:pPr>
            <a:r>
              <a:rPr sz="1600" spc="-5" dirty="0">
                <a:latin typeface="Century Schoolbook"/>
                <a:cs typeface="Century Schoolbook"/>
              </a:rPr>
              <a:t>ALS has training parameters such as rank for matrix factors and  regularization</a:t>
            </a:r>
            <a:r>
              <a:rPr sz="1600" spc="-85" dirty="0">
                <a:latin typeface="Century Schoolbook"/>
                <a:cs typeface="Century Schoolbook"/>
              </a:rPr>
              <a:t> </a:t>
            </a:r>
            <a:r>
              <a:rPr sz="1600" spc="-5" dirty="0">
                <a:latin typeface="Century Schoolbook"/>
                <a:cs typeface="Century Schoolbook"/>
              </a:rPr>
              <a:t>constants.</a:t>
            </a:r>
            <a:endParaRPr sz="1600">
              <a:latin typeface="Century Schoolbook"/>
              <a:cs typeface="Century Schoolbook"/>
            </a:endParaRPr>
          </a:p>
        </p:txBody>
      </p:sp>
      <p:sp>
        <p:nvSpPr>
          <p:cNvPr id="12" name="object 12"/>
          <p:cNvSpPr txBox="1"/>
          <p:nvPr/>
        </p:nvSpPr>
        <p:spPr>
          <a:xfrm>
            <a:off x="534669" y="2753359"/>
            <a:ext cx="7157084" cy="496570"/>
          </a:xfrm>
          <a:prstGeom prst="rect">
            <a:avLst/>
          </a:prstGeom>
        </p:spPr>
        <p:txBody>
          <a:bodyPr vert="horz" wrap="square" lIns="0" tIns="0" rIns="0" bIns="0" rtlCol="0">
            <a:spAutoFit/>
          </a:bodyPr>
          <a:lstStyle/>
          <a:p>
            <a:pPr marL="283210" marR="5080" indent="-270510">
              <a:lnSpc>
                <a:spcPct val="100000"/>
              </a:lnSpc>
              <a:buClr>
                <a:srgbClr val="FD8536"/>
              </a:buClr>
              <a:buFont typeface="Wingdings"/>
              <a:buChar char=""/>
              <a:tabLst>
                <a:tab pos="283210" algn="l"/>
              </a:tabLst>
            </a:pPr>
            <a:r>
              <a:rPr sz="1600" dirty="0">
                <a:latin typeface="Century Schoolbook"/>
                <a:cs typeface="Century Schoolbook"/>
              </a:rPr>
              <a:t>To </a:t>
            </a:r>
            <a:r>
              <a:rPr sz="1600" spc="-5" dirty="0">
                <a:latin typeface="Century Schoolbook"/>
                <a:cs typeface="Century Schoolbook"/>
              </a:rPr>
              <a:t>determine </a:t>
            </a:r>
            <a:r>
              <a:rPr sz="1600" dirty="0">
                <a:latin typeface="Century Schoolbook"/>
                <a:cs typeface="Century Schoolbook"/>
              </a:rPr>
              <a:t>a </a:t>
            </a:r>
            <a:r>
              <a:rPr sz="1600" spc="-5" dirty="0">
                <a:latin typeface="Century Schoolbook"/>
                <a:cs typeface="Century Schoolbook"/>
              </a:rPr>
              <a:t>good combination </a:t>
            </a:r>
            <a:r>
              <a:rPr sz="1600" dirty="0">
                <a:latin typeface="Century Schoolbook"/>
                <a:cs typeface="Century Schoolbook"/>
              </a:rPr>
              <a:t>of </a:t>
            </a:r>
            <a:r>
              <a:rPr sz="1600" spc="-5" dirty="0">
                <a:latin typeface="Century Schoolbook"/>
                <a:cs typeface="Century Schoolbook"/>
              </a:rPr>
              <a:t>the training parameters, we split the  data into three non-overlapping subsets,</a:t>
            </a:r>
            <a:r>
              <a:rPr sz="1600" spc="-45" dirty="0">
                <a:latin typeface="Century Schoolbook"/>
                <a:cs typeface="Century Schoolbook"/>
              </a:rPr>
              <a:t> </a:t>
            </a:r>
            <a:r>
              <a:rPr sz="1600" spc="-5" dirty="0">
                <a:latin typeface="Century Schoolbook"/>
                <a:cs typeface="Century Schoolbook"/>
              </a:rPr>
              <a:t>named</a:t>
            </a:r>
            <a:endParaRPr sz="1600">
              <a:latin typeface="Century Schoolbook"/>
              <a:cs typeface="Century Schoolbook"/>
            </a:endParaRPr>
          </a:p>
        </p:txBody>
      </p:sp>
      <p:sp>
        <p:nvSpPr>
          <p:cNvPr id="13" name="object 13"/>
          <p:cNvSpPr txBox="1"/>
          <p:nvPr/>
        </p:nvSpPr>
        <p:spPr>
          <a:xfrm>
            <a:off x="899160" y="3460750"/>
            <a:ext cx="117475" cy="211454"/>
          </a:xfrm>
          <a:prstGeom prst="rect">
            <a:avLst/>
          </a:prstGeom>
        </p:spPr>
        <p:txBody>
          <a:bodyPr vert="horz" wrap="square" lIns="0" tIns="0" rIns="0" bIns="0" rtlCol="0">
            <a:spAutoFit/>
          </a:bodyPr>
          <a:lstStyle/>
          <a:p>
            <a:pPr marL="12700">
              <a:lnSpc>
                <a:spcPct val="100000"/>
              </a:lnSpc>
            </a:pPr>
            <a:r>
              <a:rPr sz="1300" dirty="0">
                <a:solidFill>
                  <a:srgbClr val="FD8536"/>
                </a:solidFill>
                <a:latin typeface="Wingdings 2"/>
                <a:cs typeface="Wingdings 2"/>
              </a:rPr>
              <a:t></a:t>
            </a:r>
            <a:endParaRPr sz="1300">
              <a:latin typeface="Wingdings 2"/>
              <a:cs typeface="Wingdings 2"/>
            </a:endParaRPr>
          </a:p>
        </p:txBody>
      </p:sp>
      <p:sp>
        <p:nvSpPr>
          <p:cNvPr id="14" name="object 14"/>
          <p:cNvSpPr txBox="1"/>
          <p:nvPr/>
        </p:nvSpPr>
        <p:spPr>
          <a:xfrm>
            <a:off x="1217930" y="3474720"/>
            <a:ext cx="647065" cy="207645"/>
          </a:xfrm>
          <a:prstGeom prst="rect">
            <a:avLst/>
          </a:prstGeom>
        </p:spPr>
        <p:txBody>
          <a:bodyPr vert="horz" wrap="square" lIns="0" tIns="0" rIns="0" bIns="0" rtlCol="0">
            <a:spAutoFit/>
          </a:bodyPr>
          <a:lstStyle/>
          <a:p>
            <a:pPr marL="12700">
              <a:lnSpc>
                <a:spcPct val="100000"/>
              </a:lnSpc>
            </a:pPr>
            <a:r>
              <a:rPr sz="1300" spc="-10" dirty="0">
                <a:latin typeface="Century Schoolbook"/>
                <a:cs typeface="Century Schoolbook"/>
              </a:rPr>
              <a:t>t</a:t>
            </a:r>
            <a:r>
              <a:rPr sz="1300" dirty="0">
                <a:latin typeface="Century Schoolbook"/>
                <a:cs typeface="Century Schoolbook"/>
              </a:rPr>
              <a:t>r</a:t>
            </a:r>
            <a:r>
              <a:rPr sz="1300" spc="-5" dirty="0">
                <a:latin typeface="Century Schoolbook"/>
                <a:cs typeface="Century Schoolbook"/>
              </a:rPr>
              <a:t>ainin</a:t>
            </a:r>
            <a:r>
              <a:rPr sz="1300" dirty="0">
                <a:latin typeface="Century Schoolbook"/>
                <a:cs typeface="Century Schoolbook"/>
              </a:rPr>
              <a:t>g</a:t>
            </a:r>
            <a:endParaRPr sz="1300">
              <a:latin typeface="Century Schoolbook"/>
              <a:cs typeface="Century Schoolbook"/>
            </a:endParaRPr>
          </a:p>
        </p:txBody>
      </p:sp>
      <p:sp>
        <p:nvSpPr>
          <p:cNvPr id="15" name="object 15"/>
          <p:cNvSpPr txBox="1"/>
          <p:nvPr/>
        </p:nvSpPr>
        <p:spPr>
          <a:xfrm>
            <a:off x="899160" y="3892550"/>
            <a:ext cx="117475" cy="211454"/>
          </a:xfrm>
          <a:prstGeom prst="rect">
            <a:avLst/>
          </a:prstGeom>
        </p:spPr>
        <p:txBody>
          <a:bodyPr vert="horz" wrap="square" lIns="0" tIns="0" rIns="0" bIns="0" rtlCol="0">
            <a:spAutoFit/>
          </a:bodyPr>
          <a:lstStyle/>
          <a:p>
            <a:pPr marL="12700">
              <a:lnSpc>
                <a:spcPct val="100000"/>
              </a:lnSpc>
            </a:pPr>
            <a:r>
              <a:rPr sz="1300" dirty="0">
                <a:solidFill>
                  <a:srgbClr val="FD8536"/>
                </a:solidFill>
                <a:latin typeface="Wingdings 2"/>
                <a:cs typeface="Wingdings 2"/>
              </a:rPr>
              <a:t></a:t>
            </a:r>
            <a:endParaRPr sz="1300">
              <a:latin typeface="Wingdings 2"/>
              <a:cs typeface="Wingdings 2"/>
            </a:endParaRPr>
          </a:p>
        </p:txBody>
      </p:sp>
      <p:sp>
        <p:nvSpPr>
          <p:cNvPr id="16" name="object 16"/>
          <p:cNvSpPr txBox="1"/>
          <p:nvPr/>
        </p:nvSpPr>
        <p:spPr>
          <a:xfrm>
            <a:off x="1217930" y="3907790"/>
            <a:ext cx="312420" cy="207645"/>
          </a:xfrm>
          <a:prstGeom prst="rect">
            <a:avLst/>
          </a:prstGeom>
        </p:spPr>
        <p:txBody>
          <a:bodyPr vert="horz" wrap="square" lIns="0" tIns="0" rIns="0" bIns="0" rtlCol="0">
            <a:spAutoFit/>
          </a:bodyPr>
          <a:lstStyle/>
          <a:p>
            <a:pPr marL="12700">
              <a:lnSpc>
                <a:spcPct val="100000"/>
              </a:lnSpc>
            </a:pPr>
            <a:r>
              <a:rPr sz="1300" spc="-10" dirty="0">
                <a:latin typeface="Century Schoolbook"/>
                <a:cs typeface="Century Schoolbook"/>
              </a:rPr>
              <a:t>t</a:t>
            </a:r>
            <a:r>
              <a:rPr sz="1300" dirty="0">
                <a:latin typeface="Century Schoolbook"/>
                <a:cs typeface="Century Schoolbook"/>
              </a:rPr>
              <a:t>est</a:t>
            </a:r>
            <a:endParaRPr sz="1300">
              <a:latin typeface="Century Schoolbook"/>
              <a:cs typeface="Century Schoolbook"/>
            </a:endParaRPr>
          </a:p>
        </p:txBody>
      </p:sp>
      <p:sp>
        <p:nvSpPr>
          <p:cNvPr id="17" name="object 17"/>
          <p:cNvSpPr txBox="1"/>
          <p:nvPr/>
        </p:nvSpPr>
        <p:spPr>
          <a:xfrm>
            <a:off x="899160" y="4325620"/>
            <a:ext cx="117475" cy="211454"/>
          </a:xfrm>
          <a:prstGeom prst="rect">
            <a:avLst/>
          </a:prstGeom>
        </p:spPr>
        <p:txBody>
          <a:bodyPr vert="horz" wrap="square" lIns="0" tIns="0" rIns="0" bIns="0" rtlCol="0">
            <a:spAutoFit/>
          </a:bodyPr>
          <a:lstStyle/>
          <a:p>
            <a:pPr marL="12700">
              <a:lnSpc>
                <a:spcPct val="100000"/>
              </a:lnSpc>
            </a:pPr>
            <a:r>
              <a:rPr sz="1300" dirty="0">
                <a:solidFill>
                  <a:srgbClr val="FD8536"/>
                </a:solidFill>
                <a:latin typeface="Wingdings 2"/>
                <a:cs typeface="Wingdings 2"/>
              </a:rPr>
              <a:t></a:t>
            </a:r>
            <a:endParaRPr sz="1300">
              <a:latin typeface="Wingdings 2"/>
              <a:cs typeface="Wingdings 2"/>
            </a:endParaRPr>
          </a:p>
        </p:txBody>
      </p:sp>
      <p:sp>
        <p:nvSpPr>
          <p:cNvPr id="18" name="object 18"/>
          <p:cNvSpPr txBox="1"/>
          <p:nvPr/>
        </p:nvSpPr>
        <p:spPr>
          <a:xfrm>
            <a:off x="1217930" y="4339590"/>
            <a:ext cx="5233035" cy="207645"/>
          </a:xfrm>
          <a:prstGeom prst="rect">
            <a:avLst/>
          </a:prstGeom>
        </p:spPr>
        <p:txBody>
          <a:bodyPr vert="horz" wrap="square" lIns="0" tIns="0" rIns="0" bIns="0" rtlCol="0">
            <a:spAutoFit/>
          </a:bodyPr>
          <a:lstStyle/>
          <a:p>
            <a:pPr marL="12700">
              <a:lnSpc>
                <a:spcPct val="100000"/>
              </a:lnSpc>
            </a:pPr>
            <a:r>
              <a:rPr sz="1300" spc="-10" dirty="0">
                <a:latin typeface="Century Schoolbook"/>
                <a:cs typeface="Century Schoolbook"/>
              </a:rPr>
              <a:t>validation, </a:t>
            </a:r>
            <a:r>
              <a:rPr sz="1300" spc="-5" dirty="0">
                <a:latin typeface="Century Schoolbook"/>
                <a:cs typeface="Century Schoolbook"/>
              </a:rPr>
              <a:t>based </a:t>
            </a:r>
            <a:r>
              <a:rPr sz="1300" dirty="0">
                <a:latin typeface="Century Schoolbook"/>
                <a:cs typeface="Century Schoolbook"/>
              </a:rPr>
              <a:t>on </a:t>
            </a:r>
            <a:r>
              <a:rPr sz="1300" spc="-5" dirty="0">
                <a:latin typeface="Century Schoolbook"/>
                <a:cs typeface="Century Schoolbook"/>
              </a:rPr>
              <a:t>the last </a:t>
            </a:r>
            <a:r>
              <a:rPr sz="1300" spc="-10" dirty="0">
                <a:latin typeface="Century Schoolbook"/>
                <a:cs typeface="Century Schoolbook"/>
              </a:rPr>
              <a:t>digit </a:t>
            </a:r>
            <a:r>
              <a:rPr sz="1300" dirty="0">
                <a:latin typeface="Century Schoolbook"/>
                <a:cs typeface="Century Schoolbook"/>
              </a:rPr>
              <a:t>of </a:t>
            </a:r>
            <a:r>
              <a:rPr sz="1300" spc="-5" dirty="0">
                <a:latin typeface="Century Schoolbook"/>
                <a:cs typeface="Century Schoolbook"/>
              </a:rPr>
              <a:t>the timestamp, and cache</a:t>
            </a:r>
            <a:r>
              <a:rPr sz="1300" spc="-10" dirty="0">
                <a:latin typeface="Century Schoolbook"/>
                <a:cs typeface="Century Schoolbook"/>
              </a:rPr>
              <a:t> </a:t>
            </a:r>
            <a:r>
              <a:rPr sz="1300" spc="-5" dirty="0">
                <a:latin typeface="Century Schoolbook"/>
                <a:cs typeface="Century Schoolbook"/>
              </a:rPr>
              <a:t>them.</a:t>
            </a:r>
            <a:endParaRPr sz="1300">
              <a:latin typeface="Century Schoolbook"/>
              <a:cs typeface="Century Schoolbook"/>
            </a:endParaRPr>
          </a:p>
        </p:txBody>
      </p:sp>
      <p:sp>
        <p:nvSpPr>
          <p:cNvPr id="19"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20"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18850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0"/>
            <a:ext cx="1270" cy="6858000"/>
          </a:xfrm>
          <a:custGeom>
            <a:avLst/>
            <a:gdLst/>
            <a:ahLst/>
            <a:cxnLst/>
            <a:rect l="l" t="t" r="r" b="b"/>
            <a:pathLst>
              <a:path w="1269" h="6858000">
                <a:moveTo>
                  <a:pt x="0" y="0"/>
                </a:moveTo>
                <a:lnTo>
                  <a:pt x="1269" y="6858000"/>
                </a:lnTo>
              </a:path>
            </a:pathLst>
          </a:custGeom>
          <a:ln w="57146">
            <a:solidFill>
              <a:srgbClr val="FDC1AD"/>
            </a:solidFill>
          </a:ln>
        </p:spPr>
        <p:txBody>
          <a:bodyPr wrap="square" lIns="0" tIns="0" rIns="0" bIns="0" rtlCol="0"/>
          <a:lstStyle/>
          <a:p>
            <a:endParaRPr/>
          </a:p>
        </p:txBody>
      </p:sp>
      <p:sp>
        <p:nvSpPr>
          <p:cNvPr id="5" name="object 5"/>
          <p:cNvSpPr/>
          <p:nvPr/>
        </p:nvSpPr>
        <p:spPr>
          <a:xfrm>
            <a:off x="8915400" y="0"/>
            <a:ext cx="1270" cy="6858000"/>
          </a:xfrm>
          <a:custGeom>
            <a:avLst/>
            <a:gdLst/>
            <a:ahLst/>
            <a:cxnLst/>
            <a:rect l="l" t="t" r="r" b="b"/>
            <a:pathLst>
              <a:path w="1270" h="6858000">
                <a:moveTo>
                  <a:pt x="0" y="0"/>
                </a:moveTo>
                <a:lnTo>
                  <a:pt x="1270" y="6858000"/>
                </a:lnTo>
              </a:path>
            </a:pathLst>
          </a:custGeom>
          <a:ln w="9344">
            <a:solidFill>
              <a:srgbClr val="FD8536"/>
            </a:solidFill>
          </a:ln>
        </p:spPr>
        <p:txBody>
          <a:bodyPr wrap="square" lIns="0" tIns="0" rIns="0" bIns="0" rtlCol="0"/>
          <a:lstStyle/>
          <a:p>
            <a:endParaRPr/>
          </a:p>
        </p:txBody>
      </p:sp>
      <p:sp>
        <p:nvSpPr>
          <p:cNvPr id="8" name="object 8"/>
          <p:cNvSpPr txBox="1">
            <a:spLocks noGrp="1"/>
          </p:cNvSpPr>
          <p:nvPr>
            <p:ph type="title"/>
          </p:nvPr>
        </p:nvSpPr>
        <p:spPr>
          <a:xfrm>
            <a:off x="382270" y="227328"/>
            <a:ext cx="7999730" cy="553998"/>
          </a:xfrm>
          <a:prstGeom prst="rect">
            <a:avLst/>
          </a:prstGeom>
        </p:spPr>
        <p:txBody>
          <a:bodyPr vert="horz" wrap="square" lIns="0" tIns="0" rIns="0" bIns="0" rtlCol="0">
            <a:spAutoFit/>
          </a:bodyPr>
          <a:lstStyle/>
          <a:p>
            <a:pPr marL="12700">
              <a:lnSpc>
                <a:spcPct val="100000"/>
              </a:lnSpc>
            </a:pPr>
            <a:r>
              <a:rPr spc="-5" dirty="0"/>
              <a:t>Create Training</a:t>
            </a:r>
            <a:r>
              <a:rPr spc="-70" dirty="0"/>
              <a:t> </a:t>
            </a:r>
            <a:r>
              <a:rPr spc="-5" dirty="0"/>
              <a:t>Examples</a:t>
            </a:r>
          </a:p>
        </p:txBody>
      </p:sp>
      <p:sp>
        <p:nvSpPr>
          <p:cNvPr id="3" name="Rectangle 2"/>
          <p:cNvSpPr/>
          <p:nvPr/>
        </p:nvSpPr>
        <p:spPr>
          <a:xfrm>
            <a:off x="534670" y="1219200"/>
            <a:ext cx="8077200" cy="4247317"/>
          </a:xfrm>
          <a:prstGeom prst="rect">
            <a:avLst/>
          </a:prstGeom>
        </p:spPr>
        <p:txBody>
          <a:bodyPr wrap="square">
            <a:spAutoFit/>
          </a:bodyPr>
          <a:lstStyle/>
          <a:p>
            <a:r>
              <a:rPr lang="en-US" dirty="0"/>
              <a:t>import </a:t>
            </a:r>
            <a:r>
              <a:rPr lang="en-US" dirty="0" err="1"/>
              <a:t>org.apache.spark.mllib.recommendation</a:t>
            </a:r>
            <a:r>
              <a:rPr lang="en-US" dirty="0"/>
              <a:t>.{ALS, </a:t>
            </a:r>
            <a:r>
              <a:rPr lang="en-US" dirty="0" err="1"/>
              <a:t>MatrixFactorizationModel</a:t>
            </a:r>
            <a:r>
              <a:rPr lang="en-US" dirty="0"/>
              <a:t>, Rating</a:t>
            </a:r>
            <a:r>
              <a:rPr lang="en-US" dirty="0" smtClean="0"/>
              <a:t>}</a:t>
            </a:r>
          </a:p>
          <a:p>
            <a:endParaRPr lang="en-US" dirty="0"/>
          </a:p>
          <a:p>
            <a:r>
              <a:rPr lang="en-US" dirty="0"/>
              <a:t>// define the schemas using a case classes for </a:t>
            </a:r>
            <a:r>
              <a:rPr lang="en-US" b="1" dirty="0" smtClean="0">
                <a:solidFill>
                  <a:srgbClr val="FF0000"/>
                </a:solidFill>
              </a:rPr>
              <a:t>Movie</a:t>
            </a:r>
          </a:p>
          <a:p>
            <a:r>
              <a:rPr lang="en-US" dirty="0" smtClean="0"/>
              <a:t>// </a:t>
            </a:r>
            <a:r>
              <a:rPr lang="en-US" dirty="0"/>
              <a:t>input format </a:t>
            </a:r>
            <a:r>
              <a:rPr lang="en-US" dirty="0" err="1"/>
              <a:t>MovieID</a:t>
            </a:r>
            <a:r>
              <a:rPr lang="en-US" dirty="0"/>
              <a:t>::Title::</a:t>
            </a:r>
            <a:r>
              <a:rPr lang="en-US" dirty="0" smtClean="0"/>
              <a:t>Genres</a:t>
            </a:r>
          </a:p>
          <a:p>
            <a:endParaRPr lang="en-US" dirty="0"/>
          </a:p>
          <a:p>
            <a:r>
              <a:rPr lang="en-US" b="1" dirty="0" smtClean="0"/>
              <a:t>case </a:t>
            </a:r>
            <a:r>
              <a:rPr lang="en-US" b="1" dirty="0"/>
              <a:t>class Movie(</a:t>
            </a:r>
            <a:r>
              <a:rPr lang="en-US" b="1" dirty="0" err="1"/>
              <a:t>movieId</a:t>
            </a:r>
            <a:r>
              <a:rPr lang="en-US" b="1" dirty="0"/>
              <a:t>: </a:t>
            </a:r>
            <a:r>
              <a:rPr lang="en-US" b="1" dirty="0" err="1"/>
              <a:t>Int</a:t>
            </a:r>
            <a:r>
              <a:rPr lang="en-US" b="1" dirty="0"/>
              <a:t>, title: String</a:t>
            </a:r>
            <a:r>
              <a:rPr lang="en-US" b="1" dirty="0" smtClean="0"/>
              <a:t>)</a:t>
            </a:r>
          </a:p>
          <a:p>
            <a:endParaRPr lang="en-US" b="1" dirty="0"/>
          </a:p>
          <a:p>
            <a:r>
              <a:rPr lang="en-US" dirty="0"/>
              <a:t>// define the schemas using a case classes for </a:t>
            </a:r>
            <a:r>
              <a:rPr lang="en-US" b="1" dirty="0" smtClean="0">
                <a:solidFill>
                  <a:srgbClr val="FF0000"/>
                </a:solidFill>
              </a:rPr>
              <a:t>User</a:t>
            </a:r>
            <a:endParaRPr lang="en-US" b="1" dirty="0">
              <a:solidFill>
                <a:srgbClr val="FF0000"/>
              </a:solidFill>
            </a:endParaRPr>
          </a:p>
          <a:p>
            <a:r>
              <a:rPr lang="en-US" dirty="0" smtClean="0"/>
              <a:t>// </a:t>
            </a:r>
            <a:r>
              <a:rPr lang="en-US" dirty="0"/>
              <a:t>input format </a:t>
            </a:r>
            <a:r>
              <a:rPr lang="en-US" dirty="0" err="1"/>
              <a:t>UserID</a:t>
            </a:r>
            <a:r>
              <a:rPr lang="en-US" dirty="0"/>
              <a:t>::Gender::Age::Occupation::</a:t>
            </a:r>
            <a:r>
              <a:rPr lang="en-US" dirty="0" smtClean="0"/>
              <a:t>Zip-code</a:t>
            </a:r>
          </a:p>
          <a:p>
            <a:endParaRPr lang="en-US" b="1" dirty="0"/>
          </a:p>
          <a:p>
            <a:r>
              <a:rPr lang="en-US" b="1" dirty="0" smtClean="0"/>
              <a:t>case </a:t>
            </a:r>
            <a:r>
              <a:rPr lang="en-US" b="1" dirty="0"/>
              <a:t>class User(</a:t>
            </a:r>
            <a:r>
              <a:rPr lang="en-US" b="1" dirty="0" err="1"/>
              <a:t>userId</a:t>
            </a:r>
            <a:r>
              <a:rPr lang="en-US" b="1" dirty="0"/>
              <a:t>: </a:t>
            </a:r>
            <a:r>
              <a:rPr lang="en-US" b="1" dirty="0" err="1"/>
              <a:t>Int</a:t>
            </a:r>
            <a:r>
              <a:rPr lang="en-US" b="1" dirty="0"/>
              <a:t>, gender: String, age: </a:t>
            </a:r>
            <a:r>
              <a:rPr lang="en-US" b="1" dirty="0" err="1"/>
              <a:t>Int</a:t>
            </a:r>
            <a:r>
              <a:rPr lang="en-US" b="1" dirty="0"/>
              <a:t>, occupation: </a:t>
            </a:r>
            <a:r>
              <a:rPr lang="en-US" b="1" dirty="0" err="1"/>
              <a:t>Int</a:t>
            </a:r>
            <a:r>
              <a:rPr lang="en-US" b="1" dirty="0"/>
              <a:t>, zip: String</a:t>
            </a:r>
            <a:r>
              <a:rPr lang="en-US" b="1" dirty="0" smtClean="0"/>
              <a:t>)</a:t>
            </a:r>
          </a:p>
          <a:p>
            <a:endParaRPr lang="en-US" b="1" dirty="0"/>
          </a:p>
          <a:p>
            <a:endParaRPr lang="en-US" b="1" dirty="0"/>
          </a:p>
        </p:txBody>
      </p:sp>
      <p:sp>
        <p:nvSpPr>
          <p:cNvPr id="7"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9"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842651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0"/>
            <a:ext cx="1270" cy="6858000"/>
          </a:xfrm>
          <a:custGeom>
            <a:avLst/>
            <a:gdLst/>
            <a:ahLst/>
            <a:cxnLst/>
            <a:rect l="l" t="t" r="r" b="b"/>
            <a:pathLst>
              <a:path w="1269" h="6858000">
                <a:moveTo>
                  <a:pt x="0" y="0"/>
                </a:moveTo>
                <a:lnTo>
                  <a:pt x="1269" y="6858000"/>
                </a:lnTo>
              </a:path>
            </a:pathLst>
          </a:custGeom>
          <a:ln w="57146">
            <a:solidFill>
              <a:srgbClr val="FDC1AD"/>
            </a:solidFill>
          </a:ln>
        </p:spPr>
        <p:txBody>
          <a:bodyPr wrap="square" lIns="0" tIns="0" rIns="0" bIns="0" rtlCol="0"/>
          <a:lstStyle/>
          <a:p>
            <a:endParaRPr/>
          </a:p>
        </p:txBody>
      </p:sp>
      <p:sp>
        <p:nvSpPr>
          <p:cNvPr id="5" name="object 5"/>
          <p:cNvSpPr/>
          <p:nvPr/>
        </p:nvSpPr>
        <p:spPr>
          <a:xfrm>
            <a:off x="8915400" y="0"/>
            <a:ext cx="1270" cy="6858000"/>
          </a:xfrm>
          <a:custGeom>
            <a:avLst/>
            <a:gdLst/>
            <a:ahLst/>
            <a:cxnLst/>
            <a:rect l="l" t="t" r="r" b="b"/>
            <a:pathLst>
              <a:path w="1270" h="6858000">
                <a:moveTo>
                  <a:pt x="0" y="0"/>
                </a:moveTo>
                <a:lnTo>
                  <a:pt x="1270" y="6858000"/>
                </a:lnTo>
              </a:path>
            </a:pathLst>
          </a:custGeom>
          <a:ln w="9344">
            <a:solidFill>
              <a:srgbClr val="FD8536"/>
            </a:solidFill>
          </a:ln>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Cont...</a:t>
            </a:r>
          </a:p>
        </p:txBody>
      </p:sp>
      <p:sp>
        <p:nvSpPr>
          <p:cNvPr id="3" name="Rectangle 2"/>
          <p:cNvSpPr/>
          <p:nvPr/>
        </p:nvSpPr>
        <p:spPr>
          <a:xfrm>
            <a:off x="698280" y="1447800"/>
            <a:ext cx="7378920" cy="3970318"/>
          </a:xfrm>
          <a:prstGeom prst="rect">
            <a:avLst/>
          </a:prstGeom>
        </p:spPr>
        <p:txBody>
          <a:bodyPr wrap="square">
            <a:spAutoFit/>
          </a:bodyPr>
          <a:lstStyle/>
          <a:p>
            <a:r>
              <a:rPr lang="en-US" b="1" dirty="0"/>
              <a:t> // function to parse input into Movie class </a:t>
            </a:r>
            <a:endParaRPr lang="en-US" b="1" dirty="0" smtClean="0"/>
          </a:p>
          <a:p>
            <a:endParaRPr lang="en-US" dirty="0"/>
          </a:p>
          <a:p>
            <a:r>
              <a:rPr lang="en-US" dirty="0" smtClean="0"/>
              <a:t>     </a:t>
            </a:r>
            <a:r>
              <a:rPr lang="en-US" dirty="0" err="1"/>
              <a:t>def</a:t>
            </a:r>
            <a:r>
              <a:rPr lang="en-US" dirty="0"/>
              <a:t> </a:t>
            </a:r>
            <a:r>
              <a:rPr lang="en-US" dirty="0" err="1"/>
              <a:t>parseMovie</a:t>
            </a:r>
            <a:r>
              <a:rPr lang="en-US" dirty="0"/>
              <a:t>(</a:t>
            </a:r>
            <a:r>
              <a:rPr lang="en-US" dirty="0" err="1"/>
              <a:t>str</a:t>
            </a:r>
            <a:r>
              <a:rPr lang="en-US" dirty="0"/>
              <a:t>: String): Movie = {   </a:t>
            </a:r>
            <a:endParaRPr lang="en-US" dirty="0" smtClean="0"/>
          </a:p>
          <a:p>
            <a:r>
              <a:rPr lang="en-US" dirty="0"/>
              <a:t> </a:t>
            </a:r>
            <a:r>
              <a:rPr lang="en-US" dirty="0" smtClean="0"/>
              <a:t>             </a:t>
            </a:r>
            <a:r>
              <a:rPr lang="en-US" dirty="0" err="1"/>
              <a:t>val</a:t>
            </a:r>
            <a:r>
              <a:rPr lang="en-US" dirty="0"/>
              <a:t> fields = </a:t>
            </a:r>
            <a:r>
              <a:rPr lang="en-US" dirty="0" err="1"/>
              <a:t>str.split</a:t>
            </a:r>
            <a:r>
              <a:rPr lang="en-US" dirty="0"/>
              <a:t>("::")      assert(</a:t>
            </a:r>
            <a:r>
              <a:rPr lang="en-US" dirty="0" err="1"/>
              <a:t>fields.size</a:t>
            </a:r>
            <a:r>
              <a:rPr lang="en-US" dirty="0"/>
              <a:t> == 3)      </a:t>
            </a:r>
            <a:r>
              <a:rPr lang="en-US" dirty="0" smtClean="0"/>
              <a:t>                      	Movie(fields(0</a:t>
            </a:r>
            <a:r>
              <a:rPr lang="en-US" dirty="0"/>
              <a:t>).</a:t>
            </a:r>
            <a:r>
              <a:rPr lang="en-US" dirty="0" err="1"/>
              <a:t>toInt</a:t>
            </a:r>
            <a:r>
              <a:rPr lang="en-US" dirty="0"/>
              <a:t>, fields(1))    </a:t>
            </a:r>
            <a:r>
              <a:rPr lang="en-US" dirty="0" smtClean="0"/>
              <a:t>}</a:t>
            </a:r>
          </a:p>
          <a:p>
            <a:endParaRPr lang="en-US" dirty="0"/>
          </a:p>
          <a:p>
            <a:endParaRPr lang="en-US" dirty="0" smtClean="0"/>
          </a:p>
          <a:p>
            <a:r>
              <a:rPr lang="en-US" dirty="0"/>
              <a:t> </a:t>
            </a:r>
            <a:r>
              <a:rPr lang="en-US" b="1" dirty="0"/>
              <a:t>// function to parse input into User class  </a:t>
            </a:r>
            <a:endParaRPr lang="en-US" b="1" dirty="0" smtClean="0"/>
          </a:p>
          <a:p>
            <a:endParaRPr lang="en-US" dirty="0"/>
          </a:p>
          <a:p>
            <a:r>
              <a:rPr lang="en-US" dirty="0" smtClean="0"/>
              <a:t>  </a:t>
            </a:r>
            <a:r>
              <a:rPr lang="en-US" dirty="0" err="1"/>
              <a:t>def</a:t>
            </a:r>
            <a:r>
              <a:rPr lang="en-US" dirty="0"/>
              <a:t> </a:t>
            </a:r>
            <a:r>
              <a:rPr lang="en-US" dirty="0" err="1"/>
              <a:t>parseUser</a:t>
            </a:r>
            <a:r>
              <a:rPr lang="en-US" dirty="0"/>
              <a:t>(</a:t>
            </a:r>
            <a:r>
              <a:rPr lang="en-US" dirty="0" err="1"/>
              <a:t>str</a:t>
            </a:r>
            <a:r>
              <a:rPr lang="en-US" dirty="0"/>
              <a:t>: String): User = {  </a:t>
            </a:r>
            <a:endParaRPr lang="en-US" dirty="0" smtClean="0"/>
          </a:p>
          <a:p>
            <a:r>
              <a:rPr lang="en-US" dirty="0" smtClean="0"/>
              <a:t>  	  </a:t>
            </a:r>
            <a:r>
              <a:rPr lang="en-US" dirty="0" err="1"/>
              <a:t>val</a:t>
            </a:r>
            <a:r>
              <a:rPr lang="en-US" dirty="0"/>
              <a:t> fields = </a:t>
            </a:r>
            <a:r>
              <a:rPr lang="en-US" dirty="0" err="1"/>
              <a:t>str.split</a:t>
            </a:r>
            <a:r>
              <a:rPr lang="en-US" dirty="0"/>
              <a:t>("::")      assert(</a:t>
            </a:r>
            <a:r>
              <a:rPr lang="en-US" dirty="0" err="1"/>
              <a:t>fields.size</a:t>
            </a:r>
            <a:r>
              <a:rPr lang="en-US" dirty="0"/>
              <a:t> == 5)      </a:t>
            </a:r>
            <a:r>
              <a:rPr lang="en-US" dirty="0" smtClean="0"/>
              <a:t>	User(fields(0</a:t>
            </a:r>
            <a:r>
              <a:rPr lang="en-US" dirty="0"/>
              <a:t>).</a:t>
            </a:r>
            <a:r>
              <a:rPr lang="en-US" dirty="0" err="1"/>
              <a:t>toInt</a:t>
            </a:r>
            <a:r>
              <a:rPr lang="en-US" dirty="0"/>
              <a:t>, fields(1).</a:t>
            </a:r>
            <a:r>
              <a:rPr lang="en-US" dirty="0" err="1"/>
              <a:t>toString</a:t>
            </a:r>
            <a:r>
              <a:rPr lang="en-US" dirty="0"/>
              <a:t>, fields(2).</a:t>
            </a:r>
            <a:r>
              <a:rPr lang="en-US" dirty="0" err="1"/>
              <a:t>toInt</a:t>
            </a:r>
            <a:r>
              <a:rPr lang="en-US" dirty="0"/>
              <a:t>, </a:t>
            </a:r>
            <a:r>
              <a:rPr lang="en-US" dirty="0" smtClean="0"/>
              <a:t>	fields(3</a:t>
            </a:r>
            <a:r>
              <a:rPr lang="en-US" dirty="0"/>
              <a:t>).</a:t>
            </a:r>
            <a:r>
              <a:rPr lang="en-US" dirty="0" err="1"/>
              <a:t>toInt</a:t>
            </a:r>
            <a:r>
              <a:rPr lang="en-US" dirty="0"/>
              <a:t>, fields(4).</a:t>
            </a:r>
            <a:r>
              <a:rPr lang="en-US" dirty="0" err="1"/>
              <a:t>toString</a:t>
            </a:r>
            <a:r>
              <a:rPr lang="en-US" dirty="0"/>
              <a:t>)  </a:t>
            </a:r>
            <a:endParaRPr lang="en-US" dirty="0" smtClean="0"/>
          </a:p>
          <a:p>
            <a:r>
              <a:rPr lang="en-US" dirty="0"/>
              <a:t>	</a:t>
            </a:r>
            <a:r>
              <a:rPr lang="en-US" dirty="0" smtClean="0"/>
              <a:t>			  </a:t>
            </a:r>
            <a:r>
              <a:rPr lang="en-US" dirty="0"/>
              <a:t>}</a:t>
            </a:r>
          </a:p>
        </p:txBody>
      </p:sp>
      <p:sp>
        <p:nvSpPr>
          <p:cNvPr id="7"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9"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3054476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txBox="1">
            <a:spLocks noGrp="1"/>
          </p:cNvSpPr>
          <p:nvPr>
            <p:ph type="title"/>
          </p:nvPr>
        </p:nvSpPr>
        <p:spPr>
          <a:xfrm>
            <a:off x="1945201" y="624110"/>
            <a:ext cx="6589199" cy="1280890"/>
          </a:xfrm>
          <a:prstGeom prst="rect">
            <a:avLst/>
          </a:prstGeom>
        </p:spPr>
        <p:txBody>
          <a:bodyPr vert="horz" wrap="square" lIns="0" tIns="0" rIns="0" bIns="0" rtlCol="0">
            <a:spAutoFit/>
          </a:bodyPr>
          <a:lstStyle/>
          <a:p>
            <a:pPr marL="12700">
              <a:lnSpc>
                <a:spcPct val="100000"/>
              </a:lnSpc>
            </a:pPr>
            <a:r>
              <a:rPr spc="-10" dirty="0"/>
              <a:t>Cont...</a:t>
            </a:r>
          </a:p>
        </p:txBody>
      </p:sp>
      <p:sp>
        <p:nvSpPr>
          <p:cNvPr id="5" name="Rectangle 4"/>
          <p:cNvSpPr/>
          <p:nvPr/>
        </p:nvSpPr>
        <p:spPr>
          <a:xfrm>
            <a:off x="609600" y="1447800"/>
            <a:ext cx="7620000" cy="2308324"/>
          </a:xfrm>
          <a:prstGeom prst="rect">
            <a:avLst/>
          </a:prstGeom>
        </p:spPr>
        <p:txBody>
          <a:bodyPr wrap="square">
            <a:spAutoFit/>
          </a:bodyPr>
          <a:lstStyle/>
          <a:p>
            <a:r>
              <a:rPr lang="en-US" b="1" dirty="0"/>
              <a:t>// function to parse input </a:t>
            </a:r>
            <a:r>
              <a:rPr lang="en-US" b="1" dirty="0" err="1"/>
              <a:t>UserID</a:t>
            </a:r>
            <a:r>
              <a:rPr lang="en-US" b="1" dirty="0"/>
              <a:t>::</a:t>
            </a:r>
            <a:r>
              <a:rPr lang="en-US" b="1" dirty="0" err="1"/>
              <a:t>MovieID</a:t>
            </a:r>
            <a:r>
              <a:rPr lang="en-US" b="1" dirty="0"/>
              <a:t>::Rating    // and pass into  constructor for </a:t>
            </a:r>
            <a:r>
              <a:rPr lang="en-US" b="1" dirty="0" err="1">
                <a:solidFill>
                  <a:srgbClr val="FF0000"/>
                </a:solidFill>
              </a:rPr>
              <a:t>org.apache.spark.mllib.recommendation.Rating</a:t>
            </a:r>
            <a:r>
              <a:rPr lang="en-US" b="1" dirty="0">
                <a:solidFill>
                  <a:srgbClr val="FF0000"/>
                </a:solidFill>
              </a:rPr>
              <a:t> class  </a:t>
            </a:r>
            <a:endParaRPr lang="en-US" b="1" dirty="0" smtClean="0">
              <a:solidFill>
                <a:srgbClr val="FF0000"/>
              </a:solidFill>
            </a:endParaRPr>
          </a:p>
          <a:p>
            <a:endParaRPr lang="en-US" dirty="0"/>
          </a:p>
          <a:p>
            <a:r>
              <a:rPr lang="en-US" dirty="0" smtClean="0"/>
              <a:t>  </a:t>
            </a:r>
            <a:r>
              <a:rPr lang="en-US" dirty="0" err="1"/>
              <a:t>def</a:t>
            </a:r>
            <a:r>
              <a:rPr lang="en-US" dirty="0"/>
              <a:t> </a:t>
            </a:r>
            <a:r>
              <a:rPr lang="en-US" dirty="0" err="1"/>
              <a:t>parseRating</a:t>
            </a:r>
            <a:r>
              <a:rPr lang="en-US" dirty="0"/>
              <a:t>(</a:t>
            </a:r>
            <a:r>
              <a:rPr lang="en-US" dirty="0" err="1"/>
              <a:t>str</a:t>
            </a:r>
            <a:r>
              <a:rPr lang="en-US" dirty="0"/>
              <a:t>: String): Rating = {    </a:t>
            </a:r>
            <a:endParaRPr lang="en-US" dirty="0" smtClean="0"/>
          </a:p>
          <a:p>
            <a:r>
              <a:rPr lang="en-US" dirty="0"/>
              <a:t>	</a:t>
            </a:r>
            <a:r>
              <a:rPr lang="en-US" dirty="0" smtClean="0"/>
              <a:t>  </a:t>
            </a:r>
            <a:r>
              <a:rPr lang="en-US" dirty="0" err="1"/>
              <a:t>val</a:t>
            </a:r>
            <a:r>
              <a:rPr lang="en-US" dirty="0"/>
              <a:t> fields = </a:t>
            </a:r>
            <a:r>
              <a:rPr lang="en-US" dirty="0" err="1"/>
              <a:t>str.split</a:t>
            </a:r>
            <a:r>
              <a:rPr lang="en-US" dirty="0"/>
              <a:t>("::")      Rating(fields(0).</a:t>
            </a:r>
            <a:r>
              <a:rPr lang="en-US" dirty="0" err="1"/>
              <a:t>toInt</a:t>
            </a:r>
            <a:r>
              <a:rPr lang="en-US" dirty="0"/>
              <a:t>, </a:t>
            </a:r>
            <a:r>
              <a:rPr lang="en-US" dirty="0" smtClean="0"/>
              <a:t>	fields(1</a:t>
            </a:r>
            <a:r>
              <a:rPr lang="en-US" dirty="0"/>
              <a:t>).</a:t>
            </a:r>
            <a:r>
              <a:rPr lang="en-US" dirty="0" err="1"/>
              <a:t>toInt</a:t>
            </a:r>
            <a:r>
              <a:rPr lang="en-US" dirty="0"/>
              <a:t>, fields(2).</a:t>
            </a:r>
            <a:r>
              <a:rPr lang="en-US" dirty="0" err="1"/>
              <a:t>toDouble</a:t>
            </a:r>
            <a:r>
              <a:rPr lang="en-US" dirty="0"/>
              <a:t>)  </a:t>
            </a:r>
            <a:endParaRPr lang="en-US" dirty="0" smtClean="0"/>
          </a:p>
          <a:p>
            <a:r>
              <a:rPr lang="en-US" dirty="0"/>
              <a:t>	</a:t>
            </a:r>
            <a:r>
              <a:rPr lang="en-US" dirty="0" smtClean="0"/>
              <a:t>			  </a:t>
            </a:r>
            <a:r>
              <a:rPr lang="en-US" dirty="0"/>
              <a:t>}</a:t>
            </a:r>
          </a:p>
        </p:txBody>
      </p:sp>
      <p:sp>
        <p:nvSpPr>
          <p:cNvPr id="6" name="Rectangle 5"/>
          <p:cNvSpPr/>
          <p:nvPr/>
        </p:nvSpPr>
        <p:spPr>
          <a:xfrm>
            <a:off x="381000" y="4038600"/>
            <a:ext cx="8153400" cy="1200329"/>
          </a:xfrm>
          <a:prstGeom prst="rect">
            <a:avLst/>
          </a:prstGeom>
        </p:spPr>
        <p:txBody>
          <a:bodyPr wrap="square">
            <a:spAutoFit/>
          </a:bodyPr>
          <a:lstStyle/>
          <a:p>
            <a:r>
              <a:rPr lang="en-US" b="1" dirty="0"/>
              <a:t>// load the data into an </a:t>
            </a:r>
            <a:r>
              <a:rPr lang="en-US" b="1" dirty="0" smtClean="0"/>
              <a:t>RDD</a:t>
            </a:r>
          </a:p>
          <a:p>
            <a:endParaRPr lang="en-US" dirty="0"/>
          </a:p>
          <a:p>
            <a:r>
              <a:rPr lang="en-US" dirty="0" err="1" smtClean="0"/>
              <a:t>val</a:t>
            </a:r>
            <a:r>
              <a:rPr lang="en-US" dirty="0" smtClean="0"/>
              <a:t> </a:t>
            </a:r>
            <a:r>
              <a:rPr lang="en-US" dirty="0" err="1"/>
              <a:t>ratingText</a:t>
            </a:r>
            <a:r>
              <a:rPr lang="en-US" dirty="0"/>
              <a:t> = </a:t>
            </a:r>
            <a:r>
              <a:rPr lang="en-US" dirty="0" err="1"/>
              <a:t>sc.textFile</a:t>
            </a:r>
            <a:r>
              <a:rPr lang="en-US" dirty="0"/>
              <a:t>("/user/</a:t>
            </a:r>
            <a:r>
              <a:rPr lang="en-US" dirty="0" err="1"/>
              <a:t>cloudera</a:t>
            </a:r>
            <a:r>
              <a:rPr lang="en-US" dirty="0"/>
              <a:t>/datasets/ratings.dat")</a:t>
            </a:r>
            <a:r>
              <a:rPr lang="en-US" dirty="0" err="1"/>
              <a:t>val</a:t>
            </a:r>
            <a:r>
              <a:rPr lang="en-US" dirty="0"/>
              <a:t> </a:t>
            </a:r>
            <a:r>
              <a:rPr lang="en-US" dirty="0" err="1"/>
              <a:t>ratingsRDD</a:t>
            </a:r>
            <a:r>
              <a:rPr lang="en-US" dirty="0"/>
              <a:t> = </a:t>
            </a:r>
            <a:r>
              <a:rPr lang="en-US" dirty="0" err="1"/>
              <a:t>ratingText.map</a:t>
            </a:r>
            <a:r>
              <a:rPr lang="en-US" dirty="0"/>
              <a:t>(</a:t>
            </a:r>
            <a:r>
              <a:rPr lang="en-US" dirty="0" err="1"/>
              <a:t>parseRating</a:t>
            </a:r>
            <a:r>
              <a:rPr lang="en-US" dirty="0"/>
              <a:t>).cache()</a:t>
            </a:r>
          </a:p>
        </p:txBody>
      </p:sp>
      <p:sp>
        <p:nvSpPr>
          <p:cNvPr id="7"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8"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323987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txBox="1">
            <a:spLocks noGrp="1"/>
          </p:cNvSpPr>
          <p:nvPr>
            <p:ph type="title"/>
          </p:nvPr>
        </p:nvSpPr>
        <p:spPr>
          <a:xfrm>
            <a:off x="1945201" y="624110"/>
            <a:ext cx="6589199" cy="1280890"/>
          </a:xfrm>
          <a:prstGeom prst="rect">
            <a:avLst/>
          </a:prstGeom>
        </p:spPr>
        <p:txBody>
          <a:bodyPr vert="horz" wrap="square" lIns="0" tIns="0" rIns="0" bIns="0" rtlCol="0">
            <a:spAutoFit/>
          </a:bodyPr>
          <a:lstStyle/>
          <a:p>
            <a:pPr marL="12700">
              <a:lnSpc>
                <a:spcPct val="100000"/>
              </a:lnSpc>
            </a:pPr>
            <a:r>
              <a:rPr spc="-10" dirty="0"/>
              <a:t>Cont...</a:t>
            </a:r>
          </a:p>
        </p:txBody>
      </p:sp>
      <p:sp>
        <p:nvSpPr>
          <p:cNvPr id="5" name="Rectangle 4"/>
          <p:cNvSpPr/>
          <p:nvPr/>
        </p:nvSpPr>
        <p:spPr>
          <a:xfrm>
            <a:off x="304800" y="1524000"/>
            <a:ext cx="8534400" cy="2031325"/>
          </a:xfrm>
          <a:prstGeom prst="rect">
            <a:avLst/>
          </a:prstGeom>
        </p:spPr>
        <p:txBody>
          <a:bodyPr wrap="square">
            <a:spAutoFit/>
          </a:bodyPr>
          <a:lstStyle/>
          <a:p>
            <a:r>
              <a:rPr lang="en-US" b="1" dirty="0"/>
              <a:t>// load the data into </a:t>
            </a:r>
            <a:r>
              <a:rPr lang="en-US" b="1" dirty="0" err="1" smtClean="0"/>
              <a:t>DataFrames</a:t>
            </a:r>
            <a:endParaRPr lang="en-US" b="1" dirty="0" smtClean="0"/>
          </a:p>
          <a:p>
            <a:endParaRPr lang="en-US" dirty="0" smtClean="0"/>
          </a:p>
          <a:p>
            <a:r>
              <a:rPr lang="en-US" dirty="0" err="1" smtClean="0"/>
              <a:t>val</a:t>
            </a:r>
            <a:r>
              <a:rPr lang="en-US" dirty="0" smtClean="0"/>
              <a:t> </a:t>
            </a:r>
            <a:r>
              <a:rPr lang="en-US" dirty="0" err="1"/>
              <a:t>moviesDF</a:t>
            </a:r>
            <a:r>
              <a:rPr lang="en-US" dirty="0"/>
              <a:t>= </a:t>
            </a:r>
            <a:r>
              <a:rPr lang="en-US" dirty="0" err="1"/>
              <a:t>sc.textFile</a:t>
            </a:r>
            <a:r>
              <a:rPr lang="en-US" dirty="0"/>
              <a:t>("/user/</a:t>
            </a:r>
            <a:r>
              <a:rPr lang="en-US" dirty="0" err="1"/>
              <a:t>cloudera</a:t>
            </a:r>
            <a:r>
              <a:rPr lang="en-US" dirty="0"/>
              <a:t>/datasets/movies.dat").map(</a:t>
            </a:r>
            <a:r>
              <a:rPr lang="en-US" dirty="0" err="1"/>
              <a:t>parseMovie</a:t>
            </a:r>
            <a:r>
              <a:rPr lang="en-US" dirty="0"/>
              <a:t>).</a:t>
            </a:r>
            <a:r>
              <a:rPr lang="en-US" dirty="0" err="1"/>
              <a:t>toDF</a:t>
            </a:r>
            <a:r>
              <a:rPr lang="en-US" dirty="0" smtClean="0"/>
              <a:t>()</a:t>
            </a:r>
          </a:p>
          <a:p>
            <a:endParaRPr lang="en-US" dirty="0"/>
          </a:p>
          <a:p>
            <a:r>
              <a:rPr lang="en-US" dirty="0" err="1"/>
              <a:t>val</a:t>
            </a:r>
            <a:r>
              <a:rPr lang="en-US" dirty="0"/>
              <a:t> </a:t>
            </a:r>
            <a:r>
              <a:rPr lang="en-US" dirty="0" err="1"/>
              <a:t>usersDF</a:t>
            </a:r>
            <a:r>
              <a:rPr lang="en-US" dirty="0"/>
              <a:t> = </a:t>
            </a:r>
            <a:r>
              <a:rPr lang="en-US" dirty="0" err="1"/>
              <a:t>sc.textFile</a:t>
            </a:r>
            <a:r>
              <a:rPr lang="en-US" dirty="0"/>
              <a:t>("/user/</a:t>
            </a:r>
            <a:r>
              <a:rPr lang="en-US" dirty="0" err="1"/>
              <a:t>cloudera</a:t>
            </a:r>
            <a:r>
              <a:rPr lang="en-US" dirty="0"/>
              <a:t>/datasets/users.dat").map(</a:t>
            </a:r>
            <a:r>
              <a:rPr lang="en-US" dirty="0" err="1"/>
              <a:t>parseUser</a:t>
            </a:r>
            <a:r>
              <a:rPr lang="en-US" dirty="0"/>
              <a:t>).</a:t>
            </a:r>
            <a:r>
              <a:rPr lang="en-US" dirty="0" err="1"/>
              <a:t>toDF</a:t>
            </a:r>
            <a:r>
              <a:rPr lang="en-US" dirty="0"/>
              <a:t>()  </a:t>
            </a:r>
          </a:p>
        </p:txBody>
      </p:sp>
      <p:sp>
        <p:nvSpPr>
          <p:cNvPr id="6" name="Rectangle 5"/>
          <p:cNvSpPr/>
          <p:nvPr/>
        </p:nvSpPr>
        <p:spPr>
          <a:xfrm>
            <a:off x="304800" y="3886200"/>
            <a:ext cx="7010400" cy="646331"/>
          </a:xfrm>
          <a:prstGeom prst="rect">
            <a:avLst/>
          </a:prstGeom>
        </p:spPr>
        <p:txBody>
          <a:bodyPr wrap="square">
            <a:spAutoFit/>
          </a:bodyPr>
          <a:lstStyle/>
          <a:p>
            <a:r>
              <a:rPr lang="en-US" b="1" smtClean="0"/>
              <a:t>// create a DataFrame from ratingsRDD</a:t>
            </a:r>
          </a:p>
          <a:p>
            <a:r>
              <a:rPr lang="en-US" smtClean="0"/>
              <a:t>val ratingsDF = ratingsRDD.toDF()</a:t>
            </a:r>
            <a:endParaRPr lang="en-US" dirty="0"/>
          </a:p>
        </p:txBody>
      </p:sp>
      <p:sp>
        <p:nvSpPr>
          <p:cNvPr id="7"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8"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23281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398" cy="1280890"/>
          </a:xfrm>
        </p:spPr>
        <p:txBody>
          <a:bodyPr>
            <a:normAutofit fontScale="90000"/>
          </a:bodyPr>
          <a:lstStyle/>
          <a:p>
            <a:r>
              <a:rPr lang="en-US" b="1" dirty="0"/>
              <a:t>Using ALS with the Movie Ratings Data</a:t>
            </a:r>
            <a:br>
              <a:rPr lang="en-US" b="1" dirty="0"/>
            </a:br>
            <a:r>
              <a:rPr lang="en-US" dirty="0"/>
              <a:t/>
            </a:r>
            <a:br>
              <a:rPr lang="en-US" dirty="0"/>
            </a:br>
            <a:endParaRPr lang="en-US" dirty="0"/>
          </a:p>
        </p:txBody>
      </p:sp>
      <p:sp>
        <p:nvSpPr>
          <p:cNvPr id="4" name="Rectangle 3"/>
          <p:cNvSpPr/>
          <p:nvPr/>
        </p:nvSpPr>
        <p:spPr>
          <a:xfrm>
            <a:off x="304799" y="1028343"/>
            <a:ext cx="8458199" cy="2308324"/>
          </a:xfrm>
          <a:prstGeom prst="rect">
            <a:avLst/>
          </a:prstGeom>
        </p:spPr>
        <p:txBody>
          <a:bodyPr wrap="square">
            <a:spAutoFit/>
          </a:bodyPr>
          <a:lstStyle/>
          <a:p>
            <a:r>
              <a:rPr lang="en-US" dirty="0">
                <a:solidFill>
                  <a:srgbClr val="000000"/>
                </a:solidFill>
                <a:latin typeface="Lato"/>
              </a:rPr>
              <a:t>Now we will use the </a:t>
            </a:r>
            <a:r>
              <a:rPr lang="en-US" dirty="0" err="1">
                <a:solidFill>
                  <a:srgbClr val="000000"/>
                </a:solidFill>
                <a:latin typeface="Lato"/>
              </a:rPr>
              <a:t>MLlib</a:t>
            </a:r>
            <a:r>
              <a:rPr lang="en-US" dirty="0">
                <a:solidFill>
                  <a:srgbClr val="000000"/>
                </a:solidFill>
                <a:latin typeface="Lato"/>
              </a:rPr>
              <a:t> ALS algorithm to learn the latent factors that can be used to predict missing entries in the user-item association matrix. First we separate the ratings data into training data (80%) and test data (20%). We will get recommendations for the training data, and then we will evaluate the predictions with the test data. This process of taking a subset of the data to build the model and then verifying the model with the remaining data is known as cross validation; the goal is to estimate how accurately a predictive model will perform in practice. To improve the </a:t>
            </a:r>
            <a:r>
              <a:rPr lang="en-US" dirty="0" smtClean="0">
                <a:solidFill>
                  <a:srgbClr val="000000"/>
                </a:solidFill>
                <a:latin typeface="Lato"/>
              </a:rPr>
              <a:t>model.</a:t>
            </a:r>
            <a:endParaRPr lang="en-US" dirty="0"/>
          </a:p>
        </p:txBody>
      </p:sp>
      <p:pic>
        <p:nvPicPr>
          <p:cNvPr id="5122" name="Picture 2" descr="Training Loo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6800" y="3336667"/>
            <a:ext cx="6413500" cy="281154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057040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859340"/>
            <a:ext cx="7772400" cy="2585323"/>
          </a:xfrm>
          <a:prstGeom prst="rect">
            <a:avLst/>
          </a:prstGeom>
        </p:spPr>
        <p:txBody>
          <a:bodyPr wrap="square">
            <a:spAutoFit/>
          </a:bodyPr>
          <a:lstStyle/>
          <a:p>
            <a:r>
              <a:rPr lang="en-US" dirty="0">
                <a:solidFill>
                  <a:srgbClr val="000000"/>
                </a:solidFill>
                <a:latin typeface="Lato"/>
              </a:rPr>
              <a:t>We run ALS on the input </a:t>
            </a:r>
            <a:r>
              <a:rPr lang="en-US" dirty="0" err="1">
                <a:solidFill>
                  <a:srgbClr val="000000"/>
                </a:solidFill>
                <a:latin typeface="Lato"/>
              </a:rPr>
              <a:t>trainingRDD</a:t>
            </a:r>
            <a:r>
              <a:rPr lang="en-US" dirty="0">
                <a:solidFill>
                  <a:srgbClr val="000000"/>
                </a:solidFill>
                <a:latin typeface="Lato"/>
              </a:rPr>
              <a:t> of Rating(user, product, rating) objects with the rank and Iterations parameters</a:t>
            </a:r>
            <a:r>
              <a:rPr lang="en-US" dirty="0" smtClean="0">
                <a:solidFill>
                  <a:srgbClr val="000000"/>
                </a:solidFill>
                <a:latin typeface="Lato"/>
              </a:rPr>
              <a:t>:</a:t>
            </a:r>
          </a:p>
          <a:p>
            <a:endParaRPr lang="en-US" dirty="0">
              <a:solidFill>
                <a:srgbClr val="000000"/>
              </a:solidFill>
              <a:latin typeface="Lato"/>
            </a:endParaRPr>
          </a:p>
          <a:p>
            <a:pPr>
              <a:buFont typeface="Arial" panose="020B0604020202020204" pitchFamily="34" charset="0"/>
              <a:buChar char="•"/>
            </a:pPr>
            <a:r>
              <a:rPr lang="en-US" b="1" dirty="0">
                <a:solidFill>
                  <a:srgbClr val="FF0000"/>
                </a:solidFill>
                <a:latin typeface="Lato"/>
              </a:rPr>
              <a:t>rank</a:t>
            </a:r>
            <a:r>
              <a:rPr lang="en-US" dirty="0">
                <a:solidFill>
                  <a:srgbClr val="000000"/>
                </a:solidFill>
                <a:latin typeface="Lato"/>
              </a:rPr>
              <a:t> is the number of latent factors in the model.</a:t>
            </a:r>
          </a:p>
          <a:p>
            <a:pPr>
              <a:buFont typeface="Arial" panose="020B0604020202020204" pitchFamily="34" charset="0"/>
              <a:buChar char="•"/>
            </a:pPr>
            <a:r>
              <a:rPr lang="en-US" b="1" dirty="0">
                <a:solidFill>
                  <a:srgbClr val="FF0000"/>
                </a:solidFill>
                <a:latin typeface="Lato"/>
              </a:rPr>
              <a:t>iterations</a:t>
            </a:r>
            <a:r>
              <a:rPr lang="en-US" dirty="0">
                <a:solidFill>
                  <a:srgbClr val="000000"/>
                </a:solidFill>
                <a:latin typeface="Lato"/>
              </a:rPr>
              <a:t> is the number of iterations to run</a:t>
            </a:r>
            <a:r>
              <a:rPr lang="en-US" dirty="0" smtClean="0">
                <a:solidFill>
                  <a:srgbClr val="000000"/>
                </a:solidFill>
                <a:latin typeface="Lato"/>
              </a:rPr>
              <a:t>.</a:t>
            </a:r>
          </a:p>
          <a:p>
            <a:pPr>
              <a:buFont typeface="Arial" panose="020B0604020202020204" pitchFamily="34" charset="0"/>
              <a:buChar char="•"/>
            </a:pPr>
            <a:endParaRPr lang="en-US" dirty="0">
              <a:solidFill>
                <a:srgbClr val="000000"/>
              </a:solidFill>
              <a:latin typeface="Lato"/>
            </a:endParaRPr>
          </a:p>
          <a:p>
            <a:r>
              <a:rPr lang="en-US" dirty="0">
                <a:solidFill>
                  <a:srgbClr val="000000"/>
                </a:solidFill>
                <a:latin typeface="Lato"/>
              </a:rPr>
              <a:t>The ALS run(</a:t>
            </a:r>
            <a:r>
              <a:rPr lang="en-US" dirty="0" err="1">
                <a:solidFill>
                  <a:srgbClr val="000000"/>
                </a:solidFill>
                <a:latin typeface="Lato"/>
              </a:rPr>
              <a:t>trainingRDD</a:t>
            </a:r>
            <a:r>
              <a:rPr lang="en-US" dirty="0">
                <a:solidFill>
                  <a:srgbClr val="000000"/>
                </a:solidFill>
                <a:latin typeface="Lato"/>
              </a:rPr>
              <a:t>) method will build and return a </a:t>
            </a:r>
            <a:r>
              <a:rPr lang="en-US" dirty="0" err="1">
                <a:solidFill>
                  <a:srgbClr val="FF0000"/>
                </a:solidFill>
                <a:latin typeface="Lato"/>
              </a:rPr>
              <a:t>MatrixFactorizationModel</a:t>
            </a:r>
            <a:r>
              <a:rPr lang="en-US" dirty="0">
                <a:solidFill>
                  <a:srgbClr val="000000"/>
                </a:solidFill>
                <a:latin typeface="Lato"/>
              </a:rPr>
              <a:t>, which can be used to make product predictions for users.</a:t>
            </a:r>
            <a:endParaRPr lang="en-US" b="0" i="0" dirty="0">
              <a:solidFill>
                <a:srgbClr val="000000"/>
              </a:solidFill>
              <a:effectLst/>
              <a:latin typeface="Lato"/>
            </a:endParaRPr>
          </a:p>
        </p:txBody>
      </p:sp>
      <p:sp>
        <p:nvSpPr>
          <p:cNvPr id="5" name="Title 1"/>
          <p:cNvSpPr>
            <a:spLocks noGrp="1"/>
          </p:cNvSpPr>
          <p:nvPr>
            <p:ph type="title"/>
          </p:nvPr>
        </p:nvSpPr>
        <p:spPr>
          <a:xfrm>
            <a:off x="609600" y="228600"/>
            <a:ext cx="8153398" cy="1280890"/>
          </a:xfrm>
        </p:spPr>
        <p:txBody>
          <a:bodyPr>
            <a:normAutofit fontScale="90000"/>
          </a:bodyPr>
          <a:lstStyle/>
          <a:p>
            <a:r>
              <a:rPr lang="en-US" b="1" dirty="0"/>
              <a:t>Using ALS with the Movie Ratings Data</a:t>
            </a:r>
            <a:br>
              <a:rPr lang="en-US" b="1" dirty="0"/>
            </a:br>
            <a:r>
              <a:rPr lang="en-US" dirty="0"/>
              <a:t/>
            </a:r>
            <a:br>
              <a:rPr lang="en-US" dirty="0"/>
            </a:br>
            <a:endParaRPr lang="en-US" dirty="0"/>
          </a:p>
        </p:txBody>
      </p:sp>
      <p:sp>
        <p:nvSpPr>
          <p:cNvPr id="6"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7"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1920037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txBox="1">
            <a:spLocks noGrp="1"/>
          </p:cNvSpPr>
          <p:nvPr>
            <p:ph type="title"/>
          </p:nvPr>
        </p:nvSpPr>
        <p:spPr>
          <a:xfrm>
            <a:off x="1945201" y="624110"/>
            <a:ext cx="6589199" cy="1280890"/>
          </a:xfrm>
          <a:prstGeom prst="rect">
            <a:avLst/>
          </a:prstGeom>
        </p:spPr>
        <p:txBody>
          <a:bodyPr vert="horz" wrap="square" lIns="0" tIns="0" rIns="0" bIns="0" rtlCol="0">
            <a:spAutoFit/>
          </a:bodyPr>
          <a:lstStyle/>
          <a:p>
            <a:pPr marL="12700">
              <a:lnSpc>
                <a:spcPct val="100000"/>
              </a:lnSpc>
            </a:pPr>
            <a:r>
              <a:rPr spc="-10" dirty="0"/>
              <a:t>Cont...</a:t>
            </a:r>
          </a:p>
        </p:txBody>
      </p:sp>
      <p:sp>
        <p:nvSpPr>
          <p:cNvPr id="5" name="Rectangle 4"/>
          <p:cNvSpPr/>
          <p:nvPr/>
        </p:nvSpPr>
        <p:spPr>
          <a:xfrm>
            <a:off x="487680" y="1197516"/>
            <a:ext cx="7620000" cy="2031325"/>
          </a:xfrm>
          <a:prstGeom prst="rect">
            <a:avLst/>
          </a:prstGeom>
        </p:spPr>
        <p:txBody>
          <a:bodyPr wrap="square">
            <a:spAutoFit/>
          </a:bodyPr>
          <a:lstStyle/>
          <a:p>
            <a:r>
              <a:rPr lang="en-US" b="1" dirty="0"/>
              <a:t>// Randomly split ratings RDD into training data RDD (80%) and test data RDD (20%)</a:t>
            </a:r>
          </a:p>
          <a:p>
            <a:r>
              <a:rPr lang="en-US" dirty="0" err="1"/>
              <a:t>val</a:t>
            </a:r>
            <a:r>
              <a:rPr lang="en-US" dirty="0"/>
              <a:t> splits = </a:t>
            </a:r>
            <a:r>
              <a:rPr lang="en-US" dirty="0" err="1"/>
              <a:t>ratingsRDD.randomSplit</a:t>
            </a:r>
            <a:r>
              <a:rPr lang="en-US" dirty="0"/>
              <a:t>(Array(0.8, 0.2), 0L)</a:t>
            </a:r>
          </a:p>
          <a:p>
            <a:endParaRPr lang="en-US" dirty="0"/>
          </a:p>
          <a:p>
            <a:r>
              <a:rPr lang="en-US" dirty="0" err="1" smtClean="0"/>
              <a:t>val</a:t>
            </a:r>
            <a:r>
              <a:rPr lang="en-US" dirty="0" smtClean="0"/>
              <a:t> </a:t>
            </a:r>
            <a:r>
              <a:rPr lang="en-US" dirty="0" err="1"/>
              <a:t>trainingRatingsRDD</a:t>
            </a:r>
            <a:r>
              <a:rPr lang="en-US" dirty="0"/>
              <a:t> = splits(0).cache</a:t>
            </a:r>
            <a:r>
              <a:rPr lang="en-US" dirty="0" smtClean="0"/>
              <a:t>()</a:t>
            </a:r>
          </a:p>
          <a:p>
            <a:endParaRPr lang="en-US" dirty="0"/>
          </a:p>
          <a:p>
            <a:r>
              <a:rPr lang="en-US" dirty="0" err="1" smtClean="0"/>
              <a:t>val</a:t>
            </a:r>
            <a:r>
              <a:rPr lang="en-US" dirty="0" smtClean="0"/>
              <a:t> </a:t>
            </a:r>
            <a:r>
              <a:rPr lang="en-US" dirty="0" err="1"/>
              <a:t>testRatingsRDD</a:t>
            </a:r>
            <a:r>
              <a:rPr lang="en-US" dirty="0"/>
              <a:t> = splits(1).cache()</a:t>
            </a:r>
          </a:p>
        </p:txBody>
      </p:sp>
      <p:sp>
        <p:nvSpPr>
          <p:cNvPr id="6" name="Rectangle 5"/>
          <p:cNvSpPr/>
          <p:nvPr/>
        </p:nvSpPr>
        <p:spPr>
          <a:xfrm>
            <a:off x="381000" y="3226475"/>
            <a:ext cx="8382000" cy="2031325"/>
          </a:xfrm>
          <a:prstGeom prst="rect">
            <a:avLst/>
          </a:prstGeom>
        </p:spPr>
        <p:txBody>
          <a:bodyPr wrap="square">
            <a:spAutoFit/>
          </a:bodyPr>
          <a:lstStyle/>
          <a:p>
            <a:r>
              <a:rPr lang="en-US" b="1" dirty="0"/>
              <a:t>// Build the recommendation model using ALS with rank=20, </a:t>
            </a:r>
            <a:r>
              <a:rPr lang="en-US" dirty="0"/>
              <a:t>iterations=10val model = </a:t>
            </a:r>
            <a:r>
              <a:rPr lang="en-US" dirty="0" err="1">
                <a:solidFill>
                  <a:srgbClr val="FF0000"/>
                </a:solidFill>
              </a:rPr>
              <a:t>ALS</a:t>
            </a:r>
            <a:r>
              <a:rPr lang="en-US" dirty="0" err="1"/>
              <a:t>.</a:t>
            </a:r>
            <a:r>
              <a:rPr lang="en-US" b="1" dirty="0" err="1"/>
              <a:t>train</a:t>
            </a:r>
            <a:r>
              <a:rPr lang="en-US" dirty="0"/>
              <a:t>(</a:t>
            </a:r>
            <a:r>
              <a:rPr lang="en-US" b="1" dirty="0" err="1">
                <a:solidFill>
                  <a:schemeClr val="accent6">
                    <a:lumMod val="75000"/>
                  </a:schemeClr>
                </a:solidFill>
              </a:rPr>
              <a:t>trainingRatingsRDD</a:t>
            </a:r>
            <a:r>
              <a:rPr lang="en-US" dirty="0"/>
              <a:t>, </a:t>
            </a:r>
            <a:r>
              <a:rPr lang="en-US" b="1" dirty="0">
                <a:solidFill>
                  <a:schemeClr val="accent6">
                    <a:lumMod val="75000"/>
                  </a:schemeClr>
                </a:solidFill>
              </a:rPr>
              <a:t>20, 10</a:t>
            </a:r>
            <a:r>
              <a:rPr lang="en-US" dirty="0" smtClean="0"/>
              <a:t>)</a:t>
            </a:r>
          </a:p>
          <a:p>
            <a:endParaRPr lang="en-US" dirty="0"/>
          </a:p>
          <a:p>
            <a:r>
              <a:rPr lang="en-US" dirty="0" smtClean="0"/>
              <a:t>Or</a:t>
            </a:r>
          </a:p>
          <a:p>
            <a:endParaRPr lang="en-US" dirty="0"/>
          </a:p>
          <a:p>
            <a:r>
              <a:rPr lang="en-US" dirty="0" err="1"/>
              <a:t>val</a:t>
            </a:r>
            <a:r>
              <a:rPr lang="en-US" dirty="0"/>
              <a:t> model = (new </a:t>
            </a:r>
            <a:r>
              <a:rPr lang="en-US" b="1" dirty="0">
                <a:solidFill>
                  <a:srgbClr val="FF0000"/>
                </a:solidFill>
              </a:rPr>
              <a:t>ALS</a:t>
            </a:r>
            <a:r>
              <a:rPr lang="en-US" dirty="0"/>
              <a:t>().</a:t>
            </a:r>
            <a:r>
              <a:rPr lang="en-US" dirty="0" err="1"/>
              <a:t>setRank</a:t>
            </a:r>
            <a:r>
              <a:rPr lang="en-US" dirty="0"/>
              <a:t>(20).</a:t>
            </a:r>
            <a:r>
              <a:rPr lang="en-US" dirty="0" err="1"/>
              <a:t>setIterations</a:t>
            </a:r>
            <a:r>
              <a:rPr lang="en-US" dirty="0"/>
              <a:t>(10).run(</a:t>
            </a:r>
            <a:r>
              <a:rPr lang="en-US" dirty="0" err="1"/>
              <a:t>trainingRatingsRDD</a:t>
            </a:r>
            <a:r>
              <a:rPr lang="en-US" dirty="0"/>
              <a:t>))</a:t>
            </a:r>
          </a:p>
        </p:txBody>
      </p:sp>
      <p:sp>
        <p:nvSpPr>
          <p:cNvPr id="7"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8"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132765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Making Predictions</a:t>
            </a:r>
            <a:br>
              <a:rPr lang="en-US" b="1" dirty="0"/>
            </a:br>
            <a:r>
              <a:rPr lang="en-US" dirty="0"/>
              <a:t/>
            </a:r>
            <a:br>
              <a:rPr lang="en-US" dirty="0"/>
            </a:br>
            <a:endParaRPr lang="en-US" dirty="0"/>
          </a:p>
        </p:txBody>
      </p:sp>
      <p:sp>
        <p:nvSpPr>
          <p:cNvPr id="4" name="Rectangle 3"/>
          <p:cNvSpPr/>
          <p:nvPr/>
        </p:nvSpPr>
        <p:spPr>
          <a:xfrm>
            <a:off x="667800" y="1752600"/>
            <a:ext cx="7866600" cy="1477328"/>
          </a:xfrm>
          <a:prstGeom prst="rect">
            <a:avLst/>
          </a:prstGeom>
        </p:spPr>
        <p:txBody>
          <a:bodyPr wrap="square">
            <a:spAutoFit/>
          </a:bodyPr>
          <a:lstStyle/>
          <a:p>
            <a:r>
              <a:rPr lang="en-US" dirty="0">
                <a:solidFill>
                  <a:srgbClr val="000000"/>
                </a:solidFill>
                <a:latin typeface="Lato"/>
              </a:rPr>
              <a:t>Now we can use the </a:t>
            </a:r>
            <a:r>
              <a:rPr lang="en-US" dirty="0" err="1">
                <a:solidFill>
                  <a:srgbClr val="000000"/>
                </a:solidFill>
                <a:latin typeface="Lato"/>
              </a:rPr>
              <a:t>MatrixFactorizationModel</a:t>
            </a:r>
            <a:r>
              <a:rPr lang="en-US" dirty="0">
                <a:solidFill>
                  <a:srgbClr val="000000"/>
                </a:solidFill>
                <a:latin typeface="Lato"/>
              </a:rPr>
              <a:t> to make predictions. First, we will get movie predictions for the most active user, 4169, with the </a:t>
            </a:r>
            <a:r>
              <a:rPr lang="en-US" dirty="0" err="1">
                <a:solidFill>
                  <a:srgbClr val="000000"/>
                </a:solidFill>
                <a:latin typeface="Lato"/>
              </a:rPr>
              <a:t>recommendProducts</a:t>
            </a:r>
            <a:r>
              <a:rPr lang="en-US" dirty="0">
                <a:solidFill>
                  <a:srgbClr val="000000"/>
                </a:solidFill>
                <a:latin typeface="Lato"/>
              </a:rPr>
              <a:t>() method, which takes as input the </a:t>
            </a:r>
            <a:r>
              <a:rPr lang="en-US" dirty="0" err="1">
                <a:solidFill>
                  <a:srgbClr val="000000"/>
                </a:solidFill>
                <a:latin typeface="Lato"/>
              </a:rPr>
              <a:t>userid</a:t>
            </a:r>
            <a:r>
              <a:rPr lang="en-US" dirty="0">
                <a:solidFill>
                  <a:srgbClr val="000000"/>
                </a:solidFill>
                <a:latin typeface="Lato"/>
              </a:rPr>
              <a:t> and the number of products to recommend. Then we print out the recommended movie titles.</a:t>
            </a:r>
            <a:endParaRPr lang="en-US" dirty="0"/>
          </a:p>
        </p:txBody>
      </p:sp>
      <p:sp>
        <p:nvSpPr>
          <p:cNvPr id="5" name="Rectangle 4"/>
          <p:cNvSpPr/>
          <p:nvPr/>
        </p:nvSpPr>
        <p:spPr>
          <a:xfrm>
            <a:off x="667800" y="3712087"/>
            <a:ext cx="8839200" cy="646331"/>
          </a:xfrm>
          <a:prstGeom prst="rect">
            <a:avLst/>
          </a:prstGeom>
        </p:spPr>
        <p:txBody>
          <a:bodyPr wrap="square">
            <a:spAutoFit/>
          </a:bodyPr>
          <a:lstStyle/>
          <a:p>
            <a:r>
              <a:rPr lang="en-US" b="1" dirty="0"/>
              <a:t>// Make movie predictions for user </a:t>
            </a:r>
            <a:r>
              <a:rPr lang="en-US" b="1" dirty="0" smtClean="0">
                <a:solidFill>
                  <a:srgbClr val="FF0000"/>
                </a:solidFill>
              </a:rPr>
              <a:t>4169</a:t>
            </a:r>
          </a:p>
          <a:p>
            <a:r>
              <a:rPr lang="en-US" dirty="0" smtClean="0"/>
              <a:t> </a:t>
            </a:r>
            <a:r>
              <a:rPr lang="en-US" dirty="0" err="1"/>
              <a:t>val</a:t>
            </a:r>
            <a:r>
              <a:rPr lang="en-US" dirty="0"/>
              <a:t> </a:t>
            </a:r>
            <a:r>
              <a:rPr lang="en-US" dirty="0" err="1"/>
              <a:t>topRecsForUser</a:t>
            </a:r>
            <a:r>
              <a:rPr lang="en-US" dirty="0"/>
              <a:t> = </a:t>
            </a:r>
            <a:r>
              <a:rPr lang="en-US" dirty="0" err="1"/>
              <a:t>model.recommendProducts</a:t>
            </a:r>
            <a:r>
              <a:rPr lang="en-US" dirty="0"/>
              <a:t>(4169, 10)</a:t>
            </a:r>
          </a:p>
        </p:txBody>
      </p:sp>
      <p:sp>
        <p:nvSpPr>
          <p:cNvPr id="6" name="Rectangle 5"/>
          <p:cNvSpPr/>
          <p:nvPr/>
        </p:nvSpPr>
        <p:spPr>
          <a:xfrm>
            <a:off x="762000" y="4840577"/>
            <a:ext cx="7162800" cy="923330"/>
          </a:xfrm>
          <a:prstGeom prst="rect">
            <a:avLst/>
          </a:prstGeom>
        </p:spPr>
        <p:txBody>
          <a:bodyPr wrap="square">
            <a:spAutoFit/>
          </a:bodyPr>
          <a:lstStyle/>
          <a:p>
            <a:r>
              <a:rPr lang="en-US" b="1" dirty="0"/>
              <a:t>// print out top recommendations for user 4169 with </a:t>
            </a:r>
            <a:r>
              <a:rPr lang="en-US" b="1" dirty="0" smtClean="0"/>
              <a:t>titles</a:t>
            </a:r>
          </a:p>
          <a:p>
            <a:r>
              <a:rPr lang="en-US" dirty="0" err="1" smtClean="0"/>
              <a:t>topRecsForUser.map</a:t>
            </a:r>
            <a:r>
              <a:rPr lang="en-US" dirty="0" smtClean="0"/>
              <a:t>(rating </a:t>
            </a:r>
            <a:r>
              <a:rPr lang="en-US" dirty="0"/>
              <a:t>=&gt; (</a:t>
            </a:r>
            <a:r>
              <a:rPr lang="en-US" dirty="0" err="1"/>
              <a:t>movieTitles</a:t>
            </a:r>
            <a:r>
              <a:rPr lang="en-US" dirty="0"/>
              <a:t>(</a:t>
            </a:r>
            <a:r>
              <a:rPr lang="en-US" dirty="0" err="1"/>
              <a:t>rating.product</a:t>
            </a:r>
            <a:r>
              <a:rPr lang="en-US" dirty="0"/>
              <a:t>), </a:t>
            </a:r>
            <a:r>
              <a:rPr lang="en-US" dirty="0" err="1"/>
              <a:t>rating.rating</a:t>
            </a:r>
            <a:r>
              <a:rPr lang="en-US" dirty="0"/>
              <a:t>)).</a:t>
            </a:r>
            <a:r>
              <a:rPr lang="en-US" dirty="0" err="1"/>
              <a:t>foreach</a:t>
            </a:r>
            <a:r>
              <a:rPr lang="en-US" dirty="0"/>
              <a:t>(</a:t>
            </a:r>
            <a:r>
              <a:rPr lang="en-US" dirty="0" err="1"/>
              <a:t>println</a:t>
            </a:r>
            <a:r>
              <a:rPr lang="en-US" dirty="0"/>
              <a:t>)</a:t>
            </a:r>
          </a:p>
        </p:txBody>
      </p:sp>
      <p:sp>
        <p:nvSpPr>
          <p:cNvPr id="7"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8"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929216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txBox="1">
            <a:spLocks noGrp="1"/>
          </p:cNvSpPr>
          <p:nvPr>
            <p:ph type="title"/>
          </p:nvPr>
        </p:nvSpPr>
        <p:spPr>
          <a:xfrm>
            <a:off x="1945201" y="624110"/>
            <a:ext cx="6589199" cy="1661993"/>
          </a:xfrm>
          <a:prstGeom prst="rect">
            <a:avLst/>
          </a:prstGeom>
        </p:spPr>
        <p:txBody>
          <a:bodyPr vert="horz" wrap="square" lIns="0" tIns="0" rIns="0" bIns="0" rtlCol="0">
            <a:spAutoFit/>
          </a:bodyPr>
          <a:lstStyle/>
          <a:p>
            <a:r>
              <a:rPr lang="en-US" b="1" dirty="0"/>
              <a:t>Evaluating the Model</a:t>
            </a:r>
            <a:br>
              <a:rPr lang="en-US" b="1" dirty="0"/>
            </a:br>
            <a:r>
              <a:rPr lang="en-US" dirty="0"/>
              <a:t/>
            </a:r>
            <a:br>
              <a:rPr lang="en-US" dirty="0"/>
            </a:br>
            <a:endParaRPr spc="-10" dirty="0"/>
          </a:p>
        </p:txBody>
      </p:sp>
      <p:sp>
        <p:nvSpPr>
          <p:cNvPr id="6" name="Rectangle 5"/>
          <p:cNvSpPr/>
          <p:nvPr/>
        </p:nvSpPr>
        <p:spPr>
          <a:xfrm>
            <a:off x="457200" y="3677304"/>
            <a:ext cx="8077200" cy="923330"/>
          </a:xfrm>
          <a:prstGeom prst="rect">
            <a:avLst/>
          </a:prstGeom>
        </p:spPr>
        <p:txBody>
          <a:bodyPr wrap="square">
            <a:spAutoFit/>
          </a:bodyPr>
          <a:lstStyle/>
          <a:p>
            <a:r>
              <a:rPr lang="en-US" b="1" dirty="0"/>
              <a:t>// get predicted ratings to compare to test </a:t>
            </a:r>
            <a:r>
              <a:rPr lang="en-US" b="1" dirty="0" smtClean="0"/>
              <a:t>ratings</a:t>
            </a:r>
          </a:p>
          <a:p>
            <a:r>
              <a:rPr lang="en-US" dirty="0" err="1" smtClean="0"/>
              <a:t>val</a:t>
            </a:r>
            <a:r>
              <a:rPr lang="en-US" dirty="0" smtClean="0"/>
              <a:t> </a:t>
            </a:r>
            <a:r>
              <a:rPr lang="en-US" dirty="0" err="1"/>
              <a:t>predictionsForTestRDD</a:t>
            </a:r>
            <a:r>
              <a:rPr lang="en-US" dirty="0"/>
              <a:t>  = </a:t>
            </a:r>
            <a:r>
              <a:rPr lang="en-US" dirty="0" err="1"/>
              <a:t>model.predict</a:t>
            </a:r>
            <a:r>
              <a:rPr lang="en-US" dirty="0"/>
              <a:t>(</a:t>
            </a:r>
            <a:r>
              <a:rPr lang="en-US" dirty="0" err="1"/>
              <a:t>testRatingsRDD.map</a:t>
            </a:r>
            <a:r>
              <a:rPr lang="en-US" dirty="0"/>
              <a:t>{case Rating(user, product, rating) =&gt; (user, product)})</a:t>
            </a:r>
          </a:p>
        </p:txBody>
      </p:sp>
      <p:sp>
        <p:nvSpPr>
          <p:cNvPr id="7" name="Rectangle 6"/>
          <p:cNvSpPr/>
          <p:nvPr/>
        </p:nvSpPr>
        <p:spPr>
          <a:xfrm>
            <a:off x="457200" y="4816286"/>
            <a:ext cx="7391400" cy="369332"/>
          </a:xfrm>
          <a:prstGeom prst="rect">
            <a:avLst/>
          </a:prstGeom>
        </p:spPr>
        <p:txBody>
          <a:bodyPr wrap="square">
            <a:spAutoFit/>
          </a:bodyPr>
          <a:lstStyle/>
          <a:p>
            <a:r>
              <a:rPr lang="en-US" dirty="0" err="1"/>
              <a:t>predictionsForTestRDD.take</a:t>
            </a:r>
            <a:r>
              <a:rPr lang="en-US" dirty="0"/>
              <a:t>(10).</a:t>
            </a:r>
            <a:r>
              <a:rPr lang="en-US" dirty="0" err="1"/>
              <a:t>mkString</a:t>
            </a:r>
            <a:r>
              <a:rPr lang="en-US" dirty="0"/>
              <a:t>("\n")</a:t>
            </a:r>
          </a:p>
        </p:txBody>
      </p:sp>
      <p:sp>
        <p:nvSpPr>
          <p:cNvPr id="8" name="Rectangle 7"/>
          <p:cNvSpPr/>
          <p:nvPr/>
        </p:nvSpPr>
        <p:spPr>
          <a:xfrm>
            <a:off x="667800" y="5401270"/>
            <a:ext cx="8095200" cy="923330"/>
          </a:xfrm>
          <a:prstGeom prst="rect">
            <a:avLst/>
          </a:prstGeom>
        </p:spPr>
        <p:txBody>
          <a:bodyPr wrap="square">
            <a:spAutoFit/>
          </a:bodyPr>
          <a:lstStyle/>
          <a:p>
            <a:r>
              <a:rPr lang="en-US" b="1" dirty="0"/>
              <a:t>// prepare the predictions for </a:t>
            </a:r>
            <a:r>
              <a:rPr lang="en-US" b="1" dirty="0" smtClean="0"/>
              <a:t>comparison</a:t>
            </a:r>
          </a:p>
          <a:p>
            <a:r>
              <a:rPr lang="en-US" dirty="0" err="1" smtClean="0"/>
              <a:t>val</a:t>
            </a:r>
            <a:r>
              <a:rPr lang="en-US" dirty="0" smtClean="0"/>
              <a:t> </a:t>
            </a:r>
            <a:r>
              <a:rPr lang="en-US" dirty="0" err="1"/>
              <a:t>predictionsKeyedByUserProductRDD</a:t>
            </a:r>
            <a:r>
              <a:rPr lang="en-US" dirty="0"/>
              <a:t> = </a:t>
            </a:r>
            <a:r>
              <a:rPr lang="en-US" dirty="0" err="1"/>
              <a:t>predictionsForTestRDD.map</a:t>
            </a:r>
            <a:r>
              <a:rPr lang="en-US" dirty="0"/>
              <a:t>{   case Rating(user, product, rating) =&gt; ((user, product), rating)}</a:t>
            </a:r>
          </a:p>
        </p:txBody>
      </p:sp>
      <p:sp>
        <p:nvSpPr>
          <p:cNvPr id="10" name="Rectangle 9"/>
          <p:cNvSpPr/>
          <p:nvPr/>
        </p:nvSpPr>
        <p:spPr>
          <a:xfrm>
            <a:off x="457200" y="1523166"/>
            <a:ext cx="8458200" cy="1477328"/>
          </a:xfrm>
          <a:prstGeom prst="rect">
            <a:avLst/>
          </a:prstGeom>
        </p:spPr>
        <p:txBody>
          <a:bodyPr wrap="square">
            <a:spAutoFit/>
          </a:bodyPr>
          <a:lstStyle/>
          <a:p>
            <a:r>
              <a:rPr lang="en-US" dirty="0">
                <a:solidFill>
                  <a:srgbClr val="000000"/>
                </a:solidFill>
                <a:latin typeface="Lato"/>
              </a:rPr>
              <a:t>Next, we will compare predictions from the model with actual ratings in the </a:t>
            </a:r>
            <a:r>
              <a:rPr lang="en-US" i="1" dirty="0" err="1">
                <a:solidFill>
                  <a:srgbClr val="000000"/>
                </a:solidFill>
                <a:latin typeface="Lato"/>
              </a:rPr>
              <a:t>testRatingsRDD</a:t>
            </a:r>
            <a:r>
              <a:rPr lang="en-US" dirty="0">
                <a:solidFill>
                  <a:srgbClr val="000000"/>
                </a:solidFill>
                <a:latin typeface="Lato"/>
              </a:rPr>
              <a:t>. First we get the user product pairs from the </a:t>
            </a:r>
            <a:r>
              <a:rPr lang="en-US" i="1" dirty="0" err="1">
                <a:solidFill>
                  <a:srgbClr val="000000"/>
                </a:solidFill>
                <a:latin typeface="Lato"/>
              </a:rPr>
              <a:t>testRatingsRDD</a:t>
            </a:r>
            <a:r>
              <a:rPr lang="en-US" dirty="0">
                <a:solidFill>
                  <a:srgbClr val="000000"/>
                </a:solidFill>
                <a:latin typeface="Lato"/>
              </a:rPr>
              <a:t> to pass to the </a:t>
            </a:r>
            <a:r>
              <a:rPr lang="en-US" dirty="0" err="1">
                <a:solidFill>
                  <a:srgbClr val="000000"/>
                </a:solidFill>
                <a:latin typeface="Lato"/>
              </a:rPr>
              <a:t>MatrixFactorizationModel</a:t>
            </a:r>
            <a:r>
              <a:rPr lang="en-US" dirty="0">
                <a:solidFill>
                  <a:srgbClr val="000000"/>
                </a:solidFill>
                <a:latin typeface="Lato"/>
              </a:rPr>
              <a:t> </a:t>
            </a:r>
            <a:r>
              <a:rPr lang="en-US" i="1" dirty="0">
                <a:solidFill>
                  <a:srgbClr val="000000"/>
                </a:solidFill>
                <a:latin typeface="Lato"/>
              </a:rPr>
              <a:t>predict</a:t>
            </a:r>
            <a:r>
              <a:rPr lang="en-US" dirty="0">
                <a:solidFill>
                  <a:srgbClr val="000000"/>
                </a:solidFill>
                <a:latin typeface="Lato"/>
              </a:rPr>
              <a:t>(user: </a:t>
            </a:r>
            <a:r>
              <a:rPr lang="en-US" dirty="0" err="1">
                <a:solidFill>
                  <a:srgbClr val="000000"/>
                </a:solidFill>
                <a:latin typeface="Lato"/>
              </a:rPr>
              <a:t>Int</a:t>
            </a:r>
            <a:r>
              <a:rPr lang="en-US" dirty="0">
                <a:solidFill>
                  <a:srgbClr val="000000"/>
                </a:solidFill>
                <a:latin typeface="Lato"/>
              </a:rPr>
              <a:t>, product: </a:t>
            </a:r>
            <a:r>
              <a:rPr lang="en-US" dirty="0" err="1">
                <a:solidFill>
                  <a:srgbClr val="000000"/>
                </a:solidFill>
                <a:latin typeface="Lato"/>
              </a:rPr>
              <a:t>Int</a:t>
            </a:r>
            <a:r>
              <a:rPr lang="en-US" dirty="0">
                <a:solidFill>
                  <a:srgbClr val="000000"/>
                </a:solidFill>
                <a:latin typeface="Lato"/>
              </a:rPr>
              <a:t>) method, which will return predictions as </a:t>
            </a:r>
            <a:r>
              <a:rPr lang="en-US" i="1" dirty="0">
                <a:solidFill>
                  <a:srgbClr val="000000"/>
                </a:solidFill>
                <a:latin typeface="Lato"/>
              </a:rPr>
              <a:t>Rating</a:t>
            </a:r>
            <a:r>
              <a:rPr lang="en-US" dirty="0">
                <a:solidFill>
                  <a:srgbClr val="000000"/>
                </a:solidFill>
                <a:latin typeface="Lato"/>
              </a:rPr>
              <a:t>(user, product, rating) objects.</a:t>
            </a:r>
            <a:endParaRPr lang="en-US" dirty="0"/>
          </a:p>
        </p:txBody>
      </p:sp>
      <p:sp>
        <p:nvSpPr>
          <p:cNvPr id="9"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11"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283044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What is it used for?</a:t>
            </a:r>
            <a:endParaRPr lang="en-US" dirty="0"/>
          </a:p>
        </p:txBody>
      </p:sp>
      <p:sp>
        <p:nvSpPr>
          <p:cNvPr id="3" name="Text Placeholder 2"/>
          <p:cNvSpPr>
            <a:spLocks noGrp="1"/>
          </p:cNvSpPr>
          <p:nvPr>
            <p:ph type="body" idx="1"/>
          </p:nvPr>
        </p:nvSpPr>
        <p:spPr>
          <a:xfrm>
            <a:off x="304800" y="1295400"/>
            <a:ext cx="6985816" cy="3877985"/>
          </a:xfrm>
        </p:spPr>
        <p:txBody>
          <a:bodyPr/>
          <a:lstStyle/>
          <a:p>
            <a:r>
              <a:rPr lang="en-US" dirty="0" smtClean="0"/>
              <a:t>● Fraud detection.</a:t>
            </a:r>
          </a:p>
          <a:p>
            <a:r>
              <a:rPr lang="en-US" dirty="0" smtClean="0"/>
              <a:t>● Web search results.</a:t>
            </a:r>
          </a:p>
          <a:p>
            <a:r>
              <a:rPr lang="en-US" dirty="0" smtClean="0"/>
              <a:t>● Real-time ads on web pages</a:t>
            </a:r>
          </a:p>
          <a:p>
            <a:r>
              <a:rPr lang="en-US" dirty="0" smtClean="0"/>
              <a:t>● Credit scoring and next-best offers.</a:t>
            </a:r>
          </a:p>
          <a:p>
            <a:r>
              <a:rPr lang="en-US" dirty="0" smtClean="0"/>
              <a:t>● Prediction of equipment failures.</a:t>
            </a:r>
          </a:p>
          <a:p>
            <a:r>
              <a:rPr lang="en-US" dirty="0" smtClean="0"/>
              <a:t>● New pricing models.</a:t>
            </a:r>
          </a:p>
          <a:p>
            <a:r>
              <a:rPr lang="en-US" dirty="0" smtClean="0"/>
              <a:t>● Network intrusion detection.</a:t>
            </a:r>
          </a:p>
          <a:p>
            <a:r>
              <a:rPr lang="en-US" dirty="0" smtClean="0"/>
              <a:t>● Recommendation Engines</a:t>
            </a:r>
          </a:p>
          <a:p>
            <a:r>
              <a:rPr lang="en-US" dirty="0" smtClean="0"/>
              <a:t>● Customer Segmentation</a:t>
            </a:r>
          </a:p>
          <a:p>
            <a:r>
              <a:rPr lang="en-US" dirty="0" smtClean="0"/>
              <a:t>● Text Sentiment Analysis</a:t>
            </a:r>
          </a:p>
          <a:p>
            <a:r>
              <a:rPr lang="en-US" dirty="0" smtClean="0"/>
              <a:t>● Predicting Customer Churn</a:t>
            </a:r>
          </a:p>
          <a:p>
            <a:r>
              <a:rPr lang="en-US" dirty="0" smtClean="0"/>
              <a:t>● Pattern and image recognition.</a:t>
            </a:r>
          </a:p>
          <a:p>
            <a:r>
              <a:rPr lang="en-US" dirty="0" smtClean="0"/>
              <a:t>● Email spam filtering.</a:t>
            </a:r>
          </a:p>
          <a:p>
            <a:r>
              <a:rPr lang="en-US" dirty="0" smtClean="0"/>
              <a:t>● Financial Modeling</a:t>
            </a:r>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txBox="1">
            <a:spLocks noGrp="1"/>
          </p:cNvSpPr>
          <p:nvPr>
            <p:ph type="title"/>
          </p:nvPr>
        </p:nvSpPr>
        <p:spPr>
          <a:xfrm>
            <a:off x="1945201" y="624110"/>
            <a:ext cx="6589199" cy="1280890"/>
          </a:xfrm>
          <a:prstGeom prst="rect">
            <a:avLst/>
          </a:prstGeom>
        </p:spPr>
        <p:txBody>
          <a:bodyPr vert="horz" wrap="square" lIns="0" tIns="0" rIns="0" bIns="0" rtlCol="0">
            <a:spAutoFit/>
          </a:bodyPr>
          <a:lstStyle/>
          <a:p>
            <a:pPr marL="12700">
              <a:lnSpc>
                <a:spcPct val="100000"/>
              </a:lnSpc>
            </a:pPr>
            <a:r>
              <a:rPr spc="-10" dirty="0"/>
              <a:t>Cont...</a:t>
            </a:r>
          </a:p>
        </p:txBody>
      </p:sp>
      <p:sp>
        <p:nvSpPr>
          <p:cNvPr id="5" name="Rectangle 4"/>
          <p:cNvSpPr/>
          <p:nvPr/>
        </p:nvSpPr>
        <p:spPr>
          <a:xfrm>
            <a:off x="381000" y="2819400"/>
            <a:ext cx="8763000" cy="1200329"/>
          </a:xfrm>
          <a:prstGeom prst="rect">
            <a:avLst/>
          </a:prstGeom>
        </p:spPr>
        <p:txBody>
          <a:bodyPr wrap="square">
            <a:spAutoFit/>
          </a:bodyPr>
          <a:lstStyle/>
          <a:p>
            <a:r>
              <a:rPr lang="en-US" b="1" dirty="0"/>
              <a:t>//Join the test with the </a:t>
            </a:r>
            <a:r>
              <a:rPr lang="en-US" b="1" dirty="0" smtClean="0"/>
              <a:t>predictions</a:t>
            </a:r>
          </a:p>
          <a:p>
            <a:r>
              <a:rPr lang="en-US" dirty="0" err="1" smtClean="0"/>
              <a:t>val</a:t>
            </a:r>
            <a:r>
              <a:rPr lang="en-US" dirty="0" smtClean="0"/>
              <a:t> </a:t>
            </a:r>
            <a:r>
              <a:rPr lang="en-US" dirty="0" err="1"/>
              <a:t>testAndPredictionsJoinedRDD</a:t>
            </a:r>
            <a:r>
              <a:rPr lang="en-US" dirty="0"/>
              <a:t> = </a:t>
            </a:r>
            <a:r>
              <a:rPr lang="en-US" dirty="0" err="1"/>
              <a:t>testKeyedByUserProductRDD.join</a:t>
            </a:r>
            <a:r>
              <a:rPr lang="en-US" dirty="0"/>
              <a:t>(</a:t>
            </a:r>
            <a:r>
              <a:rPr lang="en-US" dirty="0" err="1"/>
              <a:t>predictionsKeyedByUserProductRDD</a:t>
            </a:r>
            <a:r>
              <a:rPr lang="en-US" dirty="0"/>
              <a:t>)</a:t>
            </a:r>
            <a:r>
              <a:rPr lang="en-US" dirty="0" err="1"/>
              <a:t>testAndPredictionsJoinedRDD.take</a:t>
            </a:r>
            <a:r>
              <a:rPr lang="en-US" dirty="0"/>
              <a:t>(10).</a:t>
            </a:r>
            <a:r>
              <a:rPr lang="en-US" dirty="0" err="1"/>
              <a:t>mkString</a:t>
            </a:r>
            <a:r>
              <a:rPr lang="en-US" dirty="0"/>
              <a:t>("\n")</a:t>
            </a:r>
          </a:p>
        </p:txBody>
      </p:sp>
      <p:sp>
        <p:nvSpPr>
          <p:cNvPr id="6" name="Rectangle 5"/>
          <p:cNvSpPr/>
          <p:nvPr/>
        </p:nvSpPr>
        <p:spPr>
          <a:xfrm>
            <a:off x="533400" y="1752600"/>
            <a:ext cx="7866600" cy="923330"/>
          </a:xfrm>
          <a:prstGeom prst="rect">
            <a:avLst/>
          </a:prstGeom>
        </p:spPr>
        <p:txBody>
          <a:bodyPr wrap="square">
            <a:spAutoFit/>
          </a:bodyPr>
          <a:lstStyle/>
          <a:p>
            <a:r>
              <a:rPr lang="en-US" b="1" dirty="0"/>
              <a:t>// prepare the test for </a:t>
            </a:r>
            <a:r>
              <a:rPr lang="en-US" b="1" dirty="0" smtClean="0"/>
              <a:t>comparison</a:t>
            </a:r>
          </a:p>
          <a:p>
            <a:r>
              <a:rPr lang="en-US" dirty="0" err="1" smtClean="0"/>
              <a:t>val</a:t>
            </a:r>
            <a:r>
              <a:rPr lang="en-US" dirty="0" smtClean="0"/>
              <a:t> </a:t>
            </a:r>
            <a:r>
              <a:rPr lang="en-US" dirty="0" err="1"/>
              <a:t>testKeyedByUserProductRDD</a:t>
            </a:r>
            <a:r>
              <a:rPr lang="en-US" dirty="0"/>
              <a:t> = </a:t>
            </a:r>
            <a:r>
              <a:rPr lang="en-US" dirty="0" err="1"/>
              <a:t>testRatingsRDD.map</a:t>
            </a:r>
            <a:r>
              <a:rPr lang="en-US" dirty="0"/>
              <a:t>{   case Rating(user, product, rating) =&gt; ((user, product), rating) }</a:t>
            </a:r>
          </a:p>
        </p:txBody>
      </p:sp>
      <p:sp>
        <p:nvSpPr>
          <p:cNvPr id="7"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8"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 xmlns:p14="http://schemas.microsoft.com/office/powerpoint/2010/main" val="1725858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Summary</a:t>
            </a:r>
            <a:endParaRPr lang="en-US" dirty="0"/>
          </a:p>
        </p:txBody>
      </p:sp>
      <p:sp>
        <p:nvSpPr>
          <p:cNvPr id="3" name="Text Placeholder 2"/>
          <p:cNvSpPr>
            <a:spLocks noGrp="1"/>
          </p:cNvSpPr>
          <p:nvPr>
            <p:ph type="body" idx="1"/>
          </p:nvPr>
        </p:nvSpPr>
        <p:spPr>
          <a:xfrm>
            <a:off x="381000" y="1600200"/>
            <a:ext cx="6985816" cy="3046988"/>
          </a:xfrm>
        </p:spPr>
        <p:txBody>
          <a:bodyPr/>
          <a:lstStyle/>
          <a:p>
            <a:pPr>
              <a:buFont typeface="Arial" pitchFamily="34" charset="0"/>
              <a:buChar char="•"/>
            </a:pPr>
            <a:r>
              <a:rPr lang="en-US" dirty="0" smtClean="0"/>
              <a:t>Spark </a:t>
            </a:r>
            <a:r>
              <a:rPr lang="en-US" dirty="0" err="1" smtClean="0"/>
              <a:t>MLlib</a:t>
            </a:r>
            <a:r>
              <a:rPr lang="en-US" dirty="0" smtClean="0"/>
              <a:t> is a module (a library / an extension) of Apache Spark to provide distributed machine learning algorithms on top of Spark’s RDD abstraction. Its goal is to simplify the development and usage of large scale machine learning</a:t>
            </a:r>
            <a:r>
              <a:rPr lang="en-US" dirty="0" smtClean="0"/>
              <a:t>.</a:t>
            </a:r>
          </a:p>
          <a:p>
            <a:pPr>
              <a:buFont typeface="Arial" pitchFamily="34" charset="0"/>
              <a:buChar char="•"/>
            </a:pPr>
            <a:endParaRPr lang="en-US" dirty="0" smtClean="0"/>
          </a:p>
          <a:p>
            <a:pPr>
              <a:buFont typeface="Arial" pitchFamily="34" charset="0"/>
              <a:buChar char="•"/>
            </a:pPr>
            <a:r>
              <a:rPr lang="en-US" dirty="0" smtClean="0"/>
              <a:t>You can teach a system from a dataset and let the system act by itself to predict future. </a:t>
            </a:r>
            <a:endParaRPr lang="en-US" dirty="0" smtClean="0"/>
          </a:p>
          <a:p>
            <a:pPr>
              <a:buFont typeface="Arial" pitchFamily="34" charset="0"/>
              <a:buChar char="•"/>
            </a:pPr>
            <a:endParaRPr lang="en-US" dirty="0" smtClean="0"/>
          </a:p>
          <a:p>
            <a:pPr>
              <a:buFont typeface="Arial" pitchFamily="34" charset="0"/>
              <a:buChar char="•"/>
            </a:pPr>
            <a:r>
              <a:rPr lang="en-US" dirty="0" smtClean="0"/>
              <a:t>The amount of data (measured in TB or PB) is what makes Spark </a:t>
            </a:r>
            <a:r>
              <a:rPr lang="en-US" dirty="0" err="1" smtClean="0"/>
              <a:t>MLlib</a:t>
            </a:r>
            <a:r>
              <a:rPr lang="en-US" dirty="0" smtClean="0"/>
              <a:t> especially important since a human could not possibly extract much value from the dataset in a short time.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Machine Learning </a:t>
            </a:r>
            <a:r>
              <a:rPr lang="en-US" dirty="0" err="1" smtClean="0"/>
              <a:t>Handson</a:t>
            </a:r>
            <a:r>
              <a:rPr lang="en-US" dirty="0" smtClean="0"/>
              <a:t> </a:t>
            </a:r>
            <a:endParaRPr lang="en-US" dirty="0"/>
          </a:p>
        </p:txBody>
      </p:sp>
      <p:sp>
        <p:nvSpPr>
          <p:cNvPr id="3" name="Text Placeholder 2"/>
          <p:cNvSpPr>
            <a:spLocks noGrp="1"/>
          </p:cNvSpPr>
          <p:nvPr>
            <p:ph type="body" idx="1"/>
          </p:nvPr>
        </p:nvSpPr>
        <p:spPr>
          <a:xfrm>
            <a:off x="304800" y="1524000"/>
            <a:ext cx="6985816" cy="553998"/>
          </a:xfrm>
        </p:spPr>
        <p:txBody>
          <a:bodyPr/>
          <a:lstStyle/>
          <a:p>
            <a:r>
              <a:rPr lang="en-US" dirty="0" smtClean="0"/>
              <a:t>https://drive.google.com/drive/u/0/folders/1Mvnug3ZRdGty2f_El20AmlzvkfigNJfM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Machine Learning Process</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 y="1905000"/>
            <a:ext cx="9143999" cy="3695700"/>
          </a:xfrm>
          <a:prstGeom prst="rect">
            <a:avLst/>
          </a:prstGeom>
          <a:noFill/>
          <a:ln w="9525">
            <a:noFill/>
            <a:miter lim="800000"/>
            <a:headEnd/>
            <a:tailEnd/>
          </a:ln>
          <a:effectLst/>
        </p:spPr>
      </p:pic>
      <p:sp>
        <p:nvSpPr>
          <p:cNvPr id="5"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Supervised Learning</a:t>
            </a:r>
            <a:endParaRPr lang="en-US" dirty="0"/>
          </a:p>
        </p:txBody>
      </p:sp>
      <p:sp>
        <p:nvSpPr>
          <p:cNvPr id="3" name="Text Placeholder 2"/>
          <p:cNvSpPr>
            <a:spLocks noGrp="1"/>
          </p:cNvSpPr>
          <p:nvPr>
            <p:ph type="body" idx="1"/>
          </p:nvPr>
        </p:nvSpPr>
        <p:spPr>
          <a:xfrm>
            <a:off x="304800" y="1447800"/>
            <a:ext cx="6985816" cy="3447098"/>
          </a:xfrm>
        </p:spPr>
        <p:txBody>
          <a:bodyPr/>
          <a:lstStyle/>
          <a:p>
            <a:r>
              <a:rPr lang="en-US" sz="2800" dirty="0" smtClean="0"/>
              <a:t>● </a:t>
            </a:r>
            <a:r>
              <a:rPr lang="en-US" sz="2800" b="1" dirty="0" smtClean="0"/>
              <a:t>Supervised learning algorithms are trained using</a:t>
            </a:r>
          </a:p>
          <a:p>
            <a:r>
              <a:rPr lang="en-US" sz="2800" b="1" dirty="0" smtClean="0"/>
              <a:t>labeled examples, such as an input where the desired</a:t>
            </a:r>
          </a:p>
          <a:p>
            <a:r>
              <a:rPr lang="en-US" sz="2800" dirty="0" smtClean="0"/>
              <a:t>output is known.</a:t>
            </a:r>
          </a:p>
          <a:p>
            <a:r>
              <a:rPr lang="en-US" sz="2800" dirty="0" smtClean="0"/>
              <a:t>● For example, a piece of equipment could have data points</a:t>
            </a:r>
          </a:p>
          <a:p>
            <a:r>
              <a:rPr lang="en-US" sz="2800" dirty="0" smtClean="0"/>
              <a:t>labeled either “F” (failed) or “R” (runs).</a:t>
            </a:r>
            <a:endParaRPr lang="en-US" sz="2800"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Supervised Learning</a:t>
            </a:r>
            <a:endParaRPr lang="en-US" dirty="0"/>
          </a:p>
        </p:txBody>
      </p:sp>
      <p:sp>
        <p:nvSpPr>
          <p:cNvPr id="3" name="Text Placeholder 2"/>
          <p:cNvSpPr>
            <a:spLocks noGrp="1"/>
          </p:cNvSpPr>
          <p:nvPr>
            <p:ph type="body" idx="1"/>
          </p:nvPr>
        </p:nvSpPr>
        <p:spPr>
          <a:xfrm>
            <a:off x="533400" y="1219200"/>
            <a:ext cx="6985816" cy="3600986"/>
          </a:xfrm>
        </p:spPr>
        <p:txBody>
          <a:bodyPr/>
          <a:lstStyle/>
          <a:p>
            <a:pPr>
              <a:buFont typeface="Arial" pitchFamily="34" charset="0"/>
              <a:buChar char="•"/>
            </a:pPr>
            <a:r>
              <a:rPr lang="en-US" dirty="0" smtClean="0"/>
              <a:t>The learning algorithm receives a set of inputs along with</a:t>
            </a:r>
          </a:p>
          <a:p>
            <a:r>
              <a:rPr lang="en-US" dirty="0" smtClean="0"/>
              <a:t>the corresponding correct outputs, and the algorithm</a:t>
            </a:r>
          </a:p>
          <a:p>
            <a:r>
              <a:rPr lang="en-US" dirty="0" smtClean="0"/>
              <a:t>learns by comparing its actual output with correct outputs</a:t>
            </a:r>
          </a:p>
          <a:p>
            <a:r>
              <a:rPr lang="en-US" dirty="0" smtClean="0"/>
              <a:t>to find errors.</a:t>
            </a:r>
          </a:p>
          <a:p>
            <a:r>
              <a:rPr lang="en-US" dirty="0" smtClean="0"/>
              <a:t>● It then modifies the model accordingly.</a:t>
            </a:r>
          </a:p>
          <a:p>
            <a:pPr>
              <a:buFont typeface="Arial" pitchFamily="34" charset="0"/>
              <a:buChar char="•"/>
            </a:pPr>
            <a:endParaRPr lang="en-US" dirty="0" smtClean="0"/>
          </a:p>
          <a:p>
            <a:pPr>
              <a:buFont typeface="Arial" pitchFamily="34" charset="0"/>
              <a:buChar char="•"/>
            </a:pPr>
            <a:r>
              <a:rPr lang="en-US" dirty="0" smtClean="0"/>
              <a:t>Through methods like classification, regression, prediction</a:t>
            </a:r>
          </a:p>
          <a:p>
            <a:r>
              <a:rPr lang="en-US" dirty="0" smtClean="0"/>
              <a:t>and gradient boosting, supervised learning uses patterns</a:t>
            </a:r>
          </a:p>
          <a:p>
            <a:r>
              <a:rPr lang="en-US" dirty="0" smtClean="0"/>
              <a:t>to predict the values of the label on additional unlabeled</a:t>
            </a:r>
          </a:p>
          <a:p>
            <a:r>
              <a:rPr lang="en-US" dirty="0" smtClean="0"/>
              <a:t>data.</a:t>
            </a:r>
          </a:p>
          <a:p>
            <a:r>
              <a:rPr lang="en-US" dirty="0" smtClean="0"/>
              <a:t>● Supervised learning is commonly used in applications</a:t>
            </a:r>
          </a:p>
          <a:p>
            <a:r>
              <a:rPr lang="en-US" dirty="0" smtClean="0"/>
              <a:t>where historical data predicts likely future events.</a:t>
            </a:r>
          </a:p>
          <a:p>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Unsupervised Learning</a:t>
            </a:r>
            <a:endParaRPr lang="en-US" dirty="0"/>
          </a:p>
        </p:txBody>
      </p:sp>
      <p:sp>
        <p:nvSpPr>
          <p:cNvPr id="3" name="Text Placeholder 2"/>
          <p:cNvSpPr>
            <a:spLocks noGrp="1"/>
          </p:cNvSpPr>
          <p:nvPr>
            <p:ph type="body" idx="1"/>
          </p:nvPr>
        </p:nvSpPr>
        <p:spPr>
          <a:xfrm>
            <a:off x="609600" y="1676400"/>
            <a:ext cx="6985816" cy="3877985"/>
          </a:xfrm>
        </p:spPr>
        <p:txBody>
          <a:bodyPr/>
          <a:lstStyle/>
          <a:p>
            <a:r>
              <a:rPr lang="en-US" b="1" dirty="0" smtClean="0"/>
              <a:t>Unsupervised learning is used against data that has no</a:t>
            </a:r>
          </a:p>
          <a:p>
            <a:r>
              <a:rPr lang="en-US" dirty="0" smtClean="0"/>
              <a:t>historical labels.</a:t>
            </a:r>
          </a:p>
          <a:p>
            <a:r>
              <a:rPr lang="en-US" dirty="0" smtClean="0"/>
              <a:t>● The system is not told the "right answer." The algorithm must</a:t>
            </a:r>
          </a:p>
          <a:p>
            <a:r>
              <a:rPr lang="en-US" dirty="0" smtClean="0"/>
              <a:t>figure out what is being shown.</a:t>
            </a:r>
          </a:p>
          <a:p>
            <a:r>
              <a:rPr lang="en-US" dirty="0" smtClean="0"/>
              <a:t>● The goal is to explore the data and find some structure</a:t>
            </a:r>
          </a:p>
          <a:p>
            <a:r>
              <a:rPr lang="en-US" dirty="0" smtClean="0"/>
              <a:t>within.</a:t>
            </a:r>
          </a:p>
          <a:p>
            <a:r>
              <a:rPr lang="en-US" dirty="0" smtClean="0"/>
              <a:t>Or it can find the main attributes that separate customer</a:t>
            </a:r>
          </a:p>
          <a:p>
            <a:r>
              <a:rPr lang="en-US" dirty="0" smtClean="0"/>
              <a:t>segments from each other.</a:t>
            </a:r>
          </a:p>
          <a:p>
            <a:r>
              <a:rPr lang="en-US" dirty="0" smtClean="0"/>
              <a:t>● Popular techniques include self-organizing maps,</a:t>
            </a:r>
          </a:p>
          <a:p>
            <a:r>
              <a:rPr lang="en-US" dirty="0" smtClean="0"/>
              <a:t>nearest-neighbor mapping, k-means clustering and</a:t>
            </a:r>
          </a:p>
          <a:p>
            <a:r>
              <a:rPr lang="en-US" dirty="0" smtClean="0"/>
              <a:t>singular value decomposition.</a:t>
            </a:r>
          </a:p>
          <a:p>
            <a:endParaRPr lang="en-US" dirty="0" smtClean="0"/>
          </a:p>
          <a:p>
            <a:r>
              <a:rPr lang="en-US" dirty="0" smtClean="0"/>
              <a:t>● These algorithms are also used to segment text topics,</a:t>
            </a:r>
          </a:p>
          <a:p>
            <a:r>
              <a:rPr lang="en-US" dirty="0" smtClean="0"/>
              <a:t>recommend items and identify data outliers.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Reinforcement Learning</a:t>
            </a:r>
            <a:endParaRPr lang="en-US" dirty="0"/>
          </a:p>
        </p:txBody>
      </p:sp>
      <p:sp>
        <p:nvSpPr>
          <p:cNvPr id="3" name="Text Placeholder 2"/>
          <p:cNvSpPr>
            <a:spLocks noGrp="1"/>
          </p:cNvSpPr>
          <p:nvPr>
            <p:ph type="body" idx="1"/>
          </p:nvPr>
        </p:nvSpPr>
        <p:spPr>
          <a:xfrm>
            <a:off x="304800" y="1676400"/>
            <a:ext cx="6985816" cy="4431983"/>
          </a:xfrm>
        </p:spPr>
        <p:txBody>
          <a:bodyPr/>
          <a:lstStyle/>
          <a:p>
            <a:r>
              <a:rPr lang="en-US" dirty="0" smtClean="0"/>
              <a:t>● </a:t>
            </a:r>
            <a:r>
              <a:rPr lang="en-US" b="1" dirty="0" smtClean="0"/>
              <a:t>Reinforcement learning is often used for robotics,</a:t>
            </a:r>
          </a:p>
          <a:p>
            <a:r>
              <a:rPr lang="en-US" dirty="0" smtClean="0"/>
              <a:t>gaming and navigation.</a:t>
            </a:r>
          </a:p>
          <a:p>
            <a:r>
              <a:rPr lang="en-US" dirty="0" smtClean="0"/>
              <a:t>● With reinforcement learning, the algorithm discovers</a:t>
            </a:r>
          </a:p>
          <a:p>
            <a:r>
              <a:rPr lang="en-US" dirty="0" smtClean="0"/>
              <a:t>through trial and error which actions yield the greatest</a:t>
            </a:r>
          </a:p>
          <a:p>
            <a:r>
              <a:rPr lang="en-US" dirty="0" smtClean="0"/>
              <a:t>rewards.</a:t>
            </a:r>
          </a:p>
          <a:p>
            <a:endParaRPr lang="en-US" dirty="0" smtClean="0"/>
          </a:p>
          <a:p>
            <a:r>
              <a:rPr lang="en-US" dirty="0" smtClean="0"/>
              <a:t>● This type of learning has three primary components: the</a:t>
            </a:r>
          </a:p>
          <a:p>
            <a:r>
              <a:rPr lang="en-US" dirty="0" smtClean="0"/>
              <a:t>agent (the learner or decision maker), the environment</a:t>
            </a:r>
          </a:p>
          <a:p>
            <a:r>
              <a:rPr lang="en-US" dirty="0" smtClean="0"/>
              <a:t>(everything the agent interacts with) and actions (what the</a:t>
            </a:r>
          </a:p>
          <a:p>
            <a:r>
              <a:rPr lang="en-US" dirty="0" smtClean="0"/>
              <a:t>agent can do).</a:t>
            </a:r>
          </a:p>
          <a:p>
            <a:endParaRPr lang="en-US" dirty="0" smtClean="0"/>
          </a:p>
          <a:p>
            <a:r>
              <a:rPr lang="en-US" dirty="0" smtClean="0"/>
              <a:t>The objective is for the agent to choose actions that</a:t>
            </a:r>
          </a:p>
          <a:p>
            <a:r>
              <a:rPr lang="en-US" dirty="0" smtClean="0"/>
              <a:t>maximize the expected reward over a given amount of</a:t>
            </a:r>
          </a:p>
          <a:p>
            <a:r>
              <a:rPr lang="en-US" dirty="0" smtClean="0"/>
              <a:t>time.</a:t>
            </a:r>
          </a:p>
          <a:p>
            <a:r>
              <a:rPr lang="en-US" dirty="0" smtClean="0"/>
              <a:t>● The agent will reach the goal much faster by following a</a:t>
            </a:r>
          </a:p>
          <a:p>
            <a:r>
              <a:rPr lang="en-US" dirty="0" smtClean="0"/>
              <a:t>good policy.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981200"/>
            <a:ext cx="7620000" cy="2057400"/>
          </a:xfrm>
        </p:spPr>
        <p:txBody>
          <a:bodyPr/>
          <a:lstStyle/>
          <a:p>
            <a:r>
              <a:rPr lang="en-US" sz="3200" b="1" dirty="0" smtClean="0"/>
              <a:t>Building a Recommendation Engine with Spark</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1926</Words>
  <Application>Microsoft Office PowerPoint</Application>
  <PresentationFormat>On-screen Show (4:3)</PresentationFormat>
  <Paragraphs>244</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Machine Learning  and Building a Recommendation Engine with Spark    </vt:lpstr>
      <vt:lpstr>What is Machine Learning? </vt:lpstr>
      <vt:lpstr>What is it used for?</vt:lpstr>
      <vt:lpstr>Machine Learning Process</vt:lpstr>
      <vt:lpstr>Supervised Learning</vt:lpstr>
      <vt:lpstr>Supervised Learning</vt:lpstr>
      <vt:lpstr>Unsupervised Learning</vt:lpstr>
      <vt:lpstr>Reinforcement Learning</vt:lpstr>
      <vt:lpstr>Slide 9</vt:lpstr>
      <vt:lpstr>Recommendation systems help narrow your choices to those that best meet your particular needs, and they are among the most popular applications of big data processing. This use case uses machine learning to perform parallel and iterative processing in Spark and covers:</vt:lpstr>
      <vt:lpstr>Tools required to run the projects</vt:lpstr>
      <vt:lpstr>Spark Intro</vt:lpstr>
      <vt:lpstr>Spark MLlib</vt:lpstr>
      <vt:lpstr>Slide 14</vt:lpstr>
      <vt:lpstr>Collaborative Filtering</vt:lpstr>
      <vt:lpstr>Collaborative Filtering</vt:lpstr>
      <vt:lpstr>Typical Machine Learning Workflow </vt:lpstr>
      <vt:lpstr>Movie recommender Mllib example</vt:lpstr>
      <vt:lpstr>Slide 19</vt:lpstr>
      <vt:lpstr>Splitting the training data</vt:lpstr>
      <vt:lpstr>Create Training Examples</vt:lpstr>
      <vt:lpstr>Cont...</vt:lpstr>
      <vt:lpstr>Cont...</vt:lpstr>
      <vt:lpstr>Cont...</vt:lpstr>
      <vt:lpstr>Using ALS with the Movie Ratings Data  </vt:lpstr>
      <vt:lpstr>Using ALS with the Movie Ratings Data  </vt:lpstr>
      <vt:lpstr>Cont...</vt:lpstr>
      <vt:lpstr>Making Predictions  </vt:lpstr>
      <vt:lpstr>Evaluating the Model  </vt:lpstr>
      <vt:lpstr>Cont...</vt:lpstr>
      <vt:lpstr>Summary</vt:lpstr>
      <vt:lpstr>Machine Learning Handson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intellipaatmanish</cp:lastModifiedBy>
  <cp:revision>23</cp:revision>
  <dcterms:created xsi:type="dcterms:W3CDTF">2017-04-22T10:07:20Z</dcterms:created>
  <dcterms:modified xsi:type="dcterms:W3CDTF">2018-01-11T17:56:52Z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2017-04-22T00:00:00Z</vt:filetime>
  </property>
  <property fmtid="{D5CDD505-2E9C-101B-9397-08002B2CF9AE}" pid="3" name="LastSaved">
    <vt:filetime>2017-04-22T00:00:00Z</vt:filetime>
  </property>
</Properties>
</file>