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ED5121-533B-497F-AE3A-52F2E14C4DF7}">
          <p14:sldIdLst>
            <p14:sldId id="256"/>
            <p14:sldId id="257"/>
            <p14:sldId id="258"/>
            <p14:sldId id="259"/>
            <p14:sldId id="260"/>
            <p14:sldId id="261"/>
            <p14:sldId id="262"/>
            <p14:sldId id="263"/>
            <p14:sldId id="264"/>
            <p14:sldId id="265"/>
          </p14:sldIdLst>
        </p14:section>
        <p14:section name="Untitled Section" id="{5F2BB329-E19F-4F09-B336-92237A65A0CC}">
          <p14:sldIdLst>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3" d="100"/>
          <a:sy n="73" d="100"/>
        </p:scale>
        <p:origin x="21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Wednesday, August 28,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34101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Wednesday, August 28,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1447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Wednesday, August 28,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7361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Wednesday, August 28,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53271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Wednesday, August 28,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678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Wednesday, August 28,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8137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Wednesday, August 28,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34550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Wednesday, August 28,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8504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Wednesday, August 28,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0701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Wednesday, August 28,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3625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Wednesday, August 28,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57052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Wednesday, August 28,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848818751"/>
      </p:ext>
    </p:extLst>
  </p:cSld>
  <p:clrMap bg1="dk1" tx1="lt1" bg2="dk2" tx2="lt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793" r:id="rId6"/>
    <p:sldLayoutId id="2147483789" r:id="rId7"/>
    <p:sldLayoutId id="2147483790" r:id="rId8"/>
    <p:sldLayoutId id="2147483791" r:id="rId9"/>
    <p:sldLayoutId id="2147483792" r:id="rId10"/>
    <p:sldLayoutId id="2147483794"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thank-you-note-thank-thank-you-note-1428147/"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C56AE383-06A1-42D3-B1AF-CE22194F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D70B90B-BED1-4715-9BFE-9622C47A2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20000" y="728663"/>
            <a:ext cx="5015638" cy="2795738"/>
          </a:xfrm>
        </p:spPr>
        <p:txBody>
          <a:bodyPr>
            <a:normAutofit/>
          </a:bodyPr>
          <a:lstStyle/>
          <a:p>
            <a:r>
              <a:rPr lang="en-US" dirty="0">
                <a:cs typeface="Posterama"/>
              </a:rPr>
              <a:t>Crop Suggestions</a:t>
            </a:r>
          </a:p>
        </p:txBody>
      </p:sp>
      <p:sp>
        <p:nvSpPr>
          <p:cNvPr id="3" name="Subtitle 2"/>
          <p:cNvSpPr>
            <a:spLocks noGrp="1"/>
          </p:cNvSpPr>
          <p:nvPr>
            <p:ph type="subTitle" idx="1"/>
          </p:nvPr>
        </p:nvSpPr>
        <p:spPr>
          <a:xfrm>
            <a:off x="720000" y="3830398"/>
            <a:ext cx="5015638" cy="2298939"/>
          </a:xfrm>
        </p:spPr>
        <p:txBody>
          <a:bodyPr vert="horz" lIns="0" tIns="0" rIns="0" bIns="0" rtlCol="0" anchor="t">
            <a:normAutofit/>
          </a:bodyPr>
          <a:lstStyle/>
          <a:p>
            <a:r>
              <a:rPr lang="en-US" dirty="0">
                <a:solidFill>
                  <a:srgbClr val="FFFFFF">
                    <a:alpha val="58000"/>
                  </a:srgbClr>
                </a:solidFill>
              </a:rPr>
              <a:t>KANDI MANOJ</a:t>
            </a:r>
          </a:p>
          <a:p>
            <a:r>
              <a:rPr lang="en-US" dirty="0">
                <a:solidFill>
                  <a:srgbClr val="FFFFFF">
                    <a:alpha val="58000"/>
                  </a:srgbClr>
                </a:solidFill>
              </a:rPr>
              <a:t>Manoj.k93478@gmail.com</a:t>
            </a:r>
          </a:p>
        </p:txBody>
      </p:sp>
      <p:pic>
        <p:nvPicPr>
          <p:cNvPr id="4" name="Picture 3" descr="An abstract genetic concept">
            <a:extLst>
              <a:ext uri="{FF2B5EF4-FFF2-40B4-BE49-F238E27FC236}">
                <a16:creationId xmlns:a16="http://schemas.microsoft.com/office/drawing/2014/main" id="{82CE2B99-128A-6A47-793C-BC6885A9780D}"/>
              </a:ext>
            </a:extLst>
          </p:cNvPr>
          <p:cNvPicPr>
            <a:picLocks noChangeAspect="1"/>
          </p:cNvPicPr>
          <p:nvPr/>
        </p:nvPicPr>
        <p:blipFill>
          <a:blip r:embed="rId2"/>
          <a:srcRect l="9346" r="4569"/>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6845C-1358-E136-D0DD-9CDC4C3828EE}"/>
              </a:ext>
            </a:extLst>
          </p:cNvPr>
          <p:cNvSpPr>
            <a:spLocks noGrp="1"/>
          </p:cNvSpPr>
          <p:nvPr>
            <p:ph type="title"/>
          </p:nvPr>
        </p:nvSpPr>
        <p:spPr/>
        <p:txBody>
          <a:bodyPr/>
          <a:lstStyle/>
          <a:p>
            <a:r>
              <a:rPr lang="en-US" b="1" dirty="0">
                <a:ea typeface="+mj-lt"/>
                <a:cs typeface="+mj-lt"/>
              </a:rPr>
              <a:t>Insights and Findings:</a:t>
            </a:r>
            <a:endParaRPr lang="en-US" dirty="0"/>
          </a:p>
          <a:p>
            <a:pPr marL="285750" indent="-285750">
              <a:buFont typeface="Arial"/>
              <a:buChar char="•"/>
            </a:pPr>
            <a:endParaRPr lang="en-US"/>
          </a:p>
          <a:p>
            <a:endParaRPr lang="en-US" dirty="0"/>
          </a:p>
        </p:txBody>
      </p:sp>
      <p:sp>
        <p:nvSpPr>
          <p:cNvPr id="3" name="Content Placeholder 2">
            <a:extLst>
              <a:ext uri="{FF2B5EF4-FFF2-40B4-BE49-F238E27FC236}">
                <a16:creationId xmlns:a16="http://schemas.microsoft.com/office/drawing/2014/main" id="{284849F5-9F22-DBB1-52B6-1704AC0ECED9}"/>
              </a:ext>
            </a:extLst>
          </p:cNvPr>
          <p:cNvSpPr>
            <a:spLocks noGrp="1"/>
          </p:cNvSpPr>
          <p:nvPr>
            <p:ph idx="1"/>
          </p:nvPr>
        </p:nvSpPr>
        <p:spPr>
          <a:xfrm>
            <a:off x="584962" y="1818182"/>
            <a:ext cx="10728325" cy="3960438"/>
          </a:xfrm>
        </p:spPr>
        <p:txBody>
          <a:bodyPr vert="horz" lIns="0" tIns="0" rIns="0" bIns="0" rtlCol="0" anchor="t">
            <a:normAutofit/>
          </a:bodyPr>
          <a:lstStyle/>
          <a:p>
            <a:r>
              <a:rPr lang="en-IN" b="1" dirty="0"/>
              <a:t>Model Training and Evaluation</a:t>
            </a:r>
          </a:p>
          <a:p>
            <a:pPr>
              <a:buFont typeface="Arial" panose="020B0604020202020204" pitchFamily="34" charset="0"/>
              <a:buChar char="•"/>
            </a:pPr>
            <a:r>
              <a:rPr lang="en-IN" b="1" dirty="0"/>
              <a:t>Model</a:t>
            </a:r>
            <a:r>
              <a:rPr lang="en-IN" dirty="0"/>
              <a:t>: Random Forest Classifier</a:t>
            </a:r>
          </a:p>
          <a:p>
            <a:pPr>
              <a:buFont typeface="Arial" panose="020B0604020202020204" pitchFamily="34" charset="0"/>
              <a:buChar char="•"/>
            </a:pPr>
            <a:r>
              <a:rPr lang="en-IN" b="1" dirty="0"/>
              <a:t>Training/Test Split</a:t>
            </a:r>
            <a:r>
              <a:rPr lang="en-IN" dirty="0"/>
              <a:t>: 80/20 split</a:t>
            </a:r>
          </a:p>
          <a:p>
            <a:pPr>
              <a:buFont typeface="Arial" panose="020B0604020202020204" pitchFamily="34" charset="0"/>
              <a:buChar char="•"/>
            </a:pPr>
            <a:r>
              <a:rPr lang="en-IN" b="1" dirty="0"/>
              <a:t>Scaling</a:t>
            </a:r>
            <a:r>
              <a:rPr lang="en-IN" dirty="0"/>
              <a:t>: </a:t>
            </a:r>
            <a:r>
              <a:rPr lang="en-IN" dirty="0" err="1"/>
              <a:t>StandardScaler</a:t>
            </a:r>
            <a:r>
              <a:rPr lang="en-IN" dirty="0"/>
              <a:t> for feature scaling</a:t>
            </a:r>
          </a:p>
          <a:p>
            <a:pPr>
              <a:buFont typeface="Arial" panose="020B0604020202020204" pitchFamily="34" charset="0"/>
              <a:buChar char="•"/>
            </a:pPr>
            <a:r>
              <a:rPr lang="en-IN" b="1" dirty="0"/>
              <a:t>Metrics</a:t>
            </a:r>
            <a:r>
              <a:rPr lang="en-IN" dirty="0"/>
              <a:t>: Accuracy -</a:t>
            </a:r>
          </a:p>
          <a:p>
            <a:pPr>
              <a:buFont typeface="Arial" panose="020B0604020202020204" pitchFamily="34" charset="0"/>
              <a:buChar char="•"/>
            </a:pPr>
            <a:r>
              <a:rPr lang="en-IN" dirty="0"/>
              <a:t>                 Precision -</a:t>
            </a:r>
          </a:p>
          <a:p>
            <a:pPr>
              <a:buFont typeface="Arial" panose="020B0604020202020204" pitchFamily="34" charset="0"/>
              <a:buChar char="•"/>
            </a:pPr>
            <a:r>
              <a:rPr lang="en-IN" dirty="0"/>
              <a:t>                 Recall      - </a:t>
            </a:r>
          </a:p>
          <a:p>
            <a:pPr>
              <a:buFont typeface="Arial" panose="020B0604020202020204" pitchFamily="34" charset="0"/>
              <a:buChar char="•"/>
            </a:pPr>
            <a:r>
              <a:rPr lang="en-IN" dirty="0"/>
              <a:t>                  F1-Score -</a:t>
            </a:r>
          </a:p>
          <a:p>
            <a:pPr marL="0" indent="0">
              <a:buNone/>
            </a:pPr>
            <a:endParaRPr lang="en-US" dirty="0">
              <a:solidFill>
                <a:srgbClr val="FFFFFF">
                  <a:alpha val="58000"/>
                </a:srgbClr>
              </a:solidFill>
            </a:endParaRPr>
          </a:p>
        </p:txBody>
      </p:sp>
    </p:spTree>
    <p:extLst>
      <p:ext uri="{BB962C8B-B14F-4D97-AF65-F5344CB8AC3E}">
        <p14:creationId xmlns:p14="http://schemas.microsoft.com/office/powerpoint/2010/main" val="2064791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262D-BA88-C842-7100-8019211D103A}"/>
              </a:ext>
            </a:extLst>
          </p:cNvPr>
          <p:cNvSpPr>
            <a:spLocks noGrp="1"/>
          </p:cNvSpPr>
          <p:nvPr>
            <p:ph type="title"/>
          </p:nvPr>
        </p:nvSpPr>
        <p:spPr/>
        <p:txBody>
          <a:bodyPr/>
          <a:lstStyle/>
          <a:p>
            <a:r>
              <a:rPr lang="en-IN" dirty="0"/>
              <a:t>Conclusion</a:t>
            </a:r>
          </a:p>
        </p:txBody>
      </p:sp>
      <p:sp>
        <p:nvSpPr>
          <p:cNvPr id="4" name="Rectangle 1">
            <a:extLst>
              <a:ext uri="{FF2B5EF4-FFF2-40B4-BE49-F238E27FC236}">
                <a16:creationId xmlns:a16="http://schemas.microsoft.com/office/drawing/2014/main" id="{561A7D2F-E988-55BD-197F-FF9F4110F129}"/>
              </a:ext>
            </a:extLst>
          </p:cNvPr>
          <p:cNvSpPr>
            <a:spLocks noGrp="1" noChangeArrowheads="1"/>
          </p:cNvSpPr>
          <p:nvPr>
            <p:ph idx="1"/>
          </p:nvPr>
        </p:nvSpPr>
        <p:spPr bwMode="auto">
          <a:xfrm>
            <a:off x="720000" y="1623830"/>
            <a:ext cx="11212920"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ts val="60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Developed a Random Forest Classifier to predict crop types based on soil and     environmental features.</a:t>
            </a:r>
          </a:p>
          <a:p>
            <a:pPr marL="0" marR="0" lvl="0" indent="0" algn="just" defTabSz="914400" rtl="0" eaLnBrk="0" fontAlgn="base" latinLnBrk="0" hangingPunct="0">
              <a:lnSpc>
                <a:spcPct val="100000"/>
              </a:lnSpc>
              <a:spcBef>
                <a:spcPct val="0"/>
              </a:spcBef>
              <a:spcAft>
                <a:spcPts val="600"/>
              </a:spcAft>
              <a:buClrTx/>
              <a:buSzTx/>
              <a:buFontTx/>
              <a:buChar char="•"/>
              <a:tabLst/>
            </a:pPr>
            <a:r>
              <a:rPr lang="en-US" sz="2400" dirty="0">
                <a:solidFill>
                  <a:schemeClr val="tx1"/>
                </a:solidFill>
                <a:latin typeface="Arial" panose="020B0604020202020204" pitchFamily="34" charset="0"/>
                <a:cs typeface="Arial" panose="020B0604020202020204" pitchFamily="34" charset="0"/>
              </a:rPr>
              <a:t>Identified key factors influencing crop selection, with Nitrogen, Phosphorus, Potassium, and pH being critical predictors.</a:t>
            </a:r>
          </a:p>
          <a:p>
            <a:pPr marL="0" marR="0" lvl="0" indent="0" algn="just" defTabSz="914400" rtl="0" eaLnBrk="0" fontAlgn="base" latinLnBrk="0" hangingPunct="0">
              <a:lnSpc>
                <a:spcPct val="100000"/>
              </a:lnSpc>
              <a:spcBef>
                <a:spcPct val="0"/>
              </a:spcBef>
              <a:spcAft>
                <a:spcPts val="600"/>
              </a:spcAft>
              <a:buClrTx/>
              <a:buSzTx/>
              <a:buFontTx/>
              <a:buChar char="•"/>
              <a:tabLst/>
            </a:pPr>
            <a:r>
              <a:rPr lang="en-US" sz="2400" dirty="0">
                <a:solidFill>
                  <a:schemeClr val="tx1"/>
                </a:solidFill>
                <a:latin typeface="Arial" panose="020B0604020202020204" pitchFamily="34" charset="0"/>
                <a:cs typeface="Arial" panose="020B0604020202020204" pitchFamily="34" charset="0"/>
              </a:rPr>
              <a:t>Achieved high accuracy, precision, recall, and F1-Score, demonstrating robust model performance.</a:t>
            </a:r>
            <a:endParaRPr lang="en-US" altLang="en-US" sz="2400" dirty="0">
              <a:solidFill>
                <a:schemeClr val="tx1"/>
              </a:solidFill>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ts val="600"/>
              </a:spcAft>
              <a:buClrTx/>
              <a:buSzTx/>
              <a:buFontTx/>
              <a:buChar char="•"/>
              <a:tabLst/>
            </a:pPr>
            <a:r>
              <a:rPr lang="en-US" sz="2400" dirty="0">
                <a:solidFill>
                  <a:schemeClr val="tx1"/>
                </a:solidFill>
                <a:latin typeface="Arial" panose="020B0604020202020204" pitchFamily="34" charset="0"/>
                <a:cs typeface="Arial" panose="020B0604020202020204" pitchFamily="34" charset="0"/>
              </a:rPr>
              <a:t>Created a </a:t>
            </a:r>
            <a:r>
              <a:rPr lang="en-US" sz="2400" dirty="0" err="1">
                <a:solidFill>
                  <a:schemeClr val="tx1"/>
                </a:solidFill>
                <a:latin typeface="Arial" panose="020B0604020202020204" pitchFamily="34" charset="0"/>
                <a:cs typeface="Arial" panose="020B0604020202020204" pitchFamily="34" charset="0"/>
              </a:rPr>
              <a:t>FastAPI</a:t>
            </a:r>
            <a:r>
              <a:rPr lang="en-US" sz="2400" dirty="0">
                <a:solidFill>
                  <a:schemeClr val="tx1"/>
                </a:solidFill>
                <a:latin typeface="Arial" panose="020B0604020202020204" pitchFamily="34" charset="0"/>
                <a:cs typeface="Arial" panose="020B0604020202020204" pitchFamily="34" charset="0"/>
              </a:rPr>
              <a:t> endpoint for real-time crop predictions based on user inputs.</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ts val="600"/>
              </a:spcAft>
              <a:buClrTx/>
              <a:buSzTx/>
              <a:buFontTx/>
              <a:buChar char="•"/>
              <a:tabLst/>
            </a:pPr>
            <a:r>
              <a:rPr lang="en-US" sz="2400" dirty="0">
                <a:solidFill>
                  <a:schemeClr val="tx1"/>
                </a:solidFill>
                <a:latin typeface="Arial" panose="020B0604020202020204" pitchFamily="34" charset="0"/>
                <a:cs typeface="Arial" panose="020B0604020202020204" pitchFamily="34" charset="0"/>
              </a:rPr>
              <a:t>Explore other machine learning algorithms or advanced techniques (e.g., deep learning) to improve accuracy.</a:t>
            </a:r>
            <a:endParaRPr lang="en-US" altLang="en-US" sz="2400" dirty="0">
              <a:solidFill>
                <a:schemeClr val="tx1"/>
              </a:solidFill>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ts val="60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ts val="60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ts val="60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306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FE4574-8BCC-49B9-DBB0-228F5FC192A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786062" y="0"/>
            <a:ext cx="6619875" cy="6858000"/>
          </a:xfrm>
          <a:prstGeom prst="rect">
            <a:avLst/>
          </a:prstGeom>
        </p:spPr>
      </p:pic>
    </p:spTree>
    <p:extLst>
      <p:ext uri="{BB962C8B-B14F-4D97-AF65-F5344CB8AC3E}">
        <p14:creationId xmlns:p14="http://schemas.microsoft.com/office/powerpoint/2010/main" val="3514424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F58D3F4-AD3E-4263-85BF-7EB712458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83AC10-A272-4982-A610-DDA728D78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6FDED66-1461-4834-9923-329986747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5815" y="0"/>
            <a:ext cx="11196185" cy="6858000"/>
          </a:xfrm>
          <a:custGeom>
            <a:avLst/>
            <a:gdLst>
              <a:gd name="connsiteX0" fmla="*/ 678180 w 11196185"/>
              <a:gd name="connsiteY0" fmla="*/ 0 h 6858000"/>
              <a:gd name="connsiteX1" fmla="*/ 10577581 w 11196185"/>
              <a:gd name="connsiteY1" fmla="*/ 0 h 6858000"/>
              <a:gd name="connsiteX2" fmla="*/ 10716113 w 11196185"/>
              <a:gd name="connsiteY2" fmla="*/ 294338 h 6858000"/>
              <a:gd name="connsiteX3" fmla="*/ 11040720 w 11196185"/>
              <a:gd name="connsiteY3" fmla="*/ 992736 h 6858000"/>
              <a:gd name="connsiteX4" fmla="*/ 11188414 w 11196185"/>
              <a:gd name="connsiteY4" fmla="*/ 1350314 h 6858000"/>
              <a:gd name="connsiteX5" fmla="*/ 11196185 w 11196185"/>
              <a:gd name="connsiteY5" fmla="*/ 1382182 h 6858000"/>
              <a:gd name="connsiteX6" fmla="*/ 11196185 w 11196185"/>
              <a:gd name="connsiteY6" fmla="*/ 4121434 h 6858000"/>
              <a:gd name="connsiteX7" fmla="*/ 11176802 w 11196185"/>
              <a:gd name="connsiteY7" fmla="*/ 4304566 h 6858000"/>
              <a:gd name="connsiteX8" fmla="*/ 10289429 w 11196185"/>
              <a:gd name="connsiteY8" fmla="*/ 5937296 h 6858000"/>
              <a:gd name="connsiteX9" fmla="*/ 9411880 w 11196185"/>
              <a:gd name="connsiteY9" fmla="*/ 6851146 h 6858000"/>
              <a:gd name="connsiteX10" fmla="*/ 9402883 w 11196185"/>
              <a:gd name="connsiteY10" fmla="*/ 6858000 h 6858000"/>
              <a:gd name="connsiteX11" fmla="*/ 1880709 w 11196185"/>
              <a:gd name="connsiteY11" fmla="*/ 6858000 h 6858000"/>
              <a:gd name="connsiteX12" fmla="*/ 1838993 w 11196185"/>
              <a:gd name="connsiteY12" fmla="*/ 6821023 h 6858000"/>
              <a:gd name="connsiteX13" fmla="*/ 1110605 w 11196185"/>
              <a:gd name="connsiteY13" fmla="*/ 6101023 h 6858000"/>
              <a:gd name="connsiteX14" fmla="*/ 0 w 11196185"/>
              <a:gd name="connsiteY14" fmla="*/ 3022953 h 6858000"/>
              <a:gd name="connsiteX15" fmla="*/ 653297 w 11196185"/>
              <a:gd name="connsiteY15" fmla="*/ 431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96185" h="6858000">
                <a:moveTo>
                  <a:pt x="678180" y="0"/>
                </a:moveTo>
                <a:lnTo>
                  <a:pt x="10577581" y="0"/>
                </a:lnTo>
                <a:lnTo>
                  <a:pt x="10716113" y="294338"/>
                </a:lnTo>
                <a:cubicBezTo>
                  <a:pt x="10820232" y="519974"/>
                  <a:pt x="10926393" y="755332"/>
                  <a:pt x="11040720" y="992736"/>
                </a:cubicBezTo>
                <a:cubicBezTo>
                  <a:pt x="11101967" y="1099159"/>
                  <a:pt x="11150454" y="1219908"/>
                  <a:pt x="11188414" y="1350314"/>
                </a:cubicBezTo>
                <a:lnTo>
                  <a:pt x="11196185" y="1382182"/>
                </a:lnTo>
                <a:lnTo>
                  <a:pt x="11196185" y="4121434"/>
                </a:lnTo>
                <a:lnTo>
                  <a:pt x="11176802" y="4304566"/>
                </a:lnTo>
                <a:cubicBezTo>
                  <a:pt x="11053990" y="5160104"/>
                  <a:pt x="10546664" y="5536165"/>
                  <a:pt x="10289429" y="5937296"/>
                </a:cubicBezTo>
                <a:cubicBezTo>
                  <a:pt x="10175102" y="6195166"/>
                  <a:pt x="9816937" y="6534516"/>
                  <a:pt x="9411880" y="6851146"/>
                </a:cubicBezTo>
                <a:lnTo>
                  <a:pt x="9402883" y="6858000"/>
                </a:lnTo>
                <a:lnTo>
                  <a:pt x="1880709" y="6858000"/>
                </a:lnTo>
                <a:lnTo>
                  <a:pt x="1838993" y="6821023"/>
                </a:lnTo>
                <a:cubicBezTo>
                  <a:pt x="1404461" y="6426943"/>
                  <a:pt x="1110605" y="6101023"/>
                  <a:pt x="1110605" y="6101023"/>
                </a:cubicBezTo>
                <a:cubicBezTo>
                  <a:pt x="816622" y="5544351"/>
                  <a:pt x="0" y="3776098"/>
                  <a:pt x="0" y="3022953"/>
                </a:cubicBezTo>
                <a:cubicBezTo>
                  <a:pt x="0" y="2171572"/>
                  <a:pt x="195989" y="894500"/>
                  <a:pt x="653297" y="43119"/>
                </a:cubicBez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0838CD44-12A4-542B-7CF6-363665EA4A74}"/>
              </a:ext>
            </a:extLst>
          </p:cNvPr>
          <p:cNvSpPr>
            <a:spLocks noGrp="1"/>
          </p:cNvSpPr>
          <p:nvPr>
            <p:ph type="title"/>
          </p:nvPr>
        </p:nvSpPr>
        <p:spPr>
          <a:xfrm>
            <a:off x="4561200" y="619200"/>
            <a:ext cx="4991961" cy="1477328"/>
          </a:xfrm>
        </p:spPr>
        <p:txBody>
          <a:bodyPr wrap="square" anchor="ctr">
            <a:normAutofit/>
          </a:bodyPr>
          <a:lstStyle/>
          <a:p>
            <a:r>
              <a:rPr lang="en-US" dirty="0"/>
              <a:t>Problem Statement</a:t>
            </a:r>
          </a:p>
        </p:txBody>
      </p:sp>
      <p:sp>
        <p:nvSpPr>
          <p:cNvPr id="14" name="Freeform 10">
            <a:extLst>
              <a:ext uri="{FF2B5EF4-FFF2-40B4-BE49-F238E27FC236}">
                <a16:creationId xmlns:a16="http://schemas.microsoft.com/office/drawing/2014/main" id="{1607CD53-0FF9-47E9-94AD-2BF64BA80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198004" y="426519"/>
            <a:ext cx="2955087" cy="2765998"/>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D9578553-89E6-4A38-26FC-FF6FE45ECAEE}"/>
              </a:ext>
            </a:extLst>
          </p:cNvPr>
          <p:cNvSpPr>
            <a:spLocks noGrp="1"/>
          </p:cNvSpPr>
          <p:nvPr>
            <p:ph idx="1"/>
          </p:nvPr>
        </p:nvSpPr>
        <p:spPr>
          <a:xfrm>
            <a:off x="4560026" y="2541600"/>
            <a:ext cx="4991962" cy="3216273"/>
          </a:xfrm>
        </p:spPr>
        <p:txBody>
          <a:bodyPr vert="horz" lIns="0" tIns="0" rIns="0" bIns="0" rtlCol="0">
            <a:normAutofit fontScale="92500"/>
          </a:bodyPr>
          <a:lstStyle/>
          <a:p>
            <a:pPr marL="0" indent="0">
              <a:buNone/>
            </a:pPr>
            <a:r>
              <a:rPr lang="en-US" dirty="0"/>
              <a:t>Selecting the right crop to plant based on soil nutrient content can be challenging. This application addresses this challenge by recommending suitable crops based on the ratios of Potassium (K), Nitrogen (N), and Phosphorus (P) in the soil. By analyzing these nutrient ratios, the application helps users identify the most appropriate crop for optimal growth and yield.</a:t>
            </a:r>
          </a:p>
        </p:txBody>
      </p:sp>
    </p:spTree>
    <p:extLst>
      <p:ext uri="{BB962C8B-B14F-4D97-AF65-F5344CB8AC3E}">
        <p14:creationId xmlns:p14="http://schemas.microsoft.com/office/powerpoint/2010/main" val="1790468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a16="http://schemas.microsoft.com/office/drawing/2014/main" id="{EC7EFD90-41FF-D1DA-7E76-EA7BF2C33E96}"/>
              </a:ext>
            </a:extLst>
          </p:cNvPr>
          <p:cNvSpPr>
            <a:spLocks noGrp="1"/>
          </p:cNvSpPr>
          <p:nvPr>
            <p:ph type="title"/>
          </p:nvPr>
        </p:nvSpPr>
        <p:spPr>
          <a:xfrm>
            <a:off x="720000" y="619200"/>
            <a:ext cx="6923813" cy="667101"/>
          </a:xfrm>
        </p:spPr>
        <p:txBody>
          <a:bodyPr>
            <a:normAutofit/>
          </a:bodyPr>
          <a:lstStyle/>
          <a:p>
            <a:r>
              <a:rPr lang="en-US" dirty="0"/>
              <a:t>Tech</a:t>
            </a:r>
            <a:r>
              <a:rPr lang="en-US" dirty="0">
                <a:ea typeface="+mj-lt"/>
                <a:cs typeface="+mj-lt"/>
              </a:rPr>
              <a:t> Stack</a:t>
            </a:r>
            <a:endParaRPr lang="en-US" dirty="0"/>
          </a:p>
          <a:p>
            <a:endParaRPr lang="en-US" dirty="0"/>
          </a:p>
        </p:txBody>
      </p:sp>
      <p:sp>
        <p:nvSpPr>
          <p:cNvPr id="3" name="Content Placeholder 2">
            <a:extLst>
              <a:ext uri="{FF2B5EF4-FFF2-40B4-BE49-F238E27FC236}">
                <a16:creationId xmlns:a16="http://schemas.microsoft.com/office/drawing/2014/main" id="{CA3EBBBB-42B8-9236-CF84-F08153C3308B}"/>
              </a:ext>
            </a:extLst>
          </p:cNvPr>
          <p:cNvSpPr>
            <a:spLocks noGrp="1"/>
          </p:cNvSpPr>
          <p:nvPr>
            <p:ph idx="1"/>
          </p:nvPr>
        </p:nvSpPr>
        <p:spPr>
          <a:xfrm>
            <a:off x="720000" y="1589544"/>
            <a:ext cx="10716487" cy="3320975"/>
          </a:xfrm>
        </p:spPr>
        <p:txBody>
          <a:bodyPr vert="horz" lIns="0" tIns="0" rIns="0" bIns="0" rtlCol="0" anchor="t">
            <a:noAutofit/>
          </a:bodyPr>
          <a:lstStyle/>
          <a:p>
            <a:pPr>
              <a:lnSpc>
                <a:spcPct val="110000"/>
              </a:lnSpc>
              <a:buFont typeface="Arial" panose="03070A02030502020204" pitchFamily="66" charset="0"/>
            </a:pPr>
            <a:r>
              <a:rPr lang="en-US" b="1" dirty="0">
                <a:ea typeface="+mn-lt"/>
                <a:cs typeface="+mn-lt"/>
              </a:rPr>
              <a:t>Programming Language</a:t>
            </a:r>
            <a:endParaRPr lang="en-US" b="1" dirty="0">
              <a:solidFill>
                <a:srgbClr val="FFFFFF">
                  <a:alpha val="58000"/>
                </a:srgbClr>
              </a:solidFill>
              <a:ea typeface="+mn-lt"/>
              <a:cs typeface="+mn-lt"/>
            </a:endParaRPr>
          </a:p>
          <a:p>
            <a:pPr lvl="1">
              <a:lnSpc>
                <a:spcPct val="110000"/>
              </a:lnSpc>
              <a:buFont typeface="Courier New" panose="03070A02030502020204" pitchFamily="66" charset="0"/>
              <a:buChar char="o"/>
            </a:pPr>
            <a:r>
              <a:rPr lang="en-US" dirty="0">
                <a:ea typeface="+mn-lt"/>
                <a:cs typeface="+mn-lt"/>
              </a:rPr>
              <a:t>Python</a:t>
            </a:r>
            <a:r>
              <a:rPr lang="en-US" b="1" dirty="0">
                <a:ea typeface="+mn-lt"/>
                <a:cs typeface="+mn-lt"/>
              </a:rPr>
              <a:t>:</a:t>
            </a:r>
            <a:r>
              <a:rPr lang="en-US" dirty="0">
                <a:ea typeface="+mn-lt"/>
                <a:cs typeface="+mn-lt"/>
              </a:rPr>
              <a:t> Primary language used for data analysis and visualization.</a:t>
            </a:r>
            <a:endParaRPr lang="en-US" dirty="0">
              <a:solidFill>
                <a:srgbClr val="FFFFFF">
                  <a:alpha val="58000"/>
                </a:srgbClr>
              </a:solidFill>
            </a:endParaRPr>
          </a:p>
          <a:p>
            <a:pPr>
              <a:lnSpc>
                <a:spcPct val="110000"/>
              </a:lnSpc>
              <a:buFont typeface="Arial" panose="03070A02030502020204" pitchFamily="66" charset="0"/>
            </a:pPr>
            <a:r>
              <a:rPr lang="en-US" b="1" dirty="0">
                <a:ea typeface="+mn-lt"/>
                <a:cs typeface="+mn-lt"/>
              </a:rPr>
              <a:t>Libraries/Frameworks:</a:t>
            </a:r>
            <a:endParaRPr lang="en-US" dirty="0">
              <a:solidFill>
                <a:srgbClr val="FFFFFF">
                  <a:alpha val="58000"/>
                </a:srgbClr>
              </a:solidFill>
              <a:ea typeface="+mn-lt"/>
              <a:cs typeface="+mn-lt"/>
            </a:endParaRPr>
          </a:p>
          <a:p>
            <a:pPr lvl="1">
              <a:lnSpc>
                <a:spcPct val="110000"/>
              </a:lnSpc>
              <a:buFont typeface="Courier New" panose="03070A02030502020204" pitchFamily="66" charset="0"/>
              <a:buChar char="o"/>
            </a:pPr>
            <a:r>
              <a:rPr lang="en-US" b="1" dirty="0">
                <a:ea typeface="+mn-lt"/>
                <a:cs typeface="+mn-lt"/>
              </a:rPr>
              <a:t>Pandas:</a:t>
            </a:r>
            <a:r>
              <a:rPr lang="en-US" dirty="0">
                <a:ea typeface="+mn-lt"/>
                <a:cs typeface="+mn-lt"/>
              </a:rPr>
              <a:t> For data manipulation, cleaning, and preprocessing.</a:t>
            </a:r>
            <a:endParaRPr lang="en-US" dirty="0">
              <a:solidFill>
                <a:srgbClr val="FFFFFF">
                  <a:alpha val="58000"/>
                </a:srgbClr>
              </a:solidFill>
            </a:endParaRPr>
          </a:p>
          <a:p>
            <a:pPr lvl="1">
              <a:lnSpc>
                <a:spcPct val="110000"/>
              </a:lnSpc>
              <a:buFont typeface="Courier New" panose="03070A02030502020204" pitchFamily="66" charset="0"/>
              <a:buChar char="o"/>
            </a:pPr>
            <a:r>
              <a:rPr lang="en-US" b="1" dirty="0">
                <a:ea typeface="+mn-lt"/>
                <a:cs typeface="+mn-lt"/>
              </a:rPr>
              <a:t>Matplotlib:</a:t>
            </a:r>
            <a:r>
              <a:rPr lang="en-US" dirty="0">
                <a:ea typeface="+mn-lt"/>
                <a:cs typeface="+mn-lt"/>
              </a:rPr>
              <a:t> For creating static visualizations such as pair plots, line charts, and box plots.</a:t>
            </a:r>
            <a:endParaRPr lang="en-US" dirty="0">
              <a:solidFill>
                <a:srgbClr val="FFFFFF">
                  <a:alpha val="58000"/>
                </a:srgbClr>
              </a:solidFill>
            </a:endParaRPr>
          </a:p>
          <a:p>
            <a:pPr lvl="1">
              <a:lnSpc>
                <a:spcPct val="110000"/>
              </a:lnSpc>
              <a:buFont typeface="Courier New" panose="03070A02030502020204" pitchFamily="66" charset="0"/>
              <a:buChar char="o"/>
            </a:pPr>
            <a:r>
              <a:rPr lang="en-US" b="1" dirty="0">
                <a:ea typeface="+mn-lt"/>
                <a:cs typeface="+mn-lt"/>
              </a:rPr>
              <a:t>Seaborn:</a:t>
            </a:r>
            <a:r>
              <a:rPr lang="en-US" dirty="0">
                <a:ea typeface="+mn-lt"/>
                <a:cs typeface="+mn-lt"/>
              </a:rPr>
              <a:t> For statistical data visualization, providing a high-level interface for drawing attractive graphs.</a:t>
            </a:r>
            <a:endParaRPr lang="en-US" dirty="0">
              <a:solidFill>
                <a:srgbClr val="FFFFFF">
                  <a:alpha val="58000"/>
                </a:srgbClr>
              </a:solidFill>
              <a:ea typeface="+mn-lt"/>
              <a:cs typeface="+mn-lt"/>
            </a:endParaRPr>
          </a:p>
          <a:p>
            <a:pPr lvl="1">
              <a:lnSpc>
                <a:spcPct val="110000"/>
              </a:lnSpc>
              <a:buFont typeface="Courier New" panose="03070A02030502020204" pitchFamily="66" charset="0"/>
              <a:buChar char="o"/>
            </a:pPr>
            <a:r>
              <a:rPr lang="en-US" b="1" dirty="0">
                <a:ea typeface="+mn-lt"/>
                <a:cs typeface="+mn-lt"/>
              </a:rPr>
              <a:t>NumPy:</a:t>
            </a:r>
            <a:r>
              <a:rPr lang="en-US" dirty="0">
                <a:ea typeface="+mn-lt"/>
                <a:cs typeface="+mn-lt"/>
              </a:rPr>
              <a:t> For numerical computations and handling large arrays of data</a:t>
            </a:r>
          </a:p>
          <a:p>
            <a:pPr lvl="1">
              <a:lnSpc>
                <a:spcPct val="110000"/>
              </a:lnSpc>
              <a:buFont typeface="Courier New" panose="03070A02030502020204" pitchFamily="66" charset="0"/>
              <a:buChar char="o"/>
            </a:pPr>
            <a:r>
              <a:rPr lang="en-US" dirty="0" err="1">
                <a:solidFill>
                  <a:srgbClr val="FFFFFF">
                    <a:alpha val="58000"/>
                  </a:srgbClr>
                </a:solidFill>
                <a:ea typeface="+mn-lt"/>
                <a:cs typeface="+mn-lt"/>
              </a:rPr>
              <a:t>FastAPI</a:t>
            </a:r>
            <a:r>
              <a:rPr lang="en-US" dirty="0">
                <a:solidFill>
                  <a:srgbClr val="FFFFFF">
                    <a:alpha val="58000"/>
                  </a:srgbClr>
                </a:solidFill>
                <a:ea typeface="+mn-lt"/>
                <a:cs typeface="+mn-lt"/>
              </a:rPr>
              <a:t>: For API calls</a:t>
            </a:r>
          </a:p>
          <a:p>
            <a:pPr>
              <a:lnSpc>
                <a:spcPct val="110000"/>
              </a:lnSpc>
              <a:buFont typeface="The Hand Extrablack" panose="03070A02030502020204" pitchFamily="66" charset="0"/>
              <a:buChar char="•"/>
            </a:pPr>
            <a:r>
              <a:rPr lang="en-US" b="1" dirty="0">
                <a:ea typeface="+mn-lt"/>
                <a:cs typeface="+mn-lt"/>
              </a:rPr>
              <a:t>Data Visualization Tools:</a:t>
            </a:r>
            <a:endParaRPr lang="en-US" dirty="0">
              <a:solidFill>
                <a:srgbClr val="FFFFFF">
                  <a:alpha val="58000"/>
                </a:srgbClr>
              </a:solidFill>
              <a:ea typeface="+mn-lt"/>
              <a:cs typeface="+mn-lt"/>
            </a:endParaRPr>
          </a:p>
          <a:p>
            <a:pPr lvl="1">
              <a:lnSpc>
                <a:spcPct val="110000"/>
              </a:lnSpc>
              <a:buFont typeface="Courier New" panose="03070A02030502020204" pitchFamily="66" charset="0"/>
              <a:buChar char="o"/>
            </a:pPr>
            <a:r>
              <a:rPr lang="en-US" b="1" dirty="0">
                <a:ea typeface="+mn-lt"/>
                <a:cs typeface="+mn-lt"/>
              </a:rPr>
              <a:t>Matplotlib &amp; Seaborn:</a:t>
            </a:r>
            <a:r>
              <a:rPr lang="en-US" dirty="0">
                <a:ea typeface="+mn-lt"/>
                <a:cs typeface="+mn-lt"/>
              </a:rPr>
              <a:t> Used within Python to generate a variety of visualizations.</a:t>
            </a:r>
            <a:endParaRPr lang="en-US" dirty="0"/>
          </a:p>
          <a:p>
            <a:pPr marL="0" indent="0">
              <a:lnSpc>
                <a:spcPct val="110000"/>
              </a:lnSpc>
              <a:buNone/>
            </a:pPr>
            <a:endParaRPr lang="en-US" sz="1600" dirty="0">
              <a:ea typeface="+mn-lt"/>
              <a:cs typeface="+mn-lt"/>
            </a:endParaRPr>
          </a:p>
        </p:txBody>
      </p:sp>
    </p:spTree>
    <p:extLst>
      <p:ext uri="{BB962C8B-B14F-4D97-AF65-F5344CB8AC3E}">
        <p14:creationId xmlns:p14="http://schemas.microsoft.com/office/powerpoint/2010/main" val="2428374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FABE-AB3F-B8D5-E4BB-E5A6226F16BF}"/>
              </a:ext>
            </a:extLst>
          </p:cNvPr>
          <p:cNvSpPr>
            <a:spLocks noGrp="1"/>
          </p:cNvSpPr>
          <p:nvPr>
            <p:ph type="title"/>
          </p:nvPr>
        </p:nvSpPr>
        <p:spPr/>
        <p:txBody>
          <a:bodyPr/>
          <a:lstStyle/>
          <a:p>
            <a:r>
              <a:rPr kumimoji="0" lang="en-US" altLang="en-US" sz="3200" b="1" i="0" u="none" strike="noStrike" cap="none" normalizeH="0" baseline="0" dirty="0">
                <a:ln>
                  <a:noFill/>
                </a:ln>
                <a:solidFill>
                  <a:schemeClr val="tx1"/>
                </a:solidFill>
                <a:effectLst/>
                <a:latin typeface="Arial" panose="020B0604020202020204" pitchFamily="34" charset="0"/>
              </a:rPr>
              <a:t>Dataset</a:t>
            </a:r>
            <a:r>
              <a:rPr kumimoji="0" lang="en-US" altLang="en-US" sz="3200" b="0" i="0" u="none" strike="noStrike" cap="none" normalizeH="0" baseline="0" dirty="0">
                <a:ln>
                  <a:noFill/>
                </a:ln>
                <a:solidFill>
                  <a:schemeClr val="tx1"/>
                </a:solidFill>
                <a:effectLst/>
                <a:latin typeface="Arial" panose="020B0604020202020204" pitchFamily="34" charset="0"/>
              </a:rPr>
              <a:t>: Crop Selection Data</a:t>
            </a:r>
            <a:br>
              <a:rPr kumimoji="0" lang="en-US" altLang="en-US" sz="3200" b="0" i="0" u="none" strike="noStrike" cap="none" normalizeH="0" baseline="0" dirty="0">
                <a:ln>
                  <a:noFill/>
                </a:ln>
                <a:solidFill>
                  <a:schemeClr val="tx1"/>
                </a:solidFill>
                <a:effectLst/>
                <a:latin typeface="Arial" panose="020B0604020202020204" pitchFamily="34" charset="0"/>
              </a:rPr>
            </a:br>
            <a:endParaRPr lang="en-US" dirty="0"/>
          </a:p>
        </p:txBody>
      </p:sp>
      <p:sp>
        <p:nvSpPr>
          <p:cNvPr id="4" name="Rectangle 1">
            <a:extLst>
              <a:ext uri="{FF2B5EF4-FFF2-40B4-BE49-F238E27FC236}">
                <a16:creationId xmlns:a16="http://schemas.microsoft.com/office/drawing/2014/main" id="{5F34265F-43FD-A2DD-FCB7-CA3C3CFF4173}"/>
              </a:ext>
            </a:extLst>
          </p:cNvPr>
          <p:cNvSpPr>
            <a:spLocks noGrp="1" noChangeArrowheads="1"/>
          </p:cNvSpPr>
          <p:nvPr>
            <p:ph idx="1"/>
          </p:nvPr>
        </p:nvSpPr>
        <p:spPr bwMode="auto">
          <a:xfrm>
            <a:off x="3760016" y="1990949"/>
            <a:ext cx="494855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1" i="0" u="none" strike="noStrike" cap="none" normalizeH="0" baseline="0" dirty="0">
                <a:ln>
                  <a:noFill/>
                </a:ln>
                <a:solidFill>
                  <a:schemeClr val="tx1"/>
                </a:solidFill>
                <a:effectLst/>
                <a:latin typeface="26"/>
              </a:rPr>
              <a:t>Columns</a:t>
            </a:r>
            <a:r>
              <a:rPr kumimoji="0" lang="en-US" altLang="en-US" sz="3200" b="0" i="0" u="none" strike="noStrike" cap="none" normalizeH="0" baseline="0" dirty="0">
                <a:ln>
                  <a:noFill/>
                </a:ln>
                <a:solidFill>
                  <a:schemeClr val="tx1"/>
                </a:solidFill>
                <a:effectLst/>
                <a:latin typeface="26"/>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26"/>
              </a:rPr>
              <a:t>N: Nitrogen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26"/>
              </a:rPr>
              <a:t>P: Phosphorus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26"/>
              </a:rPr>
              <a:t>K: Potassium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26"/>
              </a:rPr>
              <a:t>PH: pH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26"/>
              </a:rPr>
              <a:t>CROP: Target Crop</a:t>
            </a:r>
          </a:p>
        </p:txBody>
      </p:sp>
    </p:spTree>
    <p:extLst>
      <p:ext uri="{BB962C8B-B14F-4D97-AF65-F5344CB8AC3E}">
        <p14:creationId xmlns:p14="http://schemas.microsoft.com/office/powerpoint/2010/main" val="35051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4200-8C58-EE09-F4AF-A679489A89C2}"/>
              </a:ext>
            </a:extLst>
          </p:cNvPr>
          <p:cNvSpPr>
            <a:spLocks noGrp="1"/>
          </p:cNvSpPr>
          <p:nvPr>
            <p:ph type="title"/>
          </p:nvPr>
        </p:nvSpPr>
        <p:spPr/>
        <p:txBody>
          <a:bodyPr/>
          <a:lstStyle/>
          <a:p>
            <a:r>
              <a:rPr lang="en-US" b="1" dirty="0">
                <a:ea typeface="+mj-lt"/>
                <a:cs typeface="+mj-lt"/>
              </a:rPr>
              <a:t>Steps Taken for Data Cleaning and Preprocessing</a:t>
            </a:r>
            <a:endParaRPr lang="en-US" dirty="0"/>
          </a:p>
        </p:txBody>
      </p:sp>
      <p:sp>
        <p:nvSpPr>
          <p:cNvPr id="3" name="Content Placeholder 2">
            <a:extLst>
              <a:ext uri="{FF2B5EF4-FFF2-40B4-BE49-F238E27FC236}">
                <a16:creationId xmlns:a16="http://schemas.microsoft.com/office/drawing/2014/main" id="{1AFFF829-4DEC-44D4-80A6-D35D9FC94C81}"/>
              </a:ext>
            </a:extLst>
          </p:cNvPr>
          <p:cNvSpPr>
            <a:spLocks noGrp="1"/>
          </p:cNvSpPr>
          <p:nvPr>
            <p:ph idx="1"/>
          </p:nvPr>
        </p:nvSpPr>
        <p:spPr>
          <a:xfrm>
            <a:off x="729646" y="1355195"/>
            <a:ext cx="10728325" cy="4749514"/>
          </a:xfrm>
        </p:spPr>
        <p:txBody>
          <a:bodyPr vert="horz" lIns="0" tIns="0" rIns="0" bIns="0" rtlCol="0" anchor="t">
            <a:noAutofit/>
          </a:bodyPr>
          <a:lstStyle/>
          <a:p>
            <a:r>
              <a:rPr lang="en-US" b="1" dirty="0">
                <a:ea typeface="+mn-lt"/>
                <a:cs typeface="+mn-lt"/>
              </a:rPr>
              <a:t>Data Import:</a:t>
            </a:r>
            <a:endParaRPr lang="en-US" b="1" dirty="0">
              <a:solidFill>
                <a:srgbClr val="FFFFFF">
                  <a:alpha val="58000"/>
                </a:srgbClr>
              </a:solidFill>
            </a:endParaRPr>
          </a:p>
          <a:p>
            <a:pPr lvl="1">
              <a:buFont typeface="Courier New" panose="03070A02030502020204" pitchFamily="66" charset="0"/>
              <a:buChar char="o"/>
            </a:pPr>
            <a:r>
              <a:rPr lang="en-US" dirty="0">
                <a:ea typeface="+mn-lt"/>
                <a:cs typeface="+mn-lt"/>
              </a:rPr>
              <a:t>Loaded the dataset into a pandas </a:t>
            </a:r>
            <a:r>
              <a:rPr lang="en-US" dirty="0" err="1">
                <a:ea typeface="+mn-lt"/>
                <a:cs typeface="+mn-lt"/>
              </a:rPr>
              <a:t>DataFrame</a:t>
            </a:r>
            <a:r>
              <a:rPr lang="en-US" dirty="0">
                <a:ea typeface="+mn-lt"/>
                <a:cs typeface="+mn-lt"/>
              </a:rPr>
              <a:t> for analysis.</a:t>
            </a:r>
            <a:endParaRPr lang="en-US" dirty="0">
              <a:solidFill>
                <a:srgbClr val="FFFFFF">
                  <a:alpha val="58000"/>
                </a:srgbClr>
              </a:solidFill>
            </a:endParaRPr>
          </a:p>
          <a:p>
            <a:r>
              <a:rPr lang="en-US" b="1" dirty="0">
                <a:ea typeface="+mn-lt"/>
                <a:cs typeface="+mn-lt"/>
              </a:rPr>
              <a:t>Handling Missing Values:</a:t>
            </a:r>
            <a:endParaRPr lang="en-US" dirty="0">
              <a:solidFill>
                <a:srgbClr val="FFFFFF">
                  <a:alpha val="58000"/>
                </a:srgbClr>
              </a:solidFill>
            </a:endParaRPr>
          </a:p>
          <a:p>
            <a:pPr lvl="1">
              <a:buFont typeface="Courier New" panose="03070A02030502020204" pitchFamily="66" charset="0"/>
              <a:buChar char="o"/>
            </a:pPr>
            <a:r>
              <a:rPr lang="en-US" dirty="0">
                <a:ea typeface="+mn-lt"/>
                <a:cs typeface="+mn-lt"/>
              </a:rPr>
              <a:t>Identified and filled or removed missing values to ensure data integrity.</a:t>
            </a:r>
            <a:endParaRPr lang="en-US" dirty="0">
              <a:solidFill>
                <a:srgbClr val="FFFFFF">
                  <a:alpha val="58000"/>
                </a:srgbClr>
              </a:solidFill>
            </a:endParaRPr>
          </a:p>
          <a:p>
            <a:r>
              <a:rPr lang="en-US" b="1" dirty="0">
                <a:ea typeface="+mn-lt"/>
                <a:cs typeface="+mn-lt"/>
              </a:rPr>
              <a:t>Checking null values:</a:t>
            </a:r>
          </a:p>
          <a:p>
            <a:pPr marL="0" indent="0">
              <a:buNone/>
            </a:pPr>
            <a:r>
              <a:rPr lang="en-US" dirty="0">
                <a:ea typeface="+mn-lt"/>
                <a:cs typeface="+mn-lt"/>
              </a:rPr>
              <a:t>         checking </a:t>
            </a:r>
            <a:r>
              <a:rPr lang="en-US" dirty="0" err="1">
                <a:ea typeface="+mn-lt"/>
                <a:cs typeface="+mn-lt"/>
              </a:rPr>
              <a:t>wheater</a:t>
            </a:r>
            <a:r>
              <a:rPr lang="en-US" dirty="0">
                <a:ea typeface="+mn-lt"/>
                <a:cs typeface="+mn-lt"/>
              </a:rPr>
              <a:t> the null values is present or not</a:t>
            </a:r>
          </a:p>
          <a:p>
            <a:r>
              <a:rPr lang="en-US" b="1" dirty="0">
                <a:ea typeface="+mn-lt"/>
                <a:cs typeface="+mn-lt"/>
              </a:rPr>
              <a:t>Duplicate Removal:</a:t>
            </a:r>
            <a:endParaRPr lang="en-US" dirty="0">
              <a:solidFill>
                <a:srgbClr val="FFFFFF">
                  <a:alpha val="58000"/>
                </a:srgbClr>
              </a:solidFill>
            </a:endParaRPr>
          </a:p>
          <a:p>
            <a:pPr lvl="1">
              <a:buFont typeface="Courier New" panose="03070A02030502020204" pitchFamily="66" charset="0"/>
              <a:buChar char="o"/>
            </a:pPr>
            <a:r>
              <a:rPr lang="en-US" dirty="0">
                <a:ea typeface="+mn-lt"/>
                <a:cs typeface="+mn-lt"/>
              </a:rPr>
              <a:t>Checked for and removed any duplicate records to avoid skewed results.</a:t>
            </a:r>
            <a:endParaRPr lang="en-US" dirty="0">
              <a:solidFill>
                <a:srgbClr val="FFFFFF">
                  <a:alpha val="58000"/>
                </a:srgbClr>
              </a:solidFill>
            </a:endParaRPr>
          </a:p>
          <a:p>
            <a:r>
              <a:rPr lang="en-US" b="1" dirty="0">
                <a:ea typeface="+mn-lt"/>
                <a:cs typeface="+mn-lt"/>
              </a:rPr>
              <a:t>Handling Outliers:</a:t>
            </a:r>
            <a:endParaRPr lang="en-US" dirty="0">
              <a:solidFill>
                <a:srgbClr val="FFFFFF">
                  <a:alpha val="58000"/>
                </a:srgbClr>
              </a:solidFill>
            </a:endParaRPr>
          </a:p>
          <a:p>
            <a:pPr lvl="1">
              <a:buFont typeface="Courier New" panose="03070A02030502020204" pitchFamily="66" charset="0"/>
              <a:buChar char="o"/>
            </a:pPr>
            <a:r>
              <a:rPr lang="en-US" dirty="0">
                <a:ea typeface="+mn-lt"/>
                <a:cs typeface="+mn-lt"/>
              </a:rPr>
              <a:t>Using removal and mean handled the outliers.</a:t>
            </a:r>
            <a:endParaRPr lang="en-US" dirty="0">
              <a:solidFill>
                <a:srgbClr val="FFFFFF">
                  <a:alpha val="58000"/>
                </a:srgbClr>
              </a:solidFill>
            </a:endParaRPr>
          </a:p>
          <a:p>
            <a:endParaRPr lang="en-US" dirty="0">
              <a:solidFill>
                <a:srgbClr val="FFFFFF">
                  <a:alpha val="58000"/>
                </a:srgbClr>
              </a:solidFill>
            </a:endParaRPr>
          </a:p>
        </p:txBody>
      </p:sp>
    </p:spTree>
    <p:extLst>
      <p:ext uri="{BB962C8B-B14F-4D97-AF65-F5344CB8AC3E}">
        <p14:creationId xmlns:p14="http://schemas.microsoft.com/office/powerpoint/2010/main" val="1490592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CC31-96DB-9EB8-0900-9937BB182813}"/>
              </a:ext>
            </a:extLst>
          </p:cNvPr>
          <p:cNvSpPr>
            <a:spLocks noGrp="1"/>
          </p:cNvSpPr>
          <p:nvPr>
            <p:ph type="title"/>
          </p:nvPr>
        </p:nvSpPr>
        <p:spPr>
          <a:xfrm>
            <a:off x="720000" y="381075"/>
            <a:ext cx="10728322" cy="1477328"/>
          </a:xfrm>
        </p:spPr>
        <p:txBody>
          <a:bodyPr>
            <a:normAutofit fontScale="90000"/>
          </a:bodyPr>
          <a:lstStyle/>
          <a:p>
            <a:r>
              <a:rPr lang="en-IN" dirty="0"/>
              <a:t>Data Visualization</a:t>
            </a:r>
            <a:br>
              <a:rPr lang="en-IN" dirty="0"/>
            </a:br>
            <a:br>
              <a:rPr lang="en-IN" dirty="0"/>
            </a:br>
            <a:r>
              <a:rPr lang="en-IN" sz="2700" dirty="0"/>
              <a:t>Distribution of Nitrogen</a:t>
            </a:r>
            <a:br>
              <a:rPr lang="en-IN" sz="2700" dirty="0"/>
            </a:br>
            <a:endParaRPr lang="en-US" sz="2700" dirty="0"/>
          </a:p>
        </p:txBody>
      </p:sp>
      <p:sp>
        <p:nvSpPr>
          <p:cNvPr id="4" name="Content Placeholder 3">
            <a:extLst>
              <a:ext uri="{FF2B5EF4-FFF2-40B4-BE49-F238E27FC236}">
                <a16:creationId xmlns:a16="http://schemas.microsoft.com/office/drawing/2014/main" id="{CF2D5734-64BD-97B7-73DF-A2B4D3C54A51}"/>
              </a:ext>
            </a:extLst>
          </p:cNvPr>
          <p:cNvSpPr>
            <a:spLocks noGrp="1"/>
          </p:cNvSpPr>
          <p:nvPr>
            <p:ph idx="1"/>
          </p:nvPr>
        </p:nvSpPr>
        <p:spPr>
          <a:xfrm flipH="1">
            <a:off x="269967" y="5695406"/>
            <a:ext cx="450034" cy="73569"/>
          </a:xfrm>
        </p:spPr>
        <p:txBody>
          <a:bodyPr>
            <a:normAutofit fontScale="25000" lnSpcReduction="20000"/>
          </a:bodyPr>
          <a:lstStyle/>
          <a:p>
            <a:pPr marL="0" indent="0">
              <a:buNone/>
            </a:pPr>
            <a:endParaRPr lang="en-IN" dirty="0"/>
          </a:p>
        </p:txBody>
      </p:sp>
      <p:pic>
        <p:nvPicPr>
          <p:cNvPr id="6" name="Picture 5">
            <a:extLst>
              <a:ext uri="{FF2B5EF4-FFF2-40B4-BE49-F238E27FC236}">
                <a16:creationId xmlns:a16="http://schemas.microsoft.com/office/drawing/2014/main" id="{69FDC8F4-CAA6-7180-48EC-CBF4D330C4DB}"/>
              </a:ext>
            </a:extLst>
          </p:cNvPr>
          <p:cNvPicPr>
            <a:picLocks noChangeAspect="1"/>
          </p:cNvPicPr>
          <p:nvPr/>
        </p:nvPicPr>
        <p:blipFill>
          <a:blip r:embed="rId2"/>
          <a:stretch>
            <a:fillRect/>
          </a:stretch>
        </p:blipFill>
        <p:spPr>
          <a:xfrm>
            <a:off x="2307771" y="1858403"/>
            <a:ext cx="5947726" cy="4472728"/>
          </a:xfrm>
          <a:prstGeom prst="rect">
            <a:avLst/>
          </a:prstGeom>
        </p:spPr>
      </p:pic>
    </p:spTree>
    <p:extLst>
      <p:ext uri="{BB962C8B-B14F-4D97-AF65-F5344CB8AC3E}">
        <p14:creationId xmlns:p14="http://schemas.microsoft.com/office/powerpoint/2010/main" val="3271589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1A6E-D477-8A94-35A7-C6EEA91FDF85}"/>
              </a:ext>
            </a:extLst>
          </p:cNvPr>
          <p:cNvSpPr>
            <a:spLocks noGrp="1"/>
          </p:cNvSpPr>
          <p:nvPr>
            <p:ph type="title"/>
          </p:nvPr>
        </p:nvSpPr>
        <p:spPr/>
        <p:txBody>
          <a:bodyPr/>
          <a:lstStyle/>
          <a:p>
            <a:r>
              <a:rPr lang="en-US" dirty="0"/>
              <a:t>Distribution </a:t>
            </a:r>
            <a:r>
              <a:rPr lang="en-IN" dirty="0"/>
              <a:t>Phosphorus(P)</a:t>
            </a:r>
            <a:endParaRPr lang="en-US" dirty="0"/>
          </a:p>
        </p:txBody>
      </p:sp>
      <p:pic>
        <p:nvPicPr>
          <p:cNvPr id="7" name="Content Placeholder 6">
            <a:extLst>
              <a:ext uri="{FF2B5EF4-FFF2-40B4-BE49-F238E27FC236}">
                <a16:creationId xmlns:a16="http://schemas.microsoft.com/office/drawing/2014/main" id="{41CE9F5F-5639-2E81-1D7E-D73F8EF48AFE}"/>
              </a:ext>
            </a:extLst>
          </p:cNvPr>
          <p:cNvPicPr>
            <a:picLocks noGrp="1" noChangeAspect="1"/>
          </p:cNvPicPr>
          <p:nvPr>
            <p:ph idx="1"/>
          </p:nvPr>
        </p:nvPicPr>
        <p:blipFill>
          <a:blip r:embed="rId2"/>
          <a:stretch>
            <a:fillRect/>
          </a:stretch>
        </p:blipFill>
        <p:spPr>
          <a:xfrm>
            <a:off x="2394857" y="1811384"/>
            <a:ext cx="7829006" cy="3957592"/>
          </a:xfrm>
        </p:spPr>
      </p:pic>
    </p:spTree>
    <p:extLst>
      <p:ext uri="{BB962C8B-B14F-4D97-AF65-F5344CB8AC3E}">
        <p14:creationId xmlns:p14="http://schemas.microsoft.com/office/powerpoint/2010/main" val="1261079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8AF7-3990-C156-3456-D52D1DE0AE6D}"/>
              </a:ext>
            </a:extLst>
          </p:cNvPr>
          <p:cNvSpPr>
            <a:spLocks noGrp="1"/>
          </p:cNvSpPr>
          <p:nvPr>
            <p:ph type="title"/>
          </p:nvPr>
        </p:nvSpPr>
        <p:spPr>
          <a:xfrm>
            <a:off x="731906" y="238200"/>
            <a:ext cx="10728322" cy="1477328"/>
          </a:xfrm>
        </p:spPr>
        <p:txBody>
          <a:bodyPr/>
          <a:lstStyle/>
          <a:p>
            <a:r>
              <a:rPr lang="en-US" dirty="0"/>
              <a:t>Distribution Potassium(K)</a:t>
            </a:r>
          </a:p>
        </p:txBody>
      </p:sp>
      <p:pic>
        <p:nvPicPr>
          <p:cNvPr id="7" name="Content Placeholder 6">
            <a:extLst>
              <a:ext uri="{FF2B5EF4-FFF2-40B4-BE49-F238E27FC236}">
                <a16:creationId xmlns:a16="http://schemas.microsoft.com/office/drawing/2014/main" id="{046F1281-2317-31C4-33FE-7CA106141BD4}"/>
              </a:ext>
            </a:extLst>
          </p:cNvPr>
          <p:cNvPicPr>
            <a:picLocks noGrp="1" noChangeAspect="1"/>
          </p:cNvPicPr>
          <p:nvPr>
            <p:ph idx="1"/>
          </p:nvPr>
        </p:nvPicPr>
        <p:blipFill>
          <a:blip r:embed="rId2"/>
          <a:stretch>
            <a:fillRect/>
          </a:stretch>
        </p:blipFill>
        <p:spPr>
          <a:xfrm>
            <a:off x="2203269" y="1645922"/>
            <a:ext cx="6457380" cy="4140472"/>
          </a:xfrm>
        </p:spPr>
      </p:pic>
    </p:spTree>
    <p:extLst>
      <p:ext uri="{BB962C8B-B14F-4D97-AF65-F5344CB8AC3E}">
        <p14:creationId xmlns:p14="http://schemas.microsoft.com/office/powerpoint/2010/main" val="35833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2EEC-0E3C-1D08-EF71-4DE99A6FB6B5}"/>
              </a:ext>
            </a:extLst>
          </p:cNvPr>
          <p:cNvSpPr>
            <a:spLocks noGrp="1"/>
          </p:cNvSpPr>
          <p:nvPr>
            <p:ph type="title"/>
          </p:nvPr>
        </p:nvSpPr>
        <p:spPr/>
        <p:txBody>
          <a:bodyPr/>
          <a:lstStyle/>
          <a:p>
            <a:r>
              <a:rPr lang="en-US" dirty="0"/>
              <a:t>Distribution PH</a:t>
            </a:r>
          </a:p>
        </p:txBody>
      </p:sp>
      <p:pic>
        <p:nvPicPr>
          <p:cNvPr id="7" name="Content Placeholder 6">
            <a:extLst>
              <a:ext uri="{FF2B5EF4-FFF2-40B4-BE49-F238E27FC236}">
                <a16:creationId xmlns:a16="http://schemas.microsoft.com/office/drawing/2014/main" id="{FE9223BE-5A37-295D-4DCC-81DACD5E0417}"/>
              </a:ext>
            </a:extLst>
          </p:cNvPr>
          <p:cNvPicPr>
            <a:picLocks noGrp="1" noChangeAspect="1"/>
          </p:cNvPicPr>
          <p:nvPr>
            <p:ph idx="1"/>
          </p:nvPr>
        </p:nvPicPr>
        <p:blipFill>
          <a:blip r:embed="rId2"/>
          <a:stretch>
            <a:fillRect/>
          </a:stretch>
        </p:blipFill>
        <p:spPr>
          <a:xfrm>
            <a:off x="2229394" y="1619794"/>
            <a:ext cx="7062652" cy="4149181"/>
          </a:xfrm>
        </p:spPr>
      </p:pic>
    </p:spTree>
    <p:extLst>
      <p:ext uri="{BB962C8B-B14F-4D97-AF65-F5344CB8AC3E}">
        <p14:creationId xmlns:p14="http://schemas.microsoft.com/office/powerpoint/2010/main" val="2112596805"/>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office theme</Template>
  <TotalTime>36</TotalTime>
  <Words>424</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26</vt:lpstr>
      <vt:lpstr>Arial</vt:lpstr>
      <vt:lpstr>Avenir Next LT Pro</vt:lpstr>
      <vt:lpstr>Courier New</vt:lpstr>
      <vt:lpstr>Posterama</vt:lpstr>
      <vt:lpstr>Rockwell Nova Light</vt:lpstr>
      <vt:lpstr>The Hand Extrablack</vt:lpstr>
      <vt:lpstr>BlobVTI</vt:lpstr>
      <vt:lpstr>Crop Suggestions</vt:lpstr>
      <vt:lpstr>Problem Statement</vt:lpstr>
      <vt:lpstr>Tech Stack </vt:lpstr>
      <vt:lpstr>Dataset: Crop Selection Data </vt:lpstr>
      <vt:lpstr>Steps Taken for Data Cleaning and Preprocessing</vt:lpstr>
      <vt:lpstr>Data Visualization  Distribution of Nitrogen </vt:lpstr>
      <vt:lpstr>Distribution Phosphorus(P)</vt:lpstr>
      <vt:lpstr>Distribution Potassium(K)</vt:lpstr>
      <vt:lpstr>Distribution PH</vt:lpstr>
      <vt:lpstr>Insights and Findings: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K</dc:creator>
  <cp:lastModifiedBy>manoj K</cp:lastModifiedBy>
  <cp:revision>138</cp:revision>
  <dcterms:created xsi:type="dcterms:W3CDTF">2024-08-10T14:59:34Z</dcterms:created>
  <dcterms:modified xsi:type="dcterms:W3CDTF">2024-08-28T04:05:40Z</dcterms:modified>
</cp:coreProperties>
</file>