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382" r:id="rId3"/>
    <p:sldId id="257" r:id="rId4"/>
    <p:sldId id="369" r:id="rId5"/>
    <p:sldId id="370" r:id="rId6"/>
    <p:sldId id="372" r:id="rId7"/>
    <p:sldId id="373" r:id="rId8"/>
    <p:sldId id="388" r:id="rId9"/>
    <p:sldId id="389" r:id="rId10"/>
    <p:sldId id="374" r:id="rId11"/>
    <p:sldId id="376" r:id="rId12"/>
    <p:sldId id="392" r:id="rId13"/>
    <p:sldId id="393" r:id="rId14"/>
    <p:sldId id="390" r:id="rId15"/>
    <p:sldId id="391" r:id="rId16"/>
    <p:sldId id="377" r:id="rId17"/>
    <p:sldId id="379" r:id="rId18"/>
    <p:sldId id="380" r:id="rId19"/>
    <p:sldId id="378" r:id="rId20"/>
    <p:sldId id="3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dirty="0"/>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dirty="0"/>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dirty="0"/>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dirty="0"/>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dirty="0"/>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dirty="0"/>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dirty="0"/>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dirty="0"/>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dirty="0"/>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dirty="0"/>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dirty="0"/>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dirty="0"/>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dirty="0"/>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dirty="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dirty="0"/>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dirty="0"/>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49301" y="2766218"/>
            <a:ext cx="10434779"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rPr>
              <a:t>EMPOWERING CONSTRUCTION WORKERS SAFETY THROUGH REAL TIME</a:t>
            </a:r>
          </a:p>
          <a:p>
            <a:r>
              <a:rPr lang="en-US" sz="4000" b="1" dirty="0">
                <a:solidFill>
                  <a:srgbClr val="7030A0"/>
                </a:solidFill>
              </a:rPr>
              <a:t>PROTECTIVE EQUIPMENT MONITORING AND ALARM SYSTEM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228206"/>
            <a:ext cx="44796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sz="2400" b="1" dirty="0">
                <a:solidFill>
                  <a:srgbClr val="FF0000"/>
                </a:solidFill>
              </a:rPr>
              <a:t>Supervisior</a:t>
            </a:r>
          </a:p>
          <a:p>
            <a:pPr>
              <a:spcBef>
                <a:spcPct val="0"/>
              </a:spcBef>
              <a:buClrTx/>
              <a:buFontTx/>
              <a:buNone/>
            </a:pPr>
            <a:r>
              <a:rPr lang="en-IN" sz="2400" b="1" dirty="0">
                <a:solidFill>
                  <a:srgbClr val="FF0000"/>
                </a:solidFill>
              </a:rPr>
              <a:t>Dr. Senthil Pandi S</a:t>
            </a:r>
          </a:p>
          <a:p>
            <a:pPr>
              <a:spcBef>
                <a:spcPct val="0"/>
              </a:spcBef>
              <a:buClrTx/>
              <a:buNone/>
            </a:pPr>
            <a:r>
              <a:rPr lang="en-US" sz="2400" b="1" spc="-5" dirty="0">
                <a:solidFill>
                  <a:srgbClr val="FF0000"/>
                </a:solidFill>
                <a:latin typeface="Verdana"/>
                <a:cs typeface="Verdana"/>
              </a:rPr>
              <a:t>Assistant Professor</a:t>
            </a:r>
            <a:endParaRPr lang="en-US" sz="2400" dirty="0">
              <a:latin typeface="Verdana"/>
              <a:cs typeface="Verdana"/>
            </a:endParaRPr>
          </a:p>
          <a:p>
            <a:pPr>
              <a:spcBef>
                <a:spcPct val="0"/>
              </a:spcBef>
              <a:buClrTx/>
              <a:buFontTx/>
              <a:buNone/>
            </a:pPr>
            <a:endParaRPr 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B21A2425C17</a:t>
            </a:r>
          </a:p>
          <a:p>
            <a:pPr>
              <a:spcBef>
                <a:spcPct val="0"/>
              </a:spcBef>
              <a:buClrTx/>
              <a:buNone/>
            </a:pPr>
            <a:r>
              <a:rPr lang="en-IN" altLang="en-US" sz="2000" b="1" dirty="0">
                <a:solidFill>
                  <a:srgbClr val="FF0000"/>
                </a:solidFill>
              </a:rPr>
              <a:t>210701150 Manojkanna K</a:t>
            </a:r>
          </a:p>
          <a:p>
            <a:pPr>
              <a:spcBef>
                <a:spcPct val="0"/>
              </a:spcBef>
              <a:buClrTx/>
              <a:buNone/>
            </a:pPr>
            <a:r>
              <a:rPr lang="en-IN" altLang="en-US" sz="2000" b="1" dirty="0">
                <a:solidFill>
                  <a:srgbClr val="FF0000"/>
                </a:solidFill>
              </a:rPr>
              <a:t>210701153 Maria Joshin M </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12800" y="311150"/>
            <a:ext cx="10668000" cy="1216025"/>
          </a:xfrm>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dirty="0"/>
          </a:p>
        </p:txBody>
      </p:sp>
      <p:pic>
        <p:nvPicPr>
          <p:cNvPr id="7" name="image7.jpeg">
            <a:extLst>
              <a:ext uri="{FF2B5EF4-FFF2-40B4-BE49-F238E27FC236}">
                <a16:creationId xmlns:a16="http://schemas.microsoft.com/office/drawing/2014/main" id="{F5252BE2-F5EC-5E67-BB42-1314FD4A3B18}"/>
              </a:ext>
            </a:extLst>
          </p:cNvPr>
          <p:cNvPicPr>
            <a:picLocks noGrp="1" noChangeAspect="1"/>
          </p:cNvPicPr>
          <p:nvPr>
            <p:ph idx="1"/>
          </p:nvPr>
        </p:nvPicPr>
        <p:blipFill>
          <a:blip r:embed="rId2" cstate="print"/>
          <a:stretch>
            <a:fillRect/>
          </a:stretch>
        </p:blipFill>
        <p:spPr>
          <a:xfrm>
            <a:off x="3370838" y="1752600"/>
            <a:ext cx="4562927" cy="4267200"/>
          </a:xfrm>
          <a:prstGeom prst="rect">
            <a:avLst/>
          </a:prstGeom>
        </p:spPr>
      </p:pic>
    </p:spTree>
    <p:extLst>
      <p:ext uri="{BB962C8B-B14F-4D97-AF65-F5344CB8AC3E}">
        <p14:creationId xmlns:p14="http://schemas.microsoft.com/office/powerpoint/2010/main" val="5175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12800" y="286466"/>
            <a:ext cx="10668000" cy="1216025"/>
          </a:xfrm>
        </p:spPr>
        <p:txBody>
          <a:bodyPr/>
          <a:lstStyle/>
          <a:p>
            <a:r>
              <a:rPr lang="en-US" altLang="en-US" sz="3200" b="1" dirty="0">
                <a:solidFill>
                  <a:srgbClr val="FF0000"/>
                </a:solidFill>
              </a:rPr>
              <a:t>Implementation &amp; Results </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dirty="0"/>
          </a:p>
        </p:txBody>
      </p:sp>
      <p:sp>
        <p:nvSpPr>
          <p:cNvPr id="7" name="Rectangle 6"/>
          <p:cNvSpPr/>
          <p:nvPr/>
        </p:nvSpPr>
        <p:spPr>
          <a:xfrm>
            <a:off x="1924575" y="1783691"/>
            <a:ext cx="10678582"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Data Collection and Training the model</a:t>
            </a:r>
          </a:p>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23F0B69-A0CE-4D96-B462-FD857C6B1AB3}"/>
              </a:ext>
            </a:extLst>
          </p:cNvPr>
          <p:cNvPicPr>
            <a:picLocks noChangeAspect="1"/>
          </p:cNvPicPr>
          <p:nvPr/>
        </p:nvPicPr>
        <p:blipFill rotWithShape="1">
          <a:blip r:embed="rId2">
            <a:extLst>
              <a:ext uri="{28A0092B-C50C-407E-A947-70E740481C1C}">
                <a14:useLocalDpi xmlns:a14="http://schemas.microsoft.com/office/drawing/2010/main" val="0"/>
              </a:ext>
            </a:extLst>
          </a:blip>
          <a:srcRect l="18871" t="4288" r="9083" b="10107"/>
          <a:stretch/>
        </p:blipFill>
        <p:spPr>
          <a:xfrm>
            <a:off x="2133600" y="2199190"/>
            <a:ext cx="7324165" cy="3868661"/>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5DAD2-F4C0-CA52-725B-8D1A1EF4DEE4}"/>
              </a:ext>
            </a:extLst>
          </p:cNvPr>
          <p:cNvSpPr>
            <a:spLocks noGrp="1"/>
          </p:cNvSpPr>
          <p:nvPr>
            <p:ph idx="1"/>
          </p:nvPr>
        </p:nvSpPr>
        <p:spPr>
          <a:xfrm>
            <a:off x="1738966" y="3115359"/>
            <a:ext cx="3430867" cy="1712135"/>
          </a:xfrm>
        </p:spPr>
        <p:txBody>
          <a:bodyPr/>
          <a:lstStyle/>
          <a:p>
            <a:pPr marL="0" indent="0">
              <a:buNone/>
            </a:pPr>
            <a:endParaRPr lang="en-US" dirty="0"/>
          </a:p>
        </p:txBody>
      </p:sp>
      <p:sp>
        <p:nvSpPr>
          <p:cNvPr id="5" name="Footer Placeholder 4">
            <a:extLst>
              <a:ext uri="{FF2B5EF4-FFF2-40B4-BE49-F238E27FC236}">
                <a16:creationId xmlns:a16="http://schemas.microsoft.com/office/drawing/2014/main" id="{9F8A81BD-3C82-A6B0-C5DE-0AD30050A582}"/>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2935080F-34C8-267F-BB26-8C8C1E78A0DF}"/>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dirty="0"/>
          </a:p>
        </p:txBody>
      </p:sp>
      <p:pic>
        <p:nvPicPr>
          <p:cNvPr id="7" name="Picture 6">
            <a:extLst>
              <a:ext uri="{FF2B5EF4-FFF2-40B4-BE49-F238E27FC236}">
                <a16:creationId xmlns:a16="http://schemas.microsoft.com/office/drawing/2014/main" id="{27EBF5E4-3DF5-5C1B-2155-05DA635C16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2202007"/>
            <a:ext cx="4975338" cy="3886200"/>
          </a:xfrm>
          <a:prstGeom prst="rect">
            <a:avLst/>
          </a:prstGeom>
          <a:noFill/>
          <a:ln>
            <a:noFill/>
          </a:ln>
        </p:spPr>
      </p:pic>
      <p:pic>
        <p:nvPicPr>
          <p:cNvPr id="10" name="Picture 9">
            <a:extLst>
              <a:ext uri="{FF2B5EF4-FFF2-40B4-BE49-F238E27FC236}">
                <a16:creationId xmlns:a16="http://schemas.microsoft.com/office/drawing/2014/main" id="{600E2E4F-39CC-F8E4-B888-CB810B98CF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6722" y="2209571"/>
            <a:ext cx="5372478" cy="3878636"/>
          </a:xfrm>
          <a:prstGeom prst="rect">
            <a:avLst/>
          </a:prstGeom>
          <a:noFill/>
          <a:ln>
            <a:noFill/>
          </a:ln>
        </p:spPr>
      </p:pic>
      <p:sp>
        <p:nvSpPr>
          <p:cNvPr id="14" name="TextBox 13">
            <a:extLst>
              <a:ext uri="{FF2B5EF4-FFF2-40B4-BE49-F238E27FC236}">
                <a16:creationId xmlns:a16="http://schemas.microsoft.com/office/drawing/2014/main" id="{0CE32390-CD60-AC5D-409C-FDA050ABBD5C}"/>
              </a:ext>
            </a:extLst>
          </p:cNvPr>
          <p:cNvSpPr txBox="1"/>
          <p:nvPr/>
        </p:nvSpPr>
        <p:spPr>
          <a:xfrm>
            <a:off x="618564" y="926812"/>
            <a:ext cx="7234518" cy="584775"/>
          </a:xfrm>
          <a:prstGeom prst="rect">
            <a:avLst/>
          </a:prstGeom>
          <a:noFill/>
        </p:spPr>
        <p:txBody>
          <a:bodyPr wrap="square" rtlCol="0">
            <a:spAutoFit/>
          </a:bodyPr>
          <a:lstStyle/>
          <a:p>
            <a:r>
              <a:rPr lang="en-US" altLang="en-US" sz="3200" b="1" dirty="0">
                <a:solidFill>
                  <a:srgbClr val="FF0000"/>
                </a:solidFill>
              </a:rPr>
              <a:t>Implementation &amp; Results </a:t>
            </a:r>
            <a:endParaRPr lang="en-US" sz="3200" dirty="0"/>
          </a:p>
        </p:txBody>
      </p:sp>
      <p:sp>
        <p:nvSpPr>
          <p:cNvPr id="15" name="TextBox 14">
            <a:extLst>
              <a:ext uri="{FF2B5EF4-FFF2-40B4-BE49-F238E27FC236}">
                <a16:creationId xmlns:a16="http://schemas.microsoft.com/office/drawing/2014/main" id="{0387DF18-004D-A57B-0B82-88755802D383}"/>
              </a:ext>
            </a:extLst>
          </p:cNvPr>
          <p:cNvSpPr txBox="1"/>
          <p:nvPr/>
        </p:nvSpPr>
        <p:spPr>
          <a:xfrm>
            <a:off x="812800" y="1657137"/>
            <a:ext cx="20120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User Interface </a:t>
            </a:r>
          </a:p>
        </p:txBody>
      </p:sp>
    </p:spTree>
    <p:extLst>
      <p:ext uri="{BB962C8B-B14F-4D97-AF65-F5344CB8AC3E}">
        <p14:creationId xmlns:p14="http://schemas.microsoft.com/office/powerpoint/2010/main" val="35796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BF2CA-2D88-6604-76AE-C056CF23088C}"/>
              </a:ext>
            </a:extLst>
          </p:cNvPr>
          <p:cNvSpPr>
            <a:spLocks noGrp="1"/>
          </p:cNvSpPr>
          <p:nvPr>
            <p:ph idx="1"/>
          </p:nvPr>
        </p:nvSpPr>
        <p:spPr>
          <a:xfrm>
            <a:off x="1613646" y="3429000"/>
            <a:ext cx="3420037" cy="959224"/>
          </a:xfrm>
        </p:spPr>
        <p:txBody>
          <a:bodyPr/>
          <a:lstStyle/>
          <a:p>
            <a:pPr marL="0" indent="0">
              <a:buNone/>
            </a:pPr>
            <a:endParaRPr lang="en-US" dirty="0"/>
          </a:p>
        </p:txBody>
      </p:sp>
      <p:sp>
        <p:nvSpPr>
          <p:cNvPr id="5" name="Footer Placeholder 4">
            <a:extLst>
              <a:ext uri="{FF2B5EF4-FFF2-40B4-BE49-F238E27FC236}">
                <a16:creationId xmlns:a16="http://schemas.microsoft.com/office/drawing/2014/main" id="{D379298A-E797-9C57-302B-AAC0AD8F1E5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F3DAAEF2-5B0F-C6EA-CAE2-98E3C9918BCA}"/>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dirty="0"/>
          </a:p>
        </p:txBody>
      </p:sp>
      <p:pic>
        <p:nvPicPr>
          <p:cNvPr id="8" name="Picture 7">
            <a:extLst>
              <a:ext uri="{FF2B5EF4-FFF2-40B4-BE49-F238E27FC236}">
                <a16:creationId xmlns:a16="http://schemas.microsoft.com/office/drawing/2014/main" id="{9EE25C07-1739-B2BD-56BA-BE564EC594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239" y="2262879"/>
            <a:ext cx="5166661" cy="3706028"/>
          </a:xfrm>
          <a:prstGeom prst="rect">
            <a:avLst/>
          </a:prstGeom>
          <a:noFill/>
          <a:ln>
            <a:noFill/>
          </a:ln>
        </p:spPr>
      </p:pic>
      <p:pic>
        <p:nvPicPr>
          <p:cNvPr id="9" name="Picture 8">
            <a:extLst>
              <a:ext uri="{FF2B5EF4-FFF2-40B4-BE49-F238E27FC236}">
                <a16:creationId xmlns:a16="http://schemas.microsoft.com/office/drawing/2014/main" id="{D7603775-C06F-87AC-BBA3-9A1A099F58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706" y="2262879"/>
            <a:ext cx="4956473" cy="3706028"/>
          </a:xfrm>
          <a:prstGeom prst="rect">
            <a:avLst/>
          </a:prstGeom>
          <a:noFill/>
          <a:ln>
            <a:noFill/>
          </a:ln>
        </p:spPr>
      </p:pic>
      <p:sp>
        <p:nvSpPr>
          <p:cNvPr id="10" name="TextBox 9">
            <a:extLst>
              <a:ext uri="{FF2B5EF4-FFF2-40B4-BE49-F238E27FC236}">
                <a16:creationId xmlns:a16="http://schemas.microsoft.com/office/drawing/2014/main" id="{376BA242-70AB-A7D3-04F3-EC7BE41864AA}"/>
              </a:ext>
            </a:extLst>
          </p:cNvPr>
          <p:cNvSpPr txBox="1"/>
          <p:nvPr/>
        </p:nvSpPr>
        <p:spPr>
          <a:xfrm>
            <a:off x="740333" y="849149"/>
            <a:ext cx="6385081" cy="584775"/>
          </a:xfrm>
          <a:prstGeom prst="rect">
            <a:avLst/>
          </a:prstGeom>
          <a:noFill/>
        </p:spPr>
        <p:txBody>
          <a:bodyPr wrap="none" rtlCol="0">
            <a:spAutoFit/>
          </a:bodyPr>
          <a:lstStyle/>
          <a:p>
            <a:r>
              <a:rPr lang="en-US" altLang="en-US" sz="3200" b="1" dirty="0">
                <a:solidFill>
                  <a:srgbClr val="FF0000"/>
                </a:solidFill>
              </a:rPr>
              <a:t>Implementation &amp; Results </a:t>
            </a:r>
            <a:endParaRPr lang="en-US" sz="3200" dirty="0"/>
          </a:p>
        </p:txBody>
      </p:sp>
      <p:sp>
        <p:nvSpPr>
          <p:cNvPr id="11" name="TextBox 10">
            <a:extLst>
              <a:ext uri="{FF2B5EF4-FFF2-40B4-BE49-F238E27FC236}">
                <a16:creationId xmlns:a16="http://schemas.microsoft.com/office/drawing/2014/main" id="{83AF891D-017E-9822-EDC7-20B83CF07550}"/>
              </a:ext>
            </a:extLst>
          </p:cNvPr>
          <p:cNvSpPr txBox="1"/>
          <p:nvPr/>
        </p:nvSpPr>
        <p:spPr>
          <a:xfrm>
            <a:off x="698842" y="1747688"/>
            <a:ext cx="433484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User Interface and PPE Detection</a:t>
            </a:r>
          </a:p>
        </p:txBody>
      </p:sp>
    </p:spTree>
    <p:extLst>
      <p:ext uri="{BB962C8B-B14F-4D97-AF65-F5344CB8AC3E}">
        <p14:creationId xmlns:p14="http://schemas.microsoft.com/office/powerpoint/2010/main" val="83339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0E75-AB1F-E8D0-5569-0C740283240E}"/>
              </a:ext>
            </a:extLst>
          </p:cNvPr>
          <p:cNvSpPr>
            <a:spLocks noGrp="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6EC535-FDAD-0749-E9FC-BB58DFA7B821}"/>
              </a:ext>
            </a:extLst>
          </p:cNvPr>
          <p:cNvSpPr>
            <a:spLocks noGrp="1"/>
          </p:cNvSpPr>
          <p:nvPr>
            <p:ph idx="1"/>
          </p:nvPr>
        </p:nvSpPr>
        <p:spPr>
          <a:xfrm>
            <a:off x="755651" y="1667435"/>
            <a:ext cx="10623549" cy="44912315"/>
          </a:xfrm>
        </p:spPr>
        <p:txBody>
          <a:bodyPr/>
          <a:lstStyle/>
          <a:p>
            <a:pPr algn="just"/>
            <a:r>
              <a:rPr lang="en-US" sz="2100" dirty="0">
                <a:latin typeface="Times New Roman" panose="02020603050405020304" pitchFamily="18" charset="0"/>
                <a:cs typeface="Times New Roman" panose="02020603050405020304" pitchFamily="18" charset="0"/>
              </a:rPr>
              <a:t>This project demonstrates an effective solution for ensuring PPE compliance on construction sites through real-time detection using YOLOv8 integrated with Django. By automating monitoring and triggering alerts for non-compliance, it fosters a proactive safety culture, significantly reducing workplace risks. Ultimately, it aims to create safer environments where workers are protected, ensuring they return home safely each day.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3500904F-ADB0-58A9-4FD4-AC30FE226327}"/>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65FEC174-47EA-FF9F-7C00-76F901A724BB}"/>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dirty="0"/>
          </a:p>
        </p:txBody>
      </p:sp>
      <p:sp>
        <p:nvSpPr>
          <p:cNvPr id="8" name="Rectangle 2">
            <a:extLst>
              <a:ext uri="{FF2B5EF4-FFF2-40B4-BE49-F238E27FC236}">
                <a16:creationId xmlns:a16="http://schemas.microsoft.com/office/drawing/2014/main" id="{F6D62460-B446-E62C-BAB3-C72C87D40F43}"/>
              </a:ext>
            </a:extLst>
          </p:cNvPr>
          <p:cNvSpPr>
            <a:spLocks noChangeArrowheads="1"/>
          </p:cNvSpPr>
          <p:nvPr/>
        </p:nvSpPr>
        <p:spPr bwMode="auto">
          <a:xfrm>
            <a:off x="1118415" y="3684603"/>
            <a:ext cx="102607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model.pt file is obtained after training the YOLOv8 model, it is integrated into a Django framework to connect with the user interface (UI). The UI, developed using HTML, CSS, and JavaScript, allows users to activate the detection process through a "Detect" button, triggering the webcam. The YOLOv8 model analyzes the live video feed to detect whether workers are wearing required PPE like helmets, vests, and masks. If non-compliance is detected, immediately triggers an audio alarm to alert workers and nearby personnel. </a:t>
            </a:r>
          </a:p>
        </p:txBody>
      </p:sp>
    </p:spTree>
    <p:extLst>
      <p:ext uri="{BB962C8B-B14F-4D97-AF65-F5344CB8AC3E}">
        <p14:creationId xmlns:p14="http://schemas.microsoft.com/office/powerpoint/2010/main" val="54189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D791-C890-4213-F1B7-E37087B68D1B}"/>
              </a:ext>
            </a:extLst>
          </p:cNvPr>
          <p:cNvSpPr>
            <a:spLocks noGrp="1"/>
          </p:cNvSpPr>
          <p:nvPr>
            <p:ph type="title"/>
          </p:nvPr>
        </p:nvSpPr>
        <p:spPr/>
        <p:txBody>
          <a:bodyPr/>
          <a:lstStyle/>
          <a:p>
            <a:r>
              <a:rPr lang="en-US" altLang="en-US" sz="4000" b="1" dirty="0">
                <a:solidFill>
                  <a:srgbClr val="FF0000"/>
                </a:solidFill>
                <a:latin typeface="Times New Roman" panose="02020603050405020304" pitchFamily="18" charset="0"/>
                <a:cs typeface="Times New Roman" panose="02020603050405020304" pitchFamily="18" charset="0"/>
              </a:rPr>
              <a:t>Work for Phase II</a:t>
            </a:r>
            <a:endParaRPr lang="en-US" dirty="0"/>
          </a:p>
        </p:txBody>
      </p:sp>
      <p:sp>
        <p:nvSpPr>
          <p:cNvPr id="3" name="Content Placeholder 2">
            <a:extLst>
              <a:ext uri="{FF2B5EF4-FFF2-40B4-BE49-F238E27FC236}">
                <a16:creationId xmlns:a16="http://schemas.microsoft.com/office/drawing/2014/main" id="{18715A28-1F1F-4ABD-2655-A51726BDD38D}"/>
              </a:ext>
            </a:extLst>
          </p:cNvPr>
          <p:cNvSpPr>
            <a:spLocks noGrp="1"/>
          </p:cNvSpPr>
          <p:nvPr>
            <p:ph idx="1"/>
          </p:nvPr>
        </p:nvSpPr>
        <p:spPr/>
        <p:txBody>
          <a:bodyPr/>
          <a:lstStyle/>
          <a:p>
            <a:pPr algn="just"/>
            <a:r>
              <a:rPr lang="en-US" sz="2100" b="0" i="0" dirty="0">
                <a:solidFill>
                  <a:srgbClr val="0D0D0D"/>
                </a:solidFill>
                <a:effectLst/>
                <a:latin typeface="Times New Roman" panose="02020603050405020304" pitchFamily="18" charset="0"/>
                <a:cs typeface="Times New Roman" panose="02020603050405020304" pitchFamily="18" charset="0"/>
              </a:rPr>
              <a:t>In phase two of the project, significant enhancements will be implemented to optimize the real-time PPE monitoring system. Advanced data augmentation techniques such as affine transformations, random erase, grid mask, and mosaic augmentation will improve the model's ability to generalize across diverse scenarios and handle occlusions effectively. Model optimization will include gradient clipping to stabilize training and dropout to prevent overfitting, ensuring better generalization to unseen data. Detected PPE violations will be stored in an SQLite database for efficient tracking, including details like time, location, and type of violation, facilitating long-term safety analysis. Automated report generation using tools like Python’s Pandas library will simplify the monitoring process by providing detailed Excel reports on violations, precision, recall, and other insights. These reports will assist supervisors and site managers in making data-driven decisions to improve safety compliance. Together, these enhancements aim to improve the system's performance, scalability, and effectiveness, ensuring robust safety measures at construction sites.</a:t>
            </a:r>
            <a:endParaRPr lang="en-US" sz="21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12322D6-0DCE-9657-E794-9AFCA63DA858}"/>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5CAF4EB7-5038-5B3A-E9A9-CE6C744EEC56}"/>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dirty="0"/>
          </a:p>
        </p:txBody>
      </p:sp>
    </p:spTree>
    <p:extLst>
      <p:ext uri="{BB962C8B-B14F-4D97-AF65-F5344CB8AC3E}">
        <p14:creationId xmlns:p14="http://schemas.microsoft.com/office/powerpoint/2010/main" val="30414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dirty="0"/>
          </a:p>
        </p:txBody>
      </p:sp>
      <p:sp>
        <p:nvSpPr>
          <p:cNvPr id="7" name="Rectangle 6"/>
          <p:cNvSpPr/>
          <p:nvPr/>
        </p:nvSpPr>
        <p:spPr>
          <a:xfrm>
            <a:off x="812800" y="1884002"/>
            <a:ext cx="10400632" cy="4183966"/>
          </a:xfrm>
          <a:prstGeom prst="rect">
            <a:avLst/>
          </a:prstGeom>
        </p:spPr>
        <p:txBody>
          <a:bodyPr wrap="square">
            <a:spAutoFit/>
          </a:bodyPr>
          <a:lstStyle/>
          <a:p>
            <a:pPr marL="342900" marR="234950" indent="-165100" algn="just">
              <a:lnSpc>
                <a:spcPct val="115000"/>
              </a:lnSpc>
              <a:spcBef>
                <a:spcPts val="400"/>
              </a:spcBef>
              <a:tabLst>
                <a:tab pos="556260" algn="l"/>
              </a:tabLst>
            </a:pPr>
            <a:r>
              <a:rPr lang="en-US" sz="2200" dirty="0">
                <a:latin typeface="Times New Roman" panose="02020603050405020304" pitchFamily="18" charset="0"/>
                <a:ea typeface="Times New Roman" panose="02020603050405020304" pitchFamily="18" charset="0"/>
              </a:rPr>
              <a:t>1.</a:t>
            </a:r>
            <a:r>
              <a:rPr lang="en-US" sz="2200" dirty="0">
                <a:effectLst/>
                <a:latin typeface="Times New Roman" panose="02020603050405020304" pitchFamily="18" charset="0"/>
                <a:ea typeface="Times New Roman" panose="02020603050405020304" pitchFamily="18" charset="0"/>
              </a:rPr>
              <a:t>Zhao, Y., et al. "Deep Learning-Based Framework for Safety Equipment Detection." Journal of Construction Engineering and Management, vol. 145, no. 4, 2019.</a:t>
            </a:r>
          </a:p>
          <a:p>
            <a:pPr marL="342900" marR="234950" indent="-165100" algn="just">
              <a:lnSpc>
                <a:spcPct val="115000"/>
              </a:lnSpc>
              <a:spcBef>
                <a:spcPts val="400"/>
              </a:spcBef>
              <a:tabLst>
                <a:tab pos="556260" algn="l"/>
              </a:tabLst>
            </a:pPr>
            <a:endParaRPr lang="en-US" sz="2200" dirty="0">
              <a:effectLst/>
              <a:latin typeface="Times New Roman" panose="02020603050405020304" pitchFamily="18" charset="0"/>
              <a:ea typeface="Times New Roman" panose="02020603050405020304" pitchFamily="18" charset="0"/>
            </a:endParaRPr>
          </a:p>
          <a:p>
            <a:pPr marL="342900" marR="234950" indent="-165100" algn="just">
              <a:lnSpc>
                <a:spcPct val="115000"/>
              </a:lnSpc>
              <a:spcBef>
                <a:spcPts val="400"/>
              </a:spcBef>
              <a:tabLst>
                <a:tab pos="556260" algn="l"/>
              </a:tabLst>
            </a:pPr>
            <a:r>
              <a:rPr lang="en-US" sz="2200" dirty="0">
                <a:effectLst/>
                <a:latin typeface="Times New Roman" panose="02020603050405020304" pitchFamily="18" charset="0"/>
                <a:ea typeface="Times New Roman" panose="02020603050405020304" pitchFamily="18" charset="0"/>
              </a:rPr>
              <a:t>2.Singh, R., and Kumar, A. "Enhancing Safety Gear Detection Using Deep Learning." International Journal of Advanced Research, vol. 8, no. 6, 2020, pp. 25-31.</a:t>
            </a:r>
          </a:p>
          <a:p>
            <a:pPr marL="342900" marR="234950" indent="-165100" algn="just">
              <a:lnSpc>
                <a:spcPct val="115000"/>
              </a:lnSpc>
              <a:spcBef>
                <a:spcPts val="400"/>
              </a:spcBef>
              <a:tabLst>
                <a:tab pos="556260" algn="l"/>
              </a:tabLst>
            </a:pPr>
            <a:endParaRPr lang="en-US" sz="2200" dirty="0">
              <a:effectLst/>
              <a:latin typeface="Times New Roman" panose="02020603050405020304" pitchFamily="18" charset="0"/>
              <a:ea typeface="Times New Roman" panose="02020603050405020304" pitchFamily="18" charset="0"/>
            </a:endParaRPr>
          </a:p>
          <a:p>
            <a:pPr marL="342900" marR="234950" indent="-165100" algn="just">
              <a:lnSpc>
                <a:spcPct val="115000"/>
              </a:lnSpc>
              <a:spcBef>
                <a:spcPts val="400"/>
              </a:spcBef>
              <a:tabLst>
                <a:tab pos="556260" algn="l"/>
              </a:tabLst>
            </a:pPr>
            <a:r>
              <a:rPr lang="en-US" sz="2200" dirty="0">
                <a:effectLst/>
                <a:latin typeface="Times New Roman" panose="02020603050405020304" pitchFamily="18" charset="0"/>
                <a:ea typeface="Times New Roman" panose="02020603050405020304" pitchFamily="18" charset="0"/>
              </a:rPr>
              <a:t>3.</a:t>
            </a:r>
            <a:r>
              <a:rPr lang="en-US" sz="2100" dirty="0">
                <a:effectLst/>
                <a:latin typeface="Times New Roman" panose="02020603050405020304" pitchFamily="18" charset="0"/>
                <a:ea typeface="Times New Roman" panose="02020603050405020304" pitchFamily="18" charset="0"/>
              </a:rPr>
              <a:t>Sreenivasaraja N, Marudhakavi V,Velmurugan G,"Innovative Method for</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Accident Prevention in Construction Sites with Virtual Reality Analysis",2023</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3rd International Conference on Pervasive Computing and Social Networking</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(ICPCSN).</a:t>
            </a:r>
          </a:p>
          <a:p>
            <a:pPr marL="342900" marR="234950" indent="-165100" algn="just">
              <a:lnSpc>
                <a:spcPct val="115000"/>
              </a:lnSpc>
              <a:spcBef>
                <a:spcPts val="400"/>
              </a:spcBef>
              <a:tabLst>
                <a:tab pos="556260" algn="l"/>
              </a:tabLst>
            </a:pPr>
            <a:endParaRPr lang="en-IN" sz="2200" b="0" i="0" dirty="0">
              <a:effectLst/>
              <a:latin typeface="ui-sans-serif"/>
            </a:endParaRPr>
          </a:p>
        </p:txBody>
      </p:sp>
    </p:spTree>
    <p:extLst>
      <p:ext uri="{BB962C8B-B14F-4D97-AF65-F5344CB8AC3E}">
        <p14:creationId xmlns:p14="http://schemas.microsoft.com/office/powerpoint/2010/main" val="153016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6DC5-04EA-FAD5-695A-B9EC0F31436A}"/>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B4CA8B-0E1A-2749-2D0B-C867C6A9CF51}"/>
              </a:ext>
            </a:extLst>
          </p:cNvPr>
          <p:cNvSpPr>
            <a:spLocks noGrp="1"/>
          </p:cNvSpPr>
          <p:nvPr>
            <p:ph idx="1"/>
          </p:nvPr>
        </p:nvSpPr>
        <p:spPr/>
        <p:txBody>
          <a:bodyPr/>
          <a:lstStyle/>
          <a:p>
            <a:pPr marL="342900" marR="292100" lvl="0" indent="-342900" algn="just">
              <a:lnSpc>
                <a:spcPct val="115000"/>
              </a:lnSpc>
              <a:spcBef>
                <a:spcPts val="400"/>
              </a:spcBef>
              <a:buSzPts val="1200"/>
              <a:buFont typeface="Times New Roman" panose="02020603050405020304" pitchFamily="18" charset="0"/>
              <a:buAutoNum type="arabicPeriod"/>
              <a:tabLst>
                <a:tab pos="556260" algn="l"/>
              </a:tabLst>
            </a:pPr>
            <a:endParaRPr lang="en-US" sz="2100" dirty="0">
              <a:effectLst/>
              <a:latin typeface="Times New Roman" panose="02020603050405020304" pitchFamily="18" charset="0"/>
              <a:ea typeface="Times New Roman" panose="02020603050405020304" pitchFamily="18" charset="0"/>
            </a:endParaRPr>
          </a:p>
          <a:p>
            <a:pPr marL="0" marR="292100" lvl="0" indent="0" algn="just">
              <a:lnSpc>
                <a:spcPct val="115000"/>
              </a:lnSpc>
              <a:spcBef>
                <a:spcPts val="400"/>
              </a:spcBef>
              <a:buSzPts val="1200"/>
              <a:buNone/>
              <a:tabLst>
                <a:tab pos="556260" algn="l"/>
              </a:tabLst>
            </a:pPr>
            <a:r>
              <a:rPr lang="en-US" sz="2100" dirty="0">
                <a:latin typeface="Times New Roman" panose="02020603050405020304" pitchFamily="18" charset="0"/>
                <a:ea typeface="Times New Roman" panose="02020603050405020304" pitchFamily="18" charset="0"/>
              </a:rPr>
              <a:t>4.</a:t>
            </a:r>
            <a:r>
              <a:rPr lang="en-US" sz="2100" dirty="0">
                <a:effectLst/>
                <a:latin typeface="Times New Roman" panose="02020603050405020304" pitchFamily="18" charset="0"/>
                <a:ea typeface="Times New Roman" panose="02020603050405020304" pitchFamily="18" charset="0"/>
              </a:rPr>
              <a:t>Zhang, L., et al. "Wearable Devices for Monitoring Construction Worker Safety." Safety Science, vol. 120, 2019, pp. 145-156.</a:t>
            </a:r>
          </a:p>
          <a:p>
            <a:pPr marL="0" marR="292100" lvl="0" indent="0" algn="just">
              <a:lnSpc>
                <a:spcPct val="115000"/>
              </a:lnSpc>
              <a:spcBef>
                <a:spcPts val="400"/>
              </a:spcBef>
              <a:buSzPts val="1200"/>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0" marR="699770" lvl="0" indent="0" algn="just">
              <a:lnSpc>
                <a:spcPct val="115000"/>
              </a:lnSpc>
              <a:spcBef>
                <a:spcPts val="1130"/>
              </a:spcBef>
              <a:buSzPts val="1200"/>
              <a:buNone/>
              <a:tabLst>
                <a:tab pos="353060" algn="l"/>
              </a:tabLst>
            </a:pPr>
            <a:r>
              <a:rPr lang="en-US" sz="2100" dirty="0">
                <a:effectLst/>
                <a:latin typeface="Times New Roman" panose="02020603050405020304" pitchFamily="18" charset="0"/>
                <a:ea typeface="Times New Roman" panose="02020603050405020304" pitchFamily="18" charset="0"/>
              </a:rPr>
              <a:t>5. Kumar P, V. K. S, P. L and S. Senthil Pandi, "Enhancing Face Mask</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Detection Using Data</a:t>
            </a:r>
            <a:r>
              <a:rPr lang="en-US" sz="2100" spc="29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Augmentation Techniques," 2023 International Conference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on Recent Advances in Science and Engineering Technology (ICRASET), B G</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NAGARA,</a:t>
            </a:r>
            <a:r>
              <a:rPr lang="en-US" sz="2100" spc="-1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India,</a:t>
            </a:r>
            <a:r>
              <a:rPr lang="en-US" sz="2100" spc="1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2023</a:t>
            </a:r>
          </a:p>
          <a:p>
            <a:pPr marL="0" marR="292100" lvl="0" indent="0" algn="just">
              <a:lnSpc>
                <a:spcPct val="115000"/>
              </a:lnSpc>
              <a:spcBef>
                <a:spcPts val="400"/>
              </a:spcBef>
              <a:buSzPts val="1200"/>
              <a:buNone/>
              <a:tabLst>
                <a:tab pos="556260" algn="l"/>
              </a:tabLst>
            </a:pPr>
            <a:endParaRPr lang="en-US" sz="2100" dirty="0">
              <a:latin typeface="Times New Roman" panose="02020603050405020304" pitchFamily="18" charset="0"/>
              <a:ea typeface="Times New Roman" panose="02020603050405020304" pitchFamily="18" charset="0"/>
            </a:endParaRPr>
          </a:p>
          <a:p>
            <a:pPr marL="0" marR="292100" lvl="0" indent="0" algn="just">
              <a:lnSpc>
                <a:spcPct val="115000"/>
              </a:lnSpc>
              <a:spcBef>
                <a:spcPts val="400"/>
              </a:spcBef>
              <a:buSzPts val="1200"/>
              <a:buNone/>
              <a:tabLst>
                <a:tab pos="556260" algn="l"/>
              </a:tabLst>
            </a:pPr>
            <a:r>
              <a:rPr lang="en-US" sz="2100" dirty="0">
                <a:effectLst/>
                <a:latin typeface="Times New Roman" panose="02020603050405020304" pitchFamily="18" charset="0"/>
                <a:ea typeface="Times New Roman" panose="02020603050405020304" pitchFamily="18" charset="0"/>
              </a:rPr>
              <a:t>6. Tang, Y. Yang, and C. Yan, “Safety helmet and mask detection at construction site based on deep learning,” College of Physics, Nanjing University of Aeronautics.</a:t>
            </a:r>
            <a:endParaRPr lang="en-US" sz="2100" dirty="0"/>
          </a:p>
        </p:txBody>
      </p:sp>
      <p:sp>
        <p:nvSpPr>
          <p:cNvPr id="5" name="Footer Placeholder 4">
            <a:extLst>
              <a:ext uri="{FF2B5EF4-FFF2-40B4-BE49-F238E27FC236}">
                <a16:creationId xmlns:a16="http://schemas.microsoft.com/office/drawing/2014/main" id="{52E2A173-9882-CDEE-C13F-26958DEA3D0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CFD5C8F0-C42C-7733-1BAA-1E0BC0B99787}"/>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dirty="0"/>
          </a:p>
        </p:txBody>
      </p:sp>
    </p:spTree>
    <p:extLst>
      <p:ext uri="{BB962C8B-B14F-4D97-AF65-F5344CB8AC3E}">
        <p14:creationId xmlns:p14="http://schemas.microsoft.com/office/powerpoint/2010/main" val="344073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CF9E-D79E-620D-A029-2DDBAF7BA6B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F51C8F9-C856-FCB7-FC5D-4217AC9D504D}"/>
              </a:ext>
            </a:extLst>
          </p:cNvPr>
          <p:cNvSpPr>
            <a:spLocks noGrp="1"/>
          </p:cNvSpPr>
          <p:nvPr>
            <p:ph idx="1"/>
          </p:nvPr>
        </p:nvSpPr>
        <p:spPr>
          <a:xfrm>
            <a:off x="762000" y="1749425"/>
            <a:ext cx="10668000" cy="4267200"/>
          </a:xfrm>
        </p:spPr>
        <p:txBody>
          <a:bodyPr/>
          <a:lstStyle/>
          <a:p>
            <a:pPr marL="0" marR="292100" indent="0" algn="just">
              <a:lnSpc>
                <a:spcPct val="115000"/>
              </a:lnSpc>
              <a:spcBef>
                <a:spcPts val="400"/>
              </a:spcBef>
              <a:buNone/>
              <a:tabLst>
                <a:tab pos="556260" algn="l"/>
              </a:tabLst>
            </a:pPr>
            <a:r>
              <a:rPr lang="en-US" sz="2100" dirty="0">
                <a:effectLst/>
                <a:latin typeface="Times New Roman" panose="02020603050405020304" pitchFamily="18" charset="0"/>
                <a:ea typeface="Times New Roman" panose="02020603050405020304" pitchFamily="18" charset="0"/>
              </a:rPr>
              <a:t>7.Romero, D., et al. "Real-Time Alert Systems in Construction Safety." Safety Science, vol. 130, 2020, pp. 104873.</a:t>
            </a:r>
          </a:p>
          <a:p>
            <a:pPr marL="0" marR="292100" indent="0" algn="just">
              <a:lnSpc>
                <a:spcPct val="115000"/>
              </a:lnSpc>
              <a:spcBef>
                <a:spcPts val="400"/>
              </a:spcBef>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0" marR="292100" indent="0" algn="just">
              <a:lnSpc>
                <a:spcPct val="115000"/>
              </a:lnSpc>
              <a:spcBef>
                <a:spcPts val="400"/>
              </a:spcBef>
              <a:buNone/>
              <a:tabLst>
                <a:tab pos="556260" algn="l"/>
              </a:tabLst>
            </a:pPr>
            <a:r>
              <a:rPr lang="en-US" sz="2100" dirty="0">
                <a:effectLst/>
                <a:latin typeface="Times New Roman" panose="02020603050405020304" pitchFamily="18" charset="0"/>
                <a:ea typeface="Times New Roman" panose="02020603050405020304" pitchFamily="18" charset="0"/>
              </a:rPr>
              <a:t>8.V. Jayasree and M. N. Kumari, “IoT-based smart helmet for construction workers,” Department of  Information Technology, I.F.E.T. College of  Engineering, Villupuram, India.</a:t>
            </a:r>
          </a:p>
          <a:p>
            <a:pPr marL="0" marR="292100" indent="0" algn="just">
              <a:lnSpc>
                <a:spcPct val="115000"/>
              </a:lnSpc>
              <a:spcBef>
                <a:spcPts val="400"/>
              </a:spcBef>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0" marR="700405" lvl="0" indent="0" algn="just">
              <a:lnSpc>
                <a:spcPct val="115000"/>
              </a:lnSpc>
              <a:spcBef>
                <a:spcPts val="905"/>
              </a:spcBef>
              <a:buSzPts val="1200"/>
              <a:buNone/>
              <a:tabLst>
                <a:tab pos="408940" algn="l"/>
              </a:tabLst>
            </a:pPr>
            <a:r>
              <a:rPr lang="en-US" sz="2100" dirty="0">
                <a:effectLst/>
                <a:latin typeface="Times New Roman" panose="02020603050405020304" pitchFamily="18" charset="0"/>
                <a:ea typeface="Times New Roman" panose="02020603050405020304" pitchFamily="18" charset="0"/>
              </a:rPr>
              <a:t>9. Kumar P, Reshmy A K, Vinodh Kumar S, "Towards Precision Agriculture: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Harnessing</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Deep</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Learning</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for</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Accurate</a:t>
            </a:r>
            <a:r>
              <a:rPr lang="en-US" sz="2100" spc="-1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Plant</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Disease</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Diagnosis."</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2024</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IC3IoT,</a:t>
            </a:r>
            <a:r>
              <a:rPr lang="en-US" sz="2100" spc="-3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Chennai,</a:t>
            </a:r>
            <a:r>
              <a:rPr lang="en-US" sz="2100" spc="-1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India,</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2024.</a:t>
            </a:r>
          </a:p>
          <a:p>
            <a:pPr marL="0" marR="292100" indent="0" algn="just">
              <a:lnSpc>
                <a:spcPct val="115000"/>
              </a:lnSpc>
              <a:spcBef>
                <a:spcPts val="400"/>
              </a:spcBef>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0" marR="292100" indent="0" algn="just">
              <a:lnSpc>
                <a:spcPct val="115000"/>
              </a:lnSpc>
              <a:spcBef>
                <a:spcPts val="400"/>
              </a:spcBef>
              <a:buNone/>
              <a:tabLst>
                <a:tab pos="556260" algn="l"/>
              </a:tabLst>
            </a:pPr>
            <a:r>
              <a:rPr lang="en-US" sz="2100" dirty="0">
                <a:latin typeface="Times New Roman" panose="02020603050405020304" pitchFamily="18" charset="0"/>
                <a:ea typeface="Times New Roman" panose="02020603050405020304" pitchFamily="18" charset="0"/>
              </a:rPr>
              <a:t>10.</a:t>
            </a:r>
            <a:r>
              <a:rPr lang="en-US" sz="2100" dirty="0">
                <a:effectLst/>
                <a:latin typeface="Times New Roman" panose="02020603050405020304" pitchFamily="18" charset="0"/>
                <a:ea typeface="Times New Roman" panose="02020603050405020304" pitchFamily="18" charset="0"/>
              </a:rPr>
              <a:t> Y. Liu and W. Jiang, "Detection of wearing safety helmet for workers based on YOLOv4," Engineering Department, Shanghai Polytechnic University, Shanghai, China.</a:t>
            </a:r>
          </a:p>
          <a:p>
            <a:pPr marL="0" marR="292100" indent="0" algn="just">
              <a:lnSpc>
                <a:spcPct val="115000"/>
              </a:lnSpc>
              <a:spcBef>
                <a:spcPts val="400"/>
              </a:spcBef>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177800" marR="292100" indent="0" algn="just">
              <a:lnSpc>
                <a:spcPct val="115000"/>
              </a:lnSpc>
              <a:spcBef>
                <a:spcPts val="400"/>
              </a:spcBef>
              <a:buNone/>
              <a:tabLst>
                <a:tab pos="556260" algn="l"/>
              </a:tabLst>
            </a:pPr>
            <a:endParaRPr lang="en-US" sz="2100" dirty="0">
              <a:effectLst/>
              <a:latin typeface="Times New Roman" panose="02020603050405020304" pitchFamily="18" charset="0"/>
              <a:ea typeface="Times New Roman" panose="02020603050405020304" pitchFamily="18" charset="0"/>
            </a:endParaRPr>
          </a:p>
          <a:p>
            <a:pPr marL="0" indent="0">
              <a:buNone/>
            </a:pPr>
            <a:endParaRPr lang="en-US" sz="2100" dirty="0"/>
          </a:p>
        </p:txBody>
      </p:sp>
      <p:sp>
        <p:nvSpPr>
          <p:cNvPr id="5" name="Footer Placeholder 4">
            <a:extLst>
              <a:ext uri="{FF2B5EF4-FFF2-40B4-BE49-F238E27FC236}">
                <a16:creationId xmlns:a16="http://schemas.microsoft.com/office/drawing/2014/main" id="{A446F7C0-2952-A861-B19D-327D207CAED7}"/>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DF75AB20-D6D9-71AF-F8ED-2E7B8CEFA895}"/>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dirty="0"/>
          </a:p>
        </p:txBody>
      </p:sp>
    </p:spTree>
    <p:extLst>
      <p:ext uri="{BB962C8B-B14F-4D97-AF65-F5344CB8AC3E}">
        <p14:creationId xmlns:p14="http://schemas.microsoft.com/office/powerpoint/2010/main" val="184023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Paper Publication Status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49425"/>
            <a:ext cx="10668000" cy="4267200"/>
          </a:xfrm>
        </p:spPr>
        <p:txBody>
          <a:bodyPr/>
          <a:lstStyle/>
          <a:p>
            <a:pPr marL="0" marR="641985" indent="0">
              <a:lnSpc>
                <a:spcPct val="150000"/>
              </a:lnSpc>
              <a:spcBef>
                <a:spcPts val="1165"/>
              </a:spcBef>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2100" b="1"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Empowering</a:t>
            </a:r>
            <a:r>
              <a:rPr lang="en-US" sz="21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Construction</a:t>
            </a:r>
            <a:r>
              <a:rPr lang="en-US" sz="2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Workers</a:t>
            </a:r>
            <a:r>
              <a:rPr lang="en-US" sz="2100"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Safety</a:t>
            </a:r>
            <a:r>
              <a:rPr lang="en-US" sz="2100"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2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Real</a:t>
            </a:r>
            <a:r>
              <a:rPr lang="en-US" sz="2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21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Protective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Equipment</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Alarm</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System</a:t>
            </a:r>
          </a:p>
          <a:p>
            <a:pPr marL="0" marR="757555" indent="0">
              <a:lnSpc>
                <a:spcPct val="176000"/>
              </a:lnSpc>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Dr. P. Kumar, Dr. S Senthil Pandi, K Manoj Kanna,</a:t>
            </a:r>
            <a:r>
              <a:rPr lang="en-US" sz="21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Maria Joshin </a:t>
            </a:r>
          </a:p>
          <a:p>
            <a:pPr marL="0" marR="0" indent="0">
              <a:spcBef>
                <a:spcPts val="1030"/>
              </a:spcBef>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PUBLICATION</a:t>
            </a:r>
            <a:r>
              <a:rPr lang="en-US" sz="21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STATUS: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Accepted</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 Conference.</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Need to</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Presented</a:t>
            </a:r>
          </a:p>
          <a:p>
            <a:pPr marL="0" marR="699135" indent="0">
              <a:lnSpc>
                <a:spcPct val="150000"/>
              </a:lnSpc>
              <a:spcBef>
                <a:spcPts val="5"/>
              </a:spcBef>
              <a:buNone/>
              <a:tabLst>
                <a:tab pos="1643380" algn="l"/>
                <a:tab pos="2145665" algn="l"/>
                <a:tab pos="3134360" algn="l"/>
                <a:tab pos="4041140" algn="l"/>
                <a:tab pos="4351655" algn="l"/>
                <a:tab pos="5413375" algn="l"/>
              </a:tabLs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CONFERENCE: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IEEE	International	Conference	on	Advanceme</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nt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100"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2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2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(INOACC)</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dirty="0"/>
          </a:p>
        </p:txBody>
      </p:sp>
    </p:spTree>
    <p:extLst>
      <p:ext uri="{BB962C8B-B14F-4D97-AF65-F5344CB8AC3E}">
        <p14:creationId xmlns:p14="http://schemas.microsoft.com/office/powerpoint/2010/main" val="294642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82EF-BFFE-DD9F-5CDB-DB49EFFA1BB2}"/>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1D5319-FEF9-1D1C-EF39-76D186E27368}"/>
              </a:ext>
            </a:extLst>
          </p:cNvPr>
          <p:cNvSpPr>
            <a:spLocks noGrp="1"/>
          </p:cNvSpPr>
          <p:nvPr>
            <p:ph idx="1"/>
          </p:nvPr>
        </p:nvSpPr>
        <p:spPr>
          <a:xfrm>
            <a:off x="612216" y="1394012"/>
            <a:ext cx="10668000" cy="4267200"/>
          </a:xfrm>
        </p:spPr>
        <p:txBody>
          <a:bodyPr/>
          <a:lstStyle/>
          <a:p>
            <a:pPr marL="0" indent="0" algn="just">
              <a:buNone/>
            </a:pP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Worker safety is a critical concern in the construction industry, where high accident rates and fatalities underscore the urgent need for robust monitoring systems. Despite established safety standards, many workers neglect to wear essential Personal Protective Equipment (PPE) such as masks, vests, and helmets, leading to severe injuries or fatalities. Factors like discomfort, forgetfulness, and inadequate supervision contribute to this non-compliance, highlighting a lack of a strong safety culture. Traditional manual monitoring methods place a heavy burden on supervisors, making it difficult to ensure consistent PPE adherence, often resulting in reactive rather than proactive safety measures. To address these challenges, a real-time monitoring system utilizing advanced detection algorithms is proposed. This system ensures continuous PPE compliance by triggering instant audio alarms when workers are found without required safety gear, fostering accountability and safety awareness. By providing real-time feedback and reducing the supervisory workload, the system enhances overall safety management, enabling supervisors to focus on broader safety concerns</a:t>
            </a:r>
          </a:p>
          <a:p>
            <a:pPr algn="just"/>
            <a:endParaRPr lang="en-US" sz="21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81A9AF7-091D-DA45-B93B-1A4DB761968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F048A6BB-F154-8AC9-9F0D-5B1F709F7245}"/>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dirty="0"/>
          </a:p>
        </p:txBody>
      </p:sp>
    </p:spTree>
    <p:extLst>
      <p:ext uri="{BB962C8B-B14F-4D97-AF65-F5344CB8AC3E}">
        <p14:creationId xmlns:p14="http://schemas.microsoft.com/office/powerpoint/2010/main" val="180049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dirty="0"/>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20</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Problem Statement and Motivation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a:t>
            </a:r>
            <a:endParaRPr lang="en-US" sz="2400" b="0" dirty="0">
              <a:effectLst/>
            </a:endParaRPr>
          </a:p>
          <a:p>
            <a:pPr rtl="0">
              <a:spcBef>
                <a:spcPts val="0"/>
              </a:spcBef>
              <a:spcAft>
                <a:spcPts val="0"/>
              </a:spcAft>
            </a:pPr>
            <a:endParaRPr lang="en-US" sz="2400" b="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The motivation for this project is to improve construction site safety by overcoming the inefficiencies of manual inspections, which often miss safety violations. The project aims to create an automated system that can detect non-compliance with safety gear in real-time and provide immediate alerts.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US" altLang="en-US" sz="3200" dirty="0">
              <a:latin typeface="Arial" panose="020B0604020202020204" pitchFamily="34" charset="0"/>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dirty="0"/>
          </a:p>
        </p:txBody>
      </p:sp>
      <p:sp>
        <p:nvSpPr>
          <p:cNvPr id="7" name="Rectangle 1"/>
          <p:cNvSpPr>
            <a:spLocks noChangeArrowheads="1"/>
          </p:cNvSpPr>
          <p:nvPr/>
        </p:nvSpPr>
        <p:spPr bwMode="auto">
          <a:xfrm>
            <a:off x="784226" y="1993374"/>
            <a:ext cx="106108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consistent PPE compliance among construction workers to reduce accidents and fatalities.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real-time monitoring system using the YOLOv8 model for accurate safety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immediate alerts for violations, enabling prompt corrective actions on-site.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a culture of accountability and prioritize worker health and safety in diverse environments.</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000" dirty="0">
                <a:effectLst/>
                <a:latin typeface="Times New Roman" panose="02020603050405020304" pitchFamily="18" charset="0"/>
                <a:ea typeface="Times New Roman" panose="02020603050405020304" pitchFamily="18" charset="0"/>
              </a:rPr>
              <a:t>Failure to wear personal protective equipment (PPE) such as masks, safety vests, and helmets has resulted in tragic accidents and needless deaths in the construction sector. Due to careless safety violations, numerous employees have suffered serious injuries or tragically lost their lives, underscoring the essential need for efficient monitoring systems that put their health first. By developing a real-time system that guarantees employees are wearing their necessary safety gear while on the job, our initiative aims to address this pressing issue. The method encourages a proactive attitude to safety by precisely determining if employees are wearing the required PPE, fostering an atmosphere where each person feels accountable for their own and their coworkers' safety. An audible alarm will ring and prompt fast action if a worker is discovered to be lacking the necessary personal protective equipment. This creative approach seeks to promote a culture of care and accountability on building sites in addition to increasing awareness of safety compliance. This project aims to create a safer workplace by drastically lowering the risks associated with insufficient PPE usage. This will ensure that every worker can safely return home to their families at the end of each day, demonstrating a commitment to life safety and promoting a safe working environment. </a:t>
            </a:r>
            <a:endParaRPr lang="en-IN" sz="20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System Architecture</a:t>
            </a:r>
            <a:endParaRPr lang="en-IN" sz="2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dirty="0"/>
          </a:p>
        </p:txBody>
      </p:sp>
      <p:pic>
        <p:nvPicPr>
          <p:cNvPr id="8" name="Picture 7">
            <a:extLst>
              <a:ext uri="{FF2B5EF4-FFF2-40B4-BE49-F238E27FC236}">
                <a16:creationId xmlns:a16="http://schemas.microsoft.com/office/drawing/2014/main" id="{4BEA0149-B6D0-4C04-9C7C-0B25829EF73F}"/>
              </a:ext>
            </a:extLst>
          </p:cNvPr>
          <p:cNvPicPr>
            <a:picLocks noChangeAspect="1"/>
          </p:cNvPicPr>
          <p:nvPr/>
        </p:nvPicPr>
        <p:blipFill>
          <a:blip r:embed="rId2"/>
          <a:stretch>
            <a:fillRect/>
          </a:stretch>
        </p:blipFill>
        <p:spPr>
          <a:xfrm>
            <a:off x="2418837" y="1754550"/>
            <a:ext cx="6762853" cy="4395237"/>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184666"/>
            <a:ext cx="10668000" cy="1216025"/>
          </a:xfrm>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List of 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endParaRPr lang="en-US" altLang="en-US" sz="2400" dirty="0">
              <a:latin typeface="Times New Roman" panose="02020603050405020304" pitchFamily="18" charset="0"/>
              <a:cs typeface="Times New Roman" panose="02020603050405020304" pitchFamily="18" charset="0"/>
            </a:endParaRPr>
          </a:p>
          <a:p>
            <a:pPr marL="0" lvl="0" indent="0">
              <a:spcBef>
                <a:spcPct val="0"/>
              </a:spcBef>
              <a:buClrTx/>
              <a:buFontTx/>
              <a:buAutoNum type="arabicPeriod"/>
            </a:pPr>
            <a:r>
              <a:rPr lang="en-US" altLang="en-US" sz="2400" dirty="0">
                <a:latin typeface="Times New Roman" panose="02020603050405020304" pitchFamily="18" charset="0"/>
                <a:cs typeface="Times New Roman" panose="02020603050405020304" pitchFamily="18" charset="0"/>
              </a:rPr>
              <a:t>Data Collection and augmentation</a:t>
            </a:r>
          </a:p>
          <a:p>
            <a:pPr marL="0" lvl="0" indent="0">
              <a:spcBef>
                <a:spcPct val="0"/>
              </a:spcBef>
              <a:buClrTx/>
              <a:buFontTx/>
              <a:buAutoNum type="arabicPeriod" startAt="2"/>
            </a:pPr>
            <a:r>
              <a:rPr lang="en-US" altLang="en-US" sz="2400" dirty="0">
                <a:latin typeface="Times New Roman" panose="02020603050405020304" pitchFamily="18" charset="0"/>
                <a:cs typeface="Times New Roman" panose="02020603050405020304" pitchFamily="18" charset="0"/>
              </a:rPr>
              <a:t>Model Training</a:t>
            </a:r>
          </a:p>
          <a:p>
            <a:pPr marL="0" lvl="0" indent="0">
              <a:spcBef>
                <a:spcPct val="0"/>
              </a:spcBef>
              <a:buClrTx/>
              <a:buNone/>
            </a:pPr>
            <a:r>
              <a:rPr lang="en-US" altLang="en-US" sz="2400" dirty="0">
                <a:latin typeface="Times New Roman" panose="02020603050405020304" pitchFamily="18" charset="0"/>
                <a:cs typeface="Times New Roman" panose="02020603050405020304" pitchFamily="18" charset="0"/>
              </a:rPr>
              <a:t>3.Obtaining model.pt </a:t>
            </a:r>
          </a:p>
          <a:p>
            <a:pPr marL="0" lvl="0" indent="0">
              <a:spcBef>
                <a:spcPct val="0"/>
              </a:spcBef>
              <a:buClrTx/>
              <a:buNone/>
            </a:pPr>
            <a:r>
              <a:rPr lang="en-US" altLang="en-US" sz="2400" dirty="0">
                <a:latin typeface="Times New Roman" panose="02020603050405020304" pitchFamily="18" charset="0"/>
                <a:cs typeface="Times New Roman" panose="02020603050405020304" pitchFamily="18" charset="0"/>
              </a:rPr>
              <a:t>4.Creating User Interface</a:t>
            </a:r>
          </a:p>
          <a:p>
            <a:pPr marL="0" lvl="0" indent="0">
              <a:spcBef>
                <a:spcPct val="0"/>
              </a:spcBef>
              <a:buClrTx/>
              <a:buNone/>
            </a:pPr>
            <a:r>
              <a:rPr lang="en-US" altLang="en-US" sz="2400" dirty="0">
                <a:latin typeface="Times New Roman" panose="02020603050405020304" pitchFamily="18" charset="0"/>
                <a:cs typeface="Times New Roman" panose="02020603050405020304" pitchFamily="18" charset="0"/>
              </a:rPr>
              <a:t>5.Detection and Alarm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dirty="0"/>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394-FF27-26B5-3C64-CF23B038803C}"/>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Functional Description for each modules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C2D844-0C41-846D-C750-3E72781735EC}"/>
              </a:ext>
            </a:extLst>
          </p:cNvPr>
          <p:cNvSpPr>
            <a:spLocks noGrp="1"/>
          </p:cNvSpPr>
          <p:nvPr>
            <p:ph idx="1"/>
          </p:nvPr>
        </p:nvSpPr>
        <p:spPr>
          <a:xfrm>
            <a:off x="762000" y="1671918"/>
            <a:ext cx="10668000" cy="4267200"/>
          </a:xfrm>
        </p:spPr>
        <p:txBody>
          <a:bodyPr/>
          <a:lstStyle/>
          <a:p>
            <a:pPr algn="just"/>
            <a:r>
              <a:rPr lang="en-US" sz="2100" b="1" dirty="0">
                <a:latin typeface="Times New Roman" panose="02020603050405020304" pitchFamily="18" charset="0"/>
                <a:cs typeface="Times New Roman" panose="02020603050405020304" pitchFamily="18" charset="0"/>
              </a:rPr>
              <a:t>Data Collection and Augmentation</a:t>
            </a:r>
            <a:r>
              <a:rPr lang="en-US" sz="2100" dirty="0">
                <a:latin typeface="Times New Roman" panose="02020603050405020304" pitchFamily="18" charset="0"/>
                <a:cs typeface="Times New Roman" panose="02020603050405020304" pitchFamily="18" charset="0"/>
              </a:rPr>
              <a:t>: This module involves gathering a diverse dataset of images depicting workers with and without PPE (e.g., helmets, vests, masks). Data augmentation techniques such as </a:t>
            </a:r>
            <a:r>
              <a:rPr lang="en-US" sz="2100" dirty="0">
                <a:effectLst/>
                <a:latin typeface="Times New Roman" panose="02020603050405020304" pitchFamily="18" charset="0"/>
                <a:ea typeface="Times New Roman" panose="02020603050405020304" pitchFamily="18" charset="0"/>
              </a:rPr>
              <a:t>Image flipping, Rotating images, Changing the brightness and color saturation </a:t>
            </a:r>
            <a:r>
              <a:rPr lang="en-US" sz="2100" dirty="0">
                <a:latin typeface="Times New Roman" panose="02020603050405020304" pitchFamily="18" charset="0"/>
                <a:cs typeface="Times New Roman" panose="02020603050405020304" pitchFamily="18" charset="0"/>
              </a:rPr>
              <a:t>are applied to simulate real-world variations, improving model robustness and generalization.</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Model Training: </a:t>
            </a:r>
            <a:r>
              <a:rPr lang="en-US" sz="2100" dirty="0">
                <a:latin typeface="Times New Roman" panose="02020603050405020304" pitchFamily="18" charset="0"/>
                <a:cs typeface="Times New Roman" panose="02020603050405020304" pitchFamily="18" charset="0"/>
              </a:rPr>
              <a:t>The augmented dataset is used to train the YOLOv8 model for detecting PPE compliance. Ensuring the model accurately distinguishes between compliant and non-compliant workers in various scenarios.</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Obtaining model.pt</a:t>
            </a:r>
            <a:r>
              <a:rPr lang="en-US" altLang="en-US" sz="2100" dirty="0">
                <a:latin typeface="Times New Roman" panose="02020603050405020304" pitchFamily="18" charset="0"/>
                <a:cs typeface="Times New Roman" panose="02020603050405020304" pitchFamily="18" charset="0"/>
              </a:rPr>
              <a:t>: </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the model is evaluated, and the best-performing weights are saved in the .pt format. This file represents the trained YOLOv8 model, which is ready for deployment in real-time detection tasks. </a:t>
            </a:r>
          </a:p>
          <a:p>
            <a:pPr algn="just"/>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2B9D161-0FC4-FB1E-E968-5D48F67D07E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D57E943D-A2A9-6B9C-6C1E-0144ADF3812F}"/>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74626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98AE-B272-EDB9-4B43-C5780B199A5D}"/>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Functional Description for each modules</a:t>
            </a:r>
            <a:endParaRPr lang="en-US" sz="3200" dirty="0"/>
          </a:p>
        </p:txBody>
      </p:sp>
      <p:sp>
        <p:nvSpPr>
          <p:cNvPr id="3" name="Content Placeholder 2">
            <a:extLst>
              <a:ext uri="{FF2B5EF4-FFF2-40B4-BE49-F238E27FC236}">
                <a16:creationId xmlns:a16="http://schemas.microsoft.com/office/drawing/2014/main" id="{988D0203-D019-8E14-641D-7AAA8E4ED068}"/>
              </a:ext>
            </a:extLst>
          </p:cNvPr>
          <p:cNvSpPr>
            <a:spLocks noGrp="1"/>
          </p:cNvSpPr>
          <p:nvPr>
            <p:ph idx="1"/>
          </p:nvPr>
        </p:nvSpPr>
        <p:spPr/>
        <p:txBody>
          <a:bodyPr/>
          <a:lstStyle/>
          <a:p>
            <a:pPr algn="just"/>
            <a:r>
              <a:rPr lang="en-US" altLang="en-US" sz="2000" b="1" dirty="0">
                <a:latin typeface="Times New Roman" panose="02020603050405020304" pitchFamily="18" charset="0"/>
                <a:cs typeface="Times New Roman" panose="02020603050405020304" pitchFamily="18" charset="0"/>
              </a:rPr>
              <a:t>Creating User Interface</a:t>
            </a:r>
            <a:r>
              <a:rPr lang="en-US" altLang="en-US" sz="20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user interface, built with Django, HTML, CSS, and JavaScript, serves as the primary access point for system functions. Designed for safety personnel and site supervisors, it ensures secure login and prevents unauthorized access. The "Detect" button activates the webcam for real-time PPE compliance monitoring. This intuitive UI transforms devices into monitoring hubs, enhancing usability and accessibility.</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r>
              <a:rPr lang="en-US" altLang="en-US" sz="2100" b="1" dirty="0">
                <a:latin typeface="Times New Roman" panose="02020603050405020304" pitchFamily="18" charset="0"/>
                <a:cs typeface="Times New Roman" panose="02020603050405020304" pitchFamily="18" charset="0"/>
              </a:rPr>
              <a:t>Detection and Alarm System: </a:t>
            </a:r>
            <a:r>
              <a:rPr lang="en-US" sz="2100" dirty="0">
                <a:latin typeface="Times New Roman" panose="02020603050405020304" pitchFamily="18" charset="0"/>
                <a:cs typeface="Times New Roman" panose="02020603050405020304" pitchFamily="18" charset="0"/>
              </a:rPr>
              <a:t>The system's user interface, developed using Django, HTML, CSS, and JavaScript, seamlessly integrates real-time detection functionality. Supervisors can securely log in and activate the webcam via the "Detect" button, triggering the YOLOv8 model to analyze live video feeds for PPE compliance. An audio alarm alerts workers to violations, fostering a proactive safety culture. This integration ensures accessibility, secure data management, and enhanced monitoring for construction site safety.</a:t>
            </a:r>
            <a:endParaRPr lang="en-US" altLang="en-US" sz="21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A543730-A46A-05DA-C0DF-82E14FCDD79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CEDB72AC-2424-D1F2-6C12-9B943267C87C}"/>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dirty="0"/>
          </a:p>
        </p:txBody>
      </p:sp>
    </p:spTree>
    <p:extLst>
      <p:ext uri="{BB962C8B-B14F-4D97-AF65-F5344CB8AC3E}">
        <p14:creationId xmlns:p14="http://schemas.microsoft.com/office/powerpoint/2010/main" val="245301604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264</TotalTime>
  <Words>1903</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ui-sans-serif</vt:lpstr>
      <vt:lpstr>Verdana</vt:lpstr>
      <vt:lpstr>Wingdings</vt:lpstr>
      <vt:lpstr>Profile</vt:lpstr>
      <vt:lpstr>PowerPoint Presentation</vt:lpstr>
      <vt:lpstr>Introduction</vt:lpstr>
      <vt:lpstr>Problem Statement and Motivation</vt:lpstr>
      <vt:lpstr>Objectives</vt:lpstr>
      <vt:lpstr>Abstract</vt:lpstr>
      <vt:lpstr>System Architecture</vt:lpstr>
      <vt:lpstr>List of Modules</vt:lpstr>
      <vt:lpstr>Functional Description for each modules</vt:lpstr>
      <vt:lpstr>Functional Description for each modules</vt:lpstr>
      <vt:lpstr>Activity Diagram</vt:lpstr>
      <vt:lpstr>Implementation &amp; Results </vt:lpstr>
      <vt:lpstr>PowerPoint Presentation</vt:lpstr>
      <vt:lpstr>PowerPoint Presentation</vt:lpstr>
      <vt:lpstr>Conclusion </vt:lpstr>
      <vt:lpstr>Work for Phase II</vt:lpstr>
      <vt:lpstr>References</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25</cp:revision>
  <dcterms:created xsi:type="dcterms:W3CDTF">2023-08-03T04:32:32Z</dcterms:created>
  <dcterms:modified xsi:type="dcterms:W3CDTF">2024-11-26T14:34:07Z</dcterms:modified>
</cp:coreProperties>
</file>