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6" r:id="rId2"/>
    <p:sldId id="257" r:id="rId3"/>
    <p:sldId id="372" r:id="rId4"/>
    <p:sldId id="374" r:id="rId5"/>
    <p:sldId id="375" r:id="rId6"/>
    <p:sldId id="376" r:id="rId7"/>
    <p:sldId id="377" r:id="rId8"/>
    <p:sldId id="378" r:id="rId9"/>
    <p:sldId id="380" r:id="rId10"/>
    <p:sldId id="381" r:id="rId11"/>
    <p:sldId id="379" r:id="rId12"/>
    <p:sldId id="382" r:id="rId13"/>
    <p:sldId id="384" r:id="rId14"/>
    <p:sldId id="383" r:id="rId15"/>
    <p:sldId id="385" r:id="rId16"/>
    <p:sldId id="386" r:id="rId17"/>
    <p:sldId id="387" r:id="rId18"/>
    <p:sldId id="388" r:id="rId19"/>
    <p:sldId id="389" r:id="rId20"/>
    <p:sldId id="390" r:id="rId21"/>
    <p:sldId id="391" r:id="rId22"/>
    <p:sldId id="392" r:id="rId23"/>
    <p:sldId id="368" r:id="rId24"/>
    <p:sldId id="373" r:id="rId25"/>
    <p:sldId id="369" r:id="rId26"/>
    <p:sldId id="370" r:id="rId27"/>
    <p:sldId id="3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19-11-2024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dirty="0"/>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dirty="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dirty="0"/>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dirty="0"/>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dirty="0"/>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dirty="0"/>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dirty="0"/>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dirty="0"/>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dirty="0"/>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dirty="0"/>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dirty="0"/>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dirty="0"/>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dirty="0"/>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dirty="0"/>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dirty="0"/>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dirty="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dirty="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dirty="0"/>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dirty="0"/>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08891" y="2766218"/>
            <a:ext cx="1051560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ctr"/>
            <a:r>
              <a:rPr lang="en-US" sz="3600" b="1" dirty="0">
                <a:solidFill>
                  <a:srgbClr val="FF0000"/>
                </a:solidFill>
                <a:effectLst/>
                <a:latin typeface="Times New Roman" panose="02020603050405020304" pitchFamily="18" charset="0"/>
                <a:ea typeface="Times New Roman" panose="02020603050405020304" pitchFamily="18" charset="0"/>
              </a:rPr>
              <a:t>Empowering Construction Workers Safety through RealTime Protective Equipment Monitoring and Alarm System</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117976" y="5183902"/>
            <a:ext cx="51807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Manoj Kanna K - 210701150</a:t>
            </a:r>
          </a:p>
          <a:p>
            <a:pPr>
              <a:spcBef>
                <a:spcPct val="0"/>
              </a:spcBef>
              <a:buClrTx/>
              <a:buFontTx/>
              <a:buNone/>
            </a:pPr>
            <a:r>
              <a:rPr lang="en-IN" altLang="en-US" sz="2400" b="1" dirty="0">
                <a:solidFill>
                  <a:srgbClr val="FF0000"/>
                </a:solidFill>
              </a:rPr>
              <a:t>Maria Joshin M - 210701153</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2" name="TextBox 1">
            <a:extLst>
              <a:ext uri="{FF2B5EF4-FFF2-40B4-BE49-F238E27FC236}">
                <a16:creationId xmlns:a16="http://schemas.microsoft.com/office/drawing/2014/main" id="{14205A19-3B85-4348-1116-FF7DD79B769B}"/>
              </a:ext>
            </a:extLst>
          </p:cNvPr>
          <p:cNvSpPr txBox="1"/>
          <p:nvPr/>
        </p:nvSpPr>
        <p:spPr>
          <a:xfrm>
            <a:off x="1048871" y="5292442"/>
            <a:ext cx="3962400" cy="923330"/>
          </a:xfrm>
          <a:prstGeom prst="rect">
            <a:avLst/>
          </a:prstGeom>
          <a:noFill/>
        </p:spPr>
        <p:txBody>
          <a:bodyPr wrap="square" rtlCol="0">
            <a:spAutoFit/>
          </a:bodyPr>
          <a:lstStyle/>
          <a:p>
            <a:r>
              <a:rPr lang="en-US" b="1" dirty="0" err="1">
                <a:solidFill>
                  <a:srgbClr val="FF0000"/>
                </a:solidFill>
              </a:rPr>
              <a:t>Supervisior</a:t>
            </a:r>
            <a:endParaRPr lang="en-US" b="1" dirty="0">
              <a:solidFill>
                <a:srgbClr val="FF0000"/>
              </a:solidFill>
            </a:endParaRPr>
          </a:p>
          <a:p>
            <a:r>
              <a:rPr lang="en-US" b="1" dirty="0">
                <a:solidFill>
                  <a:srgbClr val="FF0000"/>
                </a:solidFill>
              </a:rPr>
              <a:t>Mr. Senthil </a:t>
            </a:r>
            <a:r>
              <a:rPr lang="en-US" b="1" dirty="0" err="1">
                <a:solidFill>
                  <a:srgbClr val="FF0000"/>
                </a:solidFill>
              </a:rPr>
              <a:t>Pandi</a:t>
            </a:r>
            <a:r>
              <a:rPr lang="en-US" b="1" dirty="0">
                <a:solidFill>
                  <a:srgbClr val="FF0000"/>
                </a:solidFill>
              </a:rPr>
              <a:t> S</a:t>
            </a:r>
          </a:p>
          <a:p>
            <a:pPr>
              <a:spcBef>
                <a:spcPct val="0"/>
              </a:spcBef>
              <a:buClrTx/>
              <a:buNone/>
            </a:pPr>
            <a:r>
              <a:rPr lang="en-US" sz="1800" b="1" spc="-5" dirty="0">
                <a:solidFill>
                  <a:srgbClr val="FF0000"/>
                </a:solidFill>
                <a:latin typeface="Verdana"/>
                <a:cs typeface="Verdana"/>
              </a:rPr>
              <a:t>Assistant Professor(SG)</a:t>
            </a:r>
            <a:endParaRPr lang="en-US" sz="1800" dirty="0">
              <a:latin typeface="Verdana"/>
              <a:cs typeface="Verdana"/>
            </a:endParaRP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1CAE-D590-B8EE-CCD8-4F775449C63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7EA99010-752B-E58B-E565-7C343E102F39}"/>
              </a:ext>
            </a:extLst>
          </p:cNvPr>
          <p:cNvSpPr>
            <a:spLocks noGrp="1"/>
          </p:cNvSpPr>
          <p:nvPr>
            <p:ph idx="1"/>
          </p:nvPr>
        </p:nvSpPr>
        <p:spPr/>
        <p:txBody>
          <a:bodyPr/>
          <a:lstStyle/>
          <a:p>
            <a:pPr marL="0" indent="0" algn="l">
              <a:buNone/>
            </a:pPr>
            <a:r>
              <a:rPr lang="en-US" sz="1800" b="1" dirty="0">
                <a:latin typeface="TimesNewRomanPSMT"/>
              </a:rPr>
              <a:t>        </a:t>
            </a:r>
            <a:r>
              <a:rPr lang="en-US" sz="1800" b="1" i="0" u="none" strike="noStrike" baseline="0" dirty="0">
                <a:latin typeface="TimesNewRomanPSMT"/>
              </a:rPr>
              <a:t>Safety Helmet and Mask Detection at Construction Site Based on Deep Learning</a:t>
            </a:r>
          </a:p>
          <a:p>
            <a:pPr marL="0" indent="0" algn="l">
              <a:buNone/>
            </a:pPr>
            <a:r>
              <a:rPr lang="en-US" sz="1800" b="0" i="0" u="none" strike="noStrike" baseline="0" dirty="0">
                <a:latin typeface="TimesNewRomanPSMT"/>
              </a:rPr>
              <a:t>        By: Zhen Zhang</a:t>
            </a:r>
          </a:p>
          <a:p>
            <a:pPr algn="l"/>
            <a:r>
              <a:rPr lang="en-US" sz="1800" dirty="0">
                <a:latin typeface="Times New Roman" panose="02020603050405020304" pitchFamily="18" charset="0"/>
                <a:cs typeface="Times New Roman" panose="02020603050405020304" pitchFamily="18" charset="0"/>
              </a:rPr>
              <a:t>The YOLO v4-HelMask algorithm enhances real-time detection of helmets and masks worn by construction workers in complex environments like construction sites. By incorporating techniques such as a cosine annealing controller for dynamic learning rate adjustment and label smoothing to avoid overfitting, the algorithm achieves a high Performance. This makes it highly effective for practical applications. </a:t>
            </a:r>
          </a:p>
          <a:p>
            <a:pPr marL="0" indent="0" algn="l">
              <a:buNone/>
            </a:pPr>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cosine annealing for optimized training, and label smoothing for avoiding overfitting, make it highly effective in detecting helmets and masks even in complex construction environments.</a:t>
            </a:r>
          </a:p>
          <a:p>
            <a:pPr marL="0" indent="0" algn="l">
              <a:buNone/>
            </a:pPr>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While the current focus is on detection accuracy and speed, the absence of an integrated alert system means that safety personnel might not receive immediate notifications</a:t>
            </a:r>
          </a:p>
        </p:txBody>
      </p:sp>
      <p:sp>
        <p:nvSpPr>
          <p:cNvPr id="4" name="Date Placeholder 3">
            <a:extLst>
              <a:ext uri="{FF2B5EF4-FFF2-40B4-BE49-F238E27FC236}">
                <a16:creationId xmlns:a16="http://schemas.microsoft.com/office/drawing/2014/main" id="{052C2BDB-9C50-2773-046A-C894770F713F}"/>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544BC58A-8679-5E77-EC0B-D3CEFD8BA145}"/>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A5EC7700-CB62-05CC-7076-3BA95671B1F1}"/>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dirty="0"/>
          </a:p>
        </p:txBody>
      </p:sp>
    </p:spTree>
    <p:extLst>
      <p:ext uri="{BB962C8B-B14F-4D97-AF65-F5344CB8AC3E}">
        <p14:creationId xmlns:p14="http://schemas.microsoft.com/office/powerpoint/2010/main" val="167661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AC653-A398-0E99-66DC-42E3CA47D8E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8572078D-063D-4A25-8885-ADC5F0E2D94D}"/>
              </a:ext>
            </a:extLst>
          </p:cNvPr>
          <p:cNvSpPr>
            <a:spLocks noGrp="1"/>
          </p:cNvSpPr>
          <p:nvPr>
            <p:ph idx="1"/>
          </p:nvPr>
        </p:nvSpPr>
        <p:spPr/>
        <p:txBody>
          <a:bodyPr/>
          <a:lstStyle/>
          <a:p>
            <a:pPr marL="0" indent="0" algn="l">
              <a:buNone/>
            </a:pPr>
            <a:r>
              <a:rPr lang="en-US" sz="1700" b="1" i="0" u="none" strike="noStrike" baseline="0" dirty="0">
                <a:latin typeface="TimesNewRoman"/>
              </a:rPr>
              <a:t>         Building Safer Work Environments for Hazard Detection in Construction Sites with IoT and CloudServer</a:t>
            </a:r>
          </a:p>
          <a:p>
            <a:pPr marL="0" indent="0" algn="l">
              <a:buNone/>
            </a:pPr>
            <a:r>
              <a:rPr lang="en-US" sz="1800" dirty="0">
                <a:latin typeface="TimesNewRoman"/>
              </a:rPr>
              <a:t>         By: </a:t>
            </a:r>
            <a:r>
              <a:rPr lang="en-US" sz="1800" b="0" i="0" u="none" strike="noStrike" baseline="0" dirty="0">
                <a:latin typeface="TimesNewRoman"/>
              </a:rPr>
              <a:t>H. Azath</a:t>
            </a:r>
          </a:p>
          <a:p>
            <a:pPr algn="l"/>
            <a:r>
              <a:rPr lang="en-US" sz="1800" dirty="0">
                <a:latin typeface="Times New Roman" panose="02020603050405020304" pitchFamily="18" charset="0"/>
                <a:cs typeface="Times New Roman" panose="02020603050405020304" pitchFamily="18" charset="0"/>
              </a:rPr>
              <a:t>The project uses an IoT-based system for real-time hazard detection on construction sites. Sensors monitor worker locations, equipment, and environmental conditions, sending data to a cloud server. Cloud Server process this data to identify and predict potential safety issues, providing immediate alerts to workers and supervisors. This proactive approach enhances site safety, reduces accidents, and optimizes resource allocation</a:t>
            </a:r>
          </a:p>
          <a:p>
            <a:pPr marL="0" indent="0" algn="l">
              <a:buNone/>
            </a:pPr>
            <a:endParaRPr lang="en-US" sz="1800" dirty="0">
              <a:latin typeface="Times New Roman" panose="02020603050405020304" pitchFamily="18" charset="0"/>
              <a:cs typeface="Times New Roman" panose="02020603050405020304" pitchFamily="18" charset="0"/>
            </a:endParaRPr>
          </a:p>
          <a:p>
            <a:pPr algn="l"/>
            <a:r>
              <a:rPr lang="en-US" sz="1800" b="1" dirty="0">
                <a:latin typeface="TimesNewRoman"/>
              </a:rPr>
              <a:t>Pros: </a:t>
            </a:r>
            <a:r>
              <a:rPr lang="en-US" sz="1800" dirty="0">
                <a:latin typeface="Times New Roman" panose="02020603050405020304" pitchFamily="18" charset="0"/>
                <a:cs typeface="Times New Roman" panose="02020603050405020304" pitchFamily="18" charset="0"/>
              </a:rPr>
              <a:t>The system provides immediate identification of potential hazards using real-time data from various sensors. Using Cloud server for storing and data analysis can help in optimizing resource allocation, reducing downtime, and improving overall site efficiency.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l"/>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Implementing and maintaining a IoT System with multiple sensors, cloud infrastructure can be very expensive. Initial setup and ongoing operational costs might be high. Regular maintenance of sensors and technology is required to ensure accurate data collection and system reliability.</a:t>
            </a:r>
          </a:p>
        </p:txBody>
      </p:sp>
      <p:sp>
        <p:nvSpPr>
          <p:cNvPr id="4" name="Date Placeholder 3">
            <a:extLst>
              <a:ext uri="{FF2B5EF4-FFF2-40B4-BE49-F238E27FC236}">
                <a16:creationId xmlns:a16="http://schemas.microsoft.com/office/drawing/2014/main" id="{EC42C42B-EB70-3661-D09F-AB915F6F2686}"/>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6EAD12D3-18BF-F1DA-00A4-B0DE2901AFE2}"/>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8502ED-DA9C-10EF-D53F-651E4D463DDC}"/>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dirty="0"/>
          </a:p>
        </p:txBody>
      </p:sp>
    </p:spTree>
    <p:extLst>
      <p:ext uri="{BB962C8B-B14F-4D97-AF65-F5344CB8AC3E}">
        <p14:creationId xmlns:p14="http://schemas.microsoft.com/office/powerpoint/2010/main" val="231580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1C7B-EF1E-1637-F34E-D51D835E7E7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US" dirty="0"/>
          </a:p>
        </p:txBody>
      </p:sp>
      <p:sp>
        <p:nvSpPr>
          <p:cNvPr id="3" name="Content Placeholder 2">
            <a:extLst>
              <a:ext uri="{FF2B5EF4-FFF2-40B4-BE49-F238E27FC236}">
                <a16:creationId xmlns:a16="http://schemas.microsoft.com/office/drawing/2014/main" id="{918E992B-14A0-952B-0CCF-4675FF0811A2}"/>
              </a:ext>
            </a:extLst>
          </p:cNvPr>
          <p:cNvSpPr>
            <a:spLocks noGrp="1"/>
          </p:cNvSpPr>
          <p:nvPr>
            <p:ph idx="1"/>
          </p:nvPr>
        </p:nvSpPr>
        <p:spPr>
          <a:xfrm>
            <a:off x="711200" y="1618130"/>
            <a:ext cx="10668000" cy="4267200"/>
          </a:xfrm>
        </p:spPr>
        <p:txBody>
          <a:bodyPr/>
          <a:lstStyle/>
          <a:p>
            <a:pPr marL="0" indent="0" algn="l">
              <a:buNone/>
            </a:pPr>
            <a:r>
              <a:rPr lang="en-US" sz="1800" b="1" dirty="0">
                <a:latin typeface="Times New Roman" panose="02020603050405020304" pitchFamily="18" charset="0"/>
              </a:rPr>
              <a:t>        </a:t>
            </a:r>
            <a:r>
              <a:rPr lang="en-US" sz="1800" b="1" i="0" u="none" strike="noStrike" baseline="0" dirty="0">
                <a:latin typeface="Times New Roman" panose="02020603050405020304" pitchFamily="18" charset="0"/>
              </a:rPr>
              <a:t>Innovative Method for Accident Prevention in Construction Sites with Virtual Reality Analysis</a:t>
            </a:r>
          </a:p>
          <a:p>
            <a:pPr marL="0" indent="0" algn="l">
              <a:buNone/>
            </a:pPr>
            <a:r>
              <a:rPr lang="en-US" sz="1800" dirty="0">
                <a:latin typeface="Times New Roman" panose="02020603050405020304" pitchFamily="18" charset="0"/>
              </a:rPr>
              <a:t>        By: </a:t>
            </a:r>
            <a:r>
              <a:rPr lang="en-US" sz="1800" i="0" u="none" strike="noStrike" baseline="0" dirty="0">
                <a:latin typeface="Times New Roman,Bold"/>
              </a:rPr>
              <a:t>N.Sreenivasaraja</a:t>
            </a:r>
            <a:endParaRPr lang="en-US" sz="1800" dirty="0">
              <a:latin typeface="Times New Roman" panose="02020603050405020304" pitchFamily="18" charset="0"/>
            </a:endParaRPr>
          </a:p>
          <a:p>
            <a:pPr marL="0" indent="0" algn="l">
              <a:buNone/>
            </a:pPr>
            <a:endParaRPr lang="en-US" sz="1800" dirty="0">
              <a:latin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This Project uses proximity sensors to detect workers entering dangerous zones and GPS modules to track the movement of crane-lifted loads. When both sensors detect potential risks, an alert is sent to workers and supervisors to prevent accidents. Additionally, a Virtual Reality (VR) environment is created to simulate construction scenarios, allowing workers to train in safety procedures. The integration of IoT technology, real-time alerts, and VR training improves worker safety and reduces human error on construction sites.</a:t>
            </a:r>
          </a:p>
          <a:p>
            <a:pPr marL="0" indent="0" algn="l">
              <a:buNone/>
            </a:pP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The use of GPS and proximity sensors eliminates manual checks, improving efficiency and minimizing human error. Additionally, the Virtual Reality (VR) environment provides a safe platform for workers to practice safety procedures, enhancing their preparedness for real-world scenarios.</a:t>
            </a:r>
          </a:p>
          <a:p>
            <a:pPr marL="0" indent="0" algn="l">
              <a:buNone/>
            </a:pPr>
            <a:endParaRPr lang="en-US" sz="1800" dirty="0">
              <a:latin typeface="Times New Roman" panose="02020603050405020304" pitchFamily="18" charset="0"/>
            </a:endParaRPr>
          </a:p>
          <a:p>
            <a:pPr algn="l"/>
            <a:r>
              <a:rPr lang="en-US" sz="1800" dirty="0">
                <a:latin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high cost of implementing advanced sensors, GPS modules, and VR technology. It may also require significant maintenance and worker training for effective use.</a:t>
            </a:r>
            <a:endParaRPr lang="en-US" dirty="0"/>
          </a:p>
        </p:txBody>
      </p:sp>
      <p:sp>
        <p:nvSpPr>
          <p:cNvPr id="4" name="Date Placeholder 3">
            <a:extLst>
              <a:ext uri="{FF2B5EF4-FFF2-40B4-BE49-F238E27FC236}">
                <a16:creationId xmlns:a16="http://schemas.microsoft.com/office/drawing/2014/main" id="{460DFB87-517B-062E-5121-2CED509FF1C3}"/>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70187CD6-F0CA-C1BC-FA0A-010AB61AFFEA}"/>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BF215C76-42C5-1D3B-890B-ABED43457DF5}"/>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dirty="0"/>
          </a:p>
        </p:txBody>
      </p:sp>
    </p:spTree>
    <p:extLst>
      <p:ext uri="{BB962C8B-B14F-4D97-AF65-F5344CB8AC3E}">
        <p14:creationId xmlns:p14="http://schemas.microsoft.com/office/powerpoint/2010/main" val="32254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1C7B-EF1E-1637-F34E-D51D835E7E7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US" dirty="0"/>
          </a:p>
        </p:txBody>
      </p:sp>
      <p:sp>
        <p:nvSpPr>
          <p:cNvPr id="3" name="Content Placeholder 2">
            <a:extLst>
              <a:ext uri="{FF2B5EF4-FFF2-40B4-BE49-F238E27FC236}">
                <a16:creationId xmlns:a16="http://schemas.microsoft.com/office/drawing/2014/main" id="{918E992B-14A0-952B-0CCF-4675FF0811A2}"/>
              </a:ext>
            </a:extLst>
          </p:cNvPr>
          <p:cNvSpPr>
            <a:spLocks noGrp="1"/>
          </p:cNvSpPr>
          <p:nvPr>
            <p:ph idx="1"/>
          </p:nvPr>
        </p:nvSpPr>
        <p:spPr>
          <a:xfrm>
            <a:off x="711200" y="1618130"/>
            <a:ext cx="10668000" cy="4267200"/>
          </a:xfrm>
        </p:spPr>
        <p:txBody>
          <a:bodyPr/>
          <a:lstStyle/>
          <a:p>
            <a:pPr marL="0" indent="0" algn="l">
              <a:buNone/>
            </a:pPr>
            <a:r>
              <a:rPr lang="en-US" sz="1800" b="1" dirty="0">
                <a:latin typeface="Times New Roman" panose="02020603050405020304" pitchFamily="18" charset="0"/>
              </a:rPr>
              <a:t>CORY-Net: Contrastive Res-YOLOv5 Network for Intelligent Safety Monitoring on Power Grid Construction Sites</a:t>
            </a:r>
          </a:p>
          <a:p>
            <a:pPr marL="0" indent="0" algn="l">
              <a:buNone/>
            </a:pPr>
            <a:r>
              <a:rPr lang="en-US" sz="1800" dirty="0">
                <a:latin typeface="Times New Roman" panose="02020603050405020304" pitchFamily="18" charset="0"/>
              </a:rPr>
              <a:t>        By: </a:t>
            </a:r>
            <a:r>
              <a:rPr lang="en-US" sz="1800" i="0" u="none" strike="noStrike" baseline="0" dirty="0">
                <a:latin typeface="Times New Roman,Bold"/>
              </a:rPr>
              <a:t>Guangya Peng</a:t>
            </a:r>
          </a:p>
          <a:p>
            <a:pPr marL="0" indent="0" algn="l">
              <a:buNone/>
            </a:pPr>
            <a:endParaRPr lang="en-US" sz="1800" dirty="0">
              <a:latin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This paper introduces CORY-Net (Contrastive Res-YOLOv5 Network), a deep learning-based system for safety monitoring in power grid construction projects. Due to the complex terrain and lack of datasets for these sites, the authors created a new dataset and used contrastive self-supervised learning to pretrain a feature extraction encoder. </a:t>
            </a:r>
          </a:p>
          <a:p>
            <a:pPr algn="l"/>
            <a:r>
              <a:rPr lang="en-US" sz="1800" dirty="0">
                <a:latin typeface="Times New Roman" panose="02020603050405020304" pitchFamily="18" charset="0"/>
                <a:cs typeface="Times New Roman" panose="02020603050405020304" pitchFamily="18" charset="0"/>
              </a:rPr>
              <a:t>Pros: Improved Detection Accuracy: CORY-Net enhances the object detection performance by integrating contrastive self-supervised learning with YOLOv5.</a:t>
            </a:r>
          </a:p>
          <a:p>
            <a:pPr algn="l"/>
            <a:r>
              <a:rPr lang="en-US" sz="1800" dirty="0">
                <a:latin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Annotation Challenges: Despite the use of self-supervised learning to reduce annotation work, creating a high-quality dataset for power grid construction scenes still requires significant effort, especially in complex environments.</a:t>
            </a:r>
            <a:endParaRPr lang="en-US" dirty="0"/>
          </a:p>
        </p:txBody>
      </p:sp>
      <p:sp>
        <p:nvSpPr>
          <p:cNvPr id="4" name="Date Placeholder 3">
            <a:extLst>
              <a:ext uri="{FF2B5EF4-FFF2-40B4-BE49-F238E27FC236}">
                <a16:creationId xmlns:a16="http://schemas.microsoft.com/office/drawing/2014/main" id="{460DFB87-517B-062E-5121-2CED509FF1C3}"/>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70187CD6-F0CA-C1BC-FA0A-010AB61AFFEA}"/>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BF215C76-42C5-1D3B-890B-ABED43457DF5}"/>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dirty="0"/>
          </a:p>
        </p:txBody>
      </p:sp>
    </p:spTree>
    <p:extLst>
      <p:ext uri="{BB962C8B-B14F-4D97-AF65-F5344CB8AC3E}">
        <p14:creationId xmlns:p14="http://schemas.microsoft.com/office/powerpoint/2010/main" val="3227842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Random Finite Set-Based Anomaly Detection for Safety Monitoring in Construction Sites</a:t>
            </a:r>
          </a:p>
          <a:p>
            <a:pPr marL="0" indent="0">
              <a:buNone/>
            </a:pPr>
            <a:r>
              <a:rPr lang="en-US" sz="1800" dirty="0">
                <a:latin typeface="Times New Roman" panose="02020603050405020304" pitchFamily="18" charset="0"/>
              </a:rPr>
              <a:t>By: </a:t>
            </a:r>
            <a:r>
              <a:rPr lang="en-IN" sz="1800" dirty="0">
                <a:latin typeface="Times New Roman" panose="02020603050405020304" pitchFamily="18" charset="0"/>
                <a:cs typeface="Times New Roman" panose="02020603050405020304" pitchFamily="18" charset="0"/>
              </a:rPr>
              <a:t>Ammar Mansor Kamoona</a:t>
            </a:r>
          </a:p>
          <a:p>
            <a:pPr marL="0" indent="0">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proposes an automated system to detect construction workers who violate safety rules by not wearing high-visibility vests. The system uses live camera images and applies an anomaly detection algorithm within a Random Finite Set (RFS) framework. It works in three steps: 1) a deep neural network identifies people in the images, 2) engineered features are extracted from detected individuals, and 3) the RFS-based anomaly detection algorithm identifies safety breaches. </a:t>
            </a:r>
          </a:p>
          <a:p>
            <a:pPr algn="just"/>
            <a:r>
              <a:rPr lang="en-US" sz="1800" dirty="0">
                <a:latin typeface="Times New Roman" panose="02020603050405020304" pitchFamily="18" charset="0"/>
                <a:cs typeface="Times New Roman" panose="02020603050405020304" pitchFamily="18" charset="0"/>
              </a:rPr>
              <a:t>Pros: Automated Monitoring: The system eliminates the need for manual monitoring, which is labor-intensive and prone to errors, making it a more efficient solution for large construction sites.</a:t>
            </a:r>
          </a:p>
          <a:p>
            <a:pPr algn="just"/>
            <a:r>
              <a:rPr lang="en-US" sz="1800" dirty="0">
                <a:latin typeface="Times New Roman" panose="02020603050405020304" pitchFamily="18" charset="0"/>
                <a:cs typeface="Times New Roman" panose="02020603050405020304" pitchFamily="18" charset="0"/>
              </a:rPr>
              <a:t>Cons: High Computational Requirements: Deep neural networks and anomaly detection algorithms can require significant computational resources, making real-time processing challenging in resource-limited environments.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dirty="0"/>
          </a:p>
        </p:txBody>
      </p:sp>
    </p:spTree>
    <p:extLst>
      <p:ext uri="{BB962C8B-B14F-4D97-AF65-F5344CB8AC3E}">
        <p14:creationId xmlns:p14="http://schemas.microsoft.com/office/powerpoint/2010/main" val="272397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Deep Learning for Risk Detection and Trajectory Tracking at Construction Sites</a:t>
            </a:r>
          </a:p>
          <a:p>
            <a:pPr marL="0" indent="0">
              <a:buNone/>
            </a:pPr>
            <a:r>
              <a:rPr lang="en-US" sz="1800" dirty="0">
                <a:latin typeface="Times New Roman" panose="02020603050405020304" pitchFamily="18" charset="0"/>
              </a:rPr>
              <a:t>By: </a:t>
            </a:r>
            <a:r>
              <a:rPr lang="en-IN" sz="1800" dirty="0">
                <a:latin typeface="Times New Roman" panose="02020603050405020304" pitchFamily="18" charset="0"/>
                <a:cs typeface="Times New Roman" panose="02020603050405020304" pitchFamily="18" charset="0"/>
              </a:rPr>
              <a:t>Yu Zhao, Quan Chen</a:t>
            </a:r>
          </a:p>
          <a:p>
            <a:pPr marL="0" indent="0">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presents a deep learning-based approach for risk detection and trajectory tracking at construction sites, targeting the limitations of traditional detection methods. The system identifies pedestrians by detecting safety gear, such as helmets and colored vests, using a specially labeled dataset. It incorporates Kalman filter and Hungarian matching algorithms for tracking pedestrian movements, achieving a detection speed of 18 frames per second and a mean average precision (mAP) of 0.89 at an IoU of 0.5.</a:t>
            </a:r>
          </a:p>
          <a:p>
            <a:pPr algn="just"/>
            <a:r>
              <a:rPr lang="en-US" sz="1800" dirty="0">
                <a:latin typeface="Times New Roman" panose="02020603050405020304" pitchFamily="18" charset="0"/>
                <a:cs typeface="Times New Roman" panose="02020603050405020304" pitchFamily="18" charset="0"/>
              </a:rPr>
              <a:t>Pros: High Detection Accuracy: The deep learning model achieves a high mean average precision (mAP) of 0.89, providing accurate detection of safety gear like helmets and vests, which is essential for improving safety monitoring on construction sites.</a:t>
            </a:r>
          </a:p>
          <a:p>
            <a:pPr algn="just"/>
            <a:r>
              <a:rPr lang="en-US" sz="1800" dirty="0">
                <a:latin typeface="Times New Roman" panose="02020603050405020304" pitchFamily="18" charset="0"/>
                <a:cs typeface="Times New Roman" panose="02020603050405020304" pitchFamily="18" charset="0"/>
              </a:rPr>
              <a:t>Cons: The system's performance, including its 18 frames per second detection speed, is tested on high-end hardware making it potentially less accessible or efficient for construction sites with limited computational resources.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dirty="0"/>
          </a:p>
        </p:txBody>
      </p:sp>
    </p:spTree>
    <p:extLst>
      <p:ext uri="{BB962C8B-B14F-4D97-AF65-F5344CB8AC3E}">
        <p14:creationId xmlns:p14="http://schemas.microsoft.com/office/powerpoint/2010/main" val="2403506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Deep analytics for workplace risk and disaster management</a:t>
            </a:r>
          </a:p>
          <a:p>
            <a:pPr marL="0" indent="0">
              <a:buNone/>
            </a:pPr>
            <a:r>
              <a:rPr lang="en-US" sz="1800" dirty="0">
                <a:latin typeface="Times New Roman" panose="02020603050405020304" pitchFamily="18" charset="0"/>
              </a:rPr>
              <a:t>By: </a:t>
            </a:r>
            <a:r>
              <a:rPr lang="en-IN" sz="1800" dirty="0">
                <a:latin typeface="Times New Roman" panose="02020603050405020304" pitchFamily="18" charset="0"/>
                <a:cs typeface="Times New Roman" panose="02020603050405020304" pitchFamily="18" charset="0"/>
              </a:rPr>
              <a:t>S. Dalal, D. Bassu</a:t>
            </a:r>
          </a:p>
          <a:p>
            <a:pPr marL="0" indent="0">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focuses on using dynamic real-time analysis of multimodal data to create "Risk Maps" for identifying workplace hazards and mitigating risks. It combines machine learning, deep learning, and analytics to process diverse data sources such as images, videos, sensors, and BIM models. The study covers applications in automated risk identification, damage prevention, and disaster recovery</a:t>
            </a:r>
          </a:p>
          <a:p>
            <a:pPr algn="just"/>
            <a:r>
              <a:rPr lang="en-US" sz="1800" dirty="0">
                <a:latin typeface="Times New Roman" panose="02020603050405020304" pitchFamily="18" charset="0"/>
                <a:cs typeface="Times New Roman" panose="02020603050405020304" pitchFamily="18" charset="0"/>
              </a:rPr>
              <a:t>Pros: The use of multimodal data fusion enables a holistic approach to risk identification, integrating diverse data sources for more accurate and timely hazard detection and mitigation.</a:t>
            </a:r>
          </a:p>
          <a:p>
            <a:pPr algn="just"/>
            <a:r>
              <a:rPr lang="en-US" sz="1800" dirty="0">
                <a:latin typeface="Times New Roman" panose="02020603050405020304" pitchFamily="18" charset="0"/>
                <a:cs typeface="Times New Roman" panose="02020603050405020304" pitchFamily="18" charset="0"/>
              </a:rPr>
              <a:t>Cons: Addressing nontechnical issues such as privacy, business practicality, and regulatory compliance can be complex and may hinder the implementation of advanced risk identification methods.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dirty="0"/>
          </a:p>
        </p:txBody>
      </p:sp>
    </p:spTree>
    <p:extLst>
      <p:ext uri="{BB962C8B-B14F-4D97-AF65-F5344CB8AC3E}">
        <p14:creationId xmlns:p14="http://schemas.microsoft.com/office/powerpoint/2010/main" val="111580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Helmet Detection for Workers Safety</a:t>
            </a:r>
          </a:p>
          <a:p>
            <a:pPr marL="0" indent="0">
              <a:buNone/>
            </a:pPr>
            <a:r>
              <a:rPr lang="en-US" sz="1800" dirty="0">
                <a:latin typeface="Times New Roman" panose="02020603050405020304" pitchFamily="18" charset="0"/>
              </a:rPr>
              <a:t>By: </a:t>
            </a:r>
            <a:r>
              <a:rPr lang="en-IN" sz="1800" dirty="0">
                <a:latin typeface="Times New Roman" panose="02020603050405020304" pitchFamily="18" charset="0"/>
                <a:cs typeface="Times New Roman" panose="02020603050405020304" pitchFamily="18" charset="0"/>
              </a:rPr>
              <a:t>Vanita Buradkar , Shejal Potuwar</a:t>
            </a:r>
          </a:p>
          <a:p>
            <a:pPr marL="0" indent="0">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introduces a digital safety helmet monitoring system that leverages convolutional neural networks (CNNs) to improve safety in industrial and construction environments. By integrating machine learning with image processing, the system accurately detects helmet usage and provides real-time monitoring using OpenCV for camera access. It also includes an alarm system to immediately alert for safety compliance violations.</a:t>
            </a:r>
          </a:p>
          <a:p>
            <a:pPr algn="just"/>
            <a:r>
              <a:rPr lang="en-US" sz="1800" dirty="0">
                <a:latin typeface="Times New Roman" panose="02020603050405020304" pitchFamily="18" charset="0"/>
                <a:cs typeface="Times New Roman" panose="02020603050405020304" pitchFamily="18" charset="0"/>
              </a:rPr>
              <a:t>Pros:  The system offers real-time, accurate monitoring of helmet usage, improving overall worker safety on construction sites.</a:t>
            </a:r>
          </a:p>
          <a:p>
            <a:pPr algn="just"/>
            <a:r>
              <a:rPr lang="en-US" sz="1800" dirty="0">
                <a:latin typeface="Times New Roman" panose="02020603050405020304" pitchFamily="18" charset="0"/>
                <a:cs typeface="Times New Roman" panose="02020603050405020304" pitchFamily="18" charset="0"/>
              </a:rPr>
              <a:t>Cons: The system’s effectiveness relies on the quality of camera images, which could be impacted by lighting conditions or obstructions.</a:t>
            </a: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dirty="0"/>
          </a:p>
        </p:txBody>
      </p:sp>
    </p:spTree>
    <p:extLst>
      <p:ext uri="{BB962C8B-B14F-4D97-AF65-F5344CB8AC3E}">
        <p14:creationId xmlns:p14="http://schemas.microsoft.com/office/powerpoint/2010/main" val="420360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You Only Look Once: Unified, Real-Time Object Detection</a:t>
            </a:r>
          </a:p>
          <a:p>
            <a:pPr marL="0" indent="0">
              <a:buNone/>
            </a:pPr>
            <a:r>
              <a:rPr lang="en-US" sz="1800" dirty="0">
                <a:latin typeface="Times New Roman" panose="02020603050405020304" pitchFamily="18" charset="0"/>
              </a:rPr>
              <a:t>By: </a:t>
            </a:r>
            <a:r>
              <a:rPr lang="en-IN" sz="1800" dirty="0">
                <a:latin typeface="Times New Roman" panose="02020603050405020304" pitchFamily="18" charset="0"/>
                <a:cs typeface="Times New Roman" panose="02020603050405020304" pitchFamily="18" charset="0"/>
              </a:rPr>
              <a:t>Santosh Divvala</a:t>
            </a:r>
          </a:p>
          <a:p>
            <a:pPr marL="0" indent="0">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introduces YOLO (You Only Look Once), a novel object detection approach that treats detection as a regression problem rather than repurposing classifiers. YOLO uses a single neural network to predict bounding boxes and class probabilities directly from images in one evaluation, optimizing the entire detection pipeline end-to-end for performance.</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Pros: YOLO’s unified architecture allows for real-time processing and high-speed detection, making it highly efficient.</a:t>
            </a:r>
          </a:p>
          <a:p>
            <a:pPr algn="just"/>
            <a:r>
              <a:rPr lang="en-US" sz="1800" dirty="0">
                <a:latin typeface="Times New Roman" panose="02020603050405020304" pitchFamily="18" charset="0"/>
                <a:cs typeface="Times New Roman" panose="02020603050405020304" pitchFamily="18" charset="0"/>
              </a:rPr>
              <a:t>Cons: YOLO tends to make more localization errors compared to other state-of-the-art detection systems, though it reduces false positives from background.</a:t>
            </a: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dirty="0"/>
          </a:p>
        </p:txBody>
      </p:sp>
    </p:spTree>
    <p:extLst>
      <p:ext uri="{BB962C8B-B14F-4D97-AF65-F5344CB8AC3E}">
        <p14:creationId xmlns:p14="http://schemas.microsoft.com/office/powerpoint/2010/main" val="916586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Safety Improvements for Personnel and Vehicles in Short-Term Construction Sites</a:t>
            </a:r>
          </a:p>
          <a:p>
            <a:pPr marL="0" indent="0">
              <a:buNone/>
            </a:pPr>
            <a:r>
              <a:rPr lang="en-US" sz="1800" dirty="0">
                <a:latin typeface="Times New Roman" panose="02020603050405020304" pitchFamily="18" charset="0"/>
              </a:rPr>
              <a:t>By: </a:t>
            </a:r>
            <a:r>
              <a:rPr lang="en-IN" sz="1800" dirty="0">
                <a:latin typeface="Times New Roman" panose="02020603050405020304" pitchFamily="18" charset="0"/>
                <a:cs typeface="Times New Roman" panose="02020603050405020304" pitchFamily="18" charset="0"/>
              </a:rPr>
              <a:t>Daniel Rau, Jonas Vogt</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aims to enhance safety at short-term construction sites by alerting maintenance personnel and approaching vehicles to potential hazards. It utilizes high-precision Real-Time Kinematics GNSS to accurately localize traffic cones and define the construction site's geometry. By analyzing this geometry, the system identifies dangerous scenarios, such as maintenance personnel being near active lanes or vehicles entering the site. </a:t>
            </a:r>
          </a:p>
          <a:p>
            <a:pPr algn="just"/>
            <a:r>
              <a:rPr lang="en-US" sz="1800" dirty="0">
                <a:latin typeface="Times New Roman" panose="02020603050405020304" pitchFamily="18" charset="0"/>
                <a:cs typeface="Times New Roman" panose="02020603050405020304" pitchFamily="18" charset="0"/>
              </a:rPr>
              <a:t>Pros: By accurately defining the construction site's geometry and alerting both maintenance personnel and approaching vehicles to potential hazards, the system significantly improves safety in high-risk areas.</a:t>
            </a:r>
          </a:p>
          <a:p>
            <a:pPr algn="just"/>
            <a:r>
              <a:rPr lang="en-US" sz="1800" dirty="0">
                <a:latin typeface="Times New Roman" panose="02020603050405020304" pitchFamily="18" charset="0"/>
                <a:cs typeface="Times New Roman" panose="02020603050405020304" pitchFamily="18" charset="0"/>
              </a:rPr>
              <a:t>Cons: The use of high-precision GNSS and real-time geometry analysis may involve complex setup and calibration, which could be challenging and resource-intensive, particularly for short-term construction sites with limited time and resources.</a:t>
            </a: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19</a:t>
            </a:fld>
            <a:endParaRPr lang="en-US" altLang="en-US" dirty="0"/>
          </a:p>
        </p:txBody>
      </p:sp>
    </p:spTree>
    <p:extLst>
      <p:ext uri="{BB962C8B-B14F-4D97-AF65-F5344CB8AC3E}">
        <p14:creationId xmlns:p14="http://schemas.microsoft.com/office/powerpoint/2010/main" val="428849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Our Project aims to enhance workplace safety at construction sites through real-time monitoring and detection of essential safety gear. The system uses the YOLOv8 deep learning model to identify whether workers are wearing mandatory protective equipment, such as hats, masks, and vests. If any gear is missing, the system triggers an immediate alert through an integrated Django framework, which sends email notifications to supervisors and activates a real-time alarm. Additionally, the project features a Django-based web application that allows safety engineers to monitor workers remotely, providing a streamlined interface for overseeing worker safety in real-time. This project leverages cutting-edge computer vision technology to create a safer, more efficient working environment by preventing safety violations and reducing the risk of accidents.</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dirty="0"/>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Incorporate Online Hard Example Mining and Multi-Part Combination Into Automatic Safety Helmet Wearing Detection</a:t>
            </a:r>
          </a:p>
          <a:p>
            <a:pPr marL="0" indent="0">
              <a:buNone/>
            </a:pPr>
            <a:r>
              <a:rPr lang="en-US" sz="1800" dirty="0">
                <a:latin typeface="Times New Roman" panose="02020603050405020304" pitchFamily="18" charset="0"/>
              </a:rPr>
              <a:t>By: </a:t>
            </a:r>
            <a:r>
              <a:rPr lang="en-IN" sz="1800" dirty="0">
                <a:latin typeface="Times New Roman" panose="02020603050405020304" pitchFamily="18" charset="0"/>
                <a:cs typeface="Times New Roman" panose="02020603050405020304" pitchFamily="18" charset="0"/>
              </a:rPr>
              <a:t>Ning Li, Yusheng Wang</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enhances safety helmet detection at construction sites using an improved Faster RCNN model. It incorporates Online Hard Example Mining (OHEM) to handle imbalanced samples and multi-scale training for detecting objects of various sizes. The model detects both workers and helmets separately to verify helmet usage, improving accuracy by 7% compared to the original method, with better performance under occlusion and different lighting conditions. </a:t>
            </a:r>
          </a:p>
          <a:p>
            <a:pPr algn="just"/>
            <a:r>
              <a:rPr lang="en-US" sz="1800" dirty="0">
                <a:latin typeface="Times New Roman" panose="02020603050405020304" pitchFamily="18" charset="0"/>
                <a:cs typeface="Times New Roman" panose="02020603050405020304" pitchFamily="18" charset="0"/>
              </a:rPr>
              <a:t>Pros: The improved model increases detection accuracy by 7%, showing better robustness in challenging conditions like occlusion and varying object sizes.</a:t>
            </a:r>
          </a:p>
          <a:p>
            <a:pPr algn="just"/>
            <a:r>
              <a:rPr lang="en-US" sz="1800" dirty="0">
                <a:latin typeface="Times New Roman" panose="02020603050405020304" pitchFamily="18" charset="0"/>
                <a:cs typeface="Times New Roman" panose="02020603050405020304" pitchFamily="18" charset="0"/>
              </a:rPr>
              <a:t>Cons: The use of advanced techniques like OHEM and multi-scale training may increase computational complexity, making the model more resource-intensive.</a:t>
            </a: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dirty="0"/>
          </a:p>
        </p:txBody>
      </p:sp>
    </p:spTree>
    <p:extLst>
      <p:ext uri="{BB962C8B-B14F-4D97-AF65-F5344CB8AC3E}">
        <p14:creationId xmlns:p14="http://schemas.microsoft.com/office/powerpoint/2010/main" val="2635535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Real-Time Detection and Motion Recognition of Human Moving Objects Based on Deep Learning and Multi-Scale Feature Fusion in Video</a:t>
            </a:r>
          </a:p>
          <a:p>
            <a:pPr marL="0" indent="0">
              <a:buNone/>
            </a:pPr>
            <a:r>
              <a:rPr lang="en-US" sz="1800" dirty="0">
                <a:latin typeface="Times New Roman" panose="02020603050405020304" pitchFamily="18" charset="0"/>
              </a:rPr>
              <a:t>By: </a:t>
            </a:r>
            <a:r>
              <a:rPr lang="nn-NO" sz="1800" dirty="0">
                <a:latin typeface="Times New Roman" panose="02020603050405020304" pitchFamily="18" charset="0"/>
                <a:cs typeface="Times New Roman" panose="02020603050405020304" pitchFamily="18" charset="0"/>
              </a:rPr>
              <a:t>Meimei Gong, Yiming Shu</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improves real-time human body detection using an enhanced SSD network called IMFF-SSD. By fusing low-level detail features with high-level semantic context and embedding features for collaborative prediction, it significantly boosts positioning and recognition accuracy compared to the original SSD. Experimental results show that IMFF-SSD outperforms existing detection and recognition algorithms for human movement. </a:t>
            </a:r>
          </a:p>
          <a:p>
            <a:pPr algn="just"/>
            <a:r>
              <a:rPr lang="en-US" sz="1800" dirty="0">
                <a:latin typeface="Times New Roman" panose="02020603050405020304" pitchFamily="18" charset="0"/>
                <a:cs typeface="Times New Roman" panose="02020603050405020304" pitchFamily="18" charset="0"/>
              </a:rPr>
              <a:t>Pros: The IMFF-SSD network significantly improves both positioning and recognition accuracy for human movement detection, outperforming the original SSD and other algorithms.</a:t>
            </a:r>
          </a:p>
          <a:p>
            <a:pPr algn="just"/>
            <a:r>
              <a:rPr lang="en-US" sz="1800" dirty="0">
                <a:latin typeface="Times New Roman" panose="02020603050405020304" pitchFamily="18" charset="0"/>
                <a:cs typeface="Times New Roman" panose="02020603050405020304" pitchFamily="18" charset="0"/>
              </a:rPr>
              <a:t>Cons: The added complexity of multi-scale feature fusion and embedded prediction structures may increase computational demands, potentially affecting processing speed in real-time applications.</a:t>
            </a: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21</a:t>
            </a:fld>
            <a:endParaRPr lang="en-US" altLang="en-US" dirty="0"/>
          </a:p>
        </p:txBody>
      </p:sp>
    </p:spTree>
    <p:extLst>
      <p:ext uri="{BB962C8B-B14F-4D97-AF65-F5344CB8AC3E}">
        <p14:creationId xmlns:p14="http://schemas.microsoft.com/office/powerpoint/2010/main" val="2167190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DFB3-B9C2-4840-BF59-AC058C75B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F28EDF67-5F4C-4842-B839-C00ED8651E42}"/>
              </a:ext>
            </a:extLst>
          </p:cNvPr>
          <p:cNvSpPr>
            <a:spLocks noGrp="1"/>
          </p:cNvSpPr>
          <p:nvPr>
            <p:ph idx="1"/>
          </p:nvPr>
        </p:nvSpPr>
        <p:spPr/>
        <p:txBody>
          <a:bodyPr/>
          <a:lstStyle/>
          <a:p>
            <a:pPr marL="0" indent="0">
              <a:buNone/>
            </a:pPr>
            <a:r>
              <a:rPr lang="en-US" sz="1800" b="1" dirty="0">
                <a:latin typeface="Times New Roman" panose="02020603050405020304" pitchFamily="18" charset="0"/>
                <a:cs typeface="Times New Roman" panose="02020603050405020304" pitchFamily="18" charset="0"/>
              </a:rPr>
              <a:t>ODSen: A Lightweight, Real-Time, and Robust Object Detection System via Complementary Camera and mmWave Radar</a:t>
            </a:r>
          </a:p>
          <a:p>
            <a:pPr marL="0" indent="0">
              <a:buNone/>
            </a:pPr>
            <a:r>
              <a:rPr lang="en-US" sz="1800" dirty="0">
                <a:latin typeface="Times New Roman" panose="02020603050405020304" pitchFamily="18" charset="0"/>
              </a:rPr>
              <a:t>By: </a:t>
            </a:r>
            <a:r>
              <a:rPr lang="nn-NO" sz="1800" dirty="0">
                <a:latin typeface="Times New Roman" panose="02020603050405020304" pitchFamily="18" charset="0"/>
                <a:cs typeface="Times New Roman" panose="02020603050405020304" pitchFamily="18" charset="0"/>
              </a:rPr>
              <a:t>Deshun Jia, Yating Qu</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paper introduces ODSen, a lightweight and robust real-time object detection system that fuses millimeter-wave (mmWave) radar with camera data. It addresses the limitations of camera-based detection in poor lighting by utilizing radar, improving detection in challenging conditions. Key advantages of ODSen include effective performance with minimal multimodal data and efficient spatiotemporal fusion of radar and camera data for real-time processing. </a:t>
            </a:r>
          </a:p>
          <a:p>
            <a:pPr algn="just"/>
            <a:r>
              <a:rPr lang="en-US" sz="1800" dirty="0">
                <a:latin typeface="Times New Roman" panose="02020603050405020304" pitchFamily="18" charset="0"/>
                <a:cs typeface="Times New Roman" panose="02020603050405020304" pitchFamily="18" charset="0"/>
              </a:rPr>
              <a:t>Pros: ODSen enhances object detection in poor lighting conditions by fusing radar and camera data, ensuring robust performance in real-world scenarios.</a:t>
            </a:r>
          </a:p>
          <a:p>
            <a:pPr algn="just"/>
            <a:r>
              <a:rPr lang="en-US" sz="1800" dirty="0">
                <a:latin typeface="Times New Roman" panose="02020603050405020304" pitchFamily="18" charset="0"/>
                <a:cs typeface="Times New Roman" panose="02020603050405020304" pitchFamily="18" charset="0"/>
              </a:rPr>
              <a:t>Cons: The reliance on both radar and camera data may increase the system's hardware complexity and cost, limiting its scalability for certain applications.</a:t>
            </a:r>
          </a:p>
        </p:txBody>
      </p:sp>
      <p:sp>
        <p:nvSpPr>
          <p:cNvPr id="4" name="Date Placeholder 3">
            <a:extLst>
              <a:ext uri="{FF2B5EF4-FFF2-40B4-BE49-F238E27FC236}">
                <a16:creationId xmlns:a16="http://schemas.microsoft.com/office/drawing/2014/main" id="{338796AF-0E6B-44BA-B9E5-D15B688E73DD}"/>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7B07ADE-D5FD-4A12-B62F-F9C6C0EBE3E6}"/>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9751D32-3F9E-4895-B8D8-737044536450}"/>
              </a:ext>
            </a:extLst>
          </p:cNvPr>
          <p:cNvSpPr>
            <a:spLocks noGrp="1"/>
          </p:cNvSpPr>
          <p:nvPr>
            <p:ph type="sldNum" sz="quarter" idx="12"/>
          </p:nvPr>
        </p:nvSpPr>
        <p:spPr/>
        <p:txBody>
          <a:bodyPr/>
          <a:lstStyle/>
          <a:p>
            <a:pPr>
              <a:defRPr/>
            </a:pPr>
            <a:fld id="{BDC2143B-610F-499C-A392-DFFBE135A7B2}" type="slidenum">
              <a:rPr lang="en-US" altLang="en-US" smtClean="0"/>
              <a:pPr>
                <a:defRPr/>
              </a:pPr>
              <a:t>22</a:t>
            </a:fld>
            <a:endParaRPr lang="en-US" altLang="en-US" dirty="0"/>
          </a:p>
        </p:txBody>
      </p:sp>
    </p:spTree>
    <p:extLst>
      <p:ext uri="{BB962C8B-B14F-4D97-AF65-F5344CB8AC3E}">
        <p14:creationId xmlns:p14="http://schemas.microsoft.com/office/powerpoint/2010/main" val="346444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Summary of Literature Review</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literature review focuses on various technological advancements aimed at improving safety in construction environments. These technologies leverage wireless communication, IoT, and deep learning models to monitor worker safety and prevent accidents. Common methods include real-time detection of safety gear, monitoring worker movements, and alerting both workers and supervisors to potential hazards. Many systems use sensors, cameras, and wearable devices to track compliance with safety regulations, providing immediate feedback when violations occur.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Despite the effectiveness of these systems, challenges such as false positives, network limitations, and high implementation costs are noted, indicating areas for further improvement. Overall, these innovations significantly contribute to reducing accidents and enhancing safety awareness on construction sites​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23</a:t>
            </a:fld>
            <a:endParaRPr lang="en-IN" dirty="0"/>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Safety management methods are often reactive, relying on manual checks and post-incident interventions, which can lead to accidents and injuries due to non-compliance with safety regulations. The absence of a system that can continuously and automatically detect whether workers are wearing essential protective gear, such as hats, masks, and vests, increases the potential for hazards. Additionally, the inability to provide immediate alerts to safety personnel or supervisors when violations occur further exacerbates the issue.</a:t>
            </a:r>
            <a:r>
              <a:rPr lang="en-US" sz="1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Supervisors and safety engineers do not have an efficient, centralized platform to monitor workers in real time, hindering effective oversight.</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24</a:t>
            </a:fld>
            <a:endParaRPr lang="en-IN" dirty="0"/>
          </a:p>
        </p:txBody>
      </p:sp>
    </p:spTree>
    <p:extLst>
      <p:ext uri="{BB962C8B-B14F-4D97-AF65-F5344CB8AC3E}">
        <p14:creationId xmlns:p14="http://schemas.microsoft.com/office/powerpoint/2010/main" val="137100253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25</a:t>
            </a:fld>
            <a:endParaRPr lang="en-IN" dirty="0"/>
          </a:p>
        </p:txBody>
      </p:sp>
      <p:sp>
        <p:nvSpPr>
          <p:cNvPr id="8" name="Rectangle 2">
            <a:extLst>
              <a:ext uri="{FF2B5EF4-FFF2-40B4-BE49-F238E27FC236}">
                <a16:creationId xmlns:a16="http://schemas.microsoft.com/office/drawing/2014/main" id="{7A7BF34E-E192-522C-6C91-096D7E05CAB2}"/>
              </a:ext>
            </a:extLst>
          </p:cNvPr>
          <p:cNvSpPr>
            <a:spLocks noChangeArrowheads="1"/>
          </p:cNvSpPr>
          <p:nvPr/>
        </p:nvSpPr>
        <p:spPr bwMode="auto">
          <a:xfrm>
            <a:off x="1137920" y="1746251"/>
            <a:ext cx="9271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Detection and Alerts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a YOLOv8-based system that automatically detects whether workers are wearing essential safety gear (hat, mask, vest) and sends immediate email alerts and on-site alarms when violations are detected.</a:t>
            </a: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Centralized Monitoring Platform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user-friendly Django-based web application that allows safety engineers to monitor worker safety compliance in real-time, providing visual insights and enabling prompt intervention.</a:t>
            </a:r>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308589" cy="4267200"/>
          </a:xfrm>
        </p:spPr>
        <p:txBody>
          <a:bodyPr/>
          <a:lstStyle/>
          <a:p>
            <a:pPr marL="0" indent="0" algn="just">
              <a:buNone/>
            </a:pPr>
            <a:r>
              <a:rPr lang="en-US" sz="1800" kern="0" dirty="0">
                <a:effectLst/>
                <a:latin typeface="Times New Roman" panose="02020603050405020304" pitchFamily="18" charset="0"/>
                <a:ea typeface="Times New Roman" panose="02020603050405020304" pitchFamily="18" charset="0"/>
              </a:rPr>
              <a:t>Failure to wear personal protective equipment (PPE) such as masks, safety vests, and helmets has resulted in tragic accidents and needless deaths in the construction sector. Due to careless safety violations, numerous employees have suffered serious injuries or tragically lost their lives, underscoring the essential need for efficient monitoring systems that put their health first. By developing a real-time system that guarantees employees are wearing their necessary safety gear while on the job, our initiative aims to address this pressing issue. The method encourages a proactive attitude to safety by precisely determining if employees are wearing the required PPE, fostering an atmosphere where each person feels accountable for their own and their coworkers' safety. An audible alarm will ring and prompt fast action if a worker is discovered to be lacking the necessary personal protective equipment. This creative approach seeks to promote a culture of care and accountability on building sites in addition to increasing awareness of safety compliance. This project aims to create a safer workplace by drastically lowering the risks associated with insufficient PPE usage. This will ensure that every worker can safely return home to their families at the end of each day, demonstrating a commitment to life safety and promoting a safe working environment. </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26</a:t>
            </a:fld>
            <a:endParaRPr lang="en-IN" dirty="0"/>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dirty="0"/>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27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dirty="0"/>
              <a:t>First Review</a:t>
            </a:r>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a:t>
            </a:r>
            <a:r>
              <a:rPr lang="en-IN" sz="2800" dirty="0"/>
              <a:t> Survey</a:t>
            </a: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591671" y="1752600"/>
            <a:ext cx="10831980" cy="4267200"/>
          </a:xfrm>
        </p:spPr>
        <p:txBody>
          <a:bodyPr/>
          <a:lstStyle/>
          <a:p>
            <a:pPr marL="0" indent="0" algn="l">
              <a:buNone/>
            </a:pPr>
            <a:r>
              <a:rPr lang="en-US" sz="1800" b="1" i="0" u="none" strike="noStrike" baseline="0" dirty="0">
                <a:latin typeface="TimesNewRoman"/>
              </a:rPr>
              <a:t>        A Wireless Safety Detection Sensor System </a:t>
            </a:r>
          </a:p>
          <a:p>
            <a:pPr marL="0" indent="0" algn="l">
              <a:buNone/>
            </a:pPr>
            <a:r>
              <a:rPr lang="en-US" sz="1800" b="0" i="0" u="none" strike="noStrike" baseline="0" dirty="0">
                <a:latin typeface="TimesNewRoman"/>
              </a:rPr>
              <a:t>        By: Riad Kanan</a:t>
            </a:r>
          </a:p>
          <a:p>
            <a:pPr algn="l"/>
            <a:r>
              <a:rPr lang="en-US" sz="1800" dirty="0">
                <a:latin typeface="Times New Roman" panose="02020603050405020304" pitchFamily="18" charset="0"/>
                <a:cs typeface="Times New Roman" panose="02020603050405020304" pitchFamily="18" charset="0"/>
              </a:rPr>
              <a:t>The Wireless Safety Detection Sensor (WSDS) system improves safety on construction sites by preventing vehicle-related accidents. It combines 868 MHz radio frequency, directional antennas, and 40 kHz ultrasound waves. The system includes a sensing unit on the vehicle’s rear, which detects workers within a 4-meter danger zone, and a wearable device for workers that alerts them if they enter this zone. The system also features a mobile app in the vehicle’s cab that displays real-time worker positions and alerts, helping drivers avoid collisions.</a:t>
            </a:r>
          </a:p>
          <a:p>
            <a:pPr marL="0" indent="0" algn="l">
              <a:buNone/>
            </a:pPr>
            <a:endPar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Reduces the risk of back-over accidents by alerting both the driver and the worker when a worker is in a danger zone.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1800" b="1" dirty="0">
                <a:solidFill>
                  <a:srgbClr val="000000"/>
                </a:solidFill>
                <a:latin typeface="Times New Roman" panose="02020603050405020304" pitchFamily="18" charset="0"/>
                <a:cs typeface="Times New Roman" panose="02020603050405020304" pitchFamily="18" charset="0"/>
              </a:rPr>
              <a:t>Cons: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Effective only within a 4-meter radius, which might not cover all possible danger zones around a vehicle. Does not work well in all environment conditions</a:t>
            </a:r>
            <a:b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dirty="0"/>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41E7-F598-5720-B30A-00A8E225BE9F}"/>
              </a:ext>
            </a:extLst>
          </p:cNvPr>
          <p:cNvSpPr>
            <a:spLocks noGrp="1"/>
          </p:cNvSpPr>
          <p:nvPr>
            <p:ph type="title"/>
          </p:nvPr>
        </p:nvSpPr>
        <p:spPr>
          <a:xfrm>
            <a:off x="812800" y="470649"/>
            <a:ext cx="10668000" cy="895161"/>
          </a:xfrm>
        </p:spPr>
        <p:txBody>
          <a:bodyPr/>
          <a:lstStyle/>
          <a:p>
            <a:r>
              <a:rPr lang="en-US" dirty="0">
                <a:latin typeface="Times New Roman" panose="02020603050405020304" pitchFamily="18" charset="0"/>
                <a:cs typeface="Times New Roman" panose="02020603050405020304" pitchFamily="18" charset="0"/>
              </a:rPr>
              <a:t>Literature</a:t>
            </a:r>
            <a:r>
              <a:rPr lang="en-US" dirty="0"/>
              <a:t> Review</a:t>
            </a:r>
          </a:p>
        </p:txBody>
      </p:sp>
      <p:sp>
        <p:nvSpPr>
          <p:cNvPr id="3" name="Content Placeholder 2">
            <a:extLst>
              <a:ext uri="{FF2B5EF4-FFF2-40B4-BE49-F238E27FC236}">
                <a16:creationId xmlns:a16="http://schemas.microsoft.com/office/drawing/2014/main" id="{B0A4A832-615E-13CD-7CD1-9E50CE116FBE}"/>
              </a:ext>
            </a:extLst>
          </p:cNvPr>
          <p:cNvSpPr>
            <a:spLocks noGrp="1"/>
          </p:cNvSpPr>
          <p:nvPr>
            <p:ph idx="1"/>
          </p:nvPr>
        </p:nvSpPr>
        <p:spPr>
          <a:xfrm>
            <a:off x="812799" y="1685363"/>
            <a:ext cx="10428941" cy="4473390"/>
          </a:xfrm>
        </p:spPr>
        <p:txBody>
          <a:bodyPr/>
          <a:lstStyle/>
          <a:p>
            <a:pPr marL="0" indent="0" algn="l">
              <a:buNone/>
            </a:pPr>
            <a:r>
              <a:rPr lang="en-US" sz="1800" b="1" i="0" u="none" strike="noStrike" baseline="0" dirty="0">
                <a:latin typeface="TimesNewRomanPS-BoldMT"/>
              </a:rPr>
              <a:t>Detection of wearing safety helmet for workers based on YOLOv4</a:t>
            </a:r>
          </a:p>
          <a:p>
            <a:pPr marL="0" indent="0" algn="l">
              <a:buNone/>
            </a:pPr>
            <a:r>
              <a:rPr lang="en-US" sz="1800" b="0" i="0" u="none" strike="noStrike" baseline="0" dirty="0">
                <a:latin typeface="TimesNewRomanPSMT"/>
              </a:rPr>
              <a:t>By:</a:t>
            </a:r>
            <a:r>
              <a:rPr lang="en-US" sz="1800" dirty="0">
                <a:latin typeface="TimesNewRomanPSMT"/>
              </a:rPr>
              <a:t> </a:t>
            </a:r>
            <a:r>
              <a:rPr lang="en-US" sz="1800" b="0" i="0" u="none" strike="noStrike" baseline="0" dirty="0">
                <a:latin typeface="TimesNewRomanPSMT"/>
              </a:rPr>
              <a:t>Wenrong Jiang</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project is about creating a real-time system to detect if construction workers are wearing helmets, using the YOLOv4 algorithm. It helps improve safety at construction sites by checking whether workers are following helmet rules, even in busy or complicated areas. The system also looks for the worker's body along with the helmet, making sure that the helmet is actually on the worker's head, improving the accuracy of the detection. Sends SMS alerts to supervisors when a worker is detected without a helmet.</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he system has been deployed in actual construction sites, showcasing its practicality for daily monitoring       of worker safety. Using the YOLOv4 algorithm allows the system to perform fast real-time detection.</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In complex environments with varying lighting or obstructions, the system might still generate false positives (detecting a helmet when it's not worn) or false negatives (failing to detect a worn helmet). SMS alerts could be slow or unreliable in some regions.</a:t>
            </a:r>
          </a:p>
        </p:txBody>
      </p:sp>
      <p:sp>
        <p:nvSpPr>
          <p:cNvPr id="4" name="Date Placeholder 3">
            <a:extLst>
              <a:ext uri="{FF2B5EF4-FFF2-40B4-BE49-F238E27FC236}">
                <a16:creationId xmlns:a16="http://schemas.microsoft.com/office/drawing/2014/main" id="{0987912C-B23A-FDE2-E146-0045047807D5}"/>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E0ACF1A3-BF2E-81E2-EB58-6B54A2008A5C}"/>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D0406EC-A952-A93A-43EE-158106A67848}"/>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dirty="0"/>
          </a:p>
        </p:txBody>
      </p:sp>
    </p:spTree>
    <p:extLst>
      <p:ext uri="{BB962C8B-B14F-4D97-AF65-F5344CB8AC3E}">
        <p14:creationId xmlns:p14="http://schemas.microsoft.com/office/powerpoint/2010/main" val="314576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6323-6ECC-52D1-DECF-5FB3B9F1AB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a:t>
            </a:r>
            <a:r>
              <a:rPr lang="en-US" dirty="0"/>
              <a:t> Review</a:t>
            </a:r>
          </a:p>
        </p:txBody>
      </p:sp>
      <p:sp>
        <p:nvSpPr>
          <p:cNvPr id="3" name="Content Placeholder 2">
            <a:extLst>
              <a:ext uri="{FF2B5EF4-FFF2-40B4-BE49-F238E27FC236}">
                <a16:creationId xmlns:a16="http://schemas.microsoft.com/office/drawing/2014/main" id="{F85310AD-3E46-DFA1-FE4F-F5337AB70A05}"/>
              </a:ext>
            </a:extLst>
          </p:cNvPr>
          <p:cNvSpPr>
            <a:spLocks noGrp="1"/>
          </p:cNvSpPr>
          <p:nvPr>
            <p:ph idx="1"/>
          </p:nvPr>
        </p:nvSpPr>
        <p:spPr/>
        <p:txBody>
          <a:bodyPr/>
          <a:lstStyle/>
          <a:p>
            <a:pPr marL="0" indent="0" algn="l">
              <a:buNone/>
            </a:pPr>
            <a:r>
              <a:rPr lang="en-US" sz="1800" b="1" u="none" strike="noStrike" baseline="0" dirty="0">
                <a:latin typeface="Times New Roman,BoldItalic"/>
              </a:rPr>
              <a:t>        IoT application for Safety and Health Monitoring System for Construction Workers</a:t>
            </a:r>
          </a:p>
          <a:p>
            <a:pPr marL="0" indent="0" algn="l">
              <a:buNone/>
            </a:pPr>
            <a:r>
              <a:rPr lang="en-US" sz="1800" b="1" dirty="0">
                <a:latin typeface="Times New Roman,BoldItalic"/>
              </a:rPr>
              <a:t>         </a:t>
            </a:r>
            <a:r>
              <a:rPr lang="en-US" sz="1800" dirty="0">
                <a:latin typeface="Times New Roman,BoldItalic"/>
              </a:rPr>
              <a:t>By</a:t>
            </a:r>
            <a:r>
              <a:rPr lang="en-US" sz="1800" b="1" dirty="0">
                <a:latin typeface="Times New Roman,BoldItalic"/>
              </a:rPr>
              <a:t>: </a:t>
            </a:r>
            <a:r>
              <a:rPr lang="en-US" sz="1800" b="0" i="0" u="none" strike="noStrike" baseline="0" dirty="0">
                <a:latin typeface="Times New Roman" panose="02020603050405020304" pitchFamily="18" charset="0"/>
              </a:rPr>
              <a:t>D.Prabha</a:t>
            </a:r>
            <a:endParaRPr lang="en-US" sz="1800" b="1" dirty="0">
              <a:latin typeface="Times New Roman,BoldItalic"/>
            </a:endParaRPr>
          </a:p>
          <a:p>
            <a:pPr algn="l"/>
            <a:r>
              <a:rPr lang="en-US" sz="1800" dirty="0">
                <a:latin typeface="Times New Roman" panose="02020603050405020304" pitchFamily="18" charset="0"/>
                <a:cs typeface="Times New Roman" panose="02020603050405020304" pitchFamily="18" charset="0"/>
              </a:rPr>
              <a:t>The project develops a safety system for construction sites using sensors and an alarm module to protect workers in hazardous zones. Ultrasonic sensors measure distances with high-frequency sound waves, while Passive Infrared (PIR) sensors detect movement by sensing infrared radiation. The system includes an APR 9301 IC for alarm, which records and replays voice messages instead of using traditional buzzers. This approach enhances safety awareness and reduces accidents on construction sites.</a:t>
            </a:r>
          </a:p>
          <a:p>
            <a:pPr algn="l"/>
            <a:r>
              <a:rPr lang="en-US" sz="1800" b="1" dirty="0">
                <a:latin typeface="Times New Roman" panose="02020603050405020304" pitchFamily="18" charset="0"/>
                <a:cs typeface="Times New Roman" panose="02020603050405020304" pitchFamily="18" charset="0"/>
              </a:rPr>
              <a:t>Pros:</a:t>
            </a:r>
          </a:p>
          <a:p>
            <a:pPr marL="0" indent="0" algn="l">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Uses voice messages for alerts, which may be more effective than traditional alarms, improving worker </a:t>
            </a:r>
          </a:p>
          <a:p>
            <a:pPr marL="0" indent="0" algn="l">
              <a:buNone/>
            </a:pPr>
            <a:r>
              <a:rPr lang="en-US" sz="1800" dirty="0">
                <a:latin typeface="Times New Roman" panose="02020603050405020304" pitchFamily="18" charset="0"/>
                <a:cs typeface="Times New Roman" panose="02020603050405020304" pitchFamily="18" charset="0"/>
              </a:rPr>
              <a:t>         awareness.            </a:t>
            </a:r>
            <a:endParaRPr lang="en-US" sz="14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Cons:</a:t>
            </a:r>
          </a:p>
          <a:p>
            <a:pPr algn="l"/>
            <a:endParaRPr lang="en-US" sz="1800" b="1" dirty="0">
              <a:latin typeface="Times New Roman" panose="02020603050405020304" pitchFamily="18" charset="0"/>
              <a:cs typeface="Times New Roman" panose="02020603050405020304" pitchFamily="18" charset="0"/>
            </a:endParaRPr>
          </a:p>
          <a:p>
            <a:pPr marL="0" indent="0" algn="l">
              <a:buNone/>
            </a:pPr>
            <a:endParaRPr lang="en-US" sz="1800" b="1" dirty="0">
              <a:latin typeface="Times New Roman" panose="02020603050405020304" pitchFamily="18" charset="0"/>
              <a:cs typeface="Times New Roman" panose="02020603050405020304" pitchFamily="18" charset="0"/>
            </a:endParaRPr>
          </a:p>
          <a:p>
            <a:pPr marL="0" indent="0" algn="l">
              <a:buNone/>
            </a:pPr>
            <a:r>
              <a:rPr lang="en-US" dirty="0"/>
              <a:t>	</a:t>
            </a:r>
          </a:p>
          <a:p>
            <a:pPr marL="0" indent="0" algn="l">
              <a:buNone/>
            </a:pPr>
            <a:endParaRPr lang="en-US" dirty="0"/>
          </a:p>
        </p:txBody>
      </p:sp>
      <p:sp>
        <p:nvSpPr>
          <p:cNvPr id="4" name="Date Placeholder 3">
            <a:extLst>
              <a:ext uri="{FF2B5EF4-FFF2-40B4-BE49-F238E27FC236}">
                <a16:creationId xmlns:a16="http://schemas.microsoft.com/office/drawing/2014/main" id="{3DF9C4C9-A119-C2E9-C0EB-E00243390626}"/>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58474C92-69EF-669E-8565-092319006588}"/>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81BBC15A-C74F-F317-173F-EE160E62ECF8}"/>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dirty="0"/>
          </a:p>
        </p:txBody>
      </p:sp>
      <p:sp>
        <p:nvSpPr>
          <p:cNvPr id="8" name="Rectangle 2">
            <a:extLst>
              <a:ext uri="{FF2B5EF4-FFF2-40B4-BE49-F238E27FC236}">
                <a16:creationId xmlns:a16="http://schemas.microsoft.com/office/drawing/2014/main" id="{DABBC5AB-F60D-8A29-0297-E0339B153D72}"/>
              </a:ext>
            </a:extLst>
          </p:cNvPr>
          <p:cNvSpPr>
            <a:spLocks noChangeArrowheads="1"/>
          </p:cNvSpPr>
          <p:nvPr/>
        </p:nvSpPr>
        <p:spPr bwMode="auto">
          <a:xfrm>
            <a:off x="766233" y="5096470"/>
            <a:ext cx="1044649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just"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Sensors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may trigger false alarms if other objects or movements detected, leading to unnecessary interruptions. Ultrasonic and PIR sensors have limitations in range and accuracy, which might affect their effectiveness in large areas.</a:t>
            </a:r>
          </a:p>
        </p:txBody>
      </p:sp>
    </p:spTree>
    <p:extLst>
      <p:ext uri="{BB962C8B-B14F-4D97-AF65-F5344CB8AC3E}">
        <p14:creationId xmlns:p14="http://schemas.microsoft.com/office/powerpoint/2010/main" val="10805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AD4C-4C92-3316-F701-3EEF809DB2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67EE22B3-C9E2-7034-46A7-A4CE494FD9EE}"/>
              </a:ext>
            </a:extLst>
          </p:cNvPr>
          <p:cNvSpPr>
            <a:spLocks noGrp="1"/>
          </p:cNvSpPr>
          <p:nvPr>
            <p:ph idx="1"/>
          </p:nvPr>
        </p:nvSpPr>
        <p:spPr/>
        <p:txBody>
          <a:bodyPr/>
          <a:lstStyle/>
          <a:p>
            <a:pPr marL="0" indent="0" algn="l">
              <a:buNone/>
            </a:pPr>
            <a:r>
              <a:rPr lang="en-US" sz="1800" b="1" dirty="0">
                <a:latin typeface="TimesNewRoman"/>
              </a:rPr>
              <a:t>        </a:t>
            </a:r>
            <a:r>
              <a:rPr lang="en-US" sz="1800" b="1" i="0" u="none" strike="noStrike" baseline="0" dirty="0">
                <a:latin typeface="TimesNewRoman"/>
              </a:rPr>
              <a:t>IOT Based Smart Helmet for Construction Workers</a:t>
            </a:r>
          </a:p>
          <a:p>
            <a:pPr marL="0" indent="0" algn="l">
              <a:buNone/>
            </a:pPr>
            <a:r>
              <a:rPr lang="en-US" sz="1800" dirty="0">
                <a:latin typeface="TimesNewRoman"/>
              </a:rPr>
              <a:t>         By: Jayasree</a:t>
            </a:r>
            <a:endParaRPr lang="en-US" dirty="0"/>
          </a:p>
          <a:p>
            <a:r>
              <a:rPr lang="en-US" sz="1800" dirty="0">
                <a:latin typeface="Times New Roman" panose="02020603050405020304" pitchFamily="18" charset="0"/>
                <a:cs typeface="Times New Roman" panose="02020603050405020304" pitchFamily="18" charset="0"/>
              </a:rPr>
              <a:t>The smart helmet project aims to enhance construction site safety by equipping workers' helmets with various sensors and communication tools. It includes an Arduino Uno board connected to a heartbeat sensor, accelerometer, gyroscope sensor, and a panic button. The accelerometer and gyroscope detect the worker’s movements, tracking motion and falls, while the panic button allows workers to signal emergencies. A GSM module sends alerts via SMS to the civil engineer Power supply is provided by battery.</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 The combination of accelerometer and gyroscope sensors provides precise detection of falls and abnormal    movements. And the GSM module allows real-time location tracking, helping supervisors monitor workers' positions on large construction sites.</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Cons: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GSM-based alert system may not function efficiently in areas with poor network coverage, delaying  critical alerts. And Implementing such a system with multiple sensors will be expensive.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FD86FA8-BAC4-23DE-E05A-34B4F4F49338}"/>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79E2035E-C1E3-6B48-EFC3-0D10209D2BA5}"/>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522CF4CC-E60D-D89B-74FE-D17075280CF8}"/>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dirty="0"/>
          </a:p>
        </p:txBody>
      </p:sp>
    </p:spTree>
    <p:extLst>
      <p:ext uri="{BB962C8B-B14F-4D97-AF65-F5344CB8AC3E}">
        <p14:creationId xmlns:p14="http://schemas.microsoft.com/office/powerpoint/2010/main" val="170471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CB72-4429-959A-1912-C40EA6D51F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B1822BF1-B787-D38C-A947-F9089983D2F7}"/>
              </a:ext>
            </a:extLst>
          </p:cNvPr>
          <p:cNvSpPr>
            <a:spLocks noGrp="1"/>
          </p:cNvSpPr>
          <p:nvPr>
            <p:ph idx="1"/>
          </p:nvPr>
        </p:nvSpPr>
        <p:spPr>
          <a:xfrm>
            <a:off x="711200" y="1653988"/>
            <a:ext cx="10668000" cy="4267200"/>
          </a:xfrm>
        </p:spPr>
        <p:txBody>
          <a:bodyPr/>
          <a:lstStyle/>
          <a:p>
            <a:pPr algn="l"/>
            <a:r>
              <a:rPr lang="en-US" sz="1800" b="1" i="0" u="none" strike="noStrike" baseline="0" dirty="0">
                <a:latin typeface="Times New Roman" panose="02020603050405020304" pitchFamily="18" charset="0"/>
                <a:cs typeface="Times New Roman" panose="02020603050405020304" pitchFamily="18" charset="0"/>
              </a:rPr>
              <a:t>Real-Time Construction Safety Gear Detection Using YOLOv4</a:t>
            </a:r>
          </a:p>
          <a:p>
            <a:pPr marL="0" indent="0" algn="l">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By: </a:t>
            </a:r>
            <a:r>
              <a:rPr lang="en-US" sz="1800" b="0" i="0" u="none" strike="noStrike" baseline="0" dirty="0">
                <a:latin typeface="NimbusRomNo9L-Regu"/>
              </a:rPr>
              <a:t>Sourav Biswas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project focuses on enhancing safety at construction sites by integrating a computer vision-based system to monitor and enforce the use of safety gear. Using the YOLOv4 model, the system detects whether construction workers are wearing essential safety equipment, including hard hats, face masks, gloves, vests, harnesses, and boots. The system operates in real-time to continuously monitor workers. If a worker is detected not wearing the required safety gear, the system can trigger an access control mechanism to prevent the worker from entering hazardous areas of the site.</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Pros: The use of YOLOv4 allows for continuous, real-time detection of safety gear compliance, ensuring immediate action if requirements are not met. The system can prevent workers from entering hazardous areas if they are not properly equipped, providing an additional layer of safety.</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Cons: The system might occasionally misidentify safety gear or fail to detect it due to variations in gear or environmental conditions.</a:t>
            </a:r>
          </a:p>
        </p:txBody>
      </p:sp>
      <p:sp>
        <p:nvSpPr>
          <p:cNvPr id="4" name="Date Placeholder 3">
            <a:extLst>
              <a:ext uri="{FF2B5EF4-FFF2-40B4-BE49-F238E27FC236}">
                <a16:creationId xmlns:a16="http://schemas.microsoft.com/office/drawing/2014/main" id="{1F7419F5-B64E-0719-A5F9-4094A68D9740}"/>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B2E9CA51-0AFB-6F9C-848A-0C7883B30893}"/>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1ECA58ED-5894-E73F-A863-8FEE48BD24F3}"/>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dirty="0"/>
          </a:p>
        </p:txBody>
      </p:sp>
    </p:spTree>
    <p:extLst>
      <p:ext uri="{BB962C8B-B14F-4D97-AF65-F5344CB8AC3E}">
        <p14:creationId xmlns:p14="http://schemas.microsoft.com/office/powerpoint/2010/main" val="107240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EC5E-1F09-6BD9-3217-BBFC70150BE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09A7E9B2-5036-88E5-24C4-A8895177D75B}"/>
              </a:ext>
            </a:extLst>
          </p:cNvPr>
          <p:cNvSpPr>
            <a:spLocks noGrp="1"/>
          </p:cNvSpPr>
          <p:nvPr>
            <p:ph idx="1"/>
          </p:nvPr>
        </p:nvSpPr>
        <p:spPr/>
        <p:txBody>
          <a:bodyPr/>
          <a:lstStyle/>
          <a:p>
            <a:pPr marL="0" indent="0" algn="l">
              <a:buNone/>
            </a:pPr>
            <a:r>
              <a:rPr lang="en-US" sz="1800" b="1" dirty="0">
                <a:latin typeface="Times New Roman" panose="02020603050405020304" pitchFamily="18" charset="0"/>
                <a:cs typeface="Times New Roman" panose="02020603050405020304" pitchFamily="18" charset="0"/>
              </a:rPr>
              <a:t>         </a:t>
            </a:r>
            <a:r>
              <a:rPr lang="en-US" sz="1800" b="1" i="0" u="none" strike="noStrike" baseline="0" dirty="0">
                <a:latin typeface="Times New Roman" panose="02020603050405020304" pitchFamily="18" charset="0"/>
                <a:cs typeface="Times New Roman" panose="02020603050405020304" pitchFamily="18" charset="0"/>
              </a:rPr>
              <a:t>Construction Safety Surveillance Using Machine Learning</a:t>
            </a:r>
          </a:p>
          <a:p>
            <a:pPr marL="0" indent="0" algn="l">
              <a:buNone/>
            </a:pPr>
            <a:r>
              <a:rPr lang="en-US" sz="1800" dirty="0">
                <a:latin typeface="NimbusRomNo9L-Regu"/>
              </a:rPr>
              <a:t>         </a:t>
            </a:r>
            <a:r>
              <a:rPr lang="en-US" sz="1800" dirty="0">
                <a:latin typeface="Times New Roman" panose="02020603050405020304" pitchFamily="18" charset="0"/>
                <a:cs typeface="Times New Roman" panose="02020603050405020304" pitchFamily="18" charset="0"/>
              </a:rPr>
              <a:t>By: </a:t>
            </a:r>
            <a:r>
              <a:rPr lang="en-US" sz="1800" b="0" i="0" u="none" strike="noStrike" baseline="0" dirty="0">
                <a:latin typeface="Times New Roman" panose="02020603050405020304" pitchFamily="18" charset="0"/>
                <a:cs typeface="Times New Roman" panose="02020603050405020304" pitchFamily="18" charset="0"/>
              </a:rPr>
              <a:t>Ruksin Kamal</a:t>
            </a:r>
          </a:p>
          <a:p>
            <a:pPr algn="l"/>
            <a:r>
              <a:rPr lang="en-US" sz="1800" dirty="0">
                <a:latin typeface="Times New Roman" panose="02020603050405020304" pitchFamily="18" charset="0"/>
                <a:cs typeface="Times New Roman" panose="02020603050405020304" pitchFamily="18" charset="0"/>
              </a:rPr>
              <a:t>The project focuses on enhancing construction site safety by using YOLOv4, a powerful computer vision model, to detect whether workers are wearing safety helmets in real-time video feeds. Deployed on edge devices like Nvidia Jetson TX2 and Jetson Nano, this system processes video locally to quickly identify and alert site managers if a helmet is missing, without the need for constant data transfer to external servers. This real-time monitoring helps enforce safety regulations, reduce accident risks, and improve overall site safety.</a:t>
            </a:r>
          </a:p>
          <a:p>
            <a:pPr marL="0" indent="0" algn="l">
              <a:buNone/>
            </a:pPr>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Pros: </a:t>
            </a:r>
            <a:r>
              <a:rPr lang="en-US" sz="1800" dirty="0">
                <a:latin typeface="Times New Roman" panose="02020603050405020304" pitchFamily="18" charset="0"/>
                <a:cs typeface="Times New Roman" panose="02020603050405020304" pitchFamily="18" charset="0"/>
              </a:rPr>
              <a:t>Processing data locally on edge devices minimizes latency and avoids the privacy issues associated with sending data to external servers.</a:t>
            </a:r>
          </a:p>
          <a:p>
            <a:pPr marL="0" indent="0" algn="l">
              <a:buNone/>
            </a:pPr>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Cons: </a:t>
            </a:r>
            <a:r>
              <a:rPr lang="en-US" sz="1800" dirty="0">
                <a:latin typeface="Times New Roman" panose="02020603050405020304" pitchFamily="18" charset="0"/>
                <a:cs typeface="Times New Roman" panose="02020603050405020304" pitchFamily="18" charset="0"/>
              </a:rPr>
              <a:t>Edge devices like Nvidia Jetson TX2 and Nano can be expensive and may require specific technical expertise for setup and maintenance. </a:t>
            </a:r>
            <a:endParaRPr lang="en-US" sz="1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98F0D8-DC80-79E2-6C5D-FA3DB0180783}"/>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E3FC12EE-A3C9-605D-F717-F3F519C209C5}"/>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D0515052-012E-977C-AA55-4919AC04B2B4}"/>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dirty="0"/>
          </a:p>
        </p:txBody>
      </p:sp>
    </p:spTree>
    <p:extLst>
      <p:ext uri="{BB962C8B-B14F-4D97-AF65-F5344CB8AC3E}">
        <p14:creationId xmlns:p14="http://schemas.microsoft.com/office/powerpoint/2010/main" val="105467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F482-00A8-5B70-2FB6-FD6B4A5D48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1C5D2507-A89A-D0EB-911B-41A61C72983B}"/>
              </a:ext>
            </a:extLst>
          </p:cNvPr>
          <p:cNvSpPr>
            <a:spLocks noGrp="1"/>
          </p:cNvSpPr>
          <p:nvPr>
            <p:ph idx="1"/>
          </p:nvPr>
        </p:nvSpPr>
        <p:spPr/>
        <p:txBody>
          <a:bodyPr/>
          <a:lstStyle/>
          <a:p>
            <a:pPr marL="0" indent="0" algn="l">
              <a:buNone/>
            </a:pPr>
            <a:r>
              <a:rPr lang="en-US" sz="1800" b="1" dirty="0">
                <a:latin typeface="TimesNewRomanPSMT"/>
              </a:rPr>
              <a:t>        </a:t>
            </a:r>
            <a:r>
              <a:rPr lang="en-US" sz="1800" b="1" i="0" u="none" strike="noStrike" baseline="0" dirty="0">
                <a:latin typeface="TimesNewRomanPSMT"/>
              </a:rPr>
              <a:t>IoT-based Safety Recognition Service for Construction Site</a:t>
            </a:r>
          </a:p>
          <a:p>
            <a:pPr marL="0" indent="0" algn="l">
              <a:buNone/>
            </a:pPr>
            <a:r>
              <a:rPr lang="en-US" sz="1800" b="0" i="0" u="none" strike="noStrike" baseline="0" dirty="0">
                <a:latin typeface="MalgunGothic"/>
              </a:rPr>
              <a:t>         By: Miri Park</a:t>
            </a:r>
          </a:p>
          <a:p>
            <a:pPr algn="l"/>
            <a:r>
              <a:rPr lang="en-US" sz="1800" dirty="0">
                <a:latin typeface="Times New Roman" panose="02020603050405020304" pitchFamily="18" charset="0"/>
                <a:cs typeface="Times New Roman" panose="02020603050405020304" pitchFamily="18" charset="0"/>
              </a:rPr>
              <a:t>This project aims to enhance safety at construction sites using IoT technology and deep learning. Wearable devices equipped with sensors (like accelerometers and gyroscopes) collect data on workers movements. The data is transmitted using Zigbee, a low-power wireless protocol. Deep learning algorithms analyze this data to detect falls or hazardous conditions . If a fall or danger is detected, the system sends an alert to supervisors for quick intervention. </a:t>
            </a:r>
          </a:p>
          <a:p>
            <a:pPr marL="0" indent="0" algn="l">
              <a:buNone/>
            </a:pP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Pros: Zigbee's low-power, wireless protocol ensures efficient and reliable data transmission over short distances</a:t>
            </a:r>
            <a:r>
              <a:rPr lang="en-US" sz="1100" dirty="0"/>
              <a:t>.</a:t>
            </a:r>
          </a:p>
          <a:p>
            <a:pPr algn="l"/>
            <a:endParaRPr lang="en-US" sz="1100" dirty="0"/>
          </a:p>
          <a:p>
            <a:r>
              <a:rPr lang="en-US" sz="1800" dirty="0">
                <a:latin typeface="Times New Roman" panose="02020603050405020304" pitchFamily="18" charset="0"/>
                <a:cs typeface="Times New Roman" panose="02020603050405020304" pitchFamily="18" charset="0"/>
              </a:rPr>
              <a:t>Cons: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Although Zigbee is low-power, wearable devices still require regular charging or battery replacement . Implementing and maintaining a network of sensors can be expensive. </a:t>
            </a:r>
          </a:p>
          <a:p>
            <a:pPr marL="0" indent="0" algn="l">
              <a:buNone/>
            </a:pPr>
            <a:endParaRPr lang="en-US" sz="1100" dirty="0"/>
          </a:p>
          <a:p>
            <a:pPr marL="0" indent="0" algn="l">
              <a:buNone/>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4559496-106E-4E27-D238-8BF4954DA1E7}"/>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690ED586-751E-234D-ECB8-05148611061F}"/>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763A6DD2-7DA8-6795-D352-843DA05FB31F}"/>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dirty="0"/>
          </a:p>
        </p:txBody>
      </p:sp>
      <p:sp>
        <p:nvSpPr>
          <p:cNvPr id="7" name="Rectangle 1">
            <a:extLst>
              <a:ext uri="{FF2B5EF4-FFF2-40B4-BE49-F238E27FC236}">
                <a16:creationId xmlns:a16="http://schemas.microsoft.com/office/drawing/2014/main" id="{427C8CBF-E4E0-3372-2750-20A6A0173B7C}"/>
              </a:ext>
            </a:extLst>
          </p:cNvPr>
          <p:cNvSpPr>
            <a:spLocks noChangeArrowheads="1"/>
          </p:cNvSpPr>
          <p:nvPr/>
        </p:nvSpPr>
        <p:spPr bwMode="auto">
          <a:xfrm>
            <a:off x="755651" y="52554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339072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736</TotalTime>
  <Words>4046</Words>
  <Application>Microsoft Office PowerPoint</Application>
  <PresentationFormat>Widescreen</PresentationFormat>
  <Paragraphs>261</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Arial</vt:lpstr>
      <vt:lpstr>Calibri</vt:lpstr>
      <vt:lpstr>MalgunGothic</vt:lpstr>
      <vt:lpstr>NimbusRomNo9L-Regu</vt:lpstr>
      <vt:lpstr>Times New Roman</vt:lpstr>
      <vt:lpstr>Times New Roman,Bold</vt:lpstr>
      <vt:lpstr>Times New Roman,BoldItalic</vt:lpstr>
      <vt:lpstr>TimesNewRoman</vt:lpstr>
      <vt:lpstr>TimesNewRomanPS-BoldMT</vt:lpstr>
      <vt:lpstr>TimesNewRomanPSMT</vt:lpstr>
      <vt:lpstr>Verdana</vt:lpstr>
      <vt:lpstr>Wingdings</vt:lpstr>
      <vt:lpstr>Profile</vt:lpstr>
      <vt:lpstr>PowerPoint Presentation</vt:lpstr>
      <vt:lpstr>Introduction</vt:lpstr>
      <vt:lpstr>Literature Survey</vt:lpstr>
      <vt:lpstr>Literature Review</vt:lpstr>
      <vt:lpstr>Literature Review</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Summary of Literature Review</vt:lpstr>
      <vt:lpstr>Problem Statement</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maria joshin</cp:lastModifiedBy>
  <cp:revision>20</cp:revision>
  <dcterms:created xsi:type="dcterms:W3CDTF">2023-08-03T04:32:32Z</dcterms:created>
  <dcterms:modified xsi:type="dcterms:W3CDTF">2024-11-19T04:09:50Z</dcterms:modified>
</cp:coreProperties>
</file>