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56" r:id="rId2"/>
    <p:sldId id="273" r:id="rId3"/>
    <p:sldId id="287" r:id="rId4"/>
    <p:sldId id="281" r:id="rId5"/>
    <p:sldId id="292" r:id="rId6"/>
    <p:sldId id="282" r:id="rId7"/>
    <p:sldId id="293" r:id="rId8"/>
    <p:sldId id="294" r:id="rId9"/>
    <p:sldId id="295" r:id="rId10"/>
    <p:sldId id="288" r:id="rId11"/>
    <p:sldId id="290" r:id="rId12"/>
    <p:sldId id="297" r:id="rId13"/>
    <p:sldId id="298" r:id="rId14"/>
    <p:sldId id="349" r:id="rId15"/>
    <p:sldId id="350" r:id="rId16"/>
    <p:sldId id="351" r:id="rId17"/>
    <p:sldId id="352" r:id="rId18"/>
    <p:sldId id="365" r:id="rId19"/>
    <p:sldId id="337" r:id="rId20"/>
    <p:sldId id="299" r:id="rId21"/>
    <p:sldId id="366" r:id="rId22"/>
    <p:sldId id="339" r:id="rId23"/>
    <p:sldId id="343" r:id="rId24"/>
    <p:sldId id="344" r:id="rId25"/>
    <p:sldId id="346" r:id="rId26"/>
    <p:sldId id="345" r:id="rId27"/>
    <p:sldId id="347" r:id="rId28"/>
    <p:sldId id="340" r:id="rId29"/>
    <p:sldId id="341" r:id="rId30"/>
    <p:sldId id="353" r:id="rId31"/>
    <p:sldId id="354" r:id="rId32"/>
    <p:sldId id="355" r:id="rId33"/>
    <p:sldId id="356" r:id="rId34"/>
    <p:sldId id="357" r:id="rId35"/>
    <p:sldId id="361" r:id="rId36"/>
    <p:sldId id="358" r:id="rId37"/>
    <p:sldId id="342" r:id="rId38"/>
    <p:sldId id="331" r:id="rId39"/>
    <p:sldId id="336" r:id="rId40"/>
    <p:sldId id="277" r:id="rId41"/>
    <p:sldId id="272"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showGuides="1">
      <p:cViewPr varScale="1">
        <p:scale>
          <a:sx n="82" d="100"/>
          <a:sy n="82" d="100"/>
        </p:scale>
        <p:origin x="720" y="72"/>
      </p:cViewPr>
      <p:guideLst>
        <p:guide orient="horz" pos="2160"/>
        <p:guide pos="3840"/>
      </p:guideLst>
    </p:cSldViewPr>
  </p:slideViewPr>
  <p:outlineViewPr>
    <p:cViewPr>
      <p:scale>
        <a:sx n="33" d="100"/>
        <a:sy n="33" d="100"/>
      </p:scale>
      <p:origin x="0" y="17004"/>
    </p:cViewPr>
  </p:outlin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Phishing Website Detection using ML</a:t>
            </a:r>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24-03-2025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Phishing Website Detection using ML</a:t>
            </a:r>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p:cNvSpPr txBox="1"/>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p:cNvSpPr txBox="1"/>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p:cNvSpPr txBox="1"/>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Engineering(AI&amp;ML)</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p:cNvSpPr txBox="1"/>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p:cNvSpPr txBox="1"/>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p:cNvSpPr txBox="1"/>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i="1" dirty="0">
                <a:solidFill>
                  <a:schemeClr val="bg1"/>
                </a:solidFill>
                <a:effectLst/>
                <a:latin typeface="Times New Roman" panose="02020603050405020304" pitchFamily="18" charset="0"/>
                <a:cs typeface="Times New Roman" panose="02020603050405020304" pitchFamily="18" charset="0"/>
              </a:rPr>
              <a:t>Integrated Face Detection and Time-Stamped Attendance Monitoring</a:t>
            </a:r>
            <a:r>
              <a:rPr lang="en-US" sz="1600" dirty="0"/>
              <a:t> </a:t>
            </a:r>
            <a:endParaRPr lang="en-IN" sz="16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p:cNvSpPr txBox="1"/>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B-14</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rive.google.com/file/d/14xda3Q_SaZx5ikBLX9mxCCJWPePXQ5JV/view?usp=sharing"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Ramana N</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214G1A3387</a:t>
            </a:r>
          </a:p>
        </p:txBody>
      </p:sp>
      <p:sp>
        <p:nvSpPr>
          <p:cNvPr id="6" name="Subtitle 11"/>
          <p:cNvSpPr txBox="1"/>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Mr</a:t>
            </a:r>
            <a:r>
              <a:rPr lang="en-US" sz="24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 G . Ganesh  </a:t>
            </a:r>
            <a:r>
              <a:rPr lang="en-US" sz="12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M.Tech</a:t>
            </a:r>
            <a:endPar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spcBef>
                <a:spcPts val="200"/>
              </a:spcBef>
            </a:pPr>
            <a:r>
              <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Assistant Professor</a:t>
            </a:r>
          </a:p>
          <a:p>
            <a:pPr>
              <a:spcBef>
                <a:spcPts val="200"/>
              </a:spcBef>
            </a:pPr>
            <a:endParaRPr lang="en-US" sz="1200" b="0" i="0" u="none" strike="noStrike" cap="none"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a:spcBef>
                <a:spcPts val="200"/>
              </a:spcBef>
            </a:pPr>
            <a:endParaRPr lang="en-IN" sz="24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p:nvPr/>
        </p:nvSpPr>
        <p:spPr>
          <a:xfrm>
            <a:off x="1514475" y="5059117"/>
            <a:ext cx="9163049" cy="1530598"/>
          </a:xfrm>
          <a:prstGeom prst="rect">
            <a:avLst/>
          </a:prstGeom>
        </p:spPr>
        <p:txBody>
          <a:bodyPr vert="horz" lIns="91440" tIns="45720" rIns="91440" bIns="45720" rtlCol="0">
            <a:normAutofit fontScale="6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Engineering(A&amp;ML)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Autonomous</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dirty="0">
                <a:solidFill>
                  <a:schemeClr val="accent1">
                    <a:lumMod val="50000"/>
                  </a:schemeClr>
                </a:solidFill>
              </a:rPr>
              <a:t>2024-2025</a:t>
            </a:r>
            <a:endParaRPr lang="en-US" sz="2500" b="0" dirty="0"/>
          </a:p>
          <a:p>
            <a:endParaRPr lang="en-IN" b="0" dirty="0"/>
          </a:p>
        </p:txBody>
      </p:sp>
      <p:sp>
        <p:nvSpPr>
          <p:cNvPr id="12" name="Subtitle 11"/>
          <p:cNvSpPr txBox="1"/>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6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Shameer</a:t>
            </a:r>
            <a:r>
              <a:rPr lang="en-IN" sz="2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S</a:t>
            </a:r>
            <a:endParaRPr lang="en-US" sz="2600" b="0" dirty="0">
              <a:effectLst>
                <a:outerShdw blurRad="38100" dist="38100" dir="2700000" algn="tl">
                  <a:srgbClr val="000000">
                    <a:alpha val="43137"/>
                  </a:srgbClr>
                </a:outerShdw>
              </a:effectLst>
            </a:endParaRPr>
          </a:p>
          <a:p>
            <a:pPr>
              <a:spcBef>
                <a:spcPts val="300"/>
              </a:spcBef>
            </a:pPr>
            <a:r>
              <a:rPr lang="en-US" sz="1200" b="0" dirty="0"/>
              <a:t>Roll No. 224G5A3311</a:t>
            </a:r>
          </a:p>
        </p:txBody>
      </p:sp>
      <p:sp>
        <p:nvSpPr>
          <p:cNvPr id="13" name="Subtitle 11"/>
          <p:cNvSpPr txBox="1"/>
          <p:nvPr/>
        </p:nvSpPr>
        <p:spPr>
          <a:xfrm>
            <a:off x="8617598" y="1783000"/>
            <a:ext cx="2784572" cy="584534"/>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IN" sz="2400" dirty="0">
                <a:solidFill>
                  <a:prstClr val="black"/>
                </a:solidFill>
                <a:latin typeface="Times New Roman" panose="02020603050405020304"/>
                <a:ea typeface="Times New Roman" panose="02020603050405020304"/>
                <a:cs typeface="Times New Roman" panose="02020603050405020304"/>
                <a:sym typeface="Times New Roman" panose="02020603050405020304"/>
              </a:rPr>
              <a:t>Y</a:t>
            </a:r>
            <a:r>
              <a:rPr kumimoji="0" lang="en-IN" sz="2400" i="0" u="none" strike="noStrike" kern="1200" cap="none" spc="0" normalizeH="0" baseline="0" noProof="0" dirty="0" err="1">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ashoda</a:t>
            </a:r>
            <a:r>
              <a:rPr kumimoji="0" lang="en-IN" sz="2400" i="0" u="none" strike="noStrike" kern="1200" cap="none" spc="0" normalizeH="0" baseline="0" noProof="0" dirty="0">
                <a:ln>
                  <a:noFill/>
                </a:ln>
                <a:solidFill>
                  <a:prstClr val="black"/>
                </a:solidFill>
                <a:effectLst/>
                <a:uLnTx/>
                <a:uFillTx/>
                <a:latin typeface="Times New Roman" panose="02020603050405020304"/>
                <a:ea typeface="Times New Roman" panose="02020603050405020304"/>
                <a:cs typeface="Times New Roman" panose="02020603050405020304"/>
                <a:sym typeface="Times New Roman" panose="02020603050405020304"/>
              </a:rPr>
              <a:t> Krishna K</a:t>
            </a:r>
            <a:endParaRPr lang="en-US" sz="1200" dirty="0"/>
          </a:p>
          <a:p>
            <a:pPr>
              <a:spcBef>
                <a:spcPts val="300"/>
              </a:spcBef>
            </a:pPr>
            <a:r>
              <a:rPr lang="en-US" sz="1200" b="0" dirty="0"/>
              <a:t>Roll No. 214G1A33C8</a:t>
            </a:r>
          </a:p>
        </p:txBody>
      </p:sp>
      <p:sp>
        <p:nvSpPr>
          <p:cNvPr id="14" name="Subtitle 11"/>
          <p:cNvSpPr txBox="1"/>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Manoj Kumar K</a:t>
            </a:r>
            <a:endParaRPr lang="en-US" sz="2600" b="0" dirty="0">
              <a:effectLst>
                <a:outerShdw blurRad="38100" dist="38100" dir="2700000" algn="tl">
                  <a:srgbClr val="000000">
                    <a:alpha val="43137"/>
                  </a:srgbClr>
                </a:outerShdw>
              </a:effectLst>
            </a:endParaRPr>
          </a:p>
          <a:p>
            <a:pPr>
              <a:spcBef>
                <a:spcPts val="300"/>
              </a:spcBef>
            </a:pPr>
            <a:r>
              <a:rPr lang="en-US" sz="1200" b="0" dirty="0"/>
              <a:t>Roll No. </a:t>
            </a:r>
            <a:r>
              <a:rPr lang="en-US"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224G5A3308</a:t>
            </a:r>
            <a:endParaRPr lang="en-US" sz="1200" b="0" dirty="0"/>
          </a:p>
        </p:txBody>
      </p:sp>
      <p:sp>
        <p:nvSpPr>
          <p:cNvPr id="17" name="Rectangle: Rounded Corners 16"/>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solidFill>
                  <a:schemeClr val="lt1"/>
                </a:solidFill>
                <a:latin typeface="Times New Roman" panose="02020603050405020304"/>
                <a:ea typeface="Times New Roman" panose="02020603050405020304"/>
                <a:cs typeface="Times New Roman" panose="02020603050405020304"/>
                <a:sym typeface="Times New Roman" panose="02020603050405020304"/>
              </a:rPr>
              <a:t>INTEGRATED FACE DETECTION AND TIME-STAMPED ATTENDANCE MONITORING </a:t>
            </a:r>
            <a:endParaRPr lang="en-US" sz="3200" b="0" i="0" u="none" strike="noStrike" cap="none" dirty="0">
              <a:solidFill>
                <a:schemeClr val="lt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 name="Rectangle 17"/>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74154" y="3373629"/>
            <a:ext cx="1843673" cy="168548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42090"/>
            <a:ext cx="12192002" cy="714892"/>
          </a:xfrm>
        </p:spPr>
        <p:txBody>
          <a:bodyPr/>
          <a:lstStyle/>
          <a:p>
            <a:pPr algn="ctr"/>
            <a:r>
              <a:rPr lang="en-US" dirty="0"/>
              <a:t>Existing System</a:t>
            </a:r>
            <a:endParaRPr lang="en-IN" dirty="0"/>
          </a:p>
        </p:txBody>
      </p:sp>
      <p:sp>
        <p:nvSpPr>
          <p:cNvPr id="3" name="Content Placeholder 2"/>
          <p:cNvSpPr>
            <a:spLocks noGrp="1"/>
          </p:cNvSpPr>
          <p:nvPr>
            <p:ph idx="1"/>
          </p:nvPr>
        </p:nvSpPr>
        <p:spPr/>
        <p:txBody>
          <a:bodyPr>
            <a:noAutofit/>
          </a:bodyPr>
          <a:lstStyle/>
          <a:p>
            <a:pPr>
              <a:lnSpc>
                <a:spcPct val="100000"/>
              </a:lnSpc>
            </a:pPr>
            <a:r>
              <a:rPr lang="en-US" sz="2400" dirty="0"/>
              <a:t>The existing system for attendance tracking typically relies on manual methods such as roll calls or swipe cards, which are time-consuming and prone to errors. </a:t>
            </a:r>
          </a:p>
          <a:p>
            <a:pPr>
              <a:lnSpc>
                <a:spcPct val="100000"/>
              </a:lnSpc>
            </a:pPr>
            <a:r>
              <a:rPr lang="en-US" sz="2400" dirty="0"/>
              <a:t>While some automated systems use RFID or barcode scanning, these methods still require physical interaction, making them less efficient. </a:t>
            </a:r>
          </a:p>
          <a:p>
            <a:pPr>
              <a:lnSpc>
                <a:spcPct val="100000"/>
              </a:lnSpc>
            </a:pPr>
            <a:r>
              <a:rPr lang="en-US" sz="2400" dirty="0"/>
              <a:t>Face recognition-based attendance systems, although available, often face limitations in accuracy, especially under varying lighting conditions and multiple face detections. </a:t>
            </a:r>
          </a:p>
          <a:p>
            <a:pPr>
              <a:lnSpc>
                <a:spcPct val="100000"/>
              </a:lnSpc>
            </a:pPr>
            <a:r>
              <a:rPr lang="en-US" sz="2400" dirty="0"/>
              <a:t>Additionally, integration with existing systems, such as real-time logging and managing large datasets, remains a challenge. </a:t>
            </a:r>
          </a:p>
          <a:p>
            <a:pPr>
              <a:lnSpc>
                <a:spcPct val="100000"/>
              </a:lnSpc>
            </a:pPr>
            <a:r>
              <a:rPr lang="en-US" sz="2400" dirty="0"/>
              <a:t>These systems may also lack advanced features such as live monitoring and user-friendly interfaces for administrators.</a:t>
            </a:r>
          </a:p>
          <a:p>
            <a:pPr>
              <a:lnSpc>
                <a:spcPct val="100000"/>
              </a:lnSpc>
              <a:buNone/>
            </a:pPr>
            <a:endParaRPr lang="en-US" sz="2400" dirty="0">
              <a:latin typeface="Times New Roman" panose="02020603050405020304" pitchFamily="18" charset="0"/>
              <a:cs typeface="Times New Roman" panose="02020603050405020304" pitchFamily="18" charset="0"/>
            </a:endParaRPr>
          </a:p>
          <a:p>
            <a:pPr>
              <a:lnSpc>
                <a:spcPct val="100000"/>
              </a:lnSpc>
            </a:pPr>
            <a:endParaRPr lang="en-IN" sz="2400" dirty="0"/>
          </a:p>
          <a:p>
            <a:pPr>
              <a:lnSpc>
                <a:spcPct val="100000"/>
              </a:lnSpc>
            </a:pPr>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Proposed System</a:t>
            </a:r>
            <a:endParaRPr lang="en-IN" dirty="0"/>
          </a:p>
        </p:txBody>
      </p:sp>
      <p:sp>
        <p:nvSpPr>
          <p:cNvPr id="3" name="Content Placeholder 2"/>
          <p:cNvSpPr>
            <a:spLocks noGrp="1"/>
          </p:cNvSpPr>
          <p:nvPr>
            <p:ph idx="1"/>
          </p:nvPr>
        </p:nvSpPr>
        <p:spPr/>
        <p:txBody>
          <a:bodyPr>
            <a:noAutofit/>
          </a:bodyPr>
          <a:lstStyle/>
          <a:p>
            <a:pPr>
              <a:lnSpc>
                <a:spcPct val="100000"/>
              </a:lnSpc>
            </a:pPr>
            <a:r>
              <a:rPr lang="en-US" sz="2400" dirty="0"/>
              <a:t>The proposed Face Recognition-based Attendance Management System leverages advanced computer vision and machine learning algorithms to automate the attendance tracking process, ensuring greater accuracy and efficiency. </a:t>
            </a:r>
          </a:p>
          <a:p>
            <a:pPr>
              <a:lnSpc>
                <a:spcPct val="100000"/>
              </a:lnSpc>
            </a:pPr>
            <a:r>
              <a:rPr lang="en-US" sz="2400" dirty="0"/>
              <a:t>The system begins with capturing real-time images or video of individuals entering the room using a camera.</a:t>
            </a:r>
          </a:p>
          <a:p>
            <a:pPr>
              <a:lnSpc>
                <a:spcPct val="100000"/>
              </a:lnSpc>
            </a:pPr>
            <a:r>
              <a:rPr lang="en-US" sz="2400" dirty="0"/>
              <a:t>The face detection module processes each frame, detecting faces and extracting key facial features. These features, such as the position of the eyes, nose, and jawline, are then encoded into a numerical representation called face encodings. The system stores these encodings in a database for future comparison.</a:t>
            </a:r>
          </a:p>
          <a:p>
            <a:pPr>
              <a:lnSpc>
                <a:spcPct val="100000"/>
              </a:lnSpc>
            </a:pPr>
            <a:r>
              <a:rPr lang="en-US" sz="2400" dirty="0"/>
              <a:t>When a new individual enters, the system compares the live face data with the pre-stored database to check for a match. If a match is found, the system automatically marks attendance by logging the individual’s details—name, date, and time—into a secure database or Excel sheet. This reduces the potential for manual errors, proxy attendance, and data manipulation.</a:t>
            </a:r>
            <a:endParaRPr lang="en-IN" sz="2400" dirty="0"/>
          </a:p>
          <a:p>
            <a:pPr>
              <a:lnSpc>
                <a:spcPct val="100000"/>
              </a:lnSpc>
            </a:pP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Proposed System</a:t>
            </a:r>
          </a:p>
        </p:txBody>
      </p:sp>
      <p:sp>
        <p:nvSpPr>
          <p:cNvPr id="6" name="Content Placeholder 5">
            <a:extLst>
              <a:ext uri="{FF2B5EF4-FFF2-40B4-BE49-F238E27FC236}">
                <a16:creationId xmlns:a16="http://schemas.microsoft.com/office/drawing/2014/main" id="{D8A220C3-5876-A117-4657-00F315F3E58A}"/>
              </a:ext>
            </a:extLst>
          </p:cNvPr>
          <p:cNvSpPr>
            <a:spLocks noGrp="1"/>
          </p:cNvSpPr>
          <p:nvPr>
            <p:ph idx="1"/>
          </p:nvPr>
        </p:nvSpPr>
        <p:spPr/>
        <p:txBody>
          <a:bodyPr>
            <a:normAutofit/>
          </a:bodyPr>
          <a:lstStyle/>
          <a:p>
            <a:r>
              <a:rPr lang="en-US" sz="2400" dirty="0"/>
              <a:t>The system is modular and scalable, allowing easy updates and integration with other platforms. A user-friendly interface is provided, making it easy for administrators to manage registrations and monitor attendance. The system emphasizes accuracy, speed, and security, making it an ideal solution for schools, colleges, and workplaces looking to automate and streamline attendance management.</a:t>
            </a:r>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dirty="0"/>
              <a:t> </a:t>
            </a:r>
          </a:p>
        </p:txBody>
      </p:sp>
      <p:pic>
        <p:nvPicPr>
          <p:cNvPr id="13" name="Picture 12">
            <a:extLst>
              <a:ext uri="{FF2B5EF4-FFF2-40B4-BE49-F238E27FC236}">
                <a16:creationId xmlns:a16="http://schemas.microsoft.com/office/drawing/2014/main" id="{FD8E5C1F-0FCC-AEF3-F483-FF46C2C05F18}"/>
              </a:ext>
            </a:extLst>
          </p:cNvPr>
          <p:cNvPicPr>
            <a:picLocks noChangeAspect="1"/>
          </p:cNvPicPr>
          <p:nvPr/>
        </p:nvPicPr>
        <p:blipFill>
          <a:blip r:embed="rId2"/>
          <a:stretch>
            <a:fillRect/>
          </a:stretch>
        </p:blipFill>
        <p:spPr>
          <a:xfrm>
            <a:off x="3123785" y="2956560"/>
            <a:ext cx="5944430" cy="2820680"/>
          </a:xfrm>
          <a:prstGeom prst="rect">
            <a:avLst/>
          </a:prstGeom>
        </p:spPr>
      </p:pic>
      <p:sp>
        <p:nvSpPr>
          <p:cNvPr id="16" name="TextBox 15">
            <a:extLst>
              <a:ext uri="{FF2B5EF4-FFF2-40B4-BE49-F238E27FC236}">
                <a16:creationId xmlns:a16="http://schemas.microsoft.com/office/drawing/2014/main" id="{9344469D-40E0-1D66-ECA5-2EA11BE4317F}"/>
              </a:ext>
            </a:extLst>
          </p:cNvPr>
          <p:cNvSpPr txBox="1"/>
          <p:nvPr/>
        </p:nvSpPr>
        <p:spPr>
          <a:xfrm>
            <a:off x="4313076" y="5926868"/>
            <a:ext cx="616286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 Proposed Work Architecture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a:t>Objectives:</a:t>
            </a:r>
          </a:p>
          <a:p>
            <a:pPr>
              <a:buNone/>
            </a:pPr>
            <a:r>
              <a:rPr lang="en-US" sz="2400" b="1" dirty="0"/>
              <a:t>	Automated Attendance Tracking</a:t>
            </a:r>
            <a:r>
              <a:rPr lang="en-US" sz="2400" dirty="0"/>
              <a:t>: Create a system that automatically records who is present using face recognition, so there's no need for someone to manually mark attendance.</a:t>
            </a:r>
          </a:p>
          <a:p>
            <a:pPr>
              <a:buNone/>
            </a:pPr>
            <a:r>
              <a:rPr lang="en-US" sz="2400" b="1" dirty="0"/>
              <a:t>	Real-time Face Recognition</a:t>
            </a:r>
            <a:r>
              <a:rPr lang="en-US" sz="2400" dirty="0"/>
              <a:t>: Build a system that can instantly recognize faces, even when lighting or the angle of the face changes.</a:t>
            </a:r>
          </a:p>
          <a:p>
            <a:pPr>
              <a:buNone/>
            </a:pPr>
            <a:r>
              <a:rPr lang="en-US" sz="2400" b="1" u="sng" dirty="0"/>
              <a:t>Scope:</a:t>
            </a:r>
          </a:p>
          <a:p>
            <a:pPr>
              <a:buNone/>
            </a:pPr>
            <a:r>
              <a:rPr lang="en-US" sz="2400" dirty="0"/>
              <a:t>	The scope of this project is to develop an automated face recognition-based attendance system. It involves capturing real-time images, processing faces, and comparing them with stored data to mark attendance. The system will be efficient, scalable, and easy to integrate, suitable for educational institutions and workplaces.</a:t>
            </a:r>
            <a:endParaRPr lang="en-US" sz="2400" b="1" dirty="0"/>
          </a:p>
        </p:txBody>
      </p:sp>
      <p:sp>
        <p:nvSpPr>
          <p:cNvPr id="5" name="Title 4">
            <a:extLst>
              <a:ext uri="{FF2B5EF4-FFF2-40B4-BE49-F238E27FC236}">
                <a16:creationId xmlns:a16="http://schemas.microsoft.com/office/drawing/2014/main" id="{D56EA973-45E3-32C3-8F54-EA3BE754510E}"/>
              </a:ext>
            </a:extLst>
          </p:cNvPr>
          <p:cNvSpPr>
            <a:spLocks noGrp="1"/>
          </p:cNvSpPr>
          <p:nvPr>
            <p:ph type="title"/>
          </p:nvPr>
        </p:nvSpPr>
        <p:spPr/>
        <p:txBody>
          <a:bodyPr/>
          <a:lstStyle/>
          <a:p>
            <a:r>
              <a:rPr lang="en-US" dirty="0"/>
              <a:t>Planning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4368-7C0E-7327-D57D-EDA5F6414D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7470C-AFEE-3080-A8ED-534603199E2C}"/>
              </a:ext>
            </a:extLst>
          </p:cNvPr>
          <p:cNvSpPr>
            <a:spLocks noGrp="1"/>
          </p:cNvSpPr>
          <p:nvPr>
            <p:ph idx="1"/>
          </p:nvPr>
        </p:nvSpPr>
        <p:spPr/>
        <p:txBody>
          <a:bodyPr/>
          <a:lstStyle/>
          <a:p>
            <a:pPr>
              <a:buNone/>
            </a:pPr>
            <a:r>
              <a:rPr lang="en-US" sz="2400" b="1" u="sng" dirty="0"/>
              <a:t>Functional Requirements</a:t>
            </a:r>
            <a:r>
              <a:rPr lang="en-US" sz="2400" b="1" dirty="0"/>
              <a:t>:</a:t>
            </a:r>
          </a:p>
          <a:p>
            <a:r>
              <a:rPr lang="en-US" sz="2400" dirty="0"/>
              <a:t>The system should be able to capture real-time images or video frames using a camera to</a:t>
            </a:r>
          </a:p>
          <a:p>
            <a:pPr marL="0" indent="0">
              <a:buNone/>
            </a:pPr>
            <a:r>
              <a:rPr lang="en-US" sz="2400" dirty="0"/>
              <a:t>detect faces.</a:t>
            </a:r>
          </a:p>
          <a:p>
            <a:r>
              <a:rPr lang="en-US" sz="2400" dirty="0"/>
              <a:t>The system must identify and locate faces in the captured image/video using face detection algorithms.</a:t>
            </a:r>
            <a:endParaRPr lang="en-US" sz="2400" b="1" dirty="0"/>
          </a:p>
          <a:p>
            <a:r>
              <a:rPr lang="en-US" sz="2400" dirty="0"/>
              <a:t>The system must compare detected faces with pre-stored data to recognize individuals</a:t>
            </a:r>
            <a:r>
              <a:rPr lang="en-US" dirty="0"/>
              <a:t>.</a:t>
            </a:r>
          </a:p>
          <a:p>
            <a:r>
              <a:rPr lang="en-US" sz="2400" dirty="0"/>
              <a:t>The system should automatically mark attendance when a recognized face is detected, logging details like name, date, and time</a:t>
            </a:r>
            <a:r>
              <a:rPr lang="en-US" dirty="0"/>
              <a:t>.</a:t>
            </a:r>
          </a:p>
          <a:p>
            <a:pPr marL="0" indent="0">
              <a:buNone/>
            </a:pPr>
            <a:r>
              <a:rPr lang="en-US" sz="2400" b="1" u="sng" dirty="0"/>
              <a:t>Non functional Requirements:</a:t>
            </a:r>
          </a:p>
          <a:p>
            <a:r>
              <a:rPr lang="en-US" sz="2400" dirty="0"/>
              <a:t>Performance</a:t>
            </a:r>
            <a:endParaRPr lang="en-US" sz="2400" b="1" u="sng" dirty="0"/>
          </a:p>
          <a:p>
            <a:r>
              <a:rPr lang="en-US" sz="2400" dirty="0"/>
              <a:t>Scalability</a:t>
            </a:r>
            <a:endParaRPr lang="en-US" sz="2400" b="1" u="sng" dirty="0"/>
          </a:p>
          <a:p>
            <a:r>
              <a:rPr lang="en-US" sz="2400" dirty="0"/>
              <a:t>Accuracy</a:t>
            </a:r>
            <a:endParaRPr lang="en-US" sz="2400" b="1" u="sng" dirty="0"/>
          </a:p>
        </p:txBody>
      </p:sp>
      <p:sp>
        <p:nvSpPr>
          <p:cNvPr id="5" name="Title 4">
            <a:extLst>
              <a:ext uri="{FF2B5EF4-FFF2-40B4-BE49-F238E27FC236}">
                <a16:creationId xmlns:a16="http://schemas.microsoft.com/office/drawing/2014/main" id="{F18B64E9-2143-2986-EC0F-EF2735E5C9E1}"/>
              </a:ext>
            </a:extLst>
          </p:cNvPr>
          <p:cNvSpPr>
            <a:spLocks noGrp="1"/>
          </p:cNvSpPr>
          <p:nvPr>
            <p:ph type="title"/>
          </p:nvPr>
        </p:nvSpPr>
        <p:spPr/>
        <p:txBody>
          <a:bodyPr/>
          <a:lstStyle/>
          <a:p>
            <a:r>
              <a:rPr lang="en-US" dirty="0"/>
              <a:t>Planning</a:t>
            </a:r>
          </a:p>
        </p:txBody>
      </p:sp>
    </p:spTree>
    <p:extLst>
      <p:ext uri="{BB962C8B-B14F-4D97-AF65-F5344CB8AC3E}">
        <p14:creationId xmlns:p14="http://schemas.microsoft.com/office/powerpoint/2010/main" val="4156645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A764B-A7D4-A060-C02B-3028096AEB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9D552-BEE5-FCDE-EDF9-34C703F573C7}"/>
              </a:ext>
            </a:extLst>
          </p:cNvPr>
          <p:cNvSpPr>
            <a:spLocks noGrp="1"/>
          </p:cNvSpPr>
          <p:nvPr>
            <p:ph idx="1"/>
          </p:nvPr>
        </p:nvSpPr>
        <p:spPr/>
        <p:txBody>
          <a:bodyPr/>
          <a:lstStyle/>
          <a:p>
            <a:pPr>
              <a:buNone/>
            </a:pPr>
            <a:r>
              <a:rPr lang="en-US" b="1" u="sng" dirty="0"/>
              <a:t>Time Estimation:</a:t>
            </a:r>
          </a:p>
          <a:p>
            <a:pPr>
              <a:buNone/>
            </a:pPr>
            <a:r>
              <a:rPr lang="en-US" sz="2400" dirty="0"/>
              <a:t>Basically our project is divided into two phases:</a:t>
            </a:r>
          </a:p>
          <a:p>
            <a:pPr>
              <a:buNone/>
            </a:pPr>
            <a:r>
              <a:rPr lang="en-US" sz="2400" dirty="0"/>
              <a:t>Phase-1:Pre-requisites, Planning and Designing</a:t>
            </a:r>
          </a:p>
          <a:p>
            <a:pPr>
              <a:buNone/>
            </a:pPr>
            <a:endParaRPr lang="en-US" sz="2400" dirty="0"/>
          </a:p>
          <a:p>
            <a:pPr>
              <a:buNone/>
            </a:pPr>
            <a:endParaRPr lang="en-US" sz="2400" dirty="0"/>
          </a:p>
        </p:txBody>
      </p:sp>
      <p:sp>
        <p:nvSpPr>
          <p:cNvPr id="5" name="Title 4">
            <a:extLst>
              <a:ext uri="{FF2B5EF4-FFF2-40B4-BE49-F238E27FC236}">
                <a16:creationId xmlns:a16="http://schemas.microsoft.com/office/drawing/2014/main" id="{FDE7DBFA-AF22-2024-1D30-44292ADD6836}"/>
              </a:ext>
            </a:extLst>
          </p:cNvPr>
          <p:cNvSpPr>
            <a:spLocks noGrp="1"/>
          </p:cNvSpPr>
          <p:nvPr>
            <p:ph type="title"/>
          </p:nvPr>
        </p:nvSpPr>
        <p:spPr/>
        <p:txBody>
          <a:bodyPr/>
          <a:lstStyle/>
          <a:p>
            <a:r>
              <a:rPr lang="en-US" dirty="0"/>
              <a:t>Planning</a:t>
            </a:r>
          </a:p>
        </p:txBody>
      </p:sp>
      <p:pic>
        <p:nvPicPr>
          <p:cNvPr id="4" name="Picture 3">
            <a:extLst>
              <a:ext uri="{FF2B5EF4-FFF2-40B4-BE49-F238E27FC236}">
                <a16:creationId xmlns:a16="http://schemas.microsoft.com/office/drawing/2014/main" id="{A2D30139-A504-9925-1FB3-52F065AFE086}"/>
              </a:ext>
            </a:extLst>
          </p:cNvPr>
          <p:cNvPicPr>
            <a:picLocks noChangeAspect="1"/>
          </p:cNvPicPr>
          <p:nvPr/>
        </p:nvPicPr>
        <p:blipFill>
          <a:blip r:embed="rId2"/>
          <a:stretch>
            <a:fillRect/>
          </a:stretch>
        </p:blipFill>
        <p:spPr>
          <a:xfrm>
            <a:off x="2018731" y="2624025"/>
            <a:ext cx="8154538" cy="1609950"/>
          </a:xfrm>
          <a:prstGeom prst="rect">
            <a:avLst/>
          </a:prstGeom>
        </p:spPr>
      </p:pic>
      <p:sp>
        <p:nvSpPr>
          <p:cNvPr id="7" name="TextBox 6">
            <a:extLst>
              <a:ext uri="{FF2B5EF4-FFF2-40B4-BE49-F238E27FC236}">
                <a16:creationId xmlns:a16="http://schemas.microsoft.com/office/drawing/2014/main" id="{DAADA7A6-41EC-3D94-43F5-E4785E7DE2FE}"/>
              </a:ext>
            </a:extLst>
          </p:cNvPr>
          <p:cNvSpPr txBox="1"/>
          <p:nvPr/>
        </p:nvSpPr>
        <p:spPr>
          <a:xfrm>
            <a:off x="3875107" y="4303358"/>
            <a:ext cx="6298162" cy="369332"/>
          </a:xfrm>
          <a:prstGeom prst="rect">
            <a:avLst/>
          </a:prstGeom>
          <a:noFill/>
        </p:spPr>
        <p:txBody>
          <a:bodyPr wrap="square">
            <a:spAutoFit/>
          </a:bodyPr>
          <a:lstStyle/>
          <a:p>
            <a:r>
              <a:rPr lang="en-US" b="1" dirty="0">
                <a:latin typeface="+mj-lt"/>
              </a:rPr>
              <a:t>Table</a:t>
            </a:r>
            <a:r>
              <a:rPr lang="en-US" dirty="0">
                <a:latin typeface="+mj-lt"/>
              </a:rPr>
              <a:t> : Activities performed in Phase-1</a:t>
            </a:r>
          </a:p>
        </p:txBody>
      </p:sp>
    </p:spTree>
    <p:extLst>
      <p:ext uri="{BB962C8B-B14F-4D97-AF65-F5344CB8AC3E}">
        <p14:creationId xmlns:p14="http://schemas.microsoft.com/office/powerpoint/2010/main" val="3384676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1FB4B-68EB-15BA-2D86-79AC531F63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55A758-75D8-BA2C-B992-2BBE82B8FEEA}"/>
              </a:ext>
            </a:extLst>
          </p:cNvPr>
          <p:cNvSpPr>
            <a:spLocks noGrp="1"/>
          </p:cNvSpPr>
          <p:nvPr>
            <p:ph idx="1"/>
          </p:nvPr>
        </p:nvSpPr>
        <p:spPr/>
        <p:txBody>
          <a:bodyPr/>
          <a:lstStyle/>
          <a:p>
            <a:pPr>
              <a:buNone/>
            </a:pPr>
            <a:r>
              <a:rPr lang="en-US" sz="2400" dirty="0"/>
              <a:t>Phase-2: Developing the Model </a:t>
            </a:r>
          </a:p>
          <a:p>
            <a:pPr>
              <a:buNone/>
            </a:pPr>
            <a:endParaRPr lang="en-US" b="1" dirty="0"/>
          </a:p>
          <a:p>
            <a:pPr>
              <a:buNone/>
            </a:pPr>
            <a:endParaRPr lang="en-US" sz="2400" dirty="0"/>
          </a:p>
          <a:p>
            <a:pPr>
              <a:buNone/>
            </a:pPr>
            <a:endParaRPr lang="en-US" sz="2400" dirty="0"/>
          </a:p>
        </p:txBody>
      </p:sp>
      <p:sp>
        <p:nvSpPr>
          <p:cNvPr id="5" name="Title 4">
            <a:extLst>
              <a:ext uri="{FF2B5EF4-FFF2-40B4-BE49-F238E27FC236}">
                <a16:creationId xmlns:a16="http://schemas.microsoft.com/office/drawing/2014/main" id="{33A0159B-0019-011D-E562-F503AC0015FD}"/>
              </a:ext>
            </a:extLst>
          </p:cNvPr>
          <p:cNvSpPr>
            <a:spLocks noGrp="1"/>
          </p:cNvSpPr>
          <p:nvPr>
            <p:ph type="title"/>
          </p:nvPr>
        </p:nvSpPr>
        <p:spPr/>
        <p:txBody>
          <a:bodyPr/>
          <a:lstStyle/>
          <a:p>
            <a:r>
              <a:rPr lang="en-US" dirty="0"/>
              <a:t>Planning</a:t>
            </a:r>
          </a:p>
        </p:txBody>
      </p:sp>
      <p:pic>
        <p:nvPicPr>
          <p:cNvPr id="6" name="Picture 5">
            <a:extLst>
              <a:ext uri="{FF2B5EF4-FFF2-40B4-BE49-F238E27FC236}">
                <a16:creationId xmlns:a16="http://schemas.microsoft.com/office/drawing/2014/main" id="{8FAA9626-EAD1-BE7C-0F0C-2CD303A3C1EB}"/>
              </a:ext>
            </a:extLst>
          </p:cNvPr>
          <p:cNvPicPr>
            <a:picLocks noChangeAspect="1"/>
          </p:cNvPicPr>
          <p:nvPr/>
        </p:nvPicPr>
        <p:blipFill>
          <a:blip r:embed="rId2"/>
          <a:stretch>
            <a:fillRect/>
          </a:stretch>
        </p:blipFill>
        <p:spPr>
          <a:xfrm>
            <a:off x="1558212" y="1866355"/>
            <a:ext cx="8677470" cy="2836274"/>
          </a:xfrm>
          <a:prstGeom prst="rect">
            <a:avLst/>
          </a:prstGeom>
        </p:spPr>
      </p:pic>
      <p:sp>
        <p:nvSpPr>
          <p:cNvPr id="9" name="TextBox 8">
            <a:extLst>
              <a:ext uri="{FF2B5EF4-FFF2-40B4-BE49-F238E27FC236}">
                <a16:creationId xmlns:a16="http://schemas.microsoft.com/office/drawing/2014/main" id="{B7FD4685-91D5-AC52-569E-760A3E3EA833}"/>
              </a:ext>
            </a:extLst>
          </p:cNvPr>
          <p:cNvSpPr txBox="1"/>
          <p:nvPr/>
        </p:nvSpPr>
        <p:spPr>
          <a:xfrm>
            <a:off x="3764903" y="4937839"/>
            <a:ext cx="629816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Table</a:t>
            </a:r>
            <a:r>
              <a:rPr lang="en-US" dirty="0">
                <a:latin typeface="Times New Roman" panose="02020603050405020304" pitchFamily="18" charset="0"/>
                <a:cs typeface="Times New Roman" panose="02020603050405020304" pitchFamily="18" charset="0"/>
              </a:rPr>
              <a:t>: Activities Performed in Phase 2</a:t>
            </a:r>
          </a:p>
        </p:txBody>
      </p:sp>
    </p:spTree>
    <p:extLst>
      <p:ext uri="{BB962C8B-B14F-4D97-AF65-F5344CB8AC3E}">
        <p14:creationId xmlns:p14="http://schemas.microsoft.com/office/powerpoint/2010/main" val="2438520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D6C9D-F9DF-3281-F3FE-48AE98B04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11FE5-276F-1C6C-2DC7-7B20C0111CD3}"/>
              </a:ext>
            </a:extLst>
          </p:cNvPr>
          <p:cNvSpPr>
            <a:spLocks noGrp="1"/>
          </p:cNvSpPr>
          <p:nvPr>
            <p:ph idx="1"/>
          </p:nvPr>
        </p:nvSpPr>
        <p:spPr/>
        <p:txBody>
          <a:bodyPr/>
          <a:lstStyle/>
          <a:p>
            <a:pPr>
              <a:buNone/>
            </a:pPr>
            <a:endParaRPr lang="en-US" sz="2400" dirty="0"/>
          </a:p>
          <a:p>
            <a:pPr>
              <a:buNone/>
            </a:pPr>
            <a:endParaRPr lang="en-US" sz="2400" dirty="0"/>
          </a:p>
        </p:txBody>
      </p:sp>
      <p:sp>
        <p:nvSpPr>
          <p:cNvPr id="5" name="Title 4">
            <a:extLst>
              <a:ext uri="{FF2B5EF4-FFF2-40B4-BE49-F238E27FC236}">
                <a16:creationId xmlns:a16="http://schemas.microsoft.com/office/drawing/2014/main" id="{3231F436-B314-23CB-0443-A24847C69176}"/>
              </a:ext>
            </a:extLst>
          </p:cNvPr>
          <p:cNvSpPr>
            <a:spLocks noGrp="1"/>
          </p:cNvSpPr>
          <p:nvPr>
            <p:ph type="title"/>
          </p:nvPr>
        </p:nvSpPr>
        <p:spPr/>
        <p:txBody>
          <a:bodyPr/>
          <a:lstStyle/>
          <a:p>
            <a:r>
              <a:rPr lang="en-US" dirty="0"/>
              <a:t>Designing</a:t>
            </a:r>
          </a:p>
        </p:txBody>
      </p:sp>
      <p:sp>
        <p:nvSpPr>
          <p:cNvPr id="7" name="TextBox 6">
            <a:extLst>
              <a:ext uri="{FF2B5EF4-FFF2-40B4-BE49-F238E27FC236}">
                <a16:creationId xmlns:a16="http://schemas.microsoft.com/office/drawing/2014/main" id="{19DD5C51-47A9-3B53-4792-905522649225}"/>
              </a:ext>
            </a:extLst>
          </p:cNvPr>
          <p:cNvSpPr txBox="1"/>
          <p:nvPr/>
        </p:nvSpPr>
        <p:spPr>
          <a:xfrm>
            <a:off x="3517641" y="4861248"/>
            <a:ext cx="6655628" cy="646331"/>
          </a:xfrm>
          <a:prstGeom prst="rect">
            <a:avLst/>
          </a:prstGeom>
          <a:noFill/>
        </p:spPr>
        <p:txBody>
          <a:bodyPr wrap="square">
            <a:spAutoFit/>
          </a:bodyPr>
          <a:lstStyle/>
          <a:p>
            <a:endParaRPr lang="en-US" dirty="0"/>
          </a:p>
          <a:p>
            <a:r>
              <a:rPr lang="en-US" b="1" dirty="0">
                <a:latin typeface="+mj-lt"/>
              </a:rPr>
              <a:t>Figure : </a:t>
            </a:r>
            <a:r>
              <a:rPr lang="en-US" dirty="0">
                <a:latin typeface="+mj-lt"/>
              </a:rPr>
              <a:t>Block diagram of Proposed System </a:t>
            </a:r>
          </a:p>
        </p:txBody>
      </p:sp>
      <p:pic>
        <p:nvPicPr>
          <p:cNvPr id="6" name="Picture 5">
            <a:extLst>
              <a:ext uri="{FF2B5EF4-FFF2-40B4-BE49-F238E27FC236}">
                <a16:creationId xmlns:a16="http://schemas.microsoft.com/office/drawing/2014/main" id="{36BE85B2-43CA-03FD-939F-6552A214B13A}"/>
              </a:ext>
            </a:extLst>
          </p:cNvPr>
          <p:cNvPicPr>
            <a:picLocks noChangeAspect="1"/>
          </p:cNvPicPr>
          <p:nvPr/>
        </p:nvPicPr>
        <p:blipFill>
          <a:blip r:embed="rId2"/>
          <a:stretch>
            <a:fillRect/>
          </a:stretch>
        </p:blipFill>
        <p:spPr>
          <a:xfrm>
            <a:off x="2605865" y="1538965"/>
            <a:ext cx="8637523" cy="3172655"/>
          </a:xfrm>
          <a:prstGeom prst="rect">
            <a:avLst/>
          </a:prstGeom>
        </p:spPr>
      </p:pic>
    </p:spTree>
    <p:extLst>
      <p:ext uri="{BB962C8B-B14F-4D97-AF65-F5344CB8AC3E}">
        <p14:creationId xmlns:p14="http://schemas.microsoft.com/office/powerpoint/2010/main" val="1919243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EBBEC-6799-F579-BAD9-E1D3C31789C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D96D0A-7CCF-69E8-4E86-E3EE08E543D0}"/>
              </a:ext>
            </a:extLst>
          </p:cNvPr>
          <p:cNvSpPr>
            <a:spLocks noGrp="1"/>
          </p:cNvSpPr>
          <p:nvPr>
            <p:ph idx="1"/>
          </p:nvPr>
        </p:nvSpPr>
        <p:spPr/>
        <p:txBody>
          <a:bodyPr/>
          <a:lstStyle/>
          <a:p>
            <a:pPr>
              <a:buNone/>
            </a:pPr>
            <a:endParaRPr lang="en-US" sz="2400" dirty="0"/>
          </a:p>
          <a:p>
            <a:pPr>
              <a:buNone/>
            </a:pPr>
            <a:endParaRPr lang="en-US" sz="2400" dirty="0"/>
          </a:p>
        </p:txBody>
      </p:sp>
      <p:sp>
        <p:nvSpPr>
          <p:cNvPr id="5" name="Title 4">
            <a:extLst>
              <a:ext uri="{FF2B5EF4-FFF2-40B4-BE49-F238E27FC236}">
                <a16:creationId xmlns:a16="http://schemas.microsoft.com/office/drawing/2014/main" id="{9790C570-4D87-2B36-83E3-257086188C8C}"/>
              </a:ext>
            </a:extLst>
          </p:cNvPr>
          <p:cNvSpPr>
            <a:spLocks noGrp="1"/>
          </p:cNvSpPr>
          <p:nvPr>
            <p:ph type="title"/>
          </p:nvPr>
        </p:nvSpPr>
        <p:spPr/>
        <p:txBody>
          <a:bodyPr/>
          <a:lstStyle/>
          <a:p>
            <a:r>
              <a:rPr lang="en-US" dirty="0"/>
              <a:t>Designing</a:t>
            </a:r>
          </a:p>
        </p:txBody>
      </p:sp>
      <p:sp>
        <p:nvSpPr>
          <p:cNvPr id="7" name="TextBox 6">
            <a:extLst>
              <a:ext uri="{FF2B5EF4-FFF2-40B4-BE49-F238E27FC236}">
                <a16:creationId xmlns:a16="http://schemas.microsoft.com/office/drawing/2014/main" id="{2CC57F58-D1A6-5D83-D982-CAE11C3625D3}"/>
              </a:ext>
            </a:extLst>
          </p:cNvPr>
          <p:cNvSpPr txBox="1"/>
          <p:nvPr/>
        </p:nvSpPr>
        <p:spPr>
          <a:xfrm>
            <a:off x="3875107" y="4303358"/>
            <a:ext cx="6298162" cy="923330"/>
          </a:xfrm>
          <a:prstGeom prst="rect">
            <a:avLst/>
          </a:prstGeom>
          <a:noFill/>
        </p:spPr>
        <p:txBody>
          <a:bodyPr wrap="square">
            <a:spAutoFit/>
          </a:bodyPr>
          <a:lstStyle/>
          <a:p>
            <a:endParaRPr lang="en-US" dirty="0"/>
          </a:p>
          <a:p>
            <a:endParaRPr lang="en-US" dirty="0"/>
          </a:p>
          <a:p>
            <a:r>
              <a:rPr lang="en-US" b="1" dirty="0">
                <a:latin typeface="+mj-lt"/>
              </a:rPr>
              <a:t>Figure</a:t>
            </a:r>
            <a:r>
              <a:rPr lang="en-US" dirty="0">
                <a:latin typeface="+mj-lt"/>
              </a:rPr>
              <a:t> : System Flow Diagram</a:t>
            </a:r>
          </a:p>
        </p:txBody>
      </p:sp>
      <p:pic>
        <p:nvPicPr>
          <p:cNvPr id="6" name="Picture 5">
            <a:extLst>
              <a:ext uri="{FF2B5EF4-FFF2-40B4-BE49-F238E27FC236}">
                <a16:creationId xmlns:a16="http://schemas.microsoft.com/office/drawing/2014/main" id="{58B9EAA9-EF9A-0714-5FB4-97BC4B036E10}"/>
              </a:ext>
            </a:extLst>
          </p:cNvPr>
          <p:cNvPicPr>
            <a:picLocks noChangeAspect="1"/>
          </p:cNvPicPr>
          <p:nvPr/>
        </p:nvPicPr>
        <p:blipFill>
          <a:blip r:embed="rId2"/>
          <a:stretch>
            <a:fillRect/>
          </a:stretch>
        </p:blipFill>
        <p:spPr>
          <a:xfrm>
            <a:off x="2864498" y="1539551"/>
            <a:ext cx="6158204" cy="2775397"/>
          </a:xfrm>
          <a:prstGeom prst="rect">
            <a:avLst/>
          </a:prstGeom>
        </p:spPr>
      </p:pic>
    </p:spTree>
    <p:extLst>
      <p:ext uri="{BB962C8B-B14F-4D97-AF65-F5344CB8AC3E}">
        <p14:creationId xmlns:p14="http://schemas.microsoft.com/office/powerpoint/2010/main" val="339629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BE1F6-3CD9-96A3-C36D-89B48A92A7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B219F9-AE01-BCE9-E942-5284D1853F3E}"/>
              </a:ext>
            </a:extLst>
          </p:cNvPr>
          <p:cNvSpPr>
            <a:spLocks noGrp="1"/>
          </p:cNvSpPr>
          <p:nvPr>
            <p:ph type="title"/>
          </p:nvPr>
        </p:nvSpPr>
        <p:spPr/>
        <p:txBody>
          <a:bodyPr/>
          <a:lstStyle/>
          <a:p>
            <a:r>
              <a:rPr lang="en-US" dirty="0"/>
              <a:t>Hardware &amp; Software Requirements</a:t>
            </a:r>
          </a:p>
        </p:txBody>
      </p:sp>
      <p:sp>
        <p:nvSpPr>
          <p:cNvPr id="3" name="Content Placeholder 2">
            <a:extLst>
              <a:ext uri="{FF2B5EF4-FFF2-40B4-BE49-F238E27FC236}">
                <a16:creationId xmlns:a16="http://schemas.microsoft.com/office/drawing/2014/main" id="{5A193F2F-C5FE-5C05-3B10-929082263E2A}"/>
              </a:ext>
            </a:extLst>
          </p:cNvPr>
          <p:cNvSpPr>
            <a:spLocks noGrp="1"/>
          </p:cNvSpPr>
          <p:nvPr>
            <p:ph idx="1"/>
          </p:nvPr>
        </p:nvSpPr>
        <p:spPr/>
        <p:txBody>
          <a:bodyPr>
            <a:noAutofit/>
          </a:bodyPr>
          <a:lstStyle/>
          <a:p>
            <a:pPr>
              <a:buNone/>
            </a:pPr>
            <a:r>
              <a:rPr lang="en-US" sz="2400" b="1" u="sng" dirty="0"/>
              <a:t>Requirement Specification:</a:t>
            </a:r>
          </a:p>
          <a:p>
            <a:r>
              <a:rPr lang="en-US" sz="2400" b="1" dirty="0"/>
              <a:t>Hardware Requirements:</a:t>
            </a:r>
            <a:endParaRPr lang="en-US" sz="2400" dirty="0"/>
          </a:p>
          <a:p>
            <a:pPr lvl="0">
              <a:buNone/>
            </a:pPr>
            <a:r>
              <a:rPr lang="en-US" sz="2400" dirty="0"/>
              <a:t>System Processor	            : 	Intel I3</a:t>
            </a:r>
          </a:p>
          <a:p>
            <a:pPr lvl="0">
              <a:buNone/>
            </a:pPr>
            <a:r>
              <a:rPr lang="en-US" sz="2400" dirty="0"/>
              <a:t>Hard Disk 		            :  	500 GB</a:t>
            </a:r>
          </a:p>
          <a:p>
            <a:pPr lvl="0">
              <a:buNone/>
            </a:pPr>
            <a:r>
              <a:rPr lang="en-US" sz="2400" dirty="0"/>
              <a:t>Ram 		                        :   	4 GB</a:t>
            </a:r>
          </a:p>
          <a:p>
            <a:r>
              <a:rPr lang="en-US" sz="2400" b="1" dirty="0"/>
              <a:t>Software Requirements:</a:t>
            </a:r>
            <a:endParaRPr lang="en-US" sz="2400" dirty="0"/>
          </a:p>
          <a:p>
            <a:pPr lvl="0">
              <a:buNone/>
            </a:pPr>
            <a:r>
              <a:rPr lang="en-US" sz="2400" dirty="0"/>
              <a:t>Operating system 		: 	Windows OS 8</a:t>
            </a:r>
          </a:p>
          <a:p>
            <a:pPr lvl="0">
              <a:buNone/>
            </a:pPr>
            <a:r>
              <a:rPr lang="en-US" sz="2400" dirty="0"/>
              <a:t>Coding Language 		: 	Python</a:t>
            </a:r>
          </a:p>
          <a:p>
            <a:pPr lvl="0">
              <a:buNone/>
            </a:pPr>
            <a:r>
              <a:rPr lang="en-US" sz="2400" dirty="0"/>
              <a:t>Software</a:t>
            </a:r>
            <a:r>
              <a:rPr lang="en-US" sz="2400" b="1" dirty="0"/>
              <a:t>			</a:t>
            </a:r>
            <a:r>
              <a:rPr lang="en-US" sz="2400" dirty="0"/>
              <a:t>:	Anaconda</a:t>
            </a:r>
          </a:p>
          <a:p>
            <a:pPr lvl="0">
              <a:buNone/>
            </a:pPr>
            <a:r>
              <a:rPr lang="en-US" sz="2400" dirty="0"/>
              <a:t>IDE	</a:t>
            </a:r>
            <a:r>
              <a:rPr lang="en-US" sz="2400" b="1" dirty="0"/>
              <a:t>			</a:t>
            </a:r>
            <a:r>
              <a:rPr lang="en-US" sz="2400" dirty="0"/>
              <a:t>:</a:t>
            </a:r>
            <a:r>
              <a:rPr lang="en-US" sz="2400" b="1" dirty="0"/>
              <a:t>	</a:t>
            </a:r>
            <a:r>
              <a:rPr lang="en-US" sz="2400" dirty="0" err="1"/>
              <a:t>Jupyter</a:t>
            </a:r>
            <a:r>
              <a:rPr lang="en-US" sz="2400" dirty="0"/>
              <a:t> Notebook</a:t>
            </a:r>
          </a:p>
          <a:p>
            <a:pPr>
              <a:buNone/>
            </a:pPr>
            <a:endParaRPr lang="en-US" sz="2400" dirty="0"/>
          </a:p>
          <a:p>
            <a:pPr lvl="1">
              <a:buNone/>
            </a:pPr>
            <a:endParaRPr lang="en-US" sz="2000" dirty="0"/>
          </a:p>
        </p:txBody>
      </p:sp>
    </p:spTree>
    <p:extLst>
      <p:ext uri="{BB962C8B-B14F-4D97-AF65-F5344CB8AC3E}">
        <p14:creationId xmlns:p14="http://schemas.microsoft.com/office/powerpoint/2010/main" val="421121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endParaRPr lang="en-IN" dirty="0"/>
          </a:p>
        </p:txBody>
      </p:sp>
      <p:sp>
        <p:nvSpPr>
          <p:cNvPr id="3" name="Content Placeholder 2"/>
          <p:cNvSpPr>
            <a:spLocks noGrp="1"/>
          </p:cNvSpPr>
          <p:nvPr>
            <p:ph idx="1"/>
          </p:nvPr>
        </p:nvSpPr>
        <p:spPr/>
        <p:txBody>
          <a:bodyPr>
            <a:normAutofit fontScale="92500" lnSpcReduction="10000"/>
          </a:bodyPr>
          <a:lstStyle/>
          <a:p>
            <a:pPr marL="462280" indent="-462280">
              <a:buBlip>
                <a:blip r:embed="rId2">
                  <a:extLst>
                    <a:ext uri="{96DAC541-7B7A-43D3-8B79-37D633B846F1}">
                      <asvg:svgBlip xmlns:asvg="http://schemas.microsoft.com/office/drawing/2016/SVG/main" r:embed="rId3"/>
                    </a:ext>
                  </a:extLst>
                </a:blip>
              </a:buBlip>
            </a:pPr>
            <a:r>
              <a:rPr lang="en-US" dirty="0"/>
              <a:t>Abstract</a:t>
            </a:r>
          </a:p>
          <a:p>
            <a:pPr marL="462280" indent="-462280">
              <a:buBlip>
                <a:blip r:embed="rId2">
                  <a:extLst>
                    <a:ext uri="{96DAC541-7B7A-43D3-8B79-37D633B846F1}">
                      <asvg:svgBlip xmlns:asvg="http://schemas.microsoft.com/office/drawing/2016/SVG/main" r:embed="rId3"/>
                    </a:ext>
                  </a:extLst>
                </a:blip>
              </a:buBlip>
            </a:pPr>
            <a:r>
              <a:rPr lang="en-US" dirty="0"/>
              <a:t>Introduction</a:t>
            </a:r>
          </a:p>
          <a:p>
            <a:pPr marL="462280" indent="-462280">
              <a:buBlip>
                <a:blip r:embed="rId2">
                  <a:extLst>
                    <a:ext uri="{96DAC541-7B7A-43D3-8B79-37D633B846F1}">
                      <asvg:svgBlip xmlns:asvg="http://schemas.microsoft.com/office/drawing/2016/SVG/main" r:embed="rId3"/>
                    </a:ext>
                  </a:extLst>
                </a:blip>
              </a:buBlip>
            </a:pPr>
            <a:r>
              <a:rPr lang="en-US" altLang="en-IN" dirty="0"/>
              <a:t>Literature Survey</a:t>
            </a:r>
          </a:p>
          <a:p>
            <a:pPr marL="462280" indent="-462280">
              <a:buBlip>
                <a:blip r:embed="rId2">
                  <a:extLst>
                    <a:ext uri="{96DAC541-7B7A-43D3-8B79-37D633B846F1}">
                      <asvg:svgBlip xmlns:asvg="http://schemas.microsoft.com/office/drawing/2016/SVG/main" r:embed="rId3"/>
                    </a:ext>
                  </a:extLst>
                </a:blip>
              </a:buBlip>
            </a:pPr>
            <a:r>
              <a:rPr lang="en-US" dirty="0"/>
              <a:t>Existing System</a:t>
            </a:r>
          </a:p>
          <a:p>
            <a:pPr marL="462280" indent="-462280">
              <a:buBlip>
                <a:blip r:embed="rId2">
                  <a:extLst>
                    <a:ext uri="{96DAC541-7B7A-43D3-8B79-37D633B846F1}">
                      <asvg:svgBlip xmlns:asvg="http://schemas.microsoft.com/office/drawing/2016/SVG/main" r:embed="rId3"/>
                    </a:ext>
                  </a:extLst>
                </a:blip>
              </a:buBlip>
            </a:pPr>
            <a:r>
              <a:rPr lang="en-US" dirty="0"/>
              <a:t>Proposed System</a:t>
            </a:r>
          </a:p>
          <a:p>
            <a:pPr marL="462280" indent="-462280">
              <a:buBlip>
                <a:blip r:embed="rId2">
                  <a:extLst>
                    <a:ext uri="{96DAC541-7B7A-43D3-8B79-37D633B846F1}">
                      <asvg:svgBlip xmlns:asvg="http://schemas.microsoft.com/office/drawing/2016/SVG/main" r:embed="rId3"/>
                    </a:ext>
                  </a:extLst>
                </a:blip>
              </a:buBlip>
            </a:pPr>
            <a:r>
              <a:rPr lang="en-US" dirty="0"/>
              <a:t>Planning and Design</a:t>
            </a:r>
          </a:p>
          <a:p>
            <a:pPr marL="462280" indent="-462280">
              <a:buBlip>
                <a:blip r:embed="rId2">
                  <a:extLst>
                    <a:ext uri="{96DAC541-7B7A-43D3-8B79-37D633B846F1}">
                      <asvg:svgBlip xmlns:asvg="http://schemas.microsoft.com/office/drawing/2016/SVG/main" r:embed="rId3"/>
                    </a:ext>
                  </a:extLst>
                </a:blip>
              </a:buBlip>
            </a:pPr>
            <a:r>
              <a:rPr lang="en-US" dirty="0"/>
              <a:t>Methodology</a:t>
            </a:r>
          </a:p>
          <a:p>
            <a:pPr marL="462280" indent="-462280">
              <a:buBlip>
                <a:blip r:embed="rId2">
                  <a:extLst>
                    <a:ext uri="{96DAC541-7B7A-43D3-8B79-37D633B846F1}">
                      <asvg:svgBlip xmlns:asvg="http://schemas.microsoft.com/office/drawing/2016/SVG/main" r:embed="rId3"/>
                    </a:ext>
                  </a:extLst>
                </a:blip>
              </a:buBlip>
            </a:pPr>
            <a:r>
              <a:rPr lang="en-IN" dirty="0"/>
              <a:t>Implementation</a:t>
            </a:r>
          </a:p>
          <a:p>
            <a:pPr marL="462280" indent="-462280">
              <a:buBlip>
                <a:blip r:embed="rId2">
                  <a:extLst>
                    <a:ext uri="{96DAC541-7B7A-43D3-8B79-37D633B846F1}">
                      <asvg:svgBlip xmlns:asvg="http://schemas.microsoft.com/office/drawing/2016/SVG/main" r:embed="rId3"/>
                    </a:ext>
                  </a:extLst>
                </a:blip>
              </a:buBlip>
            </a:pPr>
            <a:r>
              <a:rPr lang="en-IN" dirty="0"/>
              <a:t>Results</a:t>
            </a:r>
          </a:p>
          <a:p>
            <a:pPr marL="462280" indent="-462280">
              <a:buBlip>
                <a:blip r:embed="rId2">
                  <a:extLst>
                    <a:ext uri="{96DAC541-7B7A-43D3-8B79-37D633B846F1}">
                      <asvg:svgBlip xmlns:asvg="http://schemas.microsoft.com/office/drawing/2016/SVG/main" r:embed="rId3"/>
                    </a:ext>
                  </a:extLst>
                </a:blip>
              </a:buBlip>
            </a:pPr>
            <a:r>
              <a:rPr lang="en-IN" dirty="0"/>
              <a:t>Conclusion &amp; Future Works</a:t>
            </a:r>
          </a:p>
          <a:p>
            <a:pPr marL="462280" indent="-462280">
              <a:buBlip>
                <a:blip r:embed="rId2">
                  <a:extLst>
                    <a:ext uri="{96DAC541-7B7A-43D3-8B79-37D633B846F1}">
                      <asvg:svgBlip xmlns:asvg="http://schemas.microsoft.com/office/drawing/2016/SVG/main" r:embed="rId3"/>
                    </a:ext>
                  </a:extLst>
                </a:blip>
              </a:buBlip>
            </a:pPr>
            <a:r>
              <a:rPr lang="en-IN" dirty="0"/>
              <a:t>Published Paper status</a:t>
            </a:r>
          </a:p>
          <a:p>
            <a:pPr marL="462280" indent="-462280">
              <a:buBlip>
                <a:blip r:embed="rId2">
                  <a:extLst>
                    <a:ext uri="{96DAC541-7B7A-43D3-8B79-37D633B846F1}">
                      <asvg:svgBlip xmlns:asvg="http://schemas.microsoft.com/office/drawing/2016/SVG/main" r:embed="rId3"/>
                    </a:ext>
                  </a:extLst>
                </a:blip>
              </a:buBlip>
            </a:pPr>
            <a:r>
              <a:rPr lang="en-IN" dirty="0"/>
              <a:t>References</a:t>
            </a:r>
            <a:endParaRPr lang="en-US" dirty="0"/>
          </a:p>
          <a:p>
            <a:pPr marL="0" indent="0">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sp>
        <p:nvSpPr>
          <p:cNvPr id="3" name="Content Placeholder 2"/>
          <p:cNvSpPr>
            <a:spLocks noGrp="1"/>
          </p:cNvSpPr>
          <p:nvPr>
            <p:ph idx="1"/>
          </p:nvPr>
        </p:nvSpPr>
        <p:spPr/>
        <p:txBody>
          <a:bodyPr>
            <a:noAutofit/>
          </a:bodyPr>
          <a:lstStyle/>
          <a:p>
            <a:r>
              <a:rPr lang="en-US" sz="2400" dirty="0"/>
              <a:t>Data Acquisition: This step involves collecting images or video frames using a camera. It’s important to capture images under various conditions (e.g., different lighting, angles, and facial expressions) to ensure the system can recognize faces in diverse real-world environments. The images are labeled with the individual's identity and stored in a database for later use.</a:t>
            </a:r>
          </a:p>
          <a:p>
            <a:endParaRPr lang="en-US" sz="2400" dirty="0"/>
          </a:p>
          <a:p>
            <a:pPr lvl="1">
              <a:buNone/>
            </a:pPr>
            <a:endParaRPr lang="en-US" sz="2000" dirty="0"/>
          </a:p>
        </p:txBody>
      </p:sp>
      <p:pic>
        <p:nvPicPr>
          <p:cNvPr id="7" name="Picture 6">
            <a:extLst>
              <a:ext uri="{FF2B5EF4-FFF2-40B4-BE49-F238E27FC236}">
                <a16:creationId xmlns:a16="http://schemas.microsoft.com/office/drawing/2014/main" id="{C911D3C0-2B2B-59F3-16CE-0E27E314EFBF}"/>
              </a:ext>
            </a:extLst>
          </p:cNvPr>
          <p:cNvPicPr>
            <a:picLocks noChangeAspect="1"/>
          </p:cNvPicPr>
          <p:nvPr/>
        </p:nvPicPr>
        <p:blipFill>
          <a:blip r:embed="rId2"/>
          <a:stretch>
            <a:fillRect/>
          </a:stretch>
        </p:blipFill>
        <p:spPr>
          <a:xfrm>
            <a:off x="4290758" y="2955100"/>
            <a:ext cx="3610479" cy="2534004"/>
          </a:xfrm>
          <a:prstGeom prst="rect">
            <a:avLst/>
          </a:prstGeom>
        </p:spPr>
      </p:pic>
      <p:sp>
        <p:nvSpPr>
          <p:cNvPr id="9" name="TextBox 8">
            <a:extLst>
              <a:ext uri="{FF2B5EF4-FFF2-40B4-BE49-F238E27FC236}">
                <a16:creationId xmlns:a16="http://schemas.microsoft.com/office/drawing/2014/main" id="{7F8E7B40-B30F-4412-CD0F-2AEFF56473C1}"/>
              </a:ext>
            </a:extLst>
          </p:cNvPr>
          <p:cNvSpPr txBox="1"/>
          <p:nvPr/>
        </p:nvSpPr>
        <p:spPr>
          <a:xfrm>
            <a:off x="4422710" y="5638732"/>
            <a:ext cx="664106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 Image Acquisition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66DB9-F019-F326-810C-77C75139C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D5307A-6020-7F5B-F7B8-C074538D9682}"/>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26E8D7BB-86F3-EA17-8F65-96959F54DD5B}"/>
              </a:ext>
            </a:extLst>
          </p:cNvPr>
          <p:cNvSpPr>
            <a:spLocks noGrp="1"/>
          </p:cNvSpPr>
          <p:nvPr>
            <p:ph idx="1"/>
          </p:nvPr>
        </p:nvSpPr>
        <p:spPr/>
        <p:txBody>
          <a:bodyPr>
            <a:noAutofit/>
          </a:bodyPr>
          <a:lstStyle/>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Pre-processing: Pre-processing prepares the images for recognition by improving image quality and standardizing them. This includes converting images to grayscale to reduce complexity, resizing them to uniform dimensions, normalizing the brightness using histogram equalization, and removing noise to ensure the system can focus on important features of the face.</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US" sz="2000" dirty="0"/>
          </a:p>
        </p:txBody>
      </p:sp>
      <p:pic>
        <p:nvPicPr>
          <p:cNvPr id="5" name="Picture 4">
            <a:extLst>
              <a:ext uri="{FF2B5EF4-FFF2-40B4-BE49-F238E27FC236}">
                <a16:creationId xmlns:a16="http://schemas.microsoft.com/office/drawing/2014/main" id="{9152C9D3-0980-4ECA-2921-7323566A4A5E}"/>
              </a:ext>
            </a:extLst>
          </p:cNvPr>
          <p:cNvPicPr>
            <a:picLocks noChangeAspect="1"/>
          </p:cNvPicPr>
          <p:nvPr/>
        </p:nvPicPr>
        <p:blipFill>
          <a:blip r:embed="rId2"/>
          <a:stretch>
            <a:fillRect/>
          </a:stretch>
        </p:blipFill>
        <p:spPr>
          <a:xfrm>
            <a:off x="6086473" y="3419473"/>
            <a:ext cx="19053" cy="19053"/>
          </a:xfrm>
          <a:prstGeom prst="rect">
            <a:avLst/>
          </a:prstGeom>
        </p:spPr>
      </p:pic>
      <p:pic>
        <p:nvPicPr>
          <p:cNvPr id="4" name="Picture 3">
            <a:extLst>
              <a:ext uri="{FF2B5EF4-FFF2-40B4-BE49-F238E27FC236}">
                <a16:creationId xmlns:a16="http://schemas.microsoft.com/office/drawing/2014/main" id="{BBDFEFE5-717F-A529-D583-A0AD6939E3FB}"/>
              </a:ext>
            </a:extLst>
          </p:cNvPr>
          <p:cNvPicPr>
            <a:picLocks noChangeAspect="1"/>
          </p:cNvPicPr>
          <p:nvPr/>
        </p:nvPicPr>
        <p:blipFill>
          <a:blip r:embed="rId3"/>
          <a:stretch>
            <a:fillRect/>
          </a:stretch>
        </p:blipFill>
        <p:spPr>
          <a:xfrm>
            <a:off x="3062518" y="3189082"/>
            <a:ext cx="6458851" cy="2010056"/>
          </a:xfrm>
          <a:prstGeom prst="rect">
            <a:avLst/>
          </a:prstGeom>
        </p:spPr>
      </p:pic>
      <p:sp>
        <p:nvSpPr>
          <p:cNvPr id="7" name="TextBox 6">
            <a:extLst>
              <a:ext uri="{FF2B5EF4-FFF2-40B4-BE49-F238E27FC236}">
                <a16:creationId xmlns:a16="http://schemas.microsoft.com/office/drawing/2014/main" id="{C4963833-A46E-2E2B-BCA7-FD9769CDD889}"/>
              </a:ext>
            </a:extLst>
          </p:cNvPr>
          <p:cNvSpPr txBox="1"/>
          <p:nvPr/>
        </p:nvSpPr>
        <p:spPr>
          <a:xfrm>
            <a:off x="4222102" y="5405189"/>
            <a:ext cx="6298162" cy="369332"/>
          </a:xfrm>
          <a:prstGeom prst="rect">
            <a:avLst/>
          </a:prstGeom>
          <a:noFill/>
        </p:spPr>
        <p:txBody>
          <a:bodyPr wrap="square">
            <a:spAutoFit/>
          </a:bodyPr>
          <a:lstStyle/>
          <a:p>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Figure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r>
              <a:rPr lang="en-US" dirty="0">
                <a:solidFill>
                  <a:prstClr val="black"/>
                </a:solidFill>
                <a:latin typeface="Times New Roman" panose="02020603050405020304" pitchFamily="18" charset="0"/>
                <a:cs typeface="Times New Roman" panose="02020603050405020304" pitchFamily="18" charset="0"/>
              </a:rPr>
              <a:t>C</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onverting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images to grayscale </a:t>
            </a:r>
            <a:endParaRPr lang="en-US" dirty="0"/>
          </a:p>
        </p:txBody>
      </p:sp>
    </p:spTree>
    <p:extLst>
      <p:ext uri="{BB962C8B-B14F-4D97-AF65-F5344CB8AC3E}">
        <p14:creationId xmlns:p14="http://schemas.microsoft.com/office/powerpoint/2010/main" val="2286289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70D8E-EEB7-DAAA-ED1F-B9582E7DAB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A5996-A752-2E97-EECE-9720F507FDAD}"/>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98BC8B26-9799-F4DB-D491-544754EEB0A1}"/>
              </a:ext>
            </a:extLst>
          </p:cNvPr>
          <p:cNvSpPr>
            <a:spLocks noGrp="1"/>
          </p:cNvSpPr>
          <p:nvPr>
            <p:ph idx="1"/>
          </p:nvPr>
        </p:nvSpPr>
        <p:spPr/>
        <p:txBody>
          <a:bodyPr>
            <a:noAutofit/>
          </a:bodyPr>
          <a:lstStyle/>
          <a:p>
            <a:r>
              <a:rPr lang="en-US" sz="2400" dirty="0"/>
              <a:t>Face Detection Using HOG and SVM: This process detects faces within an image. The Histogram of Oriented Gradients (HOG) extracts edge and gradient information, while the Support Vector Machine (SVM) classifies the detected face from the background. This step helps the system focus on faces, eliminating unnecessary information in the image.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				</a:t>
            </a:r>
            <a:r>
              <a:rPr lang="en-US" sz="1800" b="1" dirty="0"/>
              <a:t>Table</a:t>
            </a:r>
            <a:r>
              <a:rPr lang="en-US" sz="1800" dirty="0"/>
              <a:t> : Face Detection Using HOG and SVM</a:t>
            </a:r>
          </a:p>
        </p:txBody>
      </p:sp>
      <p:pic>
        <p:nvPicPr>
          <p:cNvPr id="5" name="Picture 4">
            <a:extLst>
              <a:ext uri="{FF2B5EF4-FFF2-40B4-BE49-F238E27FC236}">
                <a16:creationId xmlns:a16="http://schemas.microsoft.com/office/drawing/2014/main" id="{59810F34-BAE9-FD3B-CAB4-AB21EA02A586}"/>
              </a:ext>
            </a:extLst>
          </p:cNvPr>
          <p:cNvPicPr>
            <a:picLocks noChangeAspect="1"/>
          </p:cNvPicPr>
          <p:nvPr/>
        </p:nvPicPr>
        <p:blipFill>
          <a:blip r:embed="rId2"/>
          <a:stretch>
            <a:fillRect/>
          </a:stretch>
        </p:blipFill>
        <p:spPr>
          <a:xfrm>
            <a:off x="6086473" y="3419473"/>
            <a:ext cx="19053" cy="19053"/>
          </a:xfrm>
          <a:prstGeom prst="rect">
            <a:avLst/>
          </a:prstGeom>
        </p:spPr>
      </p:pic>
      <p:pic>
        <p:nvPicPr>
          <p:cNvPr id="8" name="Picture 7">
            <a:extLst>
              <a:ext uri="{FF2B5EF4-FFF2-40B4-BE49-F238E27FC236}">
                <a16:creationId xmlns:a16="http://schemas.microsoft.com/office/drawing/2014/main" id="{2CBFDC6E-63CB-7228-9F35-CE804D6A8551}"/>
              </a:ext>
            </a:extLst>
          </p:cNvPr>
          <p:cNvPicPr>
            <a:picLocks noChangeAspect="1"/>
          </p:cNvPicPr>
          <p:nvPr/>
        </p:nvPicPr>
        <p:blipFill>
          <a:blip r:embed="rId3"/>
          <a:stretch>
            <a:fillRect/>
          </a:stretch>
        </p:blipFill>
        <p:spPr>
          <a:xfrm>
            <a:off x="2448217" y="2616362"/>
            <a:ext cx="7743825" cy="3256326"/>
          </a:xfrm>
          <a:prstGeom prst="rect">
            <a:avLst/>
          </a:prstGeom>
        </p:spPr>
      </p:pic>
    </p:spTree>
    <p:extLst>
      <p:ext uri="{BB962C8B-B14F-4D97-AF65-F5344CB8AC3E}">
        <p14:creationId xmlns:p14="http://schemas.microsoft.com/office/powerpoint/2010/main" val="1223495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ED4F2-13D7-71E7-31CC-A1364B4CEC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DDF16-BD77-53BB-4DB4-5103CE5D9E53}"/>
              </a:ext>
            </a:extLst>
          </p:cNvPr>
          <p:cNvSpPr>
            <a:spLocks noGrp="1"/>
          </p:cNvSpPr>
          <p:nvPr>
            <p:ph type="title"/>
          </p:nvPr>
        </p:nvSpPr>
        <p:spPr>
          <a:xfrm>
            <a:off x="-2" y="242090"/>
            <a:ext cx="12192000" cy="714892"/>
          </a:xfrm>
        </p:spPr>
        <p:txBody>
          <a:bodyPr anchor="t"/>
          <a:lstStyle/>
          <a:p>
            <a:r>
              <a:rPr lang="en-US" dirty="0" err="1"/>
              <a:t>Contd</a:t>
            </a:r>
            <a:r>
              <a:rPr lang="en-US" dirty="0"/>
              <a:t>…</a:t>
            </a:r>
          </a:p>
        </p:txBody>
      </p:sp>
      <p:sp>
        <p:nvSpPr>
          <p:cNvPr id="3" name="Content Placeholder 2">
            <a:extLst>
              <a:ext uri="{FF2B5EF4-FFF2-40B4-BE49-F238E27FC236}">
                <a16:creationId xmlns:a16="http://schemas.microsoft.com/office/drawing/2014/main" id="{2E26DF53-BF46-5D06-3A62-A52702DA88CA}"/>
              </a:ext>
            </a:extLst>
          </p:cNvPr>
          <p:cNvSpPr>
            <a:spLocks noGrp="1"/>
          </p:cNvSpPr>
          <p:nvPr>
            <p:ph idx="1"/>
          </p:nvPr>
        </p:nvSpPr>
        <p:spPr/>
        <p:txBody>
          <a:bodyPr/>
          <a:lstStyle/>
          <a:p>
            <a:pPr>
              <a:buNone/>
            </a:pPr>
            <a:endParaRPr lang="en-US" b="1" u="sng" dirty="0"/>
          </a:p>
          <a:p>
            <a:pPr>
              <a:buNone/>
            </a:pPr>
            <a:endParaRPr lang="en-US" dirty="0"/>
          </a:p>
        </p:txBody>
      </p:sp>
      <p:sp>
        <p:nvSpPr>
          <p:cNvPr id="5" name="TextBox 4">
            <a:extLst>
              <a:ext uri="{FF2B5EF4-FFF2-40B4-BE49-F238E27FC236}">
                <a16:creationId xmlns:a16="http://schemas.microsoft.com/office/drawing/2014/main" id="{2FC0A4B3-CB9E-8197-3169-CD2B754B8897}"/>
              </a:ext>
            </a:extLst>
          </p:cNvPr>
          <p:cNvSpPr txBox="1"/>
          <p:nvPr/>
        </p:nvSpPr>
        <p:spPr>
          <a:xfrm>
            <a:off x="382554" y="1231641"/>
            <a:ext cx="11112759" cy="4626908"/>
          </a:xfrm>
          <a:prstGeom prst="rect">
            <a:avLst/>
          </a:prstGeom>
          <a:noFill/>
        </p:spPr>
        <p:txBody>
          <a:bodyPr wrap="square">
            <a:spAutoFit/>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Possible use cases for hog face recognition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Access management using face recognition.</a:t>
            </a: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Near-range scenarios involving distances of 5 to 6 feet between the camera and the face of the person to be recognized.</a:t>
            </a:r>
          </a:p>
          <a:p>
            <a:pPr algn="l">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Successful recognition is restricted to 15 degrees of freedom in pitch, yaw, and roll for the face.</a:t>
            </a:r>
          </a:p>
          <a:p>
            <a:pPr algn="l"/>
            <a:endParaRPr lang="en-US" sz="2400" b="0" i="0" dirty="0">
              <a:solidFill>
                <a:srgbClr val="333333"/>
              </a:solidFill>
              <a:effectLst/>
              <a:latin typeface="Times New Roman" panose="02020603050405020304" pitchFamily="18" charset="0"/>
              <a:cs typeface="Times New Roman" panose="02020603050405020304" pitchFamily="18" charset="0"/>
            </a:endParaRPr>
          </a:p>
          <a:p>
            <a:pPr marL="342900" indent="-342900" algn="l">
              <a:spcAft>
                <a:spcPts val="750"/>
              </a:spcAft>
              <a:buFont typeface="Wingdings" panose="05000000000000000000" pitchFamily="2" charset="2"/>
              <a:buChar char="Ø"/>
            </a:pPr>
            <a:r>
              <a:rPr lang="en-US" sz="2400" b="0" i="0" dirty="0">
                <a:solidFill>
                  <a:srgbClr val="333333"/>
                </a:solidFill>
                <a:effectLst/>
                <a:latin typeface="Times New Roman" panose="02020603050405020304" pitchFamily="18" charset="0"/>
                <a:cs typeface="Times New Roman" panose="02020603050405020304" pitchFamily="18" charset="0"/>
              </a:rPr>
              <a:t>The entire face recognition solution is divided into following major modules:</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Face Capture</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Face Train</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Face Recognition</a:t>
            </a:r>
          </a:p>
          <a:p>
            <a:pPr algn="l">
              <a:buFont typeface="Arial" panose="020B0604020202020204" pitchFamily="34" charset="0"/>
              <a:buChar char="•"/>
            </a:pP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54755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F0706-BEE6-6ABB-DFFF-13F9326EA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EC2ECE-D469-8982-3241-C446C97E4D17}"/>
              </a:ext>
            </a:extLst>
          </p:cNvPr>
          <p:cNvSpPr>
            <a:spLocks noGrp="1"/>
          </p:cNvSpPr>
          <p:nvPr>
            <p:ph type="title"/>
          </p:nvPr>
        </p:nvSpPr>
        <p:spPr>
          <a:xfrm>
            <a:off x="-2" y="242090"/>
            <a:ext cx="12192000" cy="714892"/>
          </a:xfrm>
        </p:spPr>
        <p:txBody>
          <a:bodyPr anchor="t"/>
          <a:lstStyle/>
          <a:p>
            <a:r>
              <a:rPr lang="en-US" dirty="0" err="1"/>
              <a:t>Contd</a:t>
            </a:r>
            <a:r>
              <a:rPr lang="en-US" dirty="0"/>
              <a:t>…</a:t>
            </a:r>
          </a:p>
        </p:txBody>
      </p:sp>
      <p:sp>
        <p:nvSpPr>
          <p:cNvPr id="3" name="Content Placeholder 2">
            <a:extLst>
              <a:ext uri="{FF2B5EF4-FFF2-40B4-BE49-F238E27FC236}">
                <a16:creationId xmlns:a16="http://schemas.microsoft.com/office/drawing/2014/main" id="{4C762690-4CD6-6FD1-7682-91B72E3EE5A8}"/>
              </a:ext>
            </a:extLst>
          </p:cNvPr>
          <p:cNvSpPr>
            <a:spLocks noGrp="1"/>
          </p:cNvSpPr>
          <p:nvPr>
            <p:ph idx="1"/>
          </p:nvPr>
        </p:nvSpPr>
        <p:spPr/>
        <p:txBody>
          <a:bodyPr/>
          <a:lstStyle/>
          <a:p>
            <a:pPr>
              <a:buNone/>
            </a:pPr>
            <a:endParaRPr lang="en-US" b="1" u="sng" dirty="0"/>
          </a:p>
          <a:p>
            <a:pPr>
              <a:buNone/>
            </a:pPr>
            <a:endParaRPr lang="en-US" dirty="0"/>
          </a:p>
        </p:txBody>
      </p:sp>
      <p:sp>
        <p:nvSpPr>
          <p:cNvPr id="5" name="TextBox 4">
            <a:extLst>
              <a:ext uri="{FF2B5EF4-FFF2-40B4-BE49-F238E27FC236}">
                <a16:creationId xmlns:a16="http://schemas.microsoft.com/office/drawing/2014/main" id="{D841CDD2-D89F-65D9-1DDD-C93CF566A942}"/>
              </a:ext>
            </a:extLst>
          </p:cNvPr>
          <p:cNvSpPr txBox="1"/>
          <p:nvPr/>
        </p:nvSpPr>
        <p:spPr>
          <a:xfrm>
            <a:off x="354562" y="1203649"/>
            <a:ext cx="11112759" cy="2687915"/>
          </a:xfrm>
          <a:prstGeom prst="rect">
            <a:avLst/>
          </a:prstGeom>
          <a:noFill/>
        </p:spPr>
        <p:txBody>
          <a:bodyPr wrap="square">
            <a:spAutoFit/>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Face Capture</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spcAft>
                <a:spcPts val="750"/>
              </a:spcAft>
            </a:pPr>
            <a:r>
              <a:rPr lang="en-US" sz="2400" b="0" i="0" dirty="0">
                <a:solidFill>
                  <a:srgbClr val="333333"/>
                </a:solidFill>
                <a:effectLst/>
                <a:latin typeface="Times New Roman" panose="02020603050405020304" pitchFamily="18" charset="0"/>
                <a:cs typeface="Times New Roman" panose="02020603050405020304" pitchFamily="18" charset="0"/>
              </a:rPr>
              <a:t>How does face recognition work? The very first step in face recognition is to collect face samples. This is carried out in three basic steps as follows:</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Detect the face.</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Crop the cardinal section of the face.</a:t>
            </a:r>
          </a:p>
          <a:p>
            <a:pPr algn="l">
              <a:buFont typeface="+mj-lt"/>
              <a:buAutoNum type="arabicPeriod"/>
            </a:pPr>
            <a:r>
              <a:rPr lang="en-US" sz="2400" b="0" i="0" dirty="0">
                <a:solidFill>
                  <a:srgbClr val="333333"/>
                </a:solidFill>
                <a:effectLst/>
                <a:latin typeface="Times New Roman" panose="02020603050405020304" pitchFamily="18" charset="0"/>
                <a:cs typeface="Times New Roman" panose="02020603050405020304" pitchFamily="18" charset="0"/>
              </a:rPr>
              <a:t>Save the face image.</a:t>
            </a:r>
          </a:p>
          <a:p>
            <a:pPr algn="l"/>
            <a:endParaRPr lang="en-US" b="0" i="0" dirty="0">
              <a:solidFill>
                <a:srgbClr val="333333"/>
              </a:solidFill>
              <a:effectLst/>
              <a:latin typeface="martel"/>
            </a:endParaRPr>
          </a:p>
        </p:txBody>
      </p:sp>
      <p:pic>
        <p:nvPicPr>
          <p:cNvPr id="7" name="Picture 6">
            <a:extLst>
              <a:ext uri="{FF2B5EF4-FFF2-40B4-BE49-F238E27FC236}">
                <a16:creationId xmlns:a16="http://schemas.microsoft.com/office/drawing/2014/main" id="{9AAF50E4-4286-1882-D14C-C29ED8E8BB9C}"/>
              </a:ext>
            </a:extLst>
          </p:cNvPr>
          <p:cNvPicPr>
            <a:picLocks noChangeAspect="1"/>
          </p:cNvPicPr>
          <p:nvPr/>
        </p:nvPicPr>
        <p:blipFill>
          <a:blip r:embed="rId2"/>
          <a:stretch>
            <a:fillRect/>
          </a:stretch>
        </p:blipFill>
        <p:spPr>
          <a:xfrm>
            <a:off x="1833672" y="3794759"/>
            <a:ext cx="8154538" cy="1743318"/>
          </a:xfrm>
          <a:prstGeom prst="rect">
            <a:avLst/>
          </a:prstGeom>
        </p:spPr>
      </p:pic>
      <p:sp>
        <p:nvSpPr>
          <p:cNvPr id="9" name="TextBox 8">
            <a:extLst>
              <a:ext uri="{FF2B5EF4-FFF2-40B4-BE49-F238E27FC236}">
                <a16:creationId xmlns:a16="http://schemas.microsoft.com/office/drawing/2014/main" id="{8F90794E-07CA-AA60-EF85-1B370E2AE6DE}"/>
              </a:ext>
            </a:extLst>
          </p:cNvPr>
          <p:cNvSpPr txBox="1"/>
          <p:nvPr/>
        </p:nvSpPr>
        <p:spPr>
          <a:xfrm>
            <a:off x="3885989" y="5760721"/>
            <a:ext cx="6162868" cy="369332"/>
          </a:xfrm>
          <a:prstGeom prst="rect">
            <a:avLst/>
          </a:prstGeom>
          <a:noFill/>
        </p:spPr>
        <p:txBody>
          <a:bodyPr wrap="square">
            <a:spAutoFit/>
          </a:bodyPr>
          <a:lstStyle/>
          <a:p>
            <a:r>
              <a:rPr lang="en-US" b="1" dirty="0">
                <a:solidFill>
                  <a:srgbClr val="333333"/>
                </a:solidFill>
                <a:latin typeface="+mj-lt"/>
              </a:rPr>
              <a:t>Figure</a:t>
            </a:r>
            <a:r>
              <a:rPr lang="en-US" dirty="0">
                <a:solidFill>
                  <a:srgbClr val="333333"/>
                </a:solidFill>
                <a:latin typeface="+mj-lt"/>
              </a:rPr>
              <a:t> : </a:t>
            </a:r>
            <a:r>
              <a:rPr lang="en-US" b="0" i="0" dirty="0">
                <a:solidFill>
                  <a:srgbClr val="333333"/>
                </a:solidFill>
                <a:effectLst/>
                <a:latin typeface="+mj-lt"/>
              </a:rPr>
              <a:t>Sample face capture (Source: </a:t>
            </a:r>
            <a:r>
              <a:rPr lang="en-US" b="0" i="0" dirty="0" err="1">
                <a:solidFill>
                  <a:srgbClr val="333333"/>
                </a:solidFill>
                <a:effectLst/>
                <a:latin typeface="+mj-lt"/>
              </a:rPr>
              <a:t>eInfochips</a:t>
            </a:r>
            <a:r>
              <a:rPr lang="en-US" b="0" i="0" dirty="0">
                <a:solidFill>
                  <a:srgbClr val="333333"/>
                </a:solidFill>
                <a:effectLst/>
                <a:latin typeface="+mj-lt"/>
              </a:rPr>
              <a:t>)</a:t>
            </a:r>
            <a:endParaRPr lang="en-US" dirty="0">
              <a:latin typeface="+mj-lt"/>
            </a:endParaRPr>
          </a:p>
        </p:txBody>
      </p:sp>
    </p:spTree>
    <p:extLst>
      <p:ext uri="{BB962C8B-B14F-4D97-AF65-F5344CB8AC3E}">
        <p14:creationId xmlns:p14="http://schemas.microsoft.com/office/powerpoint/2010/main" val="3494293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ADE3-44A0-F3DF-C10D-F6930B37B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5477E-04CC-49CC-0E2C-BD83FFA35E4C}"/>
              </a:ext>
            </a:extLst>
          </p:cNvPr>
          <p:cNvSpPr>
            <a:spLocks noGrp="1"/>
          </p:cNvSpPr>
          <p:nvPr>
            <p:ph type="title"/>
          </p:nvPr>
        </p:nvSpPr>
        <p:spPr>
          <a:xfrm>
            <a:off x="-2" y="242090"/>
            <a:ext cx="12192000" cy="714892"/>
          </a:xfrm>
        </p:spPr>
        <p:txBody>
          <a:bodyPr anchor="t"/>
          <a:lstStyle/>
          <a:p>
            <a:r>
              <a:rPr lang="en-US" dirty="0" err="1"/>
              <a:t>Contd</a:t>
            </a:r>
            <a:r>
              <a:rPr lang="en-US" dirty="0"/>
              <a:t>…</a:t>
            </a:r>
          </a:p>
        </p:txBody>
      </p:sp>
      <p:sp>
        <p:nvSpPr>
          <p:cNvPr id="3" name="Content Placeholder 2">
            <a:extLst>
              <a:ext uri="{FF2B5EF4-FFF2-40B4-BE49-F238E27FC236}">
                <a16:creationId xmlns:a16="http://schemas.microsoft.com/office/drawing/2014/main" id="{93B8E17A-7992-49F4-C456-5F19C0477AA4}"/>
              </a:ext>
            </a:extLst>
          </p:cNvPr>
          <p:cNvSpPr>
            <a:spLocks noGrp="1"/>
          </p:cNvSpPr>
          <p:nvPr>
            <p:ph idx="1"/>
          </p:nvPr>
        </p:nvSpPr>
        <p:spPr>
          <a:xfrm>
            <a:off x="199504" y="1685108"/>
            <a:ext cx="11779135" cy="5394960"/>
          </a:xfrm>
        </p:spPr>
        <p:txBody>
          <a:bodyPr/>
          <a:lstStyle/>
          <a:p>
            <a:pPr>
              <a:buNone/>
            </a:pPr>
            <a:endParaRPr lang="en-US" b="1" u="sng" dirty="0"/>
          </a:p>
          <a:p>
            <a:pPr>
              <a:buNone/>
            </a:pPr>
            <a:endParaRPr lang="en-US" dirty="0"/>
          </a:p>
        </p:txBody>
      </p:sp>
      <p:sp>
        <p:nvSpPr>
          <p:cNvPr id="5" name="TextBox 4">
            <a:extLst>
              <a:ext uri="{FF2B5EF4-FFF2-40B4-BE49-F238E27FC236}">
                <a16:creationId xmlns:a16="http://schemas.microsoft.com/office/drawing/2014/main" id="{AC7F7357-771A-59AE-9D4D-A1820E8B34E9}"/>
              </a:ext>
            </a:extLst>
          </p:cNvPr>
          <p:cNvSpPr txBox="1"/>
          <p:nvPr/>
        </p:nvSpPr>
        <p:spPr>
          <a:xfrm>
            <a:off x="382555" y="1250302"/>
            <a:ext cx="11271380" cy="4462760"/>
          </a:xfrm>
          <a:prstGeom prst="rect">
            <a:avLst/>
          </a:prstGeom>
          <a:noFill/>
        </p:spPr>
        <p:txBody>
          <a:bodyPr wrap="square">
            <a:spAutoFit/>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Face Train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spcAft>
                <a:spcPts val="750"/>
              </a:spcAft>
            </a:pPr>
            <a:r>
              <a:rPr lang="en-US" sz="2400" b="0" i="0" dirty="0">
                <a:solidFill>
                  <a:srgbClr val="333333"/>
                </a:solidFill>
                <a:effectLst/>
                <a:latin typeface="Times New Roman" panose="02020603050405020304" pitchFamily="18" charset="0"/>
                <a:cs typeface="Times New Roman" panose="02020603050405020304" pitchFamily="18" charset="0"/>
              </a:rPr>
              <a:t>In this stage, features from images associated with each person are gathered. Later, a complete set of information from all of the stored images, isolated per person as a single SVM label, is trained to generate an SVM model.</a:t>
            </a:r>
          </a:p>
          <a:p>
            <a:pPr algn="l">
              <a:spcAft>
                <a:spcPts val="750"/>
              </a:spcAft>
            </a:pP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r>
              <a:rPr lang="en-US" sz="2400" b="1" i="0" dirty="0">
                <a:solidFill>
                  <a:srgbClr val="333333"/>
                </a:solidFill>
                <a:effectLst/>
                <a:latin typeface="Times New Roman" panose="02020603050405020304" pitchFamily="18" charset="0"/>
                <a:cs typeface="Times New Roman" panose="02020603050405020304" pitchFamily="18" charset="0"/>
              </a:rPr>
              <a:t>What are Support Vector Machines (SVMs)?</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spcAft>
                <a:spcPts val="750"/>
              </a:spcAft>
            </a:pPr>
            <a:r>
              <a:rPr lang="en-US" sz="2400" b="0" i="0" dirty="0">
                <a:solidFill>
                  <a:srgbClr val="333333"/>
                </a:solidFill>
                <a:effectLst/>
                <a:latin typeface="Times New Roman" panose="02020603050405020304" pitchFamily="18" charset="0"/>
                <a:cs typeface="Times New Roman" panose="02020603050405020304" pitchFamily="18" charset="0"/>
              </a:rPr>
              <a:t>Support vector machines (SVMs) are supervised machine learning models that divide and classify data.</a:t>
            </a:r>
            <a:endParaRPr lang="en-US" sz="2400" dirty="0">
              <a:solidFill>
                <a:srgbClr val="333333"/>
              </a:solidFill>
              <a:latin typeface="Times New Roman" panose="02020603050405020304" pitchFamily="18" charset="0"/>
              <a:cs typeface="Times New Roman" panose="02020603050405020304" pitchFamily="18" charset="0"/>
            </a:endParaRPr>
          </a:p>
          <a:p>
            <a:pPr algn="l"/>
            <a:r>
              <a:rPr lang="en-US" sz="2400" b="0" i="0" dirty="0">
                <a:solidFill>
                  <a:srgbClr val="333333"/>
                </a:solidFill>
                <a:effectLst/>
                <a:latin typeface="Times New Roman" panose="02020603050405020304" pitchFamily="18" charset="0"/>
                <a:cs typeface="Times New Roman" panose="02020603050405020304" pitchFamily="18" charset="0"/>
              </a:rPr>
              <a:t>SVMs are widely used for applications such as face detection, classification of images, handwriting recognition, etc. An SVM model can be considered as a point space wherein multiple classes are isolated using hyperplanes.</a:t>
            </a:r>
          </a:p>
        </p:txBody>
      </p:sp>
    </p:spTree>
    <p:extLst>
      <p:ext uri="{BB962C8B-B14F-4D97-AF65-F5344CB8AC3E}">
        <p14:creationId xmlns:p14="http://schemas.microsoft.com/office/powerpoint/2010/main" val="2376083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5235D-7B77-9427-EC76-56C5B8D5C7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00F08-141E-736C-1693-ED62EB424201}"/>
              </a:ext>
            </a:extLst>
          </p:cNvPr>
          <p:cNvSpPr>
            <a:spLocks noGrp="1"/>
          </p:cNvSpPr>
          <p:nvPr>
            <p:ph type="title"/>
          </p:nvPr>
        </p:nvSpPr>
        <p:spPr>
          <a:xfrm>
            <a:off x="-2" y="242090"/>
            <a:ext cx="12192000" cy="714892"/>
          </a:xfrm>
        </p:spPr>
        <p:txBody>
          <a:bodyPr anchor="t"/>
          <a:lstStyle/>
          <a:p>
            <a:r>
              <a:rPr lang="en-US" dirty="0" err="1"/>
              <a:t>Contd</a:t>
            </a:r>
            <a:r>
              <a:rPr lang="en-US" dirty="0"/>
              <a:t>…</a:t>
            </a:r>
          </a:p>
        </p:txBody>
      </p:sp>
      <p:sp>
        <p:nvSpPr>
          <p:cNvPr id="3" name="Content Placeholder 2">
            <a:extLst>
              <a:ext uri="{FF2B5EF4-FFF2-40B4-BE49-F238E27FC236}">
                <a16:creationId xmlns:a16="http://schemas.microsoft.com/office/drawing/2014/main" id="{66C37E9D-DD3B-33E0-C891-DBFFF78F1C7A}"/>
              </a:ext>
            </a:extLst>
          </p:cNvPr>
          <p:cNvSpPr>
            <a:spLocks noGrp="1"/>
          </p:cNvSpPr>
          <p:nvPr>
            <p:ph idx="1"/>
          </p:nvPr>
        </p:nvSpPr>
        <p:spPr/>
        <p:txBody>
          <a:bodyPr/>
          <a:lstStyle/>
          <a:p>
            <a:pPr>
              <a:buNone/>
            </a:pPr>
            <a:endParaRPr lang="en-US" b="1" u="sng" dirty="0"/>
          </a:p>
          <a:p>
            <a:pPr>
              <a:buNone/>
            </a:pPr>
            <a:endParaRPr lang="en-US" dirty="0"/>
          </a:p>
        </p:txBody>
      </p:sp>
      <p:pic>
        <p:nvPicPr>
          <p:cNvPr id="6146" name="Picture 2" descr="Block diagram of face training.">
            <a:extLst>
              <a:ext uri="{FF2B5EF4-FFF2-40B4-BE49-F238E27FC236}">
                <a16:creationId xmlns:a16="http://schemas.microsoft.com/office/drawing/2014/main" id="{CFAF2C8F-F420-0F0B-89CA-A83B6B7FA6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8488" y="2333625"/>
            <a:ext cx="5915025" cy="2190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03B4F6E-10F4-CB4D-DDF1-0B85D4C21DBA}"/>
              </a:ext>
            </a:extLst>
          </p:cNvPr>
          <p:cNvSpPr txBox="1"/>
          <p:nvPr/>
        </p:nvSpPr>
        <p:spPr>
          <a:xfrm>
            <a:off x="2997200" y="4880636"/>
            <a:ext cx="6940362"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Figure</a:t>
            </a:r>
            <a:r>
              <a:rPr lang="en-US" dirty="0">
                <a:latin typeface="Times New Roman" panose="02020603050405020304" pitchFamily="18" charset="0"/>
                <a:cs typeface="Times New Roman" panose="02020603050405020304" pitchFamily="18" charset="0"/>
              </a:rPr>
              <a:t> : Block diagram of face training (Source: </a:t>
            </a:r>
            <a:r>
              <a:rPr lang="en-US" dirty="0" err="1">
                <a:latin typeface="Times New Roman" panose="02020603050405020304" pitchFamily="18" charset="0"/>
                <a:cs typeface="Times New Roman" panose="02020603050405020304" pitchFamily="18" charset="0"/>
              </a:rPr>
              <a:t>eInfochips</a:t>
            </a:r>
            <a:r>
              <a:rPr lang="en-US" dirty="0">
                <a:latin typeface="Times New Roman" panose="02020603050405020304" pitchFamily="18" charset="0"/>
                <a:cs typeface="Times New Roman" panose="02020603050405020304" pitchFamily="18" charset="0"/>
              </a:rPr>
              <a:t>)</a:t>
            </a:r>
            <a:endParaRPr lang="en-US" dirty="0"/>
          </a:p>
        </p:txBody>
      </p:sp>
    </p:spTree>
    <p:extLst>
      <p:ext uri="{BB962C8B-B14F-4D97-AF65-F5344CB8AC3E}">
        <p14:creationId xmlns:p14="http://schemas.microsoft.com/office/powerpoint/2010/main" val="15148108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4BC8E-05C0-4E63-7AF0-C6660A8782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CCDE80-8CDC-F78D-2BF5-0C6FD2687CB2}"/>
              </a:ext>
            </a:extLst>
          </p:cNvPr>
          <p:cNvSpPr>
            <a:spLocks noGrp="1"/>
          </p:cNvSpPr>
          <p:nvPr>
            <p:ph type="title"/>
          </p:nvPr>
        </p:nvSpPr>
        <p:spPr>
          <a:xfrm>
            <a:off x="-2" y="242090"/>
            <a:ext cx="12192000" cy="714892"/>
          </a:xfrm>
        </p:spPr>
        <p:txBody>
          <a:bodyPr anchor="t"/>
          <a:lstStyle/>
          <a:p>
            <a:r>
              <a:rPr lang="en-US" dirty="0" err="1"/>
              <a:t>Contd</a:t>
            </a:r>
            <a:r>
              <a:rPr lang="en-US" dirty="0"/>
              <a:t>…</a:t>
            </a:r>
          </a:p>
        </p:txBody>
      </p:sp>
      <p:sp>
        <p:nvSpPr>
          <p:cNvPr id="3" name="Content Placeholder 2">
            <a:extLst>
              <a:ext uri="{FF2B5EF4-FFF2-40B4-BE49-F238E27FC236}">
                <a16:creationId xmlns:a16="http://schemas.microsoft.com/office/drawing/2014/main" id="{10998DDE-090F-1D39-5554-8EA170E2C918}"/>
              </a:ext>
            </a:extLst>
          </p:cNvPr>
          <p:cNvSpPr>
            <a:spLocks noGrp="1"/>
          </p:cNvSpPr>
          <p:nvPr>
            <p:ph idx="1"/>
          </p:nvPr>
        </p:nvSpPr>
        <p:spPr/>
        <p:txBody>
          <a:bodyPr/>
          <a:lstStyle/>
          <a:p>
            <a:pPr>
              <a:buNone/>
            </a:pPr>
            <a:endParaRPr lang="en-US" b="1" u="sng" dirty="0"/>
          </a:p>
          <a:p>
            <a:pPr>
              <a:buNone/>
            </a:pPr>
            <a:endParaRPr lang="en-US" dirty="0"/>
          </a:p>
        </p:txBody>
      </p:sp>
      <p:sp>
        <p:nvSpPr>
          <p:cNvPr id="5" name="TextBox 4">
            <a:extLst>
              <a:ext uri="{FF2B5EF4-FFF2-40B4-BE49-F238E27FC236}">
                <a16:creationId xmlns:a16="http://schemas.microsoft.com/office/drawing/2014/main" id="{4D5BC2BE-E2F8-269E-9DCD-75E240D3258A}"/>
              </a:ext>
            </a:extLst>
          </p:cNvPr>
          <p:cNvSpPr txBox="1"/>
          <p:nvPr/>
        </p:nvSpPr>
        <p:spPr>
          <a:xfrm>
            <a:off x="560613" y="5114390"/>
            <a:ext cx="6162868" cy="646331"/>
          </a:xfrm>
          <a:prstGeom prst="rect">
            <a:avLst/>
          </a:prstGeom>
          <a:noFill/>
        </p:spPr>
        <p:txBody>
          <a:bodyPr wrap="square">
            <a:spAutoFit/>
          </a:bodyPr>
          <a:lstStyle/>
          <a:p>
            <a:br>
              <a:rPr lang="en-US" dirty="0"/>
            </a:br>
            <a:endParaRPr lang="en-US" dirty="0"/>
          </a:p>
        </p:txBody>
      </p:sp>
      <p:sp>
        <p:nvSpPr>
          <p:cNvPr id="6" name="TextBox 5">
            <a:extLst>
              <a:ext uri="{FF2B5EF4-FFF2-40B4-BE49-F238E27FC236}">
                <a16:creationId xmlns:a16="http://schemas.microsoft.com/office/drawing/2014/main" id="{9B28707C-E2FE-7CB1-DC56-D8E797CD7E3A}"/>
              </a:ext>
            </a:extLst>
          </p:cNvPr>
          <p:cNvSpPr txBox="1"/>
          <p:nvPr/>
        </p:nvSpPr>
        <p:spPr>
          <a:xfrm>
            <a:off x="307910" y="1097280"/>
            <a:ext cx="11402007" cy="6208748"/>
          </a:xfrm>
          <a:prstGeom prst="rect">
            <a:avLst/>
          </a:prstGeom>
          <a:noFill/>
        </p:spPr>
        <p:txBody>
          <a:bodyPr wrap="square">
            <a:spAutoFit/>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Face Recognition</a:t>
            </a:r>
            <a:endParaRPr lang="en-US" sz="2400" b="0" i="0" dirty="0">
              <a:solidFill>
                <a:srgbClr val="333333"/>
              </a:solidFill>
              <a:effectLst/>
              <a:latin typeface="Times New Roman" panose="02020603050405020304" pitchFamily="18" charset="0"/>
              <a:cs typeface="Times New Roman" panose="02020603050405020304" pitchFamily="18" charset="0"/>
            </a:endParaRPr>
          </a:p>
          <a:p>
            <a:pPr algn="l">
              <a:spcAft>
                <a:spcPts val="750"/>
              </a:spcAft>
            </a:pPr>
            <a:r>
              <a:rPr lang="en-US" sz="2400" b="0" i="0" dirty="0">
                <a:solidFill>
                  <a:srgbClr val="333333"/>
                </a:solidFill>
                <a:effectLst/>
                <a:latin typeface="Times New Roman" panose="02020603050405020304" pitchFamily="18" charset="0"/>
                <a:cs typeface="Times New Roman" panose="02020603050405020304" pitchFamily="18" charset="0"/>
              </a:rPr>
              <a:t>The recognition of a face in a video sequence is split into three primary tasks: Face Detection, Face Prediction, and Face Tracking. The tasks performed in the Face Capture program are performed during face recognition as well. To recognize the face obtained, a vector of HOG features of the face is extracted. This vector is then used in the SVM model to determine a matching score for the input vector with each of the labels. The SVM returns the label with the maximum score, which represents the confidence to the closest match within the trained face data.</a:t>
            </a:r>
          </a:p>
          <a:p>
            <a:pPr algn="l">
              <a:spcAft>
                <a:spcPts val="750"/>
              </a:spcAft>
            </a:pPr>
            <a:endParaRPr lang="en-US" dirty="0">
              <a:solidFill>
                <a:srgbClr val="333333"/>
              </a:solidFill>
              <a:latin typeface="martel"/>
            </a:endParaRPr>
          </a:p>
          <a:p>
            <a:pPr algn="l">
              <a:spcAft>
                <a:spcPts val="750"/>
              </a:spcAft>
            </a:pPr>
            <a:endParaRPr lang="en-US" b="0" i="0" dirty="0">
              <a:solidFill>
                <a:srgbClr val="333333"/>
              </a:solidFill>
              <a:effectLst/>
              <a:latin typeface="martel"/>
            </a:endParaRPr>
          </a:p>
          <a:p>
            <a:pPr algn="l">
              <a:spcAft>
                <a:spcPts val="750"/>
              </a:spcAft>
            </a:pPr>
            <a:endParaRPr lang="en-US" dirty="0">
              <a:solidFill>
                <a:srgbClr val="333333"/>
              </a:solidFill>
              <a:latin typeface="martel"/>
            </a:endParaRPr>
          </a:p>
          <a:p>
            <a:pPr algn="l">
              <a:spcAft>
                <a:spcPts val="750"/>
              </a:spcAft>
            </a:pPr>
            <a:endParaRPr lang="en-US" dirty="0">
              <a:solidFill>
                <a:srgbClr val="333333"/>
              </a:solidFill>
              <a:latin typeface="martel"/>
            </a:endParaRPr>
          </a:p>
          <a:p>
            <a:pPr algn="l">
              <a:spcAft>
                <a:spcPts val="750"/>
              </a:spcAft>
            </a:pPr>
            <a:endParaRPr lang="en-US" b="0" i="0" dirty="0">
              <a:solidFill>
                <a:srgbClr val="333333"/>
              </a:solidFill>
              <a:effectLst/>
              <a:latin typeface="martel"/>
            </a:endParaRPr>
          </a:p>
          <a:p>
            <a:pPr algn="l">
              <a:spcAft>
                <a:spcPts val="750"/>
              </a:spcAft>
            </a:pPr>
            <a:r>
              <a:rPr lang="en-US" b="0" i="0" dirty="0">
                <a:solidFill>
                  <a:srgbClr val="333333"/>
                </a:solidFill>
                <a:effectLst/>
                <a:latin typeface="martel"/>
              </a:rPr>
              <a:t>			</a:t>
            </a:r>
            <a:r>
              <a:rPr lang="en-US" b="1" i="0" dirty="0">
                <a:solidFill>
                  <a:srgbClr val="333333"/>
                </a:solidFill>
                <a:effectLst/>
                <a:latin typeface="+mj-lt"/>
              </a:rPr>
              <a:t>Figure</a:t>
            </a:r>
            <a:r>
              <a:rPr lang="en-US" b="0" i="0" dirty="0">
                <a:solidFill>
                  <a:srgbClr val="333333"/>
                </a:solidFill>
                <a:effectLst/>
                <a:latin typeface="+mj-lt"/>
              </a:rPr>
              <a:t> : Block diagram of the face recognition process (Source: </a:t>
            </a:r>
            <a:r>
              <a:rPr lang="en-US" b="0" i="0" dirty="0" err="1">
                <a:solidFill>
                  <a:srgbClr val="333333"/>
                </a:solidFill>
                <a:effectLst/>
                <a:latin typeface="+mj-lt"/>
              </a:rPr>
              <a:t>eInfochips</a:t>
            </a:r>
            <a:r>
              <a:rPr lang="en-US" b="0" i="0" dirty="0">
                <a:solidFill>
                  <a:srgbClr val="333333"/>
                </a:solidFill>
                <a:effectLst/>
                <a:latin typeface="+mj-lt"/>
              </a:rPr>
              <a:t>)</a:t>
            </a:r>
            <a:endParaRPr lang="en-US" dirty="0">
              <a:solidFill>
                <a:srgbClr val="333333"/>
              </a:solidFill>
              <a:latin typeface="+mj-lt"/>
            </a:endParaRPr>
          </a:p>
          <a:p>
            <a:pPr algn="l">
              <a:spcAft>
                <a:spcPts val="750"/>
              </a:spcAft>
            </a:pPr>
            <a:endParaRPr lang="en-US" b="0" i="0" dirty="0">
              <a:solidFill>
                <a:srgbClr val="333333"/>
              </a:solidFill>
              <a:effectLst/>
              <a:latin typeface="martel"/>
            </a:endParaRPr>
          </a:p>
          <a:p>
            <a:pPr algn="l">
              <a:spcAft>
                <a:spcPts val="750"/>
              </a:spcAft>
            </a:pPr>
            <a:endParaRPr lang="en-US" b="0" i="0" dirty="0">
              <a:solidFill>
                <a:srgbClr val="333333"/>
              </a:solidFill>
              <a:effectLst/>
              <a:latin typeface="martel"/>
            </a:endParaRPr>
          </a:p>
        </p:txBody>
      </p:sp>
      <p:pic>
        <p:nvPicPr>
          <p:cNvPr id="8" name="Picture 7">
            <a:extLst>
              <a:ext uri="{FF2B5EF4-FFF2-40B4-BE49-F238E27FC236}">
                <a16:creationId xmlns:a16="http://schemas.microsoft.com/office/drawing/2014/main" id="{8E2D409E-AF0E-9C6E-ABD1-BFE470425E34}"/>
              </a:ext>
            </a:extLst>
          </p:cNvPr>
          <p:cNvPicPr>
            <a:picLocks noChangeAspect="1"/>
          </p:cNvPicPr>
          <p:nvPr/>
        </p:nvPicPr>
        <p:blipFill>
          <a:blip r:embed="rId2"/>
          <a:stretch>
            <a:fillRect/>
          </a:stretch>
        </p:blipFill>
        <p:spPr>
          <a:xfrm>
            <a:off x="2044832" y="4199862"/>
            <a:ext cx="8792802" cy="1829055"/>
          </a:xfrm>
          <a:prstGeom prst="rect">
            <a:avLst/>
          </a:prstGeom>
        </p:spPr>
      </p:pic>
    </p:spTree>
    <p:extLst>
      <p:ext uri="{BB962C8B-B14F-4D97-AF65-F5344CB8AC3E}">
        <p14:creationId xmlns:p14="http://schemas.microsoft.com/office/powerpoint/2010/main" val="10474131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94318-387E-8383-D2D5-266D07B82B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B9C9FF-AAA0-0898-2751-37FE5511EAEE}"/>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3EA207EC-05F0-00C9-F291-EFE210A165C9}"/>
              </a:ext>
            </a:extLst>
          </p:cNvPr>
          <p:cNvSpPr>
            <a:spLocks noGrp="1"/>
          </p:cNvSpPr>
          <p:nvPr>
            <p:ph idx="1"/>
          </p:nvPr>
        </p:nvSpPr>
        <p:spPr/>
        <p:txBody>
          <a:bodyPr>
            <a:noAutofit/>
          </a:bodyPr>
          <a:lstStyle/>
          <a:p>
            <a:r>
              <a:rPr lang="en-US" sz="2400" dirty="0"/>
              <a:t>Feature Extraction and Encoding Using ResNet-34: Once a face is detected, it is processed using ResNet-34, a deep learning model that extracts detailed features from the face. These features are encoded into a numerical vector (embedding) that uniquely represents the face, enabling the system to recognize individuals even in varying conditions like lighting or facial expressions.</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1800" dirty="0"/>
              <a:t>			</a:t>
            </a:r>
            <a:r>
              <a:rPr lang="en-US" sz="1800" b="1" dirty="0"/>
              <a:t>Figure</a:t>
            </a:r>
            <a:r>
              <a:rPr lang="en-US" sz="1800" dirty="0"/>
              <a:t> : Feature Extraction and Encoding Using ResNet-34</a:t>
            </a:r>
          </a:p>
        </p:txBody>
      </p:sp>
      <p:pic>
        <p:nvPicPr>
          <p:cNvPr id="6" name="Picture 5">
            <a:extLst>
              <a:ext uri="{FF2B5EF4-FFF2-40B4-BE49-F238E27FC236}">
                <a16:creationId xmlns:a16="http://schemas.microsoft.com/office/drawing/2014/main" id="{2D7C7276-44DF-5A55-65E1-4C14D1CACD6C}"/>
              </a:ext>
            </a:extLst>
          </p:cNvPr>
          <p:cNvPicPr>
            <a:picLocks noChangeAspect="1"/>
          </p:cNvPicPr>
          <p:nvPr/>
        </p:nvPicPr>
        <p:blipFill>
          <a:blip r:embed="rId2"/>
          <a:stretch>
            <a:fillRect/>
          </a:stretch>
        </p:blipFill>
        <p:spPr>
          <a:xfrm>
            <a:off x="1711723" y="3248025"/>
            <a:ext cx="8754697" cy="2614941"/>
          </a:xfrm>
          <a:prstGeom prst="rect">
            <a:avLst/>
          </a:prstGeom>
        </p:spPr>
      </p:pic>
    </p:spTree>
    <p:extLst>
      <p:ext uri="{BB962C8B-B14F-4D97-AF65-F5344CB8AC3E}">
        <p14:creationId xmlns:p14="http://schemas.microsoft.com/office/powerpoint/2010/main" val="2280922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8D054-21E3-C073-6BB4-34D214EF1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476EC0-3B59-F4C3-B3F1-83E0AC7E528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0DFB12D1-C758-326D-BA16-3AE59B8EE1FA}"/>
              </a:ext>
            </a:extLst>
          </p:cNvPr>
          <p:cNvSpPr>
            <a:spLocks noGrp="1"/>
          </p:cNvSpPr>
          <p:nvPr>
            <p:ph idx="1"/>
          </p:nvPr>
        </p:nvSpPr>
        <p:spPr/>
        <p:txBody>
          <a:bodyPr>
            <a:noAutofit/>
          </a:bodyPr>
          <a:lstStyle/>
          <a:p>
            <a:r>
              <a:rPr lang="en-US" sz="2400" dirty="0"/>
              <a:t>Face Matching: The feature vectors (encodings) of detected faces are compared to a database of stored face embeddings using Euclidean distance. If the distance is small, the system recognizes the face as a match. If it's large, the system considers the face unknown. The matching process helps identify individuals for attendance logging.</a:t>
            </a:r>
          </a:p>
          <a:p>
            <a:pPr marL="228600" marR="0" lvl="0" indent="-228600" algn="just"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Attendance Logging: Once a match is confirmed, the system automatically logs the individual’s attendance by recording their name, ID, and the time of recognition. This information is saved securely in a database or spreadsheet, providing an efficient, automated way to track attendance in real-time.</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US" sz="2000" dirty="0"/>
          </a:p>
        </p:txBody>
      </p:sp>
    </p:spTree>
    <p:extLst>
      <p:ext uri="{BB962C8B-B14F-4D97-AF65-F5344CB8AC3E}">
        <p14:creationId xmlns:p14="http://schemas.microsoft.com/office/powerpoint/2010/main" val="3505093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a:bodyPr>
          <a:lstStyle/>
          <a:p>
            <a:pPr marL="0" indent="0">
              <a:buNone/>
            </a:pPr>
            <a:r>
              <a:rPr lang="en-US" sz="2400" dirty="0"/>
              <a:t>	</a:t>
            </a:r>
            <a:r>
              <a:rPr lang="en-US" sz="2000" dirty="0"/>
              <a:t> Using technology for attendance systems is usually time-consuming and error-prone. Managing students and entering data of bulk students can be a time-consuming process and prone to data entry errors. In this purpose, we have designed a System to integrate face Detection and time-stamped based system which makes use of face detection and face recognition techniques to avoid the manual way of data entry. For face detection, we use HOG + SVM or CNN and for face recognition, we use Deep Metric Learning (ResNet-34). It performs a face matching using Euclidean distance-based face matching to the match detected faces to a database of stored faces thus producing a very good accuracy of face identification. This model is implemented in Python using </a:t>
            </a:r>
            <a:r>
              <a:rPr lang="en-US" sz="2000" dirty="0" err="1"/>
              <a:t>openCV</a:t>
            </a:r>
            <a:r>
              <a:rPr lang="en-US" sz="2000" dirty="0"/>
              <a:t> and </a:t>
            </a:r>
            <a:r>
              <a:rPr lang="en-US" sz="2000" dirty="0" err="1"/>
              <a:t>face_recognition</a:t>
            </a:r>
            <a:r>
              <a:rPr lang="en-US" sz="2000" dirty="0"/>
              <a:t> libraries. In addition, it implements an auto attendance mechanism by using the </a:t>
            </a:r>
            <a:r>
              <a:rPr lang="en-US" sz="2000" dirty="0" err="1"/>
              <a:t>OpenPyXL</a:t>
            </a:r>
            <a:r>
              <a:rPr lang="en-US" sz="2000" dirty="0"/>
              <a:t> library to input real time data into an Excel sheet. GUI based on </a:t>
            </a:r>
            <a:r>
              <a:rPr lang="en-US" sz="2000" dirty="0" err="1"/>
              <a:t>Tkinter</a:t>
            </a:r>
            <a:r>
              <a:rPr lang="en-US" sz="2000" dirty="0"/>
              <a:t> is included to improve usability, monitor attendance in real-time and track attendance. This flawless and secure identification makes the system a good recommendation for schools, organizations, and access control. This solution replaces manual entry of attendance therefore making attendance more efficient and minimizing errors while providing a practical output and automatic way of addressing attendance issues for different scenarios. </a:t>
            </a:r>
          </a:p>
          <a:p>
            <a:pPr marL="0" indent="0">
              <a:buNone/>
            </a:pPr>
            <a:r>
              <a:rPr lang="en-US" sz="2000" b="1" dirty="0"/>
              <a:t>Keywords</a:t>
            </a:r>
            <a:r>
              <a:rPr lang="en-US" sz="2000" dirty="0"/>
              <a:t>: HOG, SVM, CNN, ResNet-34, Euclidean Distance, KNN, </a:t>
            </a:r>
            <a:r>
              <a:rPr lang="en-US" sz="2000" dirty="0" err="1"/>
              <a:t>OpenPYXZ</a:t>
            </a:r>
            <a:r>
              <a:rPr lang="en-US" sz="2000" dirty="0"/>
              <a:t>. </a:t>
            </a:r>
            <a:endParaRPr lang="en-IN" sz="2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36554-3EEF-890B-6AE3-5439DBF352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F01A73-3E57-C723-4260-0DF252E93EE4}"/>
              </a:ext>
            </a:extLst>
          </p:cNvPr>
          <p:cNvSpPr>
            <a:spLocks noGrp="1"/>
          </p:cNvSpPr>
          <p:nvPr>
            <p:ph type="title"/>
          </p:nvPr>
        </p:nvSpPr>
        <p:spPr/>
        <p:txBody>
          <a:bodyPr/>
          <a:lstStyle/>
          <a:p>
            <a:r>
              <a:rPr lang="en-US" dirty="0"/>
              <a:t>Implementation</a:t>
            </a:r>
          </a:p>
        </p:txBody>
      </p:sp>
      <p:sp>
        <p:nvSpPr>
          <p:cNvPr id="3" name="Content Placeholder 2">
            <a:extLst>
              <a:ext uri="{FF2B5EF4-FFF2-40B4-BE49-F238E27FC236}">
                <a16:creationId xmlns:a16="http://schemas.microsoft.com/office/drawing/2014/main" id="{74B8511B-94E6-D5B2-D4E8-2211B3DC7518}"/>
              </a:ext>
            </a:extLst>
          </p:cNvPr>
          <p:cNvSpPr>
            <a:spLocks noGrp="1"/>
          </p:cNvSpPr>
          <p:nvPr>
            <p:ph idx="1"/>
          </p:nvPr>
        </p:nvSpPr>
        <p:spPr/>
        <p:txBody>
          <a:bodyPr>
            <a:noAutofit/>
          </a:bodyPr>
          <a:lstStyle/>
          <a:p>
            <a:r>
              <a:rPr lang="en-US" sz="2400" u="sng" dirty="0"/>
              <a:t>Implementation of the Face Recognition-based Attendance System</a:t>
            </a:r>
          </a:p>
          <a:p>
            <a:pPr marL="0" indent="0">
              <a:buNone/>
            </a:pPr>
            <a:r>
              <a:rPr lang="en-US" sz="2400" dirty="0"/>
              <a:t>Basic implementation of a Face Recognition-based Attendance System using Python, OpenCV, and a machine learning model for face recognition.</a:t>
            </a:r>
          </a:p>
          <a:p>
            <a:r>
              <a:rPr lang="en-US" sz="2400" b="1" dirty="0"/>
              <a:t>Requirements:</a:t>
            </a:r>
          </a:p>
          <a:p>
            <a:pPr>
              <a:buFont typeface="+mj-lt"/>
              <a:buAutoNum type="arabicPeriod"/>
            </a:pPr>
            <a:r>
              <a:rPr lang="en-US" sz="2400" b="1" dirty="0"/>
              <a:t>Python</a:t>
            </a:r>
            <a:r>
              <a:rPr lang="en-US" sz="2400" dirty="0"/>
              <a:t>: Programming language.</a:t>
            </a:r>
          </a:p>
          <a:p>
            <a:pPr>
              <a:buFont typeface="+mj-lt"/>
              <a:buAutoNum type="arabicPeriod"/>
            </a:pPr>
            <a:r>
              <a:rPr lang="en-US" sz="2400" b="1" dirty="0"/>
              <a:t>OpenCV</a:t>
            </a:r>
            <a:r>
              <a:rPr lang="en-US" sz="2400" dirty="0"/>
              <a:t>: For handling image capture and processing.</a:t>
            </a:r>
          </a:p>
          <a:p>
            <a:pPr>
              <a:buFont typeface="+mj-lt"/>
              <a:buAutoNum type="arabicPeriod"/>
            </a:pPr>
            <a:r>
              <a:rPr lang="en-US" sz="2400" b="1" dirty="0" err="1"/>
              <a:t>dlib</a:t>
            </a:r>
            <a:r>
              <a:rPr lang="en-US" sz="2400" dirty="0"/>
              <a:t> or </a:t>
            </a:r>
            <a:r>
              <a:rPr lang="en-US" sz="2400" b="1" dirty="0" err="1"/>
              <a:t>face_recognition</a:t>
            </a:r>
            <a:r>
              <a:rPr lang="en-US" sz="2400" dirty="0"/>
              <a:t>: For face detection and recognition.</a:t>
            </a:r>
          </a:p>
          <a:p>
            <a:pPr>
              <a:buFont typeface="+mj-lt"/>
              <a:buAutoNum type="arabicPeriod"/>
            </a:pPr>
            <a:r>
              <a:rPr lang="en-US" sz="2400" b="1" dirty="0"/>
              <a:t>Pandas</a:t>
            </a:r>
            <a:r>
              <a:rPr lang="en-US" sz="2400" dirty="0"/>
              <a:t>: For storing attendance in a CSV file.</a:t>
            </a:r>
          </a:p>
          <a:p>
            <a:pPr>
              <a:buFont typeface="+mj-lt"/>
              <a:buAutoNum type="arabicPeriod"/>
            </a:pPr>
            <a:r>
              <a:rPr lang="en-US" sz="2400" b="1" dirty="0" err="1"/>
              <a:t>Tkinter</a:t>
            </a:r>
            <a:r>
              <a:rPr lang="en-US" sz="2400" dirty="0"/>
              <a:t>: (optional) For creating a GUI.</a:t>
            </a:r>
          </a:p>
          <a:p>
            <a:endParaRPr lang="en-US" sz="2400" dirty="0"/>
          </a:p>
        </p:txBody>
      </p:sp>
    </p:spTree>
    <p:extLst>
      <p:ext uri="{BB962C8B-B14F-4D97-AF65-F5344CB8AC3E}">
        <p14:creationId xmlns:p14="http://schemas.microsoft.com/office/powerpoint/2010/main" val="1183092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65D22-B763-9F39-D44A-BF191CAB05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29FAF-3771-C76C-0FA9-AE2551E43AAA}"/>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12DC48AD-F4ED-15B3-5BC5-E4F051059DE4}"/>
              </a:ext>
            </a:extLst>
          </p:cNvPr>
          <p:cNvSpPr>
            <a:spLocks noGrp="1"/>
          </p:cNvSpPr>
          <p:nvPr>
            <p:ph idx="1"/>
          </p:nvPr>
        </p:nvSpPr>
        <p:spPr/>
        <p:txBody>
          <a:bodyPr>
            <a:noAutofit/>
          </a:bodyPr>
          <a:lstStyle/>
          <a:p>
            <a:r>
              <a:rPr lang="en-US" sz="2400" b="1" u="sng" dirty="0"/>
              <a:t>Steps:</a:t>
            </a:r>
          </a:p>
          <a:p>
            <a:pPr>
              <a:buFont typeface="+mj-lt"/>
              <a:buAutoNum type="arabicPeriod"/>
            </a:pPr>
            <a:r>
              <a:rPr lang="en-US" sz="2400" b="1" dirty="0"/>
              <a:t>Data Collection</a:t>
            </a:r>
            <a:r>
              <a:rPr lang="en-US" sz="2400" dirty="0"/>
              <a:t>: Capture images of people to create a dataset of faces.</a:t>
            </a:r>
          </a:p>
          <a:p>
            <a:pPr>
              <a:buFont typeface="+mj-lt"/>
              <a:buAutoNum type="arabicPeriod"/>
            </a:pPr>
            <a:r>
              <a:rPr lang="en-US" sz="2400" b="1" dirty="0"/>
              <a:t>Preprocessing</a:t>
            </a:r>
            <a:r>
              <a:rPr lang="en-US" sz="2400" dirty="0"/>
              <a:t>: Resize, convert images to grayscale, and detect faces.</a:t>
            </a:r>
          </a:p>
          <a:p>
            <a:pPr>
              <a:buFont typeface="+mj-lt"/>
              <a:buAutoNum type="arabicPeriod"/>
            </a:pPr>
            <a:r>
              <a:rPr lang="en-US" sz="2400" b="1" dirty="0"/>
              <a:t>Face Recognition Model</a:t>
            </a:r>
            <a:r>
              <a:rPr lang="en-US" sz="2400" dirty="0"/>
              <a:t>: Use machine learning models (SVM, CNN) or pre-trained models (</a:t>
            </a:r>
            <a:r>
              <a:rPr lang="en-US" sz="2400" dirty="0" err="1"/>
              <a:t>FaceNet</a:t>
            </a:r>
            <a:r>
              <a:rPr lang="en-US" sz="2400" dirty="0"/>
              <a:t>) for face matching.</a:t>
            </a:r>
          </a:p>
          <a:p>
            <a:pPr>
              <a:buFont typeface="+mj-lt"/>
              <a:buAutoNum type="arabicPeriod"/>
            </a:pPr>
            <a:r>
              <a:rPr lang="en-US" sz="2400" b="1" dirty="0"/>
              <a:t>Attendance Logging</a:t>
            </a:r>
            <a:r>
              <a:rPr lang="en-US" sz="2400" dirty="0"/>
              <a:t>: Log the detected faces in a database or an Excel sheet.</a:t>
            </a:r>
          </a:p>
          <a:p>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1800" dirty="0"/>
              <a:t>				</a:t>
            </a:r>
            <a:r>
              <a:rPr lang="en-US" sz="1800" b="1" dirty="0"/>
              <a:t>Figure</a:t>
            </a:r>
            <a:r>
              <a:rPr lang="en-US" sz="1800" dirty="0"/>
              <a:t> : Combination of HOG and SVM</a:t>
            </a:r>
          </a:p>
        </p:txBody>
      </p:sp>
      <p:pic>
        <p:nvPicPr>
          <p:cNvPr id="5" name="Picture 4">
            <a:extLst>
              <a:ext uri="{FF2B5EF4-FFF2-40B4-BE49-F238E27FC236}">
                <a16:creationId xmlns:a16="http://schemas.microsoft.com/office/drawing/2014/main" id="{448C3961-8F7C-D2CB-8676-1F02C87EDDD9}"/>
              </a:ext>
            </a:extLst>
          </p:cNvPr>
          <p:cNvPicPr>
            <a:picLocks noChangeAspect="1"/>
          </p:cNvPicPr>
          <p:nvPr/>
        </p:nvPicPr>
        <p:blipFill>
          <a:blip r:embed="rId2"/>
          <a:stretch>
            <a:fillRect/>
          </a:stretch>
        </p:blipFill>
        <p:spPr>
          <a:xfrm>
            <a:off x="3365774" y="3683413"/>
            <a:ext cx="5630061" cy="2269518"/>
          </a:xfrm>
          <a:prstGeom prst="rect">
            <a:avLst/>
          </a:prstGeom>
        </p:spPr>
      </p:pic>
    </p:spTree>
    <p:extLst>
      <p:ext uri="{BB962C8B-B14F-4D97-AF65-F5344CB8AC3E}">
        <p14:creationId xmlns:p14="http://schemas.microsoft.com/office/powerpoint/2010/main" val="144422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95102-03BB-FEEB-8AA7-C1BAABBCBE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2D35A-3E93-17AE-B110-DF4B6AF549D2}"/>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324598D-6414-4782-0DA6-F490221B3A5F}"/>
              </a:ext>
            </a:extLst>
          </p:cNvPr>
          <p:cNvSpPr>
            <a:spLocks noGrp="1"/>
          </p:cNvSpPr>
          <p:nvPr>
            <p:ph idx="1"/>
          </p:nvPr>
        </p:nvSpPr>
        <p:spPr/>
        <p:txBody>
          <a:bodyPr>
            <a:noAutofit/>
          </a:bodyPr>
          <a:lstStyle/>
          <a:p>
            <a:endParaRPr lang="en-US" sz="2400" dirty="0"/>
          </a:p>
          <a:p>
            <a:endParaRPr lang="en-US" sz="2400" dirty="0"/>
          </a:p>
        </p:txBody>
      </p:sp>
      <p:sp>
        <p:nvSpPr>
          <p:cNvPr id="8" name="TextBox 7">
            <a:extLst>
              <a:ext uri="{FF2B5EF4-FFF2-40B4-BE49-F238E27FC236}">
                <a16:creationId xmlns:a16="http://schemas.microsoft.com/office/drawing/2014/main" id="{C5D119B8-580F-A7F1-822C-64E76BDA0532}"/>
              </a:ext>
            </a:extLst>
          </p:cNvPr>
          <p:cNvSpPr txBox="1"/>
          <p:nvPr/>
        </p:nvSpPr>
        <p:spPr>
          <a:xfrm>
            <a:off x="298579" y="1212980"/>
            <a:ext cx="11476653" cy="4893647"/>
          </a:xfrm>
          <a:prstGeom prst="rect">
            <a:avLst/>
          </a:prstGeom>
          <a:noFill/>
        </p:spPr>
        <p:txBody>
          <a:bodyPr wrap="square">
            <a:spAutoFit/>
          </a:bodyPr>
          <a:lstStyle/>
          <a:p>
            <a:r>
              <a:rPr lang="en-US" sz="2400" b="1" dirty="0"/>
              <a:t># Importing necessary libraries</a:t>
            </a:r>
          </a:p>
          <a:p>
            <a:r>
              <a:rPr lang="en-US" sz="2400" dirty="0"/>
              <a:t>import cv2</a:t>
            </a:r>
          </a:p>
          <a:p>
            <a:r>
              <a:rPr lang="en-US" sz="2400" dirty="0"/>
              <a:t>import </a:t>
            </a:r>
            <a:r>
              <a:rPr lang="en-US" sz="2400" dirty="0" err="1"/>
              <a:t>face_recognition</a:t>
            </a:r>
            <a:endParaRPr lang="en-US" sz="2400" dirty="0"/>
          </a:p>
          <a:p>
            <a:r>
              <a:rPr lang="en-US" sz="2400" dirty="0"/>
              <a:t>import </a:t>
            </a:r>
            <a:r>
              <a:rPr lang="en-US" sz="2400" dirty="0" err="1"/>
              <a:t>numpy</a:t>
            </a:r>
            <a:r>
              <a:rPr lang="en-US" sz="2400" dirty="0"/>
              <a:t> as np</a:t>
            </a:r>
          </a:p>
          <a:p>
            <a:r>
              <a:rPr lang="en-US" sz="2400" dirty="0"/>
              <a:t>import pandas as pd</a:t>
            </a:r>
          </a:p>
          <a:p>
            <a:r>
              <a:rPr lang="en-US" sz="2400" dirty="0"/>
              <a:t>from datetime import datetime</a:t>
            </a:r>
          </a:p>
          <a:p>
            <a:endParaRPr lang="en-US" sz="2400" dirty="0"/>
          </a:p>
          <a:p>
            <a:r>
              <a:rPr lang="en-US" sz="2400" b="1" dirty="0"/>
              <a:t># Initialize the webcam</a:t>
            </a:r>
          </a:p>
          <a:p>
            <a:r>
              <a:rPr lang="en-US" sz="2400" dirty="0" err="1"/>
              <a:t>video_capture</a:t>
            </a:r>
            <a:r>
              <a:rPr lang="en-US" sz="2400" dirty="0"/>
              <a:t> = cv2.VideoCapture(0)</a:t>
            </a:r>
          </a:p>
          <a:p>
            <a:endParaRPr lang="en-US" sz="2400" dirty="0"/>
          </a:p>
          <a:p>
            <a:r>
              <a:rPr lang="en-US" sz="2400" b="1" dirty="0"/>
              <a:t># Load images and encode faces</a:t>
            </a:r>
          </a:p>
          <a:p>
            <a:r>
              <a:rPr lang="en-US" sz="2400" dirty="0" err="1"/>
              <a:t>known_face_encodings</a:t>
            </a:r>
            <a:r>
              <a:rPr lang="en-US" sz="2400" dirty="0"/>
              <a:t> = []</a:t>
            </a:r>
          </a:p>
          <a:p>
            <a:r>
              <a:rPr lang="en-US" sz="2400" dirty="0" err="1"/>
              <a:t>known_face_names</a:t>
            </a:r>
            <a:r>
              <a:rPr lang="en-US" sz="2400" dirty="0"/>
              <a:t> = []</a:t>
            </a:r>
          </a:p>
        </p:txBody>
      </p:sp>
    </p:spTree>
    <p:extLst>
      <p:ext uri="{BB962C8B-B14F-4D97-AF65-F5344CB8AC3E}">
        <p14:creationId xmlns:p14="http://schemas.microsoft.com/office/powerpoint/2010/main" val="2312189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12500-88C8-58C4-EAD5-CEC0F81274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4B118-10DC-7E48-436B-25B5833BD92C}"/>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C3F8CDC7-07B5-135F-9B62-C3E422B8A762}"/>
              </a:ext>
            </a:extLst>
          </p:cNvPr>
          <p:cNvSpPr>
            <a:spLocks noGrp="1"/>
          </p:cNvSpPr>
          <p:nvPr>
            <p:ph idx="1"/>
          </p:nvPr>
        </p:nvSpPr>
        <p:spPr/>
        <p:txBody>
          <a:bodyPr>
            <a:noAutofit/>
          </a:bodyPr>
          <a:lstStyle/>
          <a:p>
            <a:endParaRPr lang="en-US" sz="2400" dirty="0"/>
          </a:p>
          <a:p>
            <a:endParaRPr lang="en-US" sz="2400" dirty="0"/>
          </a:p>
        </p:txBody>
      </p:sp>
      <p:sp>
        <p:nvSpPr>
          <p:cNvPr id="5" name="TextBox 4">
            <a:extLst>
              <a:ext uri="{FF2B5EF4-FFF2-40B4-BE49-F238E27FC236}">
                <a16:creationId xmlns:a16="http://schemas.microsoft.com/office/drawing/2014/main" id="{120CA47A-3DEE-2DF0-3A3A-6D55D8D31A2D}"/>
              </a:ext>
            </a:extLst>
          </p:cNvPr>
          <p:cNvSpPr txBox="1"/>
          <p:nvPr/>
        </p:nvSpPr>
        <p:spPr>
          <a:xfrm>
            <a:off x="213361" y="1026367"/>
            <a:ext cx="11421912" cy="4524315"/>
          </a:xfrm>
          <a:prstGeom prst="rect">
            <a:avLst/>
          </a:prstGeom>
          <a:noFill/>
        </p:spPr>
        <p:txBody>
          <a:bodyPr wrap="square">
            <a:spAutoFit/>
          </a:bodyPr>
          <a:lstStyle/>
          <a:p>
            <a:r>
              <a:rPr lang="en-US" sz="2400" b="1" dirty="0"/>
              <a:t># Load a sample image and encode it</a:t>
            </a:r>
          </a:p>
          <a:p>
            <a:r>
              <a:rPr lang="en-US" sz="2400" dirty="0"/>
              <a:t>def </a:t>
            </a:r>
            <a:r>
              <a:rPr lang="en-US" sz="2400" dirty="0" err="1"/>
              <a:t>load_known_faces</a:t>
            </a:r>
            <a:r>
              <a:rPr lang="en-US" sz="2400" dirty="0"/>
              <a:t>():</a:t>
            </a:r>
          </a:p>
          <a:p>
            <a:r>
              <a:rPr lang="en-US" sz="2400" dirty="0"/>
              <a:t>    image = </a:t>
            </a:r>
            <a:r>
              <a:rPr lang="en-US" sz="2400" dirty="0" err="1"/>
              <a:t>face_recognition.load_image_file</a:t>
            </a:r>
            <a:r>
              <a:rPr lang="en-US" sz="2400" dirty="0"/>
              <a:t>("known_person.jpg")</a:t>
            </a:r>
          </a:p>
          <a:p>
            <a:r>
              <a:rPr lang="en-US" sz="2400" dirty="0"/>
              <a:t>    encoding = </a:t>
            </a:r>
            <a:r>
              <a:rPr lang="en-US" sz="2400" dirty="0" err="1"/>
              <a:t>face_recognition.face_encodings</a:t>
            </a:r>
            <a:r>
              <a:rPr lang="en-US" sz="2400" dirty="0"/>
              <a:t>(image)[0]</a:t>
            </a:r>
          </a:p>
          <a:p>
            <a:r>
              <a:rPr lang="en-US" sz="2400" dirty="0"/>
              <a:t>    </a:t>
            </a:r>
            <a:r>
              <a:rPr lang="en-US" sz="2400" dirty="0" err="1"/>
              <a:t>known_face_encodings.append</a:t>
            </a:r>
            <a:r>
              <a:rPr lang="en-US" sz="2400" dirty="0"/>
              <a:t>(encoding)</a:t>
            </a:r>
          </a:p>
          <a:p>
            <a:r>
              <a:rPr lang="en-US" sz="2400" dirty="0"/>
              <a:t>    </a:t>
            </a:r>
            <a:r>
              <a:rPr lang="en-US" sz="2400" dirty="0" err="1"/>
              <a:t>known_face_names.append</a:t>
            </a:r>
            <a:r>
              <a:rPr lang="en-US" sz="2400" dirty="0"/>
              <a:t>("Person Name")</a:t>
            </a:r>
          </a:p>
          <a:p>
            <a:endParaRPr lang="en-US" sz="2400" dirty="0"/>
          </a:p>
          <a:p>
            <a:r>
              <a:rPr lang="en-US" sz="2400" b="1" dirty="0"/>
              <a:t># Capture the image and detect faces in real-time</a:t>
            </a:r>
          </a:p>
          <a:p>
            <a:r>
              <a:rPr lang="en-US" sz="2400" dirty="0"/>
              <a:t>def </a:t>
            </a:r>
            <a:r>
              <a:rPr lang="en-US" sz="2400" dirty="0" err="1"/>
              <a:t>recognize_faces</a:t>
            </a:r>
            <a:r>
              <a:rPr lang="en-US" sz="2400" dirty="0"/>
              <a:t>(frame):</a:t>
            </a:r>
          </a:p>
          <a:p>
            <a:r>
              <a:rPr lang="en-US" sz="2400" dirty="0"/>
              <a:t>    # Convert image to RGB</a:t>
            </a:r>
          </a:p>
          <a:p>
            <a:r>
              <a:rPr lang="en-US" sz="2400" dirty="0"/>
              <a:t>    </a:t>
            </a:r>
            <a:r>
              <a:rPr lang="en-US" sz="2400" dirty="0" err="1"/>
              <a:t>rgb_frame</a:t>
            </a:r>
            <a:r>
              <a:rPr lang="en-US" sz="2400" dirty="0"/>
              <a:t> = frame[:, :, ::-1]    </a:t>
            </a:r>
          </a:p>
          <a:p>
            <a:r>
              <a:rPr lang="en-US" sz="2400" dirty="0"/>
              <a:t>    </a:t>
            </a:r>
            <a:endParaRPr lang="en-US" dirty="0"/>
          </a:p>
        </p:txBody>
      </p:sp>
    </p:spTree>
    <p:extLst>
      <p:ext uri="{BB962C8B-B14F-4D97-AF65-F5344CB8AC3E}">
        <p14:creationId xmlns:p14="http://schemas.microsoft.com/office/powerpoint/2010/main" val="27731619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D0409-B800-47AC-71C5-EDA0E97503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7CFE4E-79F1-000B-F398-E338EC4FDFA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49181F92-81AA-8285-F373-1AB89C6ED635}"/>
              </a:ext>
            </a:extLst>
          </p:cNvPr>
          <p:cNvSpPr>
            <a:spLocks noGrp="1"/>
          </p:cNvSpPr>
          <p:nvPr>
            <p:ph idx="1"/>
          </p:nvPr>
        </p:nvSpPr>
        <p:spPr/>
        <p:txBody>
          <a:bodyPr>
            <a:noAutofit/>
          </a:bodyPr>
          <a:lstStyle/>
          <a:p>
            <a:endParaRPr lang="en-US" sz="2400" dirty="0"/>
          </a:p>
          <a:p>
            <a:endParaRPr lang="en-US" sz="2400" dirty="0"/>
          </a:p>
        </p:txBody>
      </p:sp>
      <p:sp>
        <p:nvSpPr>
          <p:cNvPr id="5" name="TextBox 4">
            <a:extLst>
              <a:ext uri="{FF2B5EF4-FFF2-40B4-BE49-F238E27FC236}">
                <a16:creationId xmlns:a16="http://schemas.microsoft.com/office/drawing/2014/main" id="{FABA1A4E-4E22-412E-B854-6E47DD8DB919}"/>
              </a:ext>
            </a:extLst>
          </p:cNvPr>
          <p:cNvSpPr txBox="1"/>
          <p:nvPr/>
        </p:nvSpPr>
        <p:spPr>
          <a:xfrm>
            <a:off x="466531" y="1259633"/>
            <a:ext cx="10273004" cy="4985980"/>
          </a:xfrm>
          <a:prstGeom prst="rect">
            <a:avLst/>
          </a:prstGeom>
          <a:noFill/>
        </p:spPr>
        <p:txBody>
          <a:bodyPr wrap="square">
            <a:spAutoFit/>
          </a:bodyPr>
          <a:lstStyle/>
          <a:p>
            <a:r>
              <a:rPr lang="en-US" sz="2400" b="1" dirty="0"/>
              <a:t># Find all face locations and encodings</a:t>
            </a:r>
          </a:p>
          <a:p>
            <a:r>
              <a:rPr lang="en-US" sz="2400" dirty="0"/>
              <a:t>    </a:t>
            </a:r>
            <a:r>
              <a:rPr lang="en-US" sz="2400" dirty="0" err="1"/>
              <a:t>face_locations</a:t>
            </a:r>
            <a:r>
              <a:rPr lang="en-US" sz="2400" dirty="0"/>
              <a:t> = </a:t>
            </a:r>
            <a:r>
              <a:rPr lang="en-US" sz="2400" dirty="0" err="1"/>
              <a:t>face_recognition.face_locations</a:t>
            </a:r>
            <a:r>
              <a:rPr lang="en-US" sz="2400" dirty="0"/>
              <a:t>(</a:t>
            </a:r>
            <a:r>
              <a:rPr lang="en-US" sz="2400" dirty="0" err="1"/>
              <a:t>rgb_frame</a:t>
            </a:r>
            <a:r>
              <a:rPr lang="en-US" sz="2400" dirty="0"/>
              <a:t>)</a:t>
            </a:r>
          </a:p>
          <a:p>
            <a:r>
              <a:rPr lang="en-US" sz="2400" dirty="0"/>
              <a:t>    </a:t>
            </a:r>
            <a:r>
              <a:rPr lang="en-US" sz="2400" dirty="0" err="1"/>
              <a:t>face_encodings</a:t>
            </a:r>
            <a:r>
              <a:rPr lang="en-US" sz="2400" dirty="0"/>
              <a:t> = </a:t>
            </a:r>
            <a:r>
              <a:rPr lang="en-US" sz="2400" dirty="0" err="1"/>
              <a:t>face_recognition.face_encodings</a:t>
            </a:r>
            <a:r>
              <a:rPr lang="en-US" sz="2400" dirty="0"/>
              <a:t>(</a:t>
            </a:r>
            <a:r>
              <a:rPr lang="en-US" sz="2400" dirty="0" err="1"/>
              <a:t>rgb_frame</a:t>
            </a:r>
            <a:r>
              <a:rPr lang="en-US" sz="2400" dirty="0"/>
              <a:t>, </a:t>
            </a:r>
            <a:r>
              <a:rPr lang="en-US" sz="2400" dirty="0" err="1"/>
              <a:t>face_locations</a:t>
            </a:r>
            <a:r>
              <a:rPr lang="en-US" sz="2400" dirty="0"/>
              <a:t>)    </a:t>
            </a:r>
          </a:p>
          <a:p>
            <a:r>
              <a:rPr lang="en-US" sz="2400" dirty="0"/>
              <a:t>    return </a:t>
            </a:r>
            <a:r>
              <a:rPr lang="en-US" sz="2400" dirty="0" err="1"/>
              <a:t>face_locations</a:t>
            </a:r>
            <a:r>
              <a:rPr lang="en-US" sz="2400" dirty="0"/>
              <a:t>, </a:t>
            </a:r>
            <a:r>
              <a:rPr lang="en-US" sz="2400" dirty="0" err="1"/>
              <a:t>face_encodings</a:t>
            </a:r>
            <a:endParaRPr lang="en-US" sz="2400" b="1" dirty="0"/>
          </a:p>
          <a:p>
            <a:endParaRPr lang="en-US" sz="2400" b="1" dirty="0"/>
          </a:p>
          <a:p>
            <a:r>
              <a:rPr lang="en-US" sz="2400" b="1" dirty="0"/>
              <a:t># Mark attendance</a:t>
            </a:r>
          </a:p>
          <a:p>
            <a:r>
              <a:rPr lang="en-US" sz="2400" dirty="0"/>
              <a:t>def </a:t>
            </a:r>
            <a:r>
              <a:rPr lang="en-US" sz="2400" dirty="0" err="1"/>
              <a:t>mark_attendance</a:t>
            </a:r>
            <a:r>
              <a:rPr lang="en-US" sz="2400" dirty="0"/>
              <a:t>(name):</a:t>
            </a:r>
          </a:p>
          <a:p>
            <a:r>
              <a:rPr lang="en-US" sz="2400" dirty="0"/>
              <a:t>    with open("attendance.csv", "a") as f:</a:t>
            </a:r>
          </a:p>
          <a:p>
            <a:r>
              <a:rPr lang="en-US" sz="2400" dirty="0"/>
              <a:t>        now = </a:t>
            </a:r>
            <a:r>
              <a:rPr lang="en-US" sz="2400" dirty="0" err="1"/>
              <a:t>datetime.now</a:t>
            </a:r>
            <a:r>
              <a:rPr lang="en-US" sz="2400" dirty="0"/>
              <a:t>()</a:t>
            </a:r>
          </a:p>
          <a:p>
            <a:r>
              <a:rPr lang="en-US" sz="2400" dirty="0"/>
              <a:t>        </a:t>
            </a:r>
            <a:r>
              <a:rPr lang="en-US" sz="2400" dirty="0" err="1"/>
              <a:t>current_time</a:t>
            </a:r>
            <a:r>
              <a:rPr lang="en-US" sz="2400" dirty="0"/>
              <a:t> = </a:t>
            </a:r>
            <a:r>
              <a:rPr lang="en-US" sz="2400" dirty="0" err="1"/>
              <a:t>now.strftime</a:t>
            </a:r>
            <a:r>
              <a:rPr lang="en-US" sz="2400" dirty="0"/>
              <a:t>("%Y-%m-%d %H:%M:%S")</a:t>
            </a:r>
          </a:p>
          <a:p>
            <a:r>
              <a:rPr lang="en-US" sz="2400" dirty="0"/>
              <a:t>        </a:t>
            </a:r>
            <a:r>
              <a:rPr lang="en-US" sz="2400" dirty="0" err="1"/>
              <a:t>f.write</a:t>
            </a:r>
            <a:r>
              <a:rPr lang="en-US" sz="2400" dirty="0"/>
              <a:t>(f"{name},{</a:t>
            </a:r>
            <a:r>
              <a:rPr lang="en-US" sz="2400" dirty="0" err="1"/>
              <a:t>current_time</a:t>
            </a:r>
            <a:r>
              <a:rPr lang="en-US" sz="2400" dirty="0"/>
              <a:t>}\n")</a:t>
            </a:r>
          </a:p>
          <a:p>
            <a:endParaRPr lang="en-US" dirty="0"/>
          </a:p>
          <a:p>
            <a:r>
              <a:rPr lang="en-US" b="1" dirty="0"/>
              <a:t>        </a:t>
            </a:r>
          </a:p>
          <a:p>
            <a:r>
              <a:rPr lang="en-US" b="1" dirty="0"/>
              <a:t>        </a:t>
            </a:r>
          </a:p>
        </p:txBody>
      </p:sp>
    </p:spTree>
    <p:extLst>
      <p:ext uri="{BB962C8B-B14F-4D97-AF65-F5344CB8AC3E}">
        <p14:creationId xmlns:p14="http://schemas.microsoft.com/office/powerpoint/2010/main" val="13640889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B4726-180A-46D0-7DF0-51F3DCE9A5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045FD-6CD9-171F-A9E9-459B7937BCE3}"/>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E06BC326-F492-4D7A-7A9E-3B602642AC74}"/>
              </a:ext>
            </a:extLst>
          </p:cNvPr>
          <p:cNvSpPr>
            <a:spLocks noGrp="1"/>
          </p:cNvSpPr>
          <p:nvPr>
            <p:ph idx="1"/>
          </p:nvPr>
        </p:nvSpPr>
        <p:spPr/>
        <p:txBody>
          <a:bodyPr>
            <a:noAutofit/>
          </a:bodyPr>
          <a:lstStyle/>
          <a:p>
            <a:endParaRPr lang="en-US" sz="2400" dirty="0"/>
          </a:p>
          <a:p>
            <a:endParaRPr lang="en-US" sz="2400" dirty="0"/>
          </a:p>
        </p:txBody>
      </p:sp>
      <p:sp>
        <p:nvSpPr>
          <p:cNvPr id="5" name="TextBox 4">
            <a:extLst>
              <a:ext uri="{FF2B5EF4-FFF2-40B4-BE49-F238E27FC236}">
                <a16:creationId xmlns:a16="http://schemas.microsoft.com/office/drawing/2014/main" id="{3C93AAD2-AEFA-33DC-50E9-471052F0364C}"/>
              </a:ext>
            </a:extLst>
          </p:cNvPr>
          <p:cNvSpPr txBox="1"/>
          <p:nvPr/>
        </p:nvSpPr>
        <p:spPr>
          <a:xfrm>
            <a:off x="326571" y="1097279"/>
            <a:ext cx="11383347" cy="5262979"/>
          </a:xfrm>
          <a:prstGeom prst="rect">
            <a:avLst/>
          </a:prstGeom>
          <a:noFill/>
        </p:spPr>
        <p:txBody>
          <a:bodyPr wrap="square">
            <a:spAutoFit/>
          </a:bodyPr>
          <a:lstStyle/>
          <a:p>
            <a:r>
              <a:rPr lang="en-US" sz="2400" b="1" dirty="0"/>
              <a:t># Main program to start the webcam and check attendance</a:t>
            </a:r>
          </a:p>
          <a:p>
            <a:r>
              <a:rPr lang="en-US" sz="2400" dirty="0" err="1"/>
              <a:t>load_known_faces</a:t>
            </a:r>
            <a:r>
              <a:rPr lang="en-US" sz="2400" dirty="0"/>
              <a:t>()</a:t>
            </a:r>
          </a:p>
          <a:p>
            <a:r>
              <a:rPr lang="en-US" sz="2400" dirty="0"/>
              <a:t>while True:</a:t>
            </a:r>
          </a:p>
          <a:p>
            <a:r>
              <a:rPr lang="en-US" sz="2400" dirty="0"/>
              <a:t>    ret, frame = </a:t>
            </a:r>
            <a:r>
              <a:rPr lang="en-US" sz="2400" dirty="0" err="1"/>
              <a:t>video_capture.read</a:t>
            </a:r>
            <a:r>
              <a:rPr lang="en-US" sz="2400" dirty="0"/>
              <a:t>()</a:t>
            </a:r>
          </a:p>
          <a:p>
            <a:r>
              <a:rPr lang="en-US" sz="2400" dirty="0"/>
              <a:t>    </a:t>
            </a:r>
            <a:r>
              <a:rPr lang="en-US" sz="2400" dirty="0" err="1"/>
              <a:t>face_locations</a:t>
            </a:r>
            <a:r>
              <a:rPr lang="en-US" sz="2400" dirty="0"/>
              <a:t>, </a:t>
            </a:r>
            <a:r>
              <a:rPr lang="en-US" sz="2400" dirty="0" err="1"/>
              <a:t>face_encodings</a:t>
            </a:r>
            <a:r>
              <a:rPr lang="en-US" sz="2400" dirty="0"/>
              <a:t> = </a:t>
            </a:r>
            <a:r>
              <a:rPr lang="en-US" sz="2400" dirty="0" err="1"/>
              <a:t>face_recognition.face_locations</a:t>
            </a:r>
            <a:r>
              <a:rPr lang="en-US" sz="2400" dirty="0"/>
              <a:t>(frame), </a:t>
            </a:r>
            <a:r>
              <a:rPr lang="en-US" sz="2400" dirty="0" err="1"/>
              <a:t>face_recognition.face_encodings</a:t>
            </a:r>
            <a:r>
              <a:rPr lang="en-US" sz="2400" dirty="0"/>
              <a:t>(frame, </a:t>
            </a:r>
            <a:r>
              <a:rPr lang="en-US" sz="2400" dirty="0" err="1"/>
              <a:t>face_locations</a:t>
            </a:r>
            <a:r>
              <a:rPr lang="en-US" sz="2400" dirty="0"/>
              <a:t>)    </a:t>
            </a:r>
          </a:p>
          <a:p>
            <a:r>
              <a:rPr lang="en-US" sz="2400" dirty="0"/>
              <a:t>    for (top, right, bottom, left), </a:t>
            </a:r>
            <a:r>
              <a:rPr lang="en-US" sz="2400" dirty="0" err="1"/>
              <a:t>face_encoding</a:t>
            </a:r>
            <a:r>
              <a:rPr lang="en-US" sz="2400" dirty="0"/>
              <a:t> in zip(</a:t>
            </a:r>
            <a:r>
              <a:rPr lang="en-US" sz="2400" dirty="0" err="1"/>
              <a:t>face_locations</a:t>
            </a:r>
            <a:r>
              <a:rPr lang="en-US" sz="2400" dirty="0"/>
              <a:t>, </a:t>
            </a:r>
            <a:r>
              <a:rPr lang="en-US" sz="2400" dirty="0" err="1"/>
              <a:t>face_encodings</a:t>
            </a:r>
            <a:r>
              <a:rPr lang="en-US" sz="2400" dirty="0"/>
              <a:t>):</a:t>
            </a:r>
          </a:p>
          <a:p>
            <a:r>
              <a:rPr lang="en-US" sz="2400" dirty="0"/>
              <a:t>        matches = </a:t>
            </a:r>
            <a:r>
              <a:rPr lang="en-US" sz="2400" dirty="0" err="1"/>
              <a:t>face_recognition.compare_faces</a:t>
            </a:r>
            <a:r>
              <a:rPr lang="en-US" sz="2400" dirty="0"/>
              <a:t>(</a:t>
            </a:r>
            <a:r>
              <a:rPr lang="en-US" sz="2400" dirty="0" err="1"/>
              <a:t>known_face_encodings</a:t>
            </a:r>
            <a:r>
              <a:rPr lang="en-US" sz="2400" dirty="0"/>
              <a:t>, </a:t>
            </a:r>
            <a:r>
              <a:rPr lang="en-US" sz="2400" dirty="0" err="1"/>
              <a:t>face_encoding</a:t>
            </a:r>
            <a:r>
              <a:rPr lang="en-US" sz="2400" dirty="0"/>
              <a:t>)</a:t>
            </a:r>
          </a:p>
          <a:p>
            <a:r>
              <a:rPr lang="en-US" sz="2400" dirty="0"/>
              <a:t>        name = </a:t>
            </a:r>
            <a:r>
              <a:rPr lang="en-US" sz="2400" dirty="0" err="1"/>
              <a:t>known_face_names</a:t>
            </a:r>
            <a:r>
              <a:rPr lang="en-US" sz="2400" dirty="0"/>
              <a:t>[</a:t>
            </a:r>
            <a:r>
              <a:rPr lang="en-US" sz="2400" dirty="0" err="1"/>
              <a:t>matches.index</a:t>
            </a:r>
            <a:r>
              <a:rPr lang="en-US" sz="2400" dirty="0"/>
              <a:t>(True)] if True in matches else "Unknown"        </a:t>
            </a:r>
          </a:p>
          <a:p>
            <a:r>
              <a:rPr lang="en-US" sz="2400" dirty="0"/>
              <a:t>        if name != "Unknown":</a:t>
            </a:r>
          </a:p>
          <a:p>
            <a:r>
              <a:rPr lang="en-US" sz="2400" dirty="0"/>
              <a:t>            </a:t>
            </a:r>
            <a:r>
              <a:rPr lang="en-US" sz="2400" dirty="0" err="1"/>
              <a:t>mark_attendance</a:t>
            </a:r>
            <a:r>
              <a:rPr lang="en-US" sz="2400" dirty="0"/>
              <a:t>(name)</a:t>
            </a:r>
          </a:p>
        </p:txBody>
      </p:sp>
    </p:spTree>
    <p:extLst>
      <p:ext uri="{BB962C8B-B14F-4D97-AF65-F5344CB8AC3E}">
        <p14:creationId xmlns:p14="http://schemas.microsoft.com/office/powerpoint/2010/main" val="40762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68DBF-C325-48A3-30FD-B66598630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C4673-7D3A-1137-49AE-72DE6EB356AA}"/>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D357FC46-46B9-F4A1-DF25-F6566DABE068}"/>
              </a:ext>
            </a:extLst>
          </p:cNvPr>
          <p:cNvSpPr>
            <a:spLocks noGrp="1"/>
          </p:cNvSpPr>
          <p:nvPr>
            <p:ph idx="1"/>
          </p:nvPr>
        </p:nvSpPr>
        <p:spPr/>
        <p:txBody>
          <a:bodyPr>
            <a:noAutofit/>
          </a:bodyPr>
          <a:lstStyle/>
          <a:p>
            <a:endParaRPr lang="en-US" sz="2400" dirty="0"/>
          </a:p>
          <a:p>
            <a:endParaRPr lang="en-US" sz="2400" dirty="0"/>
          </a:p>
        </p:txBody>
      </p:sp>
      <p:sp>
        <p:nvSpPr>
          <p:cNvPr id="5" name="TextBox 4">
            <a:extLst>
              <a:ext uri="{FF2B5EF4-FFF2-40B4-BE49-F238E27FC236}">
                <a16:creationId xmlns:a16="http://schemas.microsoft.com/office/drawing/2014/main" id="{195374E0-FE74-B06D-7C60-322D19019509}"/>
              </a:ext>
            </a:extLst>
          </p:cNvPr>
          <p:cNvSpPr txBox="1"/>
          <p:nvPr/>
        </p:nvSpPr>
        <p:spPr>
          <a:xfrm>
            <a:off x="494523" y="1097279"/>
            <a:ext cx="10767526" cy="4154984"/>
          </a:xfrm>
          <a:prstGeom prst="rect">
            <a:avLst/>
          </a:prstGeom>
          <a:noFill/>
        </p:spPr>
        <p:txBody>
          <a:bodyPr wrap="square">
            <a:spAutoFit/>
          </a:bodyPr>
          <a:lstStyle/>
          <a:p>
            <a:r>
              <a:rPr lang="en-US" sz="2400" dirty="0"/>
              <a:t>cv2.rectangle(frame, (left, top), (right, bottom), (0, 0, 255), 2)</a:t>
            </a:r>
          </a:p>
          <a:p>
            <a:r>
              <a:rPr lang="en-US" sz="2400" dirty="0"/>
              <a:t>        cv2.putText(frame, name, (left, top - 10), cv2.FONT_HERSHEY_SIMPLEX, 0.9, (255, 255, 255), 2)</a:t>
            </a:r>
          </a:p>
          <a:p>
            <a:r>
              <a:rPr lang="en-US" sz="2400" dirty="0"/>
              <a:t>    </a:t>
            </a:r>
          </a:p>
          <a:p>
            <a:r>
              <a:rPr lang="en-US" sz="2400" dirty="0"/>
              <a:t>    cv2.imshow('Video', frame)</a:t>
            </a:r>
          </a:p>
          <a:p>
            <a:r>
              <a:rPr lang="en-US" sz="2400" dirty="0"/>
              <a:t>    if cv2.waitKey(1) &amp; 0xFF == </a:t>
            </a:r>
            <a:r>
              <a:rPr lang="en-US" sz="2400" dirty="0" err="1"/>
              <a:t>ord</a:t>
            </a:r>
            <a:r>
              <a:rPr lang="en-US" sz="2400" dirty="0"/>
              <a:t>('q'):</a:t>
            </a:r>
          </a:p>
          <a:p>
            <a:r>
              <a:rPr lang="en-US" sz="2400" dirty="0"/>
              <a:t>        break</a:t>
            </a:r>
          </a:p>
          <a:p>
            <a:endParaRPr lang="en-US" sz="2400" dirty="0"/>
          </a:p>
          <a:p>
            <a:r>
              <a:rPr lang="en-US" sz="2400" b="1" dirty="0"/>
              <a:t># Release the camera and close the window</a:t>
            </a:r>
          </a:p>
          <a:p>
            <a:r>
              <a:rPr lang="en-US" sz="2400" dirty="0" err="1"/>
              <a:t>video_capture.release</a:t>
            </a:r>
            <a:r>
              <a:rPr lang="en-US" sz="2400" dirty="0"/>
              <a:t>()</a:t>
            </a:r>
          </a:p>
          <a:p>
            <a:r>
              <a:rPr lang="en-US" sz="2400" dirty="0"/>
              <a:t>cv2.destroyAllWindows()</a:t>
            </a:r>
          </a:p>
        </p:txBody>
      </p:sp>
    </p:spTree>
    <p:extLst>
      <p:ext uri="{BB962C8B-B14F-4D97-AF65-F5344CB8AC3E}">
        <p14:creationId xmlns:p14="http://schemas.microsoft.com/office/powerpoint/2010/main" val="2039973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469CB-84CB-5E3C-9E3F-7BFB4F3142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FFF8C-E00D-618C-A932-B55D211C5AB8}"/>
              </a:ext>
            </a:extLst>
          </p:cNvPr>
          <p:cNvSpPr>
            <a:spLocks noGrp="1"/>
          </p:cNvSpPr>
          <p:nvPr>
            <p:ph type="title"/>
          </p:nvPr>
        </p:nvSpPr>
        <p:spPr/>
        <p:txBody>
          <a:bodyPr/>
          <a:lstStyle/>
          <a:p>
            <a:r>
              <a:rPr lang="en-US" dirty="0"/>
              <a:t>					Result</a:t>
            </a:r>
          </a:p>
        </p:txBody>
      </p:sp>
      <p:sp>
        <p:nvSpPr>
          <p:cNvPr id="3" name="Content Placeholder 2">
            <a:extLst>
              <a:ext uri="{FF2B5EF4-FFF2-40B4-BE49-F238E27FC236}">
                <a16:creationId xmlns:a16="http://schemas.microsoft.com/office/drawing/2014/main" id="{EFA277BC-C3CB-A30F-BF2D-EDFD4D890767}"/>
              </a:ext>
            </a:extLst>
          </p:cNvPr>
          <p:cNvSpPr>
            <a:spLocks noGrp="1"/>
          </p:cNvSpPr>
          <p:nvPr>
            <p:ph idx="1"/>
          </p:nvPr>
        </p:nvSpPr>
        <p:spPr/>
        <p:txBody>
          <a:bodyPr>
            <a:noAutofit/>
          </a:bodyPr>
          <a:lstStyle/>
          <a:p>
            <a:r>
              <a:rPr lang="en-US" sz="2000"/>
              <a:t>The attendance system captures images using a camera, detects faces (single or multiple), and applies face recognition algorithms like ResNet34 or HOG. It compares detected faces with a pre-stored database and logs attendance in an Excel sheet with names, timestamps, and dates. Unmatched faces are skipped or marked as "No Match.“</a:t>
            </a:r>
          </a:p>
          <a:p>
            <a:endParaRPr lang="en-US" sz="2000" dirty="0"/>
          </a:p>
        </p:txBody>
      </p:sp>
      <p:pic>
        <p:nvPicPr>
          <p:cNvPr id="5" name="Picture 4">
            <a:extLst>
              <a:ext uri="{FF2B5EF4-FFF2-40B4-BE49-F238E27FC236}">
                <a16:creationId xmlns:a16="http://schemas.microsoft.com/office/drawing/2014/main" id="{D6A80B7F-D1B1-972F-41DC-45E923A571D8}"/>
              </a:ext>
            </a:extLst>
          </p:cNvPr>
          <p:cNvPicPr>
            <a:picLocks noChangeAspect="1"/>
          </p:cNvPicPr>
          <p:nvPr/>
        </p:nvPicPr>
        <p:blipFill>
          <a:blip r:embed="rId2"/>
          <a:stretch>
            <a:fillRect/>
          </a:stretch>
        </p:blipFill>
        <p:spPr>
          <a:xfrm>
            <a:off x="1343025" y="2817085"/>
            <a:ext cx="4410075" cy="2943636"/>
          </a:xfrm>
          <a:prstGeom prst="rect">
            <a:avLst/>
          </a:prstGeom>
        </p:spPr>
      </p:pic>
      <p:pic>
        <p:nvPicPr>
          <p:cNvPr id="7" name="Picture 6">
            <a:extLst>
              <a:ext uri="{FF2B5EF4-FFF2-40B4-BE49-F238E27FC236}">
                <a16:creationId xmlns:a16="http://schemas.microsoft.com/office/drawing/2014/main" id="{150582FD-D368-7F86-23CA-BE537E0A24DD}"/>
              </a:ext>
            </a:extLst>
          </p:cNvPr>
          <p:cNvPicPr>
            <a:picLocks noChangeAspect="1"/>
          </p:cNvPicPr>
          <p:nvPr/>
        </p:nvPicPr>
        <p:blipFill>
          <a:blip r:embed="rId3"/>
          <a:stretch>
            <a:fillRect/>
          </a:stretch>
        </p:blipFill>
        <p:spPr>
          <a:xfrm>
            <a:off x="6772275" y="2797781"/>
            <a:ext cx="4410075" cy="2982244"/>
          </a:xfrm>
          <a:prstGeom prst="rect">
            <a:avLst/>
          </a:prstGeom>
        </p:spPr>
      </p:pic>
      <p:sp>
        <p:nvSpPr>
          <p:cNvPr id="9" name="TextBox 8">
            <a:extLst>
              <a:ext uri="{FF2B5EF4-FFF2-40B4-BE49-F238E27FC236}">
                <a16:creationId xmlns:a16="http://schemas.microsoft.com/office/drawing/2014/main" id="{DCE38DC7-45C6-05C2-7C37-D4223037F0CC}"/>
              </a:ext>
            </a:extLst>
          </p:cNvPr>
          <p:cNvSpPr txBox="1"/>
          <p:nvPr/>
        </p:nvSpPr>
        <p:spPr>
          <a:xfrm>
            <a:off x="1653850" y="5910349"/>
            <a:ext cx="9528499" cy="369332"/>
          </a:xfrm>
          <a:prstGeom prst="rect">
            <a:avLst/>
          </a:prstGeom>
          <a:noFill/>
        </p:spPr>
        <p:txBody>
          <a:bodyPr wrap="square">
            <a:spAutoFit/>
          </a:bodyPr>
          <a:lstStyle/>
          <a:p>
            <a:r>
              <a:rPr lang="en-US" b="1" dirty="0">
                <a:latin typeface="+mj-lt"/>
              </a:rPr>
              <a:t>Figure</a:t>
            </a:r>
            <a:r>
              <a:rPr lang="en-US" dirty="0">
                <a:latin typeface="+mj-lt"/>
              </a:rPr>
              <a:t> : Single Face </a:t>
            </a:r>
            <a:r>
              <a:rPr lang="en-US" dirty="0" err="1">
                <a:latin typeface="+mj-lt"/>
              </a:rPr>
              <a:t>Dectection</a:t>
            </a:r>
            <a:r>
              <a:rPr lang="en-US" dirty="0"/>
              <a:t>			</a:t>
            </a:r>
            <a:r>
              <a:rPr lang="fr-FR" b="1" dirty="0">
                <a:latin typeface="+mj-lt"/>
              </a:rPr>
              <a:t>Figure</a:t>
            </a:r>
            <a:r>
              <a:rPr lang="fr-FR" dirty="0">
                <a:latin typeface="+mj-lt"/>
              </a:rPr>
              <a:t> : Multiple Face </a:t>
            </a:r>
            <a:r>
              <a:rPr lang="fr-FR" dirty="0" err="1">
                <a:latin typeface="+mj-lt"/>
              </a:rPr>
              <a:t>Dectection</a:t>
            </a:r>
            <a:endParaRPr lang="en-US" dirty="0">
              <a:latin typeface="+mj-lt"/>
            </a:endParaRPr>
          </a:p>
        </p:txBody>
      </p:sp>
    </p:spTree>
    <p:extLst>
      <p:ext uri="{BB962C8B-B14F-4D97-AF65-F5344CB8AC3E}">
        <p14:creationId xmlns:p14="http://schemas.microsoft.com/office/powerpoint/2010/main" val="14336137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Research Paper</a:t>
            </a:r>
          </a:p>
        </p:txBody>
      </p:sp>
      <p:sp>
        <p:nvSpPr>
          <p:cNvPr id="3" name="Content Placeholder 2"/>
          <p:cNvSpPr>
            <a:spLocks noGrp="1"/>
          </p:cNvSpPr>
          <p:nvPr>
            <p:ph idx="1"/>
          </p:nvPr>
        </p:nvSpPr>
        <p:spPr/>
        <p:txBody>
          <a:bodyPr/>
          <a:lstStyle/>
          <a:p>
            <a:r>
              <a:rPr lang="en-US" dirty="0">
                <a:hlinkClick r:id="rId2"/>
              </a:rPr>
              <a:t>research paper</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a:buNone/>
            </a:pPr>
            <a:r>
              <a:rPr lang="en-US" dirty="0"/>
              <a:t>   The Face Recognition-Based Attendance System offers an innovative and efficient solution for automating attendance management. By leveraging advanced technologies like computer vision and machine learning, the system captures and recognizes individuals' faces in real-time using cameras. It eliminates the issues of manual attendance processes such as proxy attendance and errors, ensuring accurate, fast, and contactless attendance marking. The system stores attendance data securely and updates it automatically, providing an organized and efficient method for tracking attendance. Its modular and scalable architecture allows for easy integration with other platforms, making it an ideal solution for educational institutions and workplaces.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32759"/>
            <a:ext cx="12192000" cy="714892"/>
          </a:xfrm>
        </p:spPr>
        <p:txBody>
          <a:bodyPr/>
          <a:lstStyle/>
          <a:p>
            <a:r>
              <a:rPr lang="en-US" dirty="0"/>
              <a:t>Introduction</a:t>
            </a:r>
          </a:p>
        </p:txBody>
      </p:sp>
      <p:sp>
        <p:nvSpPr>
          <p:cNvPr id="3" name="Content Placeholder 2"/>
          <p:cNvSpPr>
            <a:spLocks noGrp="1"/>
          </p:cNvSpPr>
          <p:nvPr>
            <p:ph idx="1"/>
          </p:nvPr>
        </p:nvSpPr>
        <p:spPr/>
        <p:txBody>
          <a:bodyPr>
            <a:normAutofit lnSpcReduction="10000"/>
          </a:bodyPr>
          <a:lstStyle/>
          <a:p>
            <a:pPr indent="-381000">
              <a:buSzPct val="117000"/>
            </a:pPr>
            <a:r>
              <a:rPr lang="en-US" sz="2400" dirty="0"/>
              <a:t>Face recognition has rapidly evolved into an essential technology across various fields, including security, authentication, and attendance management.</a:t>
            </a:r>
          </a:p>
          <a:p>
            <a:pPr indent="-381000">
              <a:buSzPct val="117000"/>
            </a:pPr>
            <a:r>
              <a:rPr lang="en-US" sz="2400" dirty="0"/>
              <a:t>Unlike traditional methods, which rely on ID cards or fingerprint scans, face recognition provides a fast, accurate, and non-intrusive way to identify individuals.</a:t>
            </a:r>
          </a:p>
          <a:p>
            <a:pPr indent="-381000">
              <a:buSzPct val="117000"/>
            </a:pPr>
            <a:r>
              <a:rPr lang="en-US" sz="2400" dirty="0" err="1"/>
              <a:t>raditional</a:t>
            </a:r>
            <a:r>
              <a:rPr lang="en-US" sz="2400" dirty="0"/>
              <a:t> attendance marking methods, such as manual entry or fingerprint-based systems, have several limitations, including errors, fraud (proxy attendance), and inefficiencies.</a:t>
            </a:r>
          </a:p>
          <a:p>
            <a:pPr indent="-381000">
              <a:buSzPct val="117000"/>
            </a:pPr>
            <a:r>
              <a:rPr lang="en-US" sz="2400" dirty="0"/>
              <a:t>A face recognition-based attendance system eliminates these issues by automating the process and improving accuracy.</a:t>
            </a:r>
          </a:p>
          <a:p>
            <a:pPr marL="0" indent="0">
              <a:buSzPct val="117000"/>
              <a:buNone/>
            </a:pPr>
            <a:endParaRPr lang="en-US" sz="2400" dirty="0"/>
          </a:p>
          <a:p>
            <a:r>
              <a:rPr lang="en-US" sz="2400" b="1" dirty="0"/>
              <a:t>Types of Face Recognition Processes</a:t>
            </a:r>
            <a:endParaRPr lang="en-US" sz="2400" dirty="0"/>
          </a:p>
          <a:p>
            <a:pPr>
              <a:buFont typeface="Arial" panose="020B0604020202020204" pitchFamily="34" charset="0"/>
              <a:buChar char="•"/>
            </a:pPr>
            <a:r>
              <a:rPr lang="en-US" sz="2400" b="1" dirty="0"/>
              <a:t>Verification (One-to-One Matching):</a:t>
            </a:r>
            <a:r>
              <a:rPr lang="en-US" sz="2400" dirty="0"/>
              <a:t> Compares a detected face with a single stored face for authentication (e.g., unlocking devices).</a:t>
            </a:r>
          </a:p>
          <a:p>
            <a:pPr>
              <a:buFont typeface="Arial" panose="020B0604020202020204" pitchFamily="34" charset="0"/>
              <a:buChar char="•"/>
            </a:pPr>
            <a:r>
              <a:rPr lang="en-US" sz="2400" b="1" dirty="0"/>
              <a:t>Identification (One-to-Many Matching):</a:t>
            </a:r>
            <a:r>
              <a:rPr lang="en-US" sz="2400" dirty="0"/>
              <a:t> Matches a face against a database of faces, which is essential for attendance automation and security monitoring.</a:t>
            </a:r>
          </a:p>
          <a:p>
            <a:pPr indent="-381000">
              <a:buSzPct val="117000"/>
            </a:pPr>
            <a:endParaRPr lang="en-US" b="1" dirty="0"/>
          </a:p>
          <a:p>
            <a:pPr marL="0" indent="0">
              <a:buNone/>
            </a:pPr>
            <a:endParaRPr lang="en-US" sz="2800"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p>
        </p:txBody>
      </p:sp>
      <p:sp>
        <p:nvSpPr>
          <p:cNvPr id="3" name="Content Placeholder 2"/>
          <p:cNvSpPr>
            <a:spLocks noGrp="1"/>
          </p:cNvSpPr>
          <p:nvPr>
            <p:ph idx="1"/>
          </p:nvPr>
        </p:nvSpPr>
        <p:spPr/>
        <p:txBody>
          <a:bodyPr>
            <a:normAutofit/>
          </a:bodyPr>
          <a:lstStyle/>
          <a:p>
            <a:r>
              <a:rPr lang="en-US" sz="2400" dirty="0"/>
              <a:t>[1] P. Viola and M. Jones, “Robust Real-Time Face Detection,” International Journal of Computer Vision, vol. 57, no. 2, pp. 137–154, 2004.</a:t>
            </a:r>
          </a:p>
          <a:p>
            <a:r>
              <a:rPr lang="en-US" sz="2400" dirty="0"/>
              <a:t>[2] D. R. Schneiderman and T. Kanade, "A Robust Algorithm for Detecting Faces in Real-World Images," IEEE Transactions on Pattern Analysis and Machine Intelligence, vol. 24, no. 7, pp. 891–900, July 2002.</a:t>
            </a:r>
          </a:p>
          <a:p>
            <a:r>
              <a:rPr lang="en-US" sz="2400" dirty="0"/>
              <a:t>[3] F. Zhang, “A Review of Face Recognition Technology and Its Applications in Surveillance Systems,” International Journal of Computer Applications, vol. 48, no. 7, pp. 44–49, 2012.</a:t>
            </a:r>
          </a:p>
          <a:p>
            <a:r>
              <a:rPr lang="en-US" sz="2400" dirty="0"/>
              <a:t>[4] L. S. Oliveira, P. T. Rodrigues, and M. J. Neves, "Face Recognition Systems: A Survey," International Journal of Computer Science and Engineering, vol. 6, no. 9, pp. 2345–2352, 2013.</a:t>
            </a:r>
          </a:p>
          <a:p>
            <a:r>
              <a:rPr lang="en-US" sz="2400" dirty="0"/>
              <a:t>[5] H. T. Hu and Y. J. Xu, "A Face Recognition Attendance System Based on OpenCV," Proceedings of the International Conference on Information and Automation, pp. 1-5, 2015.</a:t>
            </a:r>
          </a:p>
          <a:p>
            <a:pPr>
              <a:buSzPct val="90000"/>
              <a:buNone/>
            </a:pPr>
            <a:endParaRPr lang="en-US" sz="2400" dirty="0"/>
          </a:p>
          <a:p>
            <a:endParaRPr lang="en-US" sz="2400" dirty="0"/>
          </a:p>
          <a:p>
            <a:pPr marL="577850" lvl="0" indent="-577850">
              <a:spcBef>
                <a:spcPts val="0"/>
              </a:spcBef>
              <a:buNone/>
            </a:pPr>
            <a:endParaRPr lang="en-US" sz="2400" dirty="0"/>
          </a:p>
          <a:p>
            <a:pPr marL="577850" indent="-577850">
              <a:buNone/>
            </a:pPr>
            <a:endParaRPr lang="en-IN" sz="24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r>
              <a:rPr lang="en-US" dirty="0"/>
              <a:t>…</a:t>
            </a:r>
            <a:endParaRPr lang="en-IN" dirty="0"/>
          </a:p>
        </p:txBody>
      </p:sp>
      <p:sp>
        <p:nvSpPr>
          <p:cNvPr id="3" name="Content Placeholder 2"/>
          <p:cNvSpPr>
            <a:spLocks noGrp="1"/>
          </p:cNvSpPr>
          <p:nvPr>
            <p:ph idx="1"/>
          </p:nvPr>
        </p:nvSpPr>
        <p:spPr/>
        <p:txBody>
          <a:bodyPr numCol="2">
            <a:noAutofit/>
          </a:bodyPr>
          <a:lstStyle/>
          <a:p>
            <a:pPr>
              <a:buNone/>
            </a:pPr>
            <a:endParaRPr lang="en-IN" dirty="0"/>
          </a:p>
          <a:p>
            <a:pPr>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882824041"/>
              </p:ext>
            </p:extLst>
          </p:nvPr>
        </p:nvGraphicFramePr>
        <p:xfrm>
          <a:off x="298580" y="1097279"/>
          <a:ext cx="11415749" cy="7968533"/>
        </p:xfrm>
        <a:graphic>
          <a:graphicData uri="http://schemas.openxmlformats.org/drawingml/2006/table">
            <a:tbl>
              <a:tblPr firstRow="1" bandRow="1">
                <a:tableStyleId>{2D5ABB26-0587-4C30-8999-92F81FD0307C}</a:tableStyleId>
              </a:tblPr>
              <a:tblGrid>
                <a:gridCol w="11415749">
                  <a:extLst>
                    <a:ext uri="{9D8B030D-6E8A-4147-A177-3AD203B41FA5}">
                      <a16:colId xmlns:a16="http://schemas.microsoft.com/office/drawing/2014/main" val="20001"/>
                    </a:ext>
                  </a:extLst>
                </a:gridCol>
              </a:tblGrid>
              <a:tr h="4553255">
                <a:tc>
                  <a:txBody>
                    <a:bodyPr/>
                    <a:lstStyle/>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works in multiple stages</a:t>
                      </a:r>
                      <a:r>
                        <a:rPr lang="en-US" sz="2400" dirty="0"/>
                        <a:t>:</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Face Detection: Identifies a face in an image or video stream.</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Feature Extraction: Extracts key facial features such as eyes, nose, and jawline.</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Face Encoding: Converts these features into a mathematical format for easy identification.</a:t>
                      </a:r>
                    </a:p>
                    <a:p>
                      <a:pPr marL="457200" indent="-457200">
                        <a:buFont typeface="+mj-lt"/>
                        <a:buAutoNum type="arabicParenR"/>
                      </a:pPr>
                      <a:r>
                        <a:rPr lang="en-US" sz="2400" dirty="0">
                          <a:latin typeface="Times New Roman" panose="02020603050405020304" pitchFamily="18" charset="0"/>
                          <a:cs typeface="Times New Roman" panose="02020603050405020304" pitchFamily="18" charset="0"/>
                        </a:rPr>
                        <a:t>Face Recognition &amp; Matching: Compares the detected face with stored database entries and marks attendance automatically.</a:t>
                      </a:r>
                    </a:p>
                    <a:p>
                      <a:pPr marL="0" indent="0">
                        <a:buFont typeface="+mj-lt"/>
                        <a:buNone/>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system updates attendance records in real-time by recognizing faces and storing the data in an Excel sheet or database.</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It eliminates the need for manual intervention, making the process faster and more reliable.</a:t>
                      </a:r>
                    </a:p>
                  </a:txBody>
                  <a:tcPr/>
                </a:tc>
                <a:extLst>
                  <a:ext uri="{0D108BD9-81ED-4DB2-BD59-A6C34878D82A}">
                    <a16:rowId xmlns:a16="http://schemas.microsoft.com/office/drawing/2014/main" val="10004"/>
                  </a:ext>
                </a:extLst>
              </a:tr>
              <a:tr h="1707639">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1707639">
                <a:tc>
                  <a:txBody>
                    <a:bodyPr/>
                    <a:lstStyle/>
                    <a:p>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51231"/>
            <a:ext cx="12192000" cy="714892"/>
          </a:xfrm>
        </p:spPr>
        <p:txBody>
          <a:bodyPr/>
          <a:lstStyle/>
          <a:p>
            <a:r>
              <a:rPr lang="en-US" b="1" dirty="0">
                <a:sym typeface="+mn-ea"/>
              </a:rPr>
              <a:t> </a:t>
            </a:r>
            <a:r>
              <a:rPr lang="en-US" dirty="0">
                <a:sym typeface="+mn-ea"/>
              </a:rPr>
              <a:t> Literature survey</a:t>
            </a:r>
            <a:endParaRPr lang="en-US" dirty="0"/>
          </a:p>
        </p:txBody>
      </p:sp>
      <p:sp>
        <p:nvSpPr>
          <p:cNvPr id="3" name="Content Placeholder 2"/>
          <p:cNvSpPr>
            <a:spLocks noGrp="1"/>
          </p:cNvSpPr>
          <p:nvPr>
            <p:ph idx="1"/>
          </p:nvPr>
        </p:nvSpPr>
        <p:spPr>
          <a:xfrm>
            <a:off x="206432" y="1115035"/>
            <a:ext cx="11779135" cy="5394960"/>
          </a:xfrm>
        </p:spPr>
        <p:txBody>
          <a:bodyPr>
            <a:normAutofit/>
          </a:bodyPr>
          <a:lstStyle/>
          <a:p>
            <a:r>
              <a:rPr lang="en-US" sz="2400" b="1" dirty="0"/>
              <a:t>Face Recognition-Based Attendance Monitoring System Using Raspberry Pi and OpenCV</a:t>
            </a:r>
            <a:endParaRPr lang="en-US" sz="2400" dirty="0"/>
          </a:p>
          <a:p>
            <a:pPr>
              <a:buFont typeface="Arial" panose="020B0604020202020204" pitchFamily="34" charset="0"/>
              <a:buChar char="•"/>
            </a:pPr>
            <a:r>
              <a:rPr lang="en-US" sz="2400" b="1" dirty="0"/>
              <a:t>Authors</a:t>
            </a:r>
            <a:r>
              <a:rPr lang="en-US" sz="2400" dirty="0"/>
              <a:t>: Omkar </a:t>
            </a:r>
            <a:r>
              <a:rPr lang="en-US" sz="2400" dirty="0" err="1"/>
              <a:t>Biradar</a:t>
            </a:r>
            <a:r>
              <a:rPr lang="en-US" sz="2400" dirty="0"/>
              <a:t>, Anurag </a:t>
            </a:r>
            <a:r>
              <a:rPr lang="en-US" sz="2400" dirty="0" err="1"/>
              <a:t>Bhave</a:t>
            </a:r>
            <a:r>
              <a:rPr lang="en-US" sz="2400" dirty="0"/>
              <a:t> (2019)</a:t>
            </a:r>
          </a:p>
          <a:p>
            <a:pPr>
              <a:buFont typeface="Arial" panose="020B0604020202020204" pitchFamily="34" charset="0"/>
              <a:buChar char="•"/>
            </a:pPr>
            <a:r>
              <a:rPr lang="en-US" sz="2400" dirty="0"/>
              <a:t>This system is designed to automate attendance marking using </a:t>
            </a:r>
            <a:r>
              <a:rPr lang="en-US" sz="2400" b="1" dirty="0"/>
              <a:t>Raspberry Pi and OpenCV</a:t>
            </a:r>
            <a:r>
              <a:rPr lang="en-US" sz="2400" dirty="0"/>
              <a:t>. A camera captures images of individuals (students/employees), detects faces, and compares them with stored records in a database.</a:t>
            </a:r>
          </a:p>
          <a:p>
            <a:pPr>
              <a:buFont typeface="Arial" panose="020B0604020202020204" pitchFamily="34" charset="0"/>
              <a:buChar char="•"/>
            </a:pPr>
            <a:r>
              <a:rPr lang="en-US" sz="2400" dirty="0"/>
              <a:t>The process consists of two main phases:</a:t>
            </a:r>
          </a:p>
          <a:p>
            <a:pPr marL="742950" lvl="1" indent="-285750">
              <a:buFont typeface="Arial" panose="020B0604020202020204" pitchFamily="34" charset="0"/>
              <a:buChar char="•"/>
            </a:pPr>
            <a:r>
              <a:rPr lang="en-US" b="1" dirty="0"/>
              <a:t>Pre-detection</a:t>
            </a:r>
            <a:r>
              <a:rPr lang="en-US" dirty="0"/>
              <a:t>: Face detection and alignment.</a:t>
            </a:r>
          </a:p>
          <a:p>
            <a:pPr marL="742950" lvl="1" indent="-285750">
              <a:buFont typeface="Arial" panose="020B0604020202020204" pitchFamily="34" charset="0"/>
              <a:buChar char="•"/>
            </a:pPr>
            <a:r>
              <a:rPr lang="en-US" b="1" dirty="0"/>
              <a:t>Post-detection</a:t>
            </a:r>
            <a:r>
              <a:rPr lang="en-US" dirty="0"/>
              <a:t>: Feature extraction and matching to verify identity.</a:t>
            </a:r>
          </a:p>
          <a:p>
            <a:pPr>
              <a:buFont typeface="Arial" panose="020B0604020202020204" pitchFamily="34" charset="0"/>
              <a:buChar char="•"/>
            </a:pPr>
            <a:r>
              <a:rPr lang="en-US" sz="2400" dirty="0"/>
              <a:t>Image </a:t>
            </a:r>
            <a:r>
              <a:rPr lang="en-US" sz="2400" b="1" dirty="0"/>
              <a:t>normalization techniques</a:t>
            </a:r>
            <a:r>
              <a:rPr lang="en-US" sz="2400" dirty="0"/>
              <a:t> improve accuracy. Attendance is then </a:t>
            </a:r>
            <a:r>
              <a:rPr lang="en-US" sz="2400" b="1" dirty="0"/>
              <a:t>updated on a web interface</a:t>
            </a:r>
            <a:r>
              <a:rPr lang="en-US" sz="2400" dirty="0"/>
              <a:t>, making tracking and monitoring easier.</a:t>
            </a:r>
          </a:p>
          <a:p>
            <a:pPr lvl="0" indent="-381000">
              <a:spcBef>
                <a:spcPts val="0"/>
              </a:spcBef>
              <a:buSzPts val="2400"/>
              <a:buNone/>
            </a:pPr>
            <a:endParaRPr lang="en-US" sz="2400" dirty="0"/>
          </a:p>
          <a:p>
            <a:endParaRPr lang="en-US" sz="3200" dirty="0"/>
          </a:p>
          <a:p>
            <a:pPr marL="457200" lvl="0" indent="-381000">
              <a:buSzPts val="2400"/>
              <a:buNone/>
            </a:pPr>
            <a:endParaRPr lang="en-US" sz="3200" dirty="0"/>
          </a:p>
          <a:p>
            <a:pPr>
              <a:buNone/>
            </a:pPr>
            <a:endParaRPr lang="en-US" sz="3600" dirty="0">
              <a:solidFill>
                <a:srgbClr val="FF0000"/>
              </a:solidFill>
            </a:endParaRP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a:bodyPr>
          <a:lstStyle/>
          <a:p>
            <a:pPr>
              <a:lnSpc>
                <a:spcPct val="110000"/>
              </a:lnSpc>
            </a:pPr>
            <a:r>
              <a:rPr lang="en-US" sz="2400" dirty="0"/>
              <a:t>Automated Attendance System Using Face </a:t>
            </a:r>
            <a:r>
              <a:rPr lang="en-US" sz="2400" dirty="0" err="1"/>
              <a:t>RecognitionAuthors</a:t>
            </a:r>
            <a:r>
              <a:rPr lang="en-US" sz="2400" dirty="0"/>
              <a:t>: Akshara Jadhav, Akshay Jadhav, Tushar </a:t>
            </a:r>
            <a:r>
              <a:rPr lang="en-US" sz="2400" dirty="0" err="1"/>
              <a:t>Ladhe</a:t>
            </a:r>
            <a:r>
              <a:rPr lang="en-US" sz="2400" dirty="0"/>
              <a:t>, Krishna </a:t>
            </a:r>
            <a:r>
              <a:rPr lang="en-US" sz="2400" dirty="0" err="1"/>
              <a:t>Yeolekar</a:t>
            </a:r>
            <a:r>
              <a:rPr lang="en-US" sz="2400" dirty="0"/>
              <a:t> (2017)</a:t>
            </a:r>
          </a:p>
          <a:p>
            <a:pPr>
              <a:lnSpc>
                <a:spcPct val="110000"/>
              </a:lnSpc>
            </a:pPr>
            <a:r>
              <a:rPr lang="en-US" sz="2400" dirty="0"/>
              <a:t>This study focuses on a real-time face recognition system that marks attendance as students enter a classroom. It improves security and efficiency by eliminating manual roll calls.</a:t>
            </a:r>
          </a:p>
          <a:p>
            <a:pPr>
              <a:lnSpc>
                <a:spcPct val="110000"/>
              </a:lnSpc>
            </a:pPr>
            <a:r>
              <a:rPr lang="en-US" sz="2400" dirty="0"/>
              <a:t>The system uses Principal Component Analysis (PCA), a machine learning technique that helps improve recognition accuracy while reducing false positives.</a:t>
            </a:r>
          </a:p>
          <a:p>
            <a:pPr>
              <a:lnSpc>
                <a:spcPct val="110000"/>
              </a:lnSpc>
            </a:pPr>
            <a:r>
              <a:rPr lang="en-US" sz="2400" dirty="0"/>
              <a:t>A major challenge is limited recognition ability when students change their appearance (e.g., hairstyle, beard). Additionally, it can only recognize faces within a 30-degree angle variation, making it less flexible in dynamic environments. </a:t>
            </a:r>
          </a:p>
          <a:p>
            <a:pPr>
              <a:buNone/>
            </a:pPr>
            <a:endParaRPr lang="en-US" sz="2400" dirty="0"/>
          </a:p>
          <a:p>
            <a:endParaRPr lang="en-US" sz="2400" dirty="0"/>
          </a:p>
          <a:p>
            <a:endParaRPr lang="en-US" sz="2400" dirty="0"/>
          </a:p>
          <a:p>
            <a:endParaRPr lang="en-US" sz="2400" dirty="0"/>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a:bodyPr>
          <a:lstStyle/>
          <a:p>
            <a:pPr>
              <a:lnSpc>
                <a:spcPct val="100000"/>
              </a:lnSpc>
              <a:spcBef>
                <a:spcPts val="0"/>
              </a:spcBef>
            </a:pPr>
            <a:r>
              <a:rPr lang="en-US" sz="2400" dirty="0"/>
              <a:t>Face Recognition-Based Attendance Marking </a:t>
            </a:r>
            <a:r>
              <a:rPr lang="en-US" sz="2400" dirty="0" err="1"/>
              <a:t>SystemAuthors</a:t>
            </a:r>
            <a:r>
              <a:rPr lang="en-US" sz="2400" dirty="0"/>
              <a:t>: </a:t>
            </a:r>
            <a:r>
              <a:rPr lang="en-US" sz="2400" dirty="0" err="1"/>
              <a:t>Senthamil</a:t>
            </a:r>
            <a:r>
              <a:rPr lang="en-US" sz="2400" dirty="0"/>
              <a:t> Selvi, </a:t>
            </a:r>
            <a:r>
              <a:rPr lang="en-US" sz="2400" dirty="0" err="1"/>
              <a:t>Chitrakala</a:t>
            </a:r>
            <a:r>
              <a:rPr lang="en-US" sz="2400" dirty="0"/>
              <a:t>, Antony </a:t>
            </a:r>
            <a:r>
              <a:rPr lang="en-US" sz="2400" dirty="0" err="1"/>
              <a:t>Jenitha</a:t>
            </a:r>
            <a:r>
              <a:rPr lang="en-US" sz="2400" dirty="0"/>
              <a:t> (2014)</a:t>
            </a:r>
          </a:p>
          <a:p>
            <a:pPr>
              <a:lnSpc>
                <a:spcPct val="100000"/>
              </a:lnSpc>
              <a:spcBef>
                <a:spcPts val="0"/>
              </a:spcBef>
            </a:pPr>
            <a:r>
              <a:rPr lang="en-US" sz="2400" dirty="0"/>
              <a:t>The study proposes an automated attendance system that captures, detects, and authenticates faces using a </a:t>
            </a:r>
            <a:r>
              <a:rPr lang="en-US" sz="2400" dirty="0" err="1"/>
              <a:t>database.One</a:t>
            </a:r>
            <a:r>
              <a:rPr lang="en-US" sz="2400" dirty="0"/>
              <a:t> major advantage is secure storage of attendance data on a server, reducing risks of manipulation or proxy attendance.</a:t>
            </a:r>
          </a:p>
          <a:p>
            <a:pPr>
              <a:lnSpc>
                <a:spcPct val="100000"/>
              </a:lnSpc>
              <a:spcBef>
                <a:spcPts val="0"/>
              </a:spcBef>
            </a:pPr>
            <a:r>
              <a:rPr lang="en-US" sz="2400" dirty="0"/>
              <a:t>The system enhances face detection accuracy using skin classification techniques.</a:t>
            </a:r>
          </a:p>
          <a:p>
            <a:pPr>
              <a:lnSpc>
                <a:spcPct val="100000"/>
              </a:lnSpc>
              <a:spcBef>
                <a:spcPts val="0"/>
              </a:spcBef>
            </a:pPr>
            <a:r>
              <a:rPr lang="en-US" sz="2400" dirty="0"/>
              <a:t>However, a limitation is that it is not portable and requires a continuous power supply and a standalone computer, making it less practical for students who attend multiple sessions in a day.</a:t>
            </a:r>
          </a:p>
          <a:p>
            <a:pPr lvl="0">
              <a:spcBef>
                <a:spcPts val="0"/>
              </a:spcBef>
              <a:buChar char="➢"/>
            </a:pPr>
            <a:endParaRPr lang="en-US" sz="2400" dirty="0"/>
          </a:p>
          <a:p>
            <a:pPr lvl="0" indent="-381000">
              <a:buSzPts val="2400"/>
              <a:buNone/>
            </a:pPr>
            <a:endParaRPr lang="en-US" sz="2400" dirty="0"/>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ym typeface="+mn-ea"/>
              </a:rPr>
              <a:t>Literature survey</a:t>
            </a:r>
            <a:endParaRPr lang="en-US" dirty="0"/>
          </a:p>
        </p:txBody>
      </p:sp>
      <p:sp>
        <p:nvSpPr>
          <p:cNvPr id="3" name="Content Placeholder 2"/>
          <p:cNvSpPr>
            <a:spLocks noGrp="1"/>
          </p:cNvSpPr>
          <p:nvPr>
            <p:ph idx="1"/>
          </p:nvPr>
        </p:nvSpPr>
        <p:spPr/>
        <p:txBody>
          <a:bodyPr>
            <a:normAutofit/>
          </a:bodyPr>
          <a:lstStyle/>
          <a:p>
            <a:pPr>
              <a:lnSpc>
                <a:spcPct val="100000"/>
              </a:lnSpc>
            </a:pPr>
            <a:r>
              <a:rPr lang="en-US" sz="2400" dirty="0"/>
              <a:t>Implementation of an Automated Attendance System Using Face </a:t>
            </a:r>
            <a:r>
              <a:rPr lang="en-US" sz="2400" dirty="0" err="1"/>
              <a:t>RecognitionAuthors</a:t>
            </a:r>
            <a:r>
              <a:rPr lang="en-US" sz="2400" dirty="0"/>
              <a:t>: </a:t>
            </a:r>
            <a:r>
              <a:rPr lang="en-US" sz="2400" dirty="0" err="1"/>
              <a:t>Mathana</a:t>
            </a:r>
            <a:r>
              <a:rPr lang="en-US" sz="2400" dirty="0"/>
              <a:t> Gopala Krishnan, Balaji, Shyam Babu (2015)</a:t>
            </a:r>
          </a:p>
          <a:p>
            <a:pPr>
              <a:lnSpc>
                <a:spcPct val="100000"/>
              </a:lnSpc>
            </a:pPr>
            <a:r>
              <a:rPr lang="en-US" sz="2400" dirty="0"/>
              <a:t>The study presents a time-efficient and automated attendance system designed for educational institutions.</a:t>
            </a:r>
          </a:p>
          <a:p>
            <a:pPr>
              <a:lnSpc>
                <a:spcPct val="100000"/>
              </a:lnSpc>
            </a:pPr>
            <a:r>
              <a:rPr lang="en-US" sz="2400" dirty="0"/>
              <a:t>The system uses the Eigenface approach, a technique based on eigenvectors, to analyze and classify facial features.</a:t>
            </a:r>
          </a:p>
          <a:p>
            <a:pPr>
              <a:lnSpc>
                <a:spcPct val="100000"/>
              </a:lnSpc>
            </a:pPr>
            <a:r>
              <a:rPr lang="en-US" sz="2400" dirty="0"/>
              <a:t>Attendance is marked within a predefined time frame, and after that, the session closes automatically.</a:t>
            </a:r>
          </a:p>
          <a:p>
            <a:pPr>
              <a:lnSpc>
                <a:spcPct val="100000"/>
              </a:lnSpc>
            </a:pPr>
            <a:r>
              <a:rPr lang="en-US" sz="2400" dirty="0"/>
              <a:t>If an unidentified face appears multiple times, the system adapts and learns to recognize it over time, improving accuracy.</a:t>
            </a:r>
          </a:p>
          <a:p>
            <a:pPr>
              <a:lnSpc>
                <a:spcPct val="100000"/>
              </a:lnSpc>
            </a:pPr>
            <a:r>
              <a:rPr lang="en-US" sz="2400" dirty="0"/>
              <a:t>Additionally, it generates a list of absentees, making it easier for institutions to monitor attendance records.</a:t>
            </a:r>
          </a:p>
          <a:p>
            <a:endParaRPr lang="en-US" sz="2400" dirty="0"/>
          </a:p>
        </p:txBody>
      </p:sp>
    </p:spTree>
  </p:cSld>
  <p:clrMapOvr>
    <a:masterClrMapping/>
  </p:clrMapOvr>
</p:sld>
</file>

<file path=ppt/theme/theme1.xml><?xml version="1.0" encoding="utf-8"?>
<a:theme xmlns:a="http://schemas.openxmlformats.org/drawingml/2006/main" name="Custom Desig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3649</Words>
  <Application>Microsoft Office PowerPoint</Application>
  <PresentationFormat>Widescreen</PresentationFormat>
  <Paragraphs>323</Paragraphs>
  <Slides>41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Courier New</vt:lpstr>
      <vt:lpstr>martel</vt:lpstr>
      <vt:lpstr>Times New Roman</vt:lpstr>
      <vt:lpstr>Wingdings</vt:lpstr>
      <vt:lpstr>Custom Design</vt:lpstr>
      <vt:lpstr>PowerPoint Presentation</vt:lpstr>
      <vt:lpstr>Contents</vt:lpstr>
      <vt:lpstr>Abstract</vt:lpstr>
      <vt:lpstr>Introduction</vt:lpstr>
      <vt:lpstr>Contd…</vt:lpstr>
      <vt:lpstr>  Literature survey</vt:lpstr>
      <vt:lpstr>Literature survey</vt:lpstr>
      <vt:lpstr>Literature survey</vt:lpstr>
      <vt:lpstr>Literature survey</vt:lpstr>
      <vt:lpstr>Existing System</vt:lpstr>
      <vt:lpstr>Proposed System</vt:lpstr>
      <vt:lpstr>     Proposed System</vt:lpstr>
      <vt:lpstr>Planning</vt:lpstr>
      <vt:lpstr>Planning</vt:lpstr>
      <vt:lpstr>Planning</vt:lpstr>
      <vt:lpstr>Planning</vt:lpstr>
      <vt:lpstr>Designing</vt:lpstr>
      <vt:lpstr>Designing</vt:lpstr>
      <vt:lpstr>Hardware &amp; Software Requirements</vt:lpstr>
      <vt:lpstr>Methodology</vt:lpstr>
      <vt:lpstr>Contd…</vt:lpstr>
      <vt:lpstr>Contd…</vt:lpstr>
      <vt:lpstr>Contd…</vt:lpstr>
      <vt:lpstr>Contd…</vt:lpstr>
      <vt:lpstr>Contd…</vt:lpstr>
      <vt:lpstr>Contd…</vt:lpstr>
      <vt:lpstr>Contd…</vt:lpstr>
      <vt:lpstr>Contd…</vt:lpstr>
      <vt:lpstr>Contd…</vt:lpstr>
      <vt:lpstr>Implementation</vt:lpstr>
      <vt:lpstr>Contd…</vt:lpstr>
      <vt:lpstr>Contd…</vt:lpstr>
      <vt:lpstr>Contd…</vt:lpstr>
      <vt:lpstr>Contd…</vt:lpstr>
      <vt:lpstr>Contd…</vt:lpstr>
      <vt:lpstr>Contd…</vt:lpstr>
      <vt:lpstr>     Result</vt:lpstr>
      <vt:lpstr>                              Research Paper</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Manoj Khamitkar</cp:lastModifiedBy>
  <cp:revision>329</cp:revision>
  <dcterms:created xsi:type="dcterms:W3CDTF">2019-06-11T05:35:00Z</dcterms:created>
  <dcterms:modified xsi:type="dcterms:W3CDTF">2025-03-24T04:02:09Z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F11D85B273704E90B83367B21ECF15EC_13</vt:lpwstr>
  </property>
  <property fmtid="{D5CDD505-2E9C-101B-9397-08002B2CF9AE}" pid="3" name="KSOProductBuildVer">
    <vt:lpwstr>1033-12.2.0.13489</vt:lpwstr>
  </property>
</Properties>
</file>