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F333A-9104-4203-900D-30F1D5EB0DC5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62BF9-D6CA-4EB2-A84C-DDD02C4C2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2BF9-D6CA-4EB2-A84C-DDD02C4C24D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5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2BF9-D6CA-4EB2-A84C-DDD02C4C24D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1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8BF2-BBF4-7105-A504-A036A7CFA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4B6C6-9035-0B37-7E68-AAD43AB6B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2CC7-4997-22A9-C06B-A430C71B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4997-8E8F-65A8-CD59-A984BB3A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87E2-0E26-2C44-FFC5-0F70EFFE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F3B2-759A-30EE-BB41-6D34DF96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8F5CA-67DE-F80A-D801-46CBF21C4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C99D-E1AE-E22A-685C-65F59CD4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6F51-D460-7288-956F-46346DEF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3CDF-2080-E841-D182-E0979D35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00264-BD8D-2333-95E8-277AD557B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32FF-01DF-1EF3-A582-5A3C39F25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FDBE-E03F-0183-351F-5886DA32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3DDB-8C3F-8C88-1058-4584984F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966E-2A87-AEF7-C63D-377E4539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523-4946-CD16-1C54-23B952E4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8F49-BF35-8FE7-0487-824C4D52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73CB-5B69-859B-5AD8-9732D7F6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BE1-E75D-86A2-B95E-AE5366F7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8050-82B1-F0BA-5BF3-C1BD2C6D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0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A6E-EAC0-84F5-8C8D-5A16A5EA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2ADE4-8375-5F30-9DDC-D5BE4FE2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E1D8-7132-EBEE-0FDF-34BE9608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1327-EA86-088D-20B2-3FD4383B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25B33-34A6-43D8-A57E-BED48BE7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EA98-6E0F-30DB-B948-2C1A9242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ED71-A3AE-988D-8DBA-E5EA4D761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2B40D-575A-BC39-AF81-FE6C7F1F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1B8C-F876-3BF3-5C84-025ECA94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11CC-5700-57B1-D3E0-9485E41E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E3CE7-A57B-E982-8252-C1C52162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D314-AB67-26A7-7A6F-B34D35AB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A684-D45B-035E-5FDC-89AE709B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B114-EAD2-A330-A427-53353E05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58008-2EF9-D23A-9AC9-F8EEA6F7C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5A083-6EE0-46B6-76C7-E66B159C7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4B37B-C420-FEFE-1DD4-21A6D12F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DFE6B-CF4E-3685-3B4E-0C0D73F3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601B6-A563-18EC-1B9B-79FBEDED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97D4-AEE2-45E2-5544-4E3FDB69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A6711-9FF9-D5BB-AC46-C7CB6FB7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0EE11-45D9-1249-3D45-595E1A89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A0545-AAA3-1E58-A83F-09B5353E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E2C6A-351A-FE46-73FA-5403A3B5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19FE3-E0BE-0217-E4B5-F0E3B3FF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AE2A8-3643-F105-50A3-ABAC0419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2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BE80-30F8-8E61-0D5D-2460D325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2EB8-A650-265C-DBF3-A320FD9B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3A8E-70E5-4FB1-DCF1-BBF21D555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02E43-5156-276B-49F8-F6E769A3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8D14-2AF2-D5AE-65D4-41FB352E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B7C19-D9CA-6685-CF5B-2356AD8B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9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1CD5-57AE-01B3-D47C-3C02EFB6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530FA-D3F1-DDA7-B15C-69ED3D71A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72290-9DB5-8D26-0DA8-EFDFEF83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13227-0D9B-F0A5-DB6F-530343E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C33A-DFDE-DD28-F97F-EF5D147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D5740-BE7E-46C1-62E6-BF4F765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4C15-30DD-DB39-019A-13B40FDA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BC899-CF5D-C67E-E2F3-3C3C32B2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3977-CFA4-C268-36F1-C53B1CC3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502FD-2147-4EB6-A442-63B7C52843E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2B63-1BA5-ED17-9CA0-BE268C27E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E238-2AA3-FCBD-6567-6FB761AE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02116-02E4-440B-9551-3D3942B25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if-else-if-ladder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switch-statement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if-statemen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if-else-statemen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03F5D6-8B50-D2E3-5B2B-83D9EA8D4355}"/>
              </a:ext>
            </a:extLst>
          </p:cNvPr>
          <p:cNvSpPr txBox="1"/>
          <p:nvPr/>
        </p:nvSpPr>
        <p:spPr>
          <a:xfrm>
            <a:off x="2247900" y="1587835"/>
            <a:ext cx="8839199" cy="40376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b="1" i="0" u="sng" dirty="0">
                <a:solidFill>
                  <a:schemeClr val="tx2"/>
                </a:solidFill>
                <a:effectLst/>
              </a:rPr>
              <a:t>Decision Making in C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</a:rPr>
              <a:t>Presented By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</a:rPr>
              <a:t>M. Vishnu Priya, M.E Computer Science,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</a:rPr>
              <a:t>Assistant Professor.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5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A5A04-5D12-F6AD-FC00-81C464BFFA8A}"/>
              </a:ext>
            </a:extLst>
          </p:cNvPr>
          <p:cNvSpPr txBox="1"/>
          <p:nvPr/>
        </p:nvSpPr>
        <p:spPr>
          <a:xfrm>
            <a:off x="3949700" y="139700"/>
            <a:ext cx="3797771" cy="6786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Syntax of Nested if-else</a:t>
            </a:r>
          </a:p>
          <a:p>
            <a:r>
              <a:rPr lang="en-US" dirty="0"/>
              <a:t>if (condition1)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// Executes when condition1 is true</a:t>
            </a:r>
          </a:p>
          <a:p>
            <a:r>
              <a:rPr lang="en-US" dirty="0"/>
              <a:t>   if (condition_2)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// statement 1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  // Statement 2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     if (condition_3)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// statement 3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  // Statement 4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8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4D94F-FACD-44EE-8A58-511D69E84A82}"/>
              </a:ext>
            </a:extLst>
          </p:cNvPr>
          <p:cNvSpPr txBox="1"/>
          <p:nvPr/>
        </p:nvSpPr>
        <p:spPr>
          <a:xfrm>
            <a:off x="3725800" y="163611"/>
            <a:ext cx="4740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Flowchart of Nested if-else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E4B19286-39F8-6321-2BEC-6D9E9B3B4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79" y="640665"/>
            <a:ext cx="8348588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24F3A-F0B4-2CF7-FF25-2D031E8128BE}"/>
              </a:ext>
            </a:extLst>
          </p:cNvPr>
          <p:cNvSpPr txBox="1"/>
          <p:nvPr/>
        </p:nvSpPr>
        <p:spPr>
          <a:xfrm>
            <a:off x="3962400" y="197346"/>
            <a:ext cx="7404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Nested if Statement 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a;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number: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endParaRPr lang="en-US" dirty="0"/>
          </a:p>
          <a:p>
            <a:r>
              <a:rPr lang="en-US" dirty="0"/>
              <a:t>    if (a &gt; 5) {</a:t>
            </a:r>
          </a:p>
          <a:p>
            <a:r>
              <a:rPr lang="en-US" dirty="0"/>
              <a:t>        if (a == 10)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("a is 10 and greater than 5\n");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("a is greater than 5 but not 10\n");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("a is 5 or less\n");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9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F47E5-5A96-C590-0206-6312CFF5FB04}"/>
              </a:ext>
            </a:extLst>
          </p:cNvPr>
          <p:cNvSpPr txBox="1"/>
          <p:nvPr/>
        </p:nvSpPr>
        <p:spPr>
          <a:xfrm>
            <a:off x="469900" y="406400"/>
            <a:ext cx="1084944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if-else-if </a:t>
            </a: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if else if statements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are used when the user has to decide among multiple options.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 if statements are executed from the top down. If none of the conditions is true, then the final else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statement will be executed. if-else-if ladder is similar to the switch statement.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IN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Syntax of if-else-if</a:t>
            </a:r>
          </a:p>
          <a:p>
            <a:r>
              <a:rPr lang="en-US" dirty="0"/>
              <a:t>if (condition)</a:t>
            </a:r>
          </a:p>
          <a:p>
            <a:r>
              <a:rPr lang="en-US" dirty="0"/>
              <a:t>    statement;</a:t>
            </a:r>
          </a:p>
          <a:p>
            <a:r>
              <a:rPr lang="en-US" dirty="0"/>
              <a:t>else if (condition)</a:t>
            </a:r>
          </a:p>
          <a:p>
            <a:r>
              <a:rPr lang="en-US" dirty="0"/>
              <a:t>    statement;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statement;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73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6FBBD-1DF6-16D0-5D44-6F11903EB192}"/>
              </a:ext>
            </a:extLst>
          </p:cNvPr>
          <p:cNvSpPr txBox="1"/>
          <p:nvPr/>
        </p:nvSpPr>
        <p:spPr>
          <a:xfrm>
            <a:off x="6323823" y="373390"/>
            <a:ext cx="56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IN" sz="3600" b="1" i="0" dirty="0">
                <a:solidFill>
                  <a:srgbClr val="273239"/>
                </a:solidFill>
                <a:effectLst/>
                <a:latin typeface="Nunito" pitchFamily="2" charset="0"/>
              </a:rPr>
              <a:t>Flowchart of if-else-if</a:t>
            </a:r>
          </a:p>
        </p:txBody>
      </p:sp>
      <p:pic>
        <p:nvPicPr>
          <p:cNvPr id="8194" name="Picture 2" descr="Lightbox">
            <a:extLst>
              <a:ext uri="{FF2B5EF4-FFF2-40B4-BE49-F238E27FC236}">
                <a16:creationId xmlns:a16="http://schemas.microsoft.com/office/drawing/2014/main" id="{34980D55-80A7-12A7-B5B9-E09BF5AE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32" y="1270000"/>
            <a:ext cx="7360168" cy="482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8A5F3-9C45-EF91-03AF-4C8AD9F3AAED}"/>
              </a:ext>
            </a:extLst>
          </p:cNvPr>
          <p:cNvSpPr txBox="1"/>
          <p:nvPr/>
        </p:nvSpPr>
        <p:spPr>
          <a:xfrm>
            <a:off x="863600" y="373390"/>
            <a:ext cx="354141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If-else-if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a;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number: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endParaRPr lang="en-US" dirty="0"/>
          </a:p>
          <a:p>
            <a:r>
              <a:rPr lang="en-US" dirty="0"/>
              <a:t>    if (a &gt; 10)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("a is greater than 10\n");</a:t>
            </a:r>
          </a:p>
          <a:p>
            <a:r>
              <a:rPr lang="en-US" dirty="0"/>
              <a:t>    } else if (a == 10)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("a is equal to 10\n");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("a is less than 10\n");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28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1D633-5292-BDA2-65B2-D1CBB6D67C2E}"/>
              </a:ext>
            </a:extLst>
          </p:cNvPr>
          <p:cNvSpPr txBox="1"/>
          <p:nvPr/>
        </p:nvSpPr>
        <p:spPr>
          <a:xfrm>
            <a:off x="190500" y="406400"/>
            <a:ext cx="1139446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3200" b="1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witch Statement in C</a:t>
            </a: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 switch case statement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alternative to the if else if ladder that can be used to execute the conditional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code based on the value of the variable specified in the switch statement.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switch block consists of cases to be executed based on the value of the switch variable.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IN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Syntax of switch</a:t>
            </a:r>
          </a:p>
          <a:p>
            <a:r>
              <a:rPr lang="en-US" dirty="0"/>
              <a:t>switch (expression) {</a:t>
            </a:r>
          </a:p>
          <a:p>
            <a:r>
              <a:rPr lang="en-US" dirty="0"/>
              <a:t>    case value1:</a:t>
            </a:r>
          </a:p>
          <a:p>
            <a:r>
              <a:rPr lang="en-US" dirty="0"/>
              <a:t>        statements;</a:t>
            </a:r>
          </a:p>
          <a:p>
            <a:r>
              <a:rPr lang="en-US" dirty="0"/>
              <a:t>    case value2:</a:t>
            </a:r>
          </a:p>
          <a:p>
            <a:r>
              <a:rPr lang="en-US" dirty="0"/>
              <a:t>        statements;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default:</a:t>
            </a:r>
          </a:p>
          <a:p>
            <a:r>
              <a:rPr lang="en-US" dirty="0"/>
              <a:t>        statements;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97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59FA9-D7E2-A5C3-D030-1EA2644A35C4}"/>
              </a:ext>
            </a:extLst>
          </p:cNvPr>
          <p:cNvSpPr txBox="1"/>
          <p:nvPr/>
        </p:nvSpPr>
        <p:spPr>
          <a:xfrm>
            <a:off x="7010400" y="204649"/>
            <a:ext cx="395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IN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Flowchart of switch</a:t>
            </a:r>
          </a:p>
        </p:txBody>
      </p:sp>
      <p:pic>
        <p:nvPicPr>
          <p:cNvPr id="9218" name="Picture 2" descr="Lightbox">
            <a:extLst>
              <a:ext uri="{FF2B5EF4-FFF2-40B4-BE49-F238E27FC236}">
                <a16:creationId xmlns:a16="http://schemas.microsoft.com/office/drawing/2014/main" id="{17AEACB4-1191-6C33-D7A3-455DCBEF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839232"/>
            <a:ext cx="490107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8DADC-3272-81AD-9D0E-67DAB9821849}"/>
              </a:ext>
            </a:extLst>
          </p:cNvPr>
          <p:cNvSpPr txBox="1"/>
          <p:nvPr/>
        </p:nvSpPr>
        <p:spPr>
          <a:xfrm>
            <a:off x="1054100" y="204649"/>
            <a:ext cx="3776996" cy="667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Switch Statement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a;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number: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endParaRPr lang="en-US" dirty="0"/>
          </a:p>
          <a:p>
            <a:r>
              <a:rPr lang="en-US" dirty="0"/>
              <a:t>    switch (a) {</a:t>
            </a:r>
          </a:p>
          <a:p>
            <a:r>
              <a:rPr lang="en-US" dirty="0"/>
              <a:t>        case 5: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("a is 5\n");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case 10: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("a is 10\n");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default: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("a is neither 5 nor 10\n");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2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E8515-E119-52B5-6E8B-F2DE5DBA141B}"/>
              </a:ext>
            </a:extLst>
          </p:cNvPr>
          <p:cNvSpPr txBox="1"/>
          <p:nvPr/>
        </p:nvSpPr>
        <p:spPr>
          <a:xfrm>
            <a:off x="989837" y="1426784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807C32C-EEEE-1D52-E3FA-4027848D2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9875A3-DBD3-E071-6393-5C9520691F47}"/>
              </a:ext>
            </a:extLst>
          </p:cNvPr>
          <p:cNvSpPr txBox="1"/>
          <p:nvPr/>
        </p:nvSpPr>
        <p:spPr>
          <a:xfrm>
            <a:off x="918172" y="613523"/>
            <a:ext cx="7566495" cy="5196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ts val="975"/>
              </a:spcBef>
            </a:pPr>
            <a:r>
              <a:rPr lang="en-US" sz="3600" b="1" i="0" dirty="0">
                <a:solidFill>
                  <a:srgbClr val="273239"/>
                </a:solidFill>
                <a:effectLst/>
                <a:latin typeface="Source Sans 3"/>
              </a:rPr>
              <a:t>Decision Making in C </a:t>
            </a:r>
          </a:p>
          <a:p>
            <a:pPr algn="ctr" fontAlgn="base">
              <a:spcBef>
                <a:spcPts val="975"/>
              </a:spcBef>
            </a:pPr>
            <a:r>
              <a:rPr lang="en-US" sz="3600" b="1" i="0" dirty="0">
                <a:solidFill>
                  <a:srgbClr val="273239"/>
                </a:solidFill>
                <a:effectLst/>
                <a:latin typeface="Source Sans 3"/>
              </a:rPr>
              <a:t>(if , </a:t>
            </a:r>
            <a:r>
              <a:rPr lang="en-US" sz="3600" b="1" i="0" dirty="0" err="1">
                <a:solidFill>
                  <a:srgbClr val="273239"/>
                </a:solidFill>
                <a:effectLst/>
                <a:latin typeface="Source Sans 3"/>
              </a:rPr>
              <a:t>if..else</a:t>
            </a:r>
            <a:r>
              <a:rPr lang="en-US" sz="3600" b="1" i="0" dirty="0">
                <a:solidFill>
                  <a:srgbClr val="273239"/>
                </a:solidFill>
                <a:effectLst/>
                <a:latin typeface="Source Sans 3"/>
              </a:rPr>
              <a:t>, Nested if, if-else-if )</a:t>
            </a:r>
          </a:p>
          <a:p>
            <a:endParaRPr lang="en-US" b="0" i="0" dirty="0">
              <a:effectLst/>
              <a:latin typeface="Source Sans 3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conditional statements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(also known as decision control structures)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such as if, if else, switch, etc. are used for decision-making purposes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in C programs.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They are also known as Decision-Making Statements and are used to 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evaluate one or more conditions and make the decision whether to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execute a set of statements or not. These decision-making statements 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in programming languages decide the direction of the flow of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program execution.</a:t>
            </a:r>
          </a:p>
          <a:p>
            <a:br>
              <a:rPr lang="en-US" b="0" i="0" dirty="0">
                <a:effectLst/>
                <a:latin typeface="Source Sans 3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87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0EB43-BFFE-9C91-0A19-0C61A1754A07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Types of Conditional Statements in C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diagram of a condition&#10;&#10;AI-generated content may be incorrect.">
            <a:extLst>
              <a:ext uri="{FF2B5EF4-FFF2-40B4-BE49-F238E27FC236}">
                <a16:creationId xmlns:a16="http://schemas.microsoft.com/office/drawing/2014/main" id="{42EAB93E-A625-20A5-F765-FF2C76E68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51" y="762000"/>
            <a:ext cx="7760593" cy="5257800"/>
          </a:xfrm>
          <a:prstGeom prst="rect">
            <a:avLst/>
          </a:prstGeom>
        </p:spPr>
      </p:pic>
      <p:sp>
        <p:nvSpPr>
          <p:cNvPr id="3" name="AutoShape 4" descr="conditional statements in c">
            <a:extLst>
              <a:ext uri="{FF2B5EF4-FFF2-40B4-BE49-F238E27FC236}">
                <a16:creationId xmlns:a16="http://schemas.microsoft.com/office/drawing/2014/main" id="{BB11BFD2-45D5-A2D0-2BA1-271254936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9590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0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4DDC0-3334-FD6C-63B1-9B22BC038EE4}"/>
              </a:ext>
            </a:extLst>
          </p:cNvPr>
          <p:cNvSpPr txBox="1"/>
          <p:nvPr/>
        </p:nvSpPr>
        <p:spPr>
          <a:xfrm>
            <a:off x="882777" y="959358"/>
            <a:ext cx="9594723" cy="542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Aft>
                <a:spcPts val="750"/>
              </a:spcAft>
            </a:pPr>
            <a:r>
              <a:rPr lang="en-US" sz="3200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Following are the decision-making statements available in C:</a:t>
            </a:r>
          </a:p>
          <a:p>
            <a:pPr algn="l" rtl="0" fontAlgn="base">
              <a:spcAft>
                <a:spcPts val="750"/>
              </a:spcAft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if Statement</a:t>
            </a: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+mj-lt"/>
              <a:buAutoNum type="arabicPeriod" startAt="2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if-else Statement</a:t>
            </a: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+mj-lt"/>
              <a:buAutoNum type="arabicPeriod" startAt="3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Nested if Statement</a:t>
            </a: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+mj-lt"/>
              <a:buAutoNum type="arabicPeriod" startAt="4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if-else-if Ladder</a:t>
            </a: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+mj-lt"/>
              <a:buAutoNum type="arabicPeriod" startAt="5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switch Statement</a:t>
            </a: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3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173D4-DBBC-C370-430B-B698CAD01DD9}"/>
              </a:ext>
            </a:extLst>
          </p:cNvPr>
          <p:cNvSpPr txBox="1"/>
          <p:nvPr/>
        </p:nvSpPr>
        <p:spPr>
          <a:xfrm>
            <a:off x="444500" y="635000"/>
            <a:ext cx="1059937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if in C</a:t>
            </a: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if statement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the most simple decision-making statement. It is used to decide whether a certain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statement or block of statements will be executed or not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if a certain condition is true then a block 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of statements is executed otherwise not. 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IN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Syntax of if Statement: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if(condition)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// Statements to execute if</a:t>
            </a:r>
          </a:p>
          <a:p>
            <a:r>
              <a:rPr lang="en-US" dirty="0"/>
              <a:t>   // condition is true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5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7BF0A3D1-89F0-E513-2B5C-76682566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59" y="1395631"/>
            <a:ext cx="6256741" cy="53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C87C34-9705-C37C-C385-307117566DFB}"/>
              </a:ext>
            </a:extLst>
          </p:cNvPr>
          <p:cNvSpPr txBox="1"/>
          <p:nvPr/>
        </p:nvSpPr>
        <p:spPr>
          <a:xfrm>
            <a:off x="5816600" y="749300"/>
            <a:ext cx="566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IN" sz="3600" b="1" i="0">
                <a:solidFill>
                  <a:srgbClr val="273239"/>
                </a:solidFill>
                <a:effectLst/>
                <a:latin typeface="Nunito" pitchFamily="2" charset="0"/>
              </a:rPr>
              <a:t>Flowchart of if Statement</a:t>
            </a:r>
            <a:endParaRPr lang="en-IN" sz="3600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343C0-C19C-529A-B04A-8142FF6EB331}"/>
              </a:ext>
            </a:extLst>
          </p:cNvPr>
          <p:cNvSpPr txBox="1"/>
          <p:nvPr/>
        </p:nvSpPr>
        <p:spPr>
          <a:xfrm>
            <a:off x="1409700" y="749300"/>
            <a:ext cx="378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/>
              <a:t>If </a:t>
            </a:r>
            <a:r>
              <a:rPr lang="en-US" sz="3600" b="1">
                <a:solidFill>
                  <a:srgbClr val="273239"/>
                </a:solidFill>
                <a:latin typeface="Nunito" pitchFamily="2" charset="0"/>
              </a:rPr>
              <a:t>Statement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#include &lt;stdio.h&gt;</a:t>
            </a:r>
          </a:p>
          <a:p>
            <a:endParaRPr lang="en-US"/>
          </a:p>
          <a:p>
            <a:r>
              <a:rPr lang="en-US"/>
              <a:t>int main() {</a:t>
            </a:r>
          </a:p>
          <a:p>
            <a:r>
              <a:rPr lang="en-US"/>
              <a:t>    int a;</a:t>
            </a:r>
          </a:p>
          <a:p>
            <a:r>
              <a:rPr lang="en-US"/>
              <a:t>    printf("Enter a number: ");</a:t>
            </a:r>
          </a:p>
          <a:p>
            <a:r>
              <a:rPr lang="en-US"/>
              <a:t>    scanf("%d", &amp;a);</a:t>
            </a:r>
          </a:p>
          <a:p>
            <a:endParaRPr lang="en-US"/>
          </a:p>
          <a:p>
            <a:r>
              <a:rPr lang="en-US"/>
              <a:t>    if (a == 10) {</a:t>
            </a:r>
          </a:p>
          <a:p>
            <a:r>
              <a:rPr lang="en-US"/>
              <a:t>        printf("a is equal to 10\n");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45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C70F5-6E72-0529-F673-807EDCED7882}"/>
              </a:ext>
            </a:extLst>
          </p:cNvPr>
          <p:cNvSpPr txBox="1"/>
          <p:nvPr/>
        </p:nvSpPr>
        <p:spPr>
          <a:xfrm>
            <a:off x="393700" y="647700"/>
            <a:ext cx="1074204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if-else in C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if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statement alone tells us that if a condition is true it will execute a block of statements and if the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condition is false it won’t. The</a:t>
            </a:r>
            <a:r>
              <a:rPr lang="en-US" b="0" i="0" u="sng" dirty="0">
                <a:effectLst/>
                <a:latin typeface="Nunito" pitchFamily="2" charset="0"/>
                <a:hlinkClick r:id="rId2"/>
              </a:rPr>
              <a:t> if-else statement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consists of two blocks,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one for false expression and one for true expression.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Syntax of if else in C</a:t>
            </a:r>
          </a:p>
          <a:p>
            <a:br>
              <a:rPr lang="en-US" dirty="0"/>
            </a:br>
            <a:r>
              <a:rPr lang="en-US" dirty="0"/>
              <a:t>if 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Executes this block if</a:t>
            </a:r>
          </a:p>
          <a:p>
            <a:r>
              <a:rPr lang="en-US" dirty="0"/>
              <a:t>    // condition is true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Executes this block if</a:t>
            </a:r>
          </a:p>
          <a:p>
            <a:r>
              <a:rPr lang="en-US" dirty="0"/>
              <a:t>    // condition is false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61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5110A-8175-B0D8-F339-50B6ABA2DCB2}"/>
              </a:ext>
            </a:extLst>
          </p:cNvPr>
          <p:cNvSpPr txBox="1"/>
          <p:nvPr/>
        </p:nvSpPr>
        <p:spPr>
          <a:xfrm>
            <a:off x="5417389" y="181456"/>
            <a:ext cx="677461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IN" sz="3600" b="1" i="0" dirty="0">
                <a:solidFill>
                  <a:srgbClr val="273239"/>
                </a:solidFill>
                <a:effectLst/>
                <a:latin typeface="Nunito" pitchFamily="2" charset="0"/>
              </a:rPr>
              <a:t>Flowchart of if-else Statement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F4B0B5DA-7AAA-DC16-1725-7A4DAC40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882650"/>
            <a:ext cx="6318923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E58F63-6836-D201-70F6-38FCEEF54B35}"/>
              </a:ext>
            </a:extLst>
          </p:cNvPr>
          <p:cNvSpPr txBox="1"/>
          <p:nvPr/>
        </p:nvSpPr>
        <p:spPr>
          <a:xfrm>
            <a:off x="977900" y="181456"/>
            <a:ext cx="38194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If-else Statement</a:t>
            </a:r>
          </a:p>
          <a:p>
            <a:endParaRPr lang="en-US" sz="3600" b="1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a;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number: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endParaRPr lang="en-US" dirty="0"/>
          </a:p>
          <a:p>
            <a:r>
              <a:rPr lang="en-US" dirty="0"/>
              <a:t>    if (a == 10)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("a is equal to 10\n");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("a is not equal to 10\n");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11943-F360-14B8-C059-E2DEA9D26575}"/>
              </a:ext>
            </a:extLst>
          </p:cNvPr>
          <p:cNvSpPr txBox="1"/>
          <p:nvPr/>
        </p:nvSpPr>
        <p:spPr>
          <a:xfrm>
            <a:off x="190500" y="482600"/>
            <a:ext cx="11246990" cy="30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Nested if-else in C</a:t>
            </a: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nested if in C is an if statement that is the target of another if statement. Nested if statements mean an if 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statement inside another if statement. Yes, C allow us to nested if statements within if statements,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we can place an if statement inside another if statement.</a:t>
            </a:r>
          </a:p>
          <a:p>
            <a:pPr algn="l" rtl="0" fontAlgn="base">
              <a:spcAft>
                <a:spcPts val="750"/>
              </a:spcAft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49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1059</Words>
  <Application>Microsoft Office PowerPoint</Application>
  <PresentationFormat>Widescreen</PresentationFormat>
  <Paragraphs>218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Nunito</vt:lpstr>
      <vt:lpstr>Source Sans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Kumar</dc:creator>
  <cp:lastModifiedBy>Manoj Kumar</cp:lastModifiedBy>
  <cp:revision>12</cp:revision>
  <dcterms:created xsi:type="dcterms:W3CDTF">2025-03-02T11:35:02Z</dcterms:created>
  <dcterms:modified xsi:type="dcterms:W3CDTF">2025-03-02T13:24:20Z</dcterms:modified>
</cp:coreProperties>
</file>