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8"/>
  </p:notesMasterIdLst>
  <p:handoutMasterIdLst>
    <p:handoutMasterId r:id="rId19"/>
  </p:handoutMasterIdLst>
  <p:sldIdLst>
    <p:sldId id="256" r:id="rId2"/>
    <p:sldId id="257" r:id="rId3"/>
    <p:sldId id="258" r:id="rId4"/>
    <p:sldId id="259" r:id="rId5"/>
    <p:sldId id="290" r:id="rId6"/>
    <p:sldId id="260" r:id="rId7"/>
    <p:sldId id="291" r:id="rId8"/>
    <p:sldId id="261" r:id="rId9"/>
    <p:sldId id="292" r:id="rId10"/>
    <p:sldId id="276" r:id="rId11"/>
    <p:sldId id="293" r:id="rId12"/>
    <p:sldId id="263" r:id="rId13"/>
    <p:sldId id="264" r:id="rId14"/>
    <p:sldId id="294" r:id="rId15"/>
    <p:sldId id="265" r:id="rId16"/>
    <p:sldId id="277" r:id="rId17"/>
  </p:sldIdLst>
  <p:sldSz cx="12192000" cy="6858000"/>
  <p:notesSz cx="6858000" cy="9144000"/>
  <p:embeddedFontLst>
    <p:embeddedFont>
      <p:font typeface="Open Sans" panose="020B0606030504020204" pitchFamily="34" charset="0"/>
      <p:regular r:id="rId20"/>
      <p:bold r:id="rId21"/>
    </p:embeddedFont>
    <p:embeddedFont>
      <p:font typeface="Open Sans ExtraBold" panose="020B0906030804020204" pitchFamily="34" charset="0"/>
      <p:bold r:id="rId22"/>
    </p:embeddedFont>
  </p:embeddedFontLst>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4B4C"/>
    <a:srgbClr val="F39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94660"/>
  </p:normalViewPr>
  <p:slideViewPr>
    <p:cSldViewPr snapToGrid="0">
      <p:cViewPr varScale="1">
        <p:scale>
          <a:sx n="74" d="100"/>
          <a:sy n="74" d="100"/>
        </p:scale>
        <p:origin x="91"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Open Sans" panose="020B0606030504020204" charset="0"/>
              <a:ea typeface="Open Sans" panose="020B0606030504020204" charset="0"/>
              <a:cs typeface="Open Sans" panose="020B06060305040202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Open Sans" panose="020B0606030504020204" charset="0"/>
                <a:ea typeface="Open Sans" panose="020B0606030504020204" charset="0"/>
                <a:cs typeface="Open Sans" panose="020B0606030504020204" charset="0"/>
              </a:rPr>
              <a:t>2023/10/18</a:t>
            </a:fld>
            <a:endParaRPr lang="zh-CN" altLang="en-US">
              <a:latin typeface="Open Sans" panose="020B0606030504020204" charset="0"/>
              <a:ea typeface="Open Sans" panose="020B0606030504020204" charset="0"/>
              <a:cs typeface="Open Sans" panose="020B06060305040202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Open Sans" panose="020B0606030504020204" charset="0"/>
              <a:ea typeface="Open Sans" panose="020B0606030504020204" charset="0"/>
              <a:cs typeface="Open Sans" panose="020B06060305040202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Open Sans" panose="020B0606030504020204" charset="0"/>
                <a:ea typeface="Open Sans" panose="020B0606030504020204" charset="0"/>
                <a:cs typeface="Open Sans" panose="020B0606030504020204" charset="0"/>
              </a:rPr>
              <a:t>‹#›</a:t>
            </a:fld>
            <a:endParaRPr lang="zh-CN" altLang="en-US">
              <a:latin typeface="Open Sans" panose="020B0606030504020204" charset="0"/>
              <a:ea typeface="Open Sans" panose="020B0606030504020204" charset="0"/>
              <a:cs typeface="Open Sans" panose="020B060603050402020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en Sans" panose="020B0606030504020204" charset="0"/>
                <a:ea typeface="Open Sans" panose="020B0606030504020204" charset="0"/>
                <a:cs typeface="Open Sans" panose="020B06060305040202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en Sans" panose="020B0606030504020204" charset="0"/>
                <a:ea typeface="Open Sans" panose="020B0606030504020204" charset="0"/>
                <a:cs typeface="Open Sans" panose="020B0606030504020204" charset="0"/>
              </a:defRPr>
            </a:lvl1pPr>
          </a:lstStyle>
          <a:p>
            <a:fld id="{124AA194-D278-4174-9C72-8C297FFA5A5D}" type="datetimeFigureOut">
              <a:rPr lang="zh-CN" altLang="en-US" smtClean="0"/>
              <a:t>2023/10/18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en Sans" panose="020B0606030504020204" charset="0"/>
                <a:ea typeface="Open Sans" panose="020B0606030504020204" charset="0"/>
                <a:cs typeface="Open Sans" panose="020B06060305040202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en Sans" panose="020B0606030504020204" charset="0"/>
                <a:ea typeface="Open Sans" panose="020B0606030504020204" charset="0"/>
                <a:cs typeface="Open Sans" panose="020B0606030504020204" charset="0"/>
              </a:defRPr>
            </a:lvl1pPr>
          </a:lstStyle>
          <a:p>
            <a:fld id="{EAC3A31B-B740-46F0-AF72-451999D295D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1pPr>
    <a:lvl2pPr marL="4572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2pPr>
    <a:lvl3pPr marL="9144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3pPr>
    <a:lvl4pPr marL="13716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4pPr>
    <a:lvl5pPr marL="18288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C3A31B-B740-46F0-AF72-451999D295D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C3A31B-B740-46F0-AF72-451999D295D2}" type="slidenum">
              <a:rPr lang="zh-CN" altLang="en-US" smtClean="0"/>
              <a:t>15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C3A31B-B740-46F0-AF72-451999D295D2}" type="slidenum">
              <a:rPr lang="zh-CN" altLang="en-US" smtClean="0"/>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C3A31B-B740-46F0-AF72-451999D295D2}"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C3A31B-B740-46F0-AF72-451999D295D2}"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C3A31B-B740-46F0-AF72-451999D295D2}"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C3A31B-B740-46F0-AF72-451999D295D2}"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C3A31B-B740-46F0-AF72-451999D295D2}"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C3A31B-B740-46F0-AF72-451999D295D2}"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C3A31B-B740-46F0-AF72-451999D295D2}" type="slidenum">
              <a:rPr lang="zh-CN" altLang="en-US" smtClean="0"/>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C3A31B-B740-46F0-AF72-451999D295D2}"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C90BF7B-E3FA-4705-8F8B-86B25308F577}" type="datetimeFigureOut">
              <a:rPr lang="zh-CN" altLang="en-US" smtClean="0"/>
              <a:t>2023/10/18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929725-D3BF-4A7B-8835-80EB49903AF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90BF7B-E3FA-4705-8F8B-86B25308F577}" type="datetimeFigureOut">
              <a:rPr lang="zh-CN" altLang="en-US" smtClean="0"/>
              <a:t>2023/10/18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929725-D3BF-4A7B-8835-80EB49903AF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Open Sans" panose="020B0606030504020204" charset="0"/>
                <a:ea typeface="Open Sans" panose="020B0606030504020204" charset="0"/>
                <a:cs typeface="Open Sans" panose="020B0606030504020204" charset="0"/>
              </a:defRPr>
            </a:lvl1pPr>
          </a:lstStyle>
          <a:p>
            <a:fld id="{8C90BF7B-E3FA-4705-8F8B-86B25308F577}" type="datetimeFigureOut">
              <a:rPr lang="zh-CN" altLang="en-US" smtClean="0"/>
              <a:t>2023/10/18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Open Sans" panose="020B0606030504020204" charset="0"/>
                <a:ea typeface="Open Sans" panose="020B0606030504020204" charset="0"/>
                <a:cs typeface="Open Sans" panose="020B060603050402020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Open Sans" panose="020B0606030504020204" charset="0"/>
                <a:ea typeface="Open Sans" panose="020B0606030504020204" charset="0"/>
                <a:cs typeface="Open Sans" panose="020B0606030504020204" charset="0"/>
              </a:defRPr>
            </a:lvl1pPr>
          </a:lstStyle>
          <a:p>
            <a:fld id="{1A929725-D3BF-4A7B-8835-80EB49903AF5}" type="slidenum">
              <a:rPr lang="zh-CN" altLang="en-US" smtClean="0"/>
              <a:t>‹#›</a:t>
            </a:fld>
            <a:endParaRPr lang="zh-CN" altLang="en-US"/>
          </a:p>
        </p:txBody>
      </p:sp>
      <p:grpSp>
        <p:nvGrpSpPr>
          <p:cNvPr id="7" name="组合 6"/>
          <p:cNvGrpSpPr/>
          <p:nvPr userDrawn="1"/>
        </p:nvGrpSpPr>
        <p:grpSpPr>
          <a:xfrm>
            <a:off x="50800" y="-1"/>
            <a:ext cx="12141200" cy="6858001"/>
            <a:chOff x="50800" y="-1"/>
            <a:chExt cx="12141200" cy="6858001"/>
          </a:xfrm>
        </p:grpSpPr>
        <p:grpSp>
          <p:nvGrpSpPr>
            <p:cNvPr id="8" name="组合 7"/>
            <p:cNvGrpSpPr/>
            <p:nvPr/>
          </p:nvGrpSpPr>
          <p:grpSpPr>
            <a:xfrm>
              <a:off x="50800" y="-1"/>
              <a:ext cx="12141200" cy="6858001"/>
              <a:chOff x="50800" y="-1"/>
              <a:chExt cx="12141200" cy="6858001"/>
            </a:xfrm>
          </p:grpSpPr>
          <p:grpSp>
            <p:nvGrpSpPr>
              <p:cNvPr id="12" name="组合 11"/>
              <p:cNvGrpSpPr/>
              <p:nvPr/>
            </p:nvGrpSpPr>
            <p:grpSpPr>
              <a:xfrm>
                <a:off x="6630236" y="-1"/>
                <a:ext cx="5561764" cy="6858001"/>
                <a:chOff x="5746998" y="-1"/>
                <a:chExt cx="5561764" cy="6858001"/>
              </a:xfrm>
            </p:grpSpPr>
            <p:pic>
              <p:nvPicPr>
                <p:cNvPr id="14" name="图片 13"/>
                <p:cNvPicPr>
                  <a:picLocks noChangeAspect="1"/>
                </p:cNvPicPr>
                <p:nvPr/>
              </p:nvPicPr>
              <p:blipFill rotWithShape="1">
                <a:blip r:embed="rId4" cstate="print">
                  <a:extLst>
                    <a:ext uri="{28A0092B-C50C-407E-A947-70E740481C1C}">
                      <a14:useLocalDpi xmlns:a14="http://schemas.microsoft.com/office/drawing/2010/main" val="0"/>
                    </a:ext>
                  </a:extLst>
                </a:blip>
                <a:srcRect r="25380"/>
                <a:stretch>
                  <a:fillRect/>
                </a:stretch>
              </p:blipFill>
              <p:spPr>
                <a:xfrm>
                  <a:off x="6081294" y="0"/>
                  <a:ext cx="5227468" cy="6858000"/>
                </a:xfrm>
                <a:prstGeom prst="rect">
                  <a:avLst/>
                </a:prstGeom>
              </p:spPr>
            </p:pic>
            <p:pic>
              <p:nvPicPr>
                <p:cNvPr id="15" name="图片 14"/>
                <p:cNvPicPr>
                  <a:picLocks noChangeAspect="1"/>
                </p:cNvPicPr>
                <p:nvPr/>
              </p:nvPicPr>
              <p:blipFill rotWithShape="1">
                <a:blip r:embed="rId5" cstate="print">
                  <a:extLst>
                    <a:ext uri="{28A0092B-C50C-407E-A947-70E740481C1C}">
                      <a14:useLocalDpi xmlns:a14="http://schemas.microsoft.com/office/drawing/2010/main" val="0"/>
                    </a:ext>
                  </a:extLst>
                </a:blip>
                <a:srcRect t="27301"/>
                <a:stretch>
                  <a:fillRect/>
                </a:stretch>
              </p:blipFill>
              <p:spPr>
                <a:xfrm>
                  <a:off x="5746998" y="-1"/>
                  <a:ext cx="2589134" cy="4985657"/>
                </a:xfrm>
                <a:prstGeom prst="rect">
                  <a:avLst/>
                </a:prstGeom>
              </p:spPr>
            </p:pic>
          </p:grpSp>
          <p:sp>
            <p:nvSpPr>
              <p:cNvPr id="13" name="矩形 12"/>
              <p:cNvSpPr/>
              <p:nvPr/>
            </p:nvSpPr>
            <p:spPr>
              <a:xfrm>
                <a:off x="50800" y="29138"/>
                <a:ext cx="12090400" cy="6800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Open Sans" panose="020B0606030504020204" charset="0"/>
                  <a:ea typeface="Open Sans" panose="020B0606030504020204" charset="0"/>
                  <a:cs typeface="Open Sans" panose="020B0606030504020204" charset="0"/>
                </a:endParaRPr>
              </a:p>
            </p:txBody>
          </p:sp>
        </p:grpSp>
        <p:grpSp>
          <p:nvGrpSpPr>
            <p:cNvPr id="9" name="组合 8"/>
            <p:cNvGrpSpPr/>
            <p:nvPr/>
          </p:nvGrpSpPr>
          <p:grpSpPr>
            <a:xfrm>
              <a:off x="216889" y="242030"/>
              <a:ext cx="608505" cy="405670"/>
              <a:chOff x="2368968" y="1029430"/>
              <a:chExt cx="971550" cy="647700"/>
            </a:xfrm>
          </p:grpSpPr>
          <p:sp>
            <p:nvSpPr>
              <p:cNvPr id="10" name="椭圆 9"/>
              <p:cNvSpPr/>
              <p:nvPr/>
            </p:nvSpPr>
            <p:spPr>
              <a:xfrm>
                <a:off x="2368968" y="1029430"/>
                <a:ext cx="647700" cy="647700"/>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Open Sans" panose="020B0606030504020204" charset="0"/>
                  <a:ea typeface="Open Sans" panose="020B0606030504020204" charset="0"/>
                  <a:cs typeface="Open Sans" panose="020B0606030504020204" charset="0"/>
                </a:endParaRPr>
              </a:p>
            </p:txBody>
          </p:sp>
          <p:sp>
            <p:nvSpPr>
              <p:cNvPr id="11" name="椭圆 10"/>
              <p:cNvSpPr/>
              <p:nvPr/>
            </p:nvSpPr>
            <p:spPr>
              <a:xfrm>
                <a:off x="2692818" y="1029430"/>
                <a:ext cx="647700" cy="647700"/>
              </a:xfrm>
              <a:prstGeom prst="ellipse">
                <a:avLst/>
              </a:prstGeom>
              <a:solidFill>
                <a:srgbClr val="4B4B4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Open Sans" panose="020B0606030504020204" charset="0"/>
                  <a:ea typeface="Open Sans" panose="020B0606030504020204" charset="0"/>
                  <a:cs typeface="Open Sans" panose="020B0606030504020204" charset="0"/>
                </a:endParaRPr>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Open Sans" panose="020B0606030504020204" charset="0"/>
          <a:ea typeface="Open Sans" panose="020B0606030504020204" charset="0"/>
          <a:cs typeface="Open Sans" panose="020B06060305040202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charset="0"/>
          <a:ea typeface="Open Sans" panose="020B0606030504020204" charset="0"/>
          <a:cs typeface="Open Sans" panose="020B06060305040202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charset="0"/>
          <a:ea typeface="Open Sans" panose="020B0606030504020204" charset="0"/>
          <a:cs typeface="Open Sans" panose="020B06060305040202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charset="0"/>
          <a:ea typeface="Open Sans" panose="020B0606030504020204" charset="0"/>
          <a:cs typeface="Open Sans" panose="020B06060305040202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charset="0"/>
          <a:ea typeface="Open Sans" panose="020B0606030504020204" charset="0"/>
          <a:cs typeface="Open Sans" panose="020B06060305040202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charset="0"/>
          <a:ea typeface="Open Sans" panose="020B0606030504020204" charset="0"/>
          <a:cs typeface="Open Sans" panose="020B060603050402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 name="组合 11"/>
          <p:cNvGrpSpPr/>
          <p:nvPr/>
        </p:nvGrpSpPr>
        <p:grpSpPr>
          <a:xfrm>
            <a:off x="6630236" y="-1"/>
            <a:ext cx="5561764" cy="6858001"/>
            <a:chOff x="5746998" y="-1"/>
            <a:chExt cx="5561764" cy="6858001"/>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r="25380"/>
            <a:stretch>
              <a:fillRect/>
            </a:stretch>
          </p:blipFill>
          <p:spPr>
            <a:xfrm>
              <a:off x="6081294" y="0"/>
              <a:ext cx="5227468" cy="6858000"/>
            </a:xfrm>
            <a:prstGeom prst="rect">
              <a:avLst/>
            </a:prstGeom>
          </p:spPr>
        </p:pic>
        <p:pic>
          <p:nvPicPr>
            <p:cNvPr id="11" name="图片 10"/>
            <p:cNvPicPr>
              <a:picLocks noChangeAspect="1"/>
            </p:cNvPicPr>
            <p:nvPr/>
          </p:nvPicPr>
          <p:blipFill rotWithShape="1">
            <a:blip r:embed="rId4" cstate="print">
              <a:extLst>
                <a:ext uri="{28A0092B-C50C-407E-A947-70E740481C1C}">
                  <a14:useLocalDpi xmlns:a14="http://schemas.microsoft.com/office/drawing/2010/main" val="0"/>
                </a:ext>
              </a:extLst>
            </a:blip>
            <a:srcRect t="27301"/>
            <a:stretch>
              <a:fillRect/>
            </a:stretch>
          </p:blipFill>
          <p:spPr>
            <a:xfrm>
              <a:off x="5746998" y="-1"/>
              <a:ext cx="2589134" cy="4985657"/>
            </a:xfrm>
            <a:prstGeom prst="rect">
              <a:avLst/>
            </a:prstGeom>
          </p:spPr>
        </p:pic>
      </p:grpSp>
      <p:sp>
        <p:nvSpPr>
          <p:cNvPr id="15" name="矩形 14"/>
          <p:cNvSpPr/>
          <p:nvPr/>
        </p:nvSpPr>
        <p:spPr>
          <a:xfrm>
            <a:off x="601980" y="1084580"/>
            <a:ext cx="6110605" cy="1694815"/>
          </a:xfrm>
          <a:prstGeom prst="rect">
            <a:avLst/>
          </a:prstGeom>
        </p:spPr>
        <p:txBody>
          <a:bodyPr wrap="square">
            <a:noAutofit/>
          </a:bodyPr>
          <a:lstStyle/>
          <a:p>
            <a:r>
              <a:rPr lang="en-US" altLang="zh-CN" sz="2800" cap="all" dirty="0">
                <a:solidFill>
                  <a:srgbClr val="F3901E"/>
                </a:solidFill>
                <a:uFillTx/>
                <a:latin typeface="Open Sans ExtraBold" panose="020B0906030804020204" charset="0"/>
                <a:ea typeface="Open Sans SemiBold" panose="020B0706030804020204" charset="0"/>
                <a:cs typeface="Open Sans ExtraBold" panose="020B0906030804020204" charset="0"/>
                <a:sym typeface="Arial" panose="020B0604020202020204" pitchFamily="34" charset="0"/>
              </a:rPr>
              <a:t>data warehousing with IBM cloud warehouse</a:t>
            </a:r>
          </a:p>
        </p:txBody>
      </p:sp>
      <p:sp>
        <p:nvSpPr>
          <p:cNvPr id="25" name="矩形: 圆角 24"/>
          <p:cNvSpPr/>
          <p:nvPr/>
        </p:nvSpPr>
        <p:spPr>
          <a:xfrm>
            <a:off x="515620" y="3870325"/>
            <a:ext cx="6611620" cy="934720"/>
          </a:xfrm>
          <a:prstGeom prst="roundRect">
            <a:avLst>
              <a:gd name="adj" fmla="val 50000"/>
            </a:avLst>
          </a:prstGeom>
          <a:solidFill>
            <a:srgbClr val="F3901E"/>
          </a:solidFill>
          <a:ln w="2857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51435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bg1"/>
                </a:solidFill>
                <a:effectLst/>
                <a:uLnTx/>
                <a:uFillTx/>
                <a:latin typeface="Open Sans" panose="020B0606030504020204" charset="0"/>
                <a:ea typeface="Open Sans" panose="020B0606030504020204" charset="0"/>
                <a:cs typeface="+mn-ea"/>
                <a:sym typeface="Arial" panose="020B0604020202020204" pitchFamily="34" charset="0"/>
              </a:rPr>
              <a:t>Brief overview of IBM Cloud Foundry and IBM Cloud Warehouse.</a:t>
            </a:r>
          </a:p>
        </p:txBody>
      </p:sp>
      <p:sp>
        <p:nvSpPr>
          <p:cNvPr id="26" name="矩形 25"/>
          <p:cNvSpPr/>
          <p:nvPr/>
        </p:nvSpPr>
        <p:spPr>
          <a:xfrm>
            <a:off x="601980" y="2287905"/>
            <a:ext cx="6525260" cy="1137285"/>
          </a:xfrm>
          <a:prstGeom prst="rect">
            <a:avLst/>
          </a:prstGeom>
        </p:spPr>
        <p:txBody>
          <a:bodyPr wrap="square">
            <a:spAutoFit/>
          </a:bodyPr>
          <a:lstStyle/>
          <a:p>
            <a:pPr algn="dist"/>
            <a:r>
              <a:rPr lang="zh-CN" altLang="en-US" sz="2800" b="1" dirty="0">
                <a:latin typeface="Open Sans" panose="020B0606030504020204" charset="0"/>
                <a:ea typeface="Open Sans" panose="020B0606030504020204" charset="0"/>
                <a:cs typeface="Open Sans" panose="020B0606030504020204" charset="0"/>
                <a:sym typeface="Arial" panose="020B0604020202020204" pitchFamily="34" charset="0"/>
              </a:rPr>
              <a:t>Introduction </a:t>
            </a:r>
            <a:r>
              <a:rPr lang="en-US" altLang="zh-CN" sz="2800" b="1" dirty="0">
                <a:latin typeface="Open Sans" panose="020B0606030504020204" charset="0"/>
                <a:ea typeface="Open Sans" panose="020B0606030504020204" charset="0"/>
                <a:cs typeface="Open Sans" panose="020B0606030504020204" charset="0"/>
                <a:sym typeface="Arial" panose="020B0604020202020204" pitchFamily="34" charset="0"/>
              </a:rPr>
              <a:t>:</a:t>
            </a:r>
            <a:r>
              <a:rPr lang="zh-CN" altLang="en-US" sz="2400" b="1" dirty="0">
                <a:latin typeface="Open Sans" panose="020B0606030504020204" charset="0"/>
                <a:ea typeface="Open Sans" panose="020B0606030504020204" charset="0"/>
                <a:cs typeface="Open Sans" panose="020B0606030504020204" charset="0"/>
                <a:sym typeface="Arial" panose="020B0604020202020204" pitchFamily="34" charset="0"/>
              </a:rPr>
              <a:t> </a:t>
            </a:r>
            <a:r>
              <a:rPr lang="zh-CN" altLang="en-US" sz="2000" b="1" dirty="0">
                <a:latin typeface="Open Sans" panose="020B0606030504020204" charset="0"/>
                <a:ea typeface="Open Sans" panose="020B0606030504020204" charset="0"/>
                <a:cs typeface="Open Sans" panose="020B0606030504020204" charset="0"/>
                <a:sym typeface="Arial" panose="020B0604020202020204" pitchFamily="34" charset="0"/>
              </a:rPr>
              <a:t>the concept of data warehousing and its significance in modern business environments.</a:t>
            </a:r>
          </a:p>
        </p:txBody>
      </p:sp>
      <p:sp>
        <p:nvSpPr>
          <p:cNvPr id="3" name="Text Box 2"/>
          <p:cNvSpPr txBox="1"/>
          <p:nvPr/>
        </p:nvSpPr>
        <p:spPr>
          <a:xfrm>
            <a:off x="1980565" y="2917825"/>
            <a:ext cx="4064000" cy="368300"/>
          </a:xfrm>
          <a:prstGeom prst="rect">
            <a:avLst/>
          </a:prstGeom>
          <a:noFill/>
        </p:spPr>
        <p:txBody>
          <a:bodyPr wrap="square" rtlCol="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
            <a:ext cx="12192000" cy="6858001"/>
            <a:chOff x="0" y="-1"/>
            <a:chExt cx="12192000" cy="6858001"/>
          </a:xfrm>
        </p:grpSpPr>
        <p:grpSp>
          <p:nvGrpSpPr>
            <p:cNvPr id="12" name="组合 11"/>
            <p:cNvGrpSpPr/>
            <p:nvPr/>
          </p:nvGrpSpPr>
          <p:grpSpPr>
            <a:xfrm>
              <a:off x="9271000" y="-1"/>
              <a:ext cx="2921000" cy="3601775"/>
              <a:chOff x="5746998" y="-1"/>
              <a:chExt cx="5561764" cy="6858001"/>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r="25380"/>
              <a:stretch>
                <a:fillRect/>
              </a:stretch>
            </p:blipFill>
            <p:spPr>
              <a:xfrm>
                <a:off x="6081294" y="0"/>
                <a:ext cx="5227468" cy="6858000"/>
              </a:xfrm>
              <a:prstGeom prst="rect">
                <a:avLst/>
              </a:prstGeom>
            </p:spPr>
          </p:pic>
          <p:pic>
            <p:nvPicPr>
              <p:cNvPr id="11" name="图片 10"/>
              <p:cNvPicPr>
                <a:picLocks noChangeAspect="1"/>
              </p:cNvPicPr>
              <p:nvPr/>
            </p:nvPicPr>
            <p:blipFill rotWithShape="1">
              <a:blip r:embed="rId4" cstate="print">
                <a:extLst>
                  <a:ext uri="{28A0092B-C50C-407E-A947-70E740481C1C}">
                    <a14:useLocalDpi xmlns:a14="http://schemas.microsoft.com/office/drawing/2010/main" val="0"/>
                  </a:ext>
                </a:extLst>
              </a:blip>
              <a:srcRect t="27301"/>
              <a:stretch>
                <a:fillRect/>
              </a:stretch>
            </p:blipFill>
            <p:spPr>
              <a:xfrm>
                <a:off x="5746998" y="-1"/>
                <a:ext cx="2589134" cy="4985657"/>
              </a:xfrm>
              <a:prstGeom prst="rect">
                <a:avLst/>
              </a:prstGeom>
            </p:spPr>
          </p:pic>
        </p:grpSp>
        <p:grpSp>
          <p:nvGrpSpPr>
            <p:cNvPr id="28" name="组合 27"/>
            <p:cNvGrpSpPr/>
            <p:nvPr/>
          </p:nvGrpSpPr>
          <p:grpSpPr>
            <a:xfrm flipH="1" flipV="1">
              <a:off x="0" y="3256225"/>
              <a:ext cx="2921000" cy="3601775"/>
              <a:chOff x="5746998" y="-1"/>
              <a:chExt cx="5561764" cy="6858001"/>
            </a:xfrm>
          </p:grpSpPr>
          <p:pic>
            <p:nvPicPr>
              <p:cNvPr id="29" name="图片 28"/>
              <p:cNvPicPr>
                <a:picLocks noChangeAspect="1"/>
              </p:cNvPicPr>
              <p:nvPr/>
            </p:nvPicPr>
            <p:blipFill rotWithShape="1">
              <a:blip r:embed="rId3" cstate="print">
                <a:extLst>
                  <a:ext uri="{28A0092B-C50C-407E-A947-70E740481C1C}">
                    <a14:useLocalDpi xmlns:a14="http://schemas.microsoft.com/office/drawing/2010/main" val="0"/>
                  </a:ext>
                </a:extLst>
              </a:blip>
              <a:srcRect r="25380"/>
              <a:stretch>
                <a:fillRect/>
              </a:stretch>
            </p:blipFill>
            <p:spPr>
              <a:xfrm>
                <a:off x="6081294" y="0"/>
                <a:ext cx="5227468" cy="6858000"/>
              </a:xfrm>
              <a:prstGeom prst="rect">
                <a:avLst/>
              </a:prstGeom>
            </p:spPr>
          </p:pic>
          <p:pic>
            <p:nvPicPr>
              <p:cNvPr id="30" name="图片 29"/>
              <p:cNvPicPr>
                <a:picLocks noChangeAspect="1"/>
              </p:cNvPicPr>
              <p:nvPr/>
            </p:nvPicPr>
            <p:blipFill rotWithShape="1">
              <a:blip r:embed="rId4" cstate="print">
                <a:extLst>
                  <a:ext uri="{28A0092B-C50C-407E-A947-70E740481C1C}">
                    <a14:useLocalDpi xmlns:a14="http://schemas.microsoft.com/office/drawing/2010/main" val="0"/>
                  </a:ext>
                </a:extLst>
              </a:blip>
              <a:srcRect t="27301"/>
              <a:stretch>
                <a:fillRect/>
              </a:stretch>
            </p:blipFill>
            <p:spPr>
              <a:xfrm>
                <a:off x="5746998" y="-1"/>
                <a:ext cx="2589134" cy="4985657"/>
              </a:xfrm>
              <a:prstGeom prst="rect">
                <a:avLst/>
              </a:prstGeom>
            </p:spPr>
          </p:pic>
        </p:grpSp>
      </p:grpSp>
      <p:sp>
        <p:nvSpPr>
          <p:cNvPr id="33" name="椭圆 32"/>
          <p:cNvSpPr/>
          <p:nvPr/>
        </p:nvSpPr>
        <p:spPr>
          <a:xfrm>
            <a:off x="1383308" y="328931"/>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6</a:t>
            </a:r>
          </a:p>
        </p:txBody>
      </p:sp>
      <p:sp>
        <p:nvSpPr>
          <p:cNvPr id="3" name="Text Box 2"/>
          <p:cNvSpPr txBox="1"/>
          <p:nvPr/>
        </p:nvSpPr>
        <p:spPr>
          <a:xfrm>
            <a:off x="2454275" y="558165"/>
            <a:ext cx="6816725" cy="460375"/>
          </a:xfrm>
          <a:prstGeom prst="rect">
            <a:avLst/>
          </a:prstGeom>
          <a:noFill/>
        </p:spPr>
        <p:txBody>
          <a:bodyPr wrap="square" rtlCol="0" anchor="t">
            <a:spAutoFit/>
          </a:bodyPr>
          <a:lstStyle/>
          <a:p>
            <a:r>
              <a:rPr lang="en-US" sz="2400" b="1"/>
              <a:t>Data Ingestion in IBM Cloud Warehouse</a:t>
            </a:r>
          </a:p>
        </p:txBody>
      </p:sp>
      <p:sp>
        <p:nvSpPr>
          <p:cNvPr id="4" name="Text Box 3"/>
          <p:cNvSpPr txBox="1"/>
          <p:nvPr/>
        </p:nvSpPr>
        <p:spPr>
          <a:xfrm>
            <a:off x="3048000" y="1504315"/>
            <a:ext cx="6494780" cy="4463415"/>
          </a:xfrm>
          <a:prstGeom prst="rect">
            <a:avLst/>
          </a:prstGeom>
          <a:noFill/>
        </p:spPr>
        <p:txBody>
          <a:bodyPr wrap="square" rtlCol="0" anchor="t">
            <a:noAutofit/>
          </a:bodyPr>
          <a:lstStyle/>
          <a:p>
            <a:pPr marL="285750" indent="-285750">
              <a:buFont typeface="Wingdings" panose="05000000000000000000" charset="0"/>
              <a:buChar char="Ø"/>
            </a:pPr>
            <a:r>
              <a:rPr lang="en-US"/>
              <a:t>Data Source Identification: Identify the data sources from which data needs to be ingested into the IBM Cloud Warehouse.</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Data Extraction: Extract data from various sources such as databases, applications, or files.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Data Transformation: Transform the extracted data into a consistent format that aligns with the data warehouse schema.</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Data Cleaning: Cleanse the data to ensure its quality, consistency, and accuracy before loading it into the data warehouse.</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Data Loading: Load the transformed and cleansed data into the IBM Cloud Warehouse, utilizing optimized loading techniques for efficiency.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rotWithShape="1">
          <a:blip r:embed="rId2" cstate="print">
            <a:extLst>
              <a:ext uri="{28A0092B-C50C-407E-A947-70E740481C1C}">
                <a14:useLocalDpi xmlns:a14="http://schemas.microsoft.com/office/drawing/2010/main" val="0"/>
              </a:ext>
            </a:extLst>
          </a:blip>
          <a:srcRect r="25380"/>
          <a:stretch>
            <a:fillRect/>
          </a:stretch>
        </p:blipFill>
        <p:spPr>
          <a:xfrm flipH="1" flipV="1">
            <a:off x="0" y="3256225"/>
            <a:ext cx="2745430" cy="3601774"/>
          </a:xfrm>
          <a:prstGeom prst="rect">
            <a:avLst/>
          </a:prstGeom>
        </p:spPr>
      </p:pic>
      <p:pic>
        <p:nvPicPr>
          <p:cNvPr id="30" name="图片 29"/>
          <p:cNvPicPr>
            <a:picLocks noChangeAspect="1"/>
          </p:cNvPicPr>
          <p:nvPr/>
        </p:nvPicPr>
        <p:blipFill rotWithShape="1">
          <a:blip r:embed="rId3" cstate="print">
            <a:extLst>
              <a:ext uri="{28A0092B-C50C-407E-A947-70E740481C1C}">
                <a14:useLocalDpi xmlns:a14="http://schemas.microsoft.com/office/drawing/2010/main" val="0"/>
              </a:ext>
            </a:extLst>
          </a:blip>
          <a:srcRect t="27301"/>
          <a:stretch>
            <a:fillRect/>
          </a:stretch>
        </p:blipFill>
        <p:spPr>
          <a:xfrm flipH="1" flipV="1">
            <a:off x="1561205" y="4239567"/>
            <a:ext cx="1359795" cy="2618433"/>
          </a:xfrm>
          <a:prstGeom prst="rect">
            <a:avLst/>
          </a:prstGeom>
        </p:spPr>
      </p:pic>
      <p:sp>
        <p:nvSpPr>
          <p:cNvPr id="4" name="Text Box 3"/>
          <p:cNvSpPr txBox="1"/>
          <p:nvPr/>
        </p:nvSpPr>
        <p:spPr>
          <a:xfrm>
            <a:off x="3048000" y="751840"/>
            <a:ext cx="7999095" cy="4523105"/>
          </a:xfrm>
          <a:prstGeom prst="rect">
            <a:avLst/>
          </a:prstGeom>
          <a:noFill/>
        </p:spPr>
        <p:txBody>
          <a:bodyPr wrap="square" rtlCol="0" anchor="t">
            <a:spAutoFit/>
          </a:bodyPr>
          <a:lstStyle/>
          <a:p>
            <a:pPr marL="285750" indent="-285750">
              <a:buFont typeface="Wingdings" panose="05000000000000000000" charset="0"/>
              <a:buChar char="Ø"/>
            </a:pPr>
            <a:r>
              <a:rPr lang="en-US"/>
              <a:t>Data Validation: Verify the integrity and accuracy of the ingested data through validation processes.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Error Handling: Implement mechanisms to handle and rectify any errors or inconsistencies encountered during the data ingestion process.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Metadata Management: Organize and manage metadata to provide context and understanding for the ingested data.</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Incremental Loading: Implement strategies for incremental loading to update the data warehouse with new or modified data.</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Monitoring and Logging: Monitor the data ingestion process and maintain logs to track and troubleshoot any issues, ensuring a smooth and efficient data ingestion workflow.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p:cNvSpPr/>
          <p:nvPr/>
        </p:nvSpPr>
        <p:spPr>
          <a:xfrm>
            <a:off x="2568575" y="616585"/>
            <a:ext cx="8265160" cy="460375"/>
          </a:xfrm>
          <a:prstGeom prst="rect">
            <a:avLst/>
          </a:prstGeom>
        </p:spPr>
        <p:txBody>
          <a:bodyPr wrap="square">
            <a:spAutoFit/>
          </a:bodyPr>
          <a:lstStyle/>
          <a:p>
            <a:pPr lvl="0"/>
            <a:r>
              <a:rPr lang="zh-CN" altLang="en-US" sz="2400" b="1">
                <a:latin typeface="Open Sans" panose="020B0606030504020204" charset="0"/>
                <a:ea typeface="Open Sans" panose="020B0606030504020204" charset="0"/>
                <a:cs typeface="+mn-ea"/>
                <a:sym typeface="Arial" panose="020B0604020202020204" pitchFamily="34" charset="0"/>
              </a:rPr>
              <a:t>Data Transformation in IBM Cloud Warehouse</a:t>
            </a:r>
          </a:p>
        </p:txBody>
      </p:sp>
      <p:sp>
        <p:nvSpPr>
          <p:cNvPr id="2" name="Text Box 1"/>
          <p:cNvSpPr txBox="1"/>
          <p:nvPr/>
        </p:nvSpPr>
        <p:spPr>
          <a:xfrm>
            <a:off x="484505" y="1854200"/>
            <a:ext cx="8229600" cy="3150235"/>
          </a:xfrm>
          <a:prstGeom prst="rect">
            <a:avLst/>
          </a:prstGeom>
          <a:noFill/>
        </p:spPr>
        <p:txBody>
          <a:bodyPr wrap="square" rtlCol="0" anchor="t">
            <a:noAutofit/>
          </a:bodyPr>
          <a:lstStyle/>
          <a:p>
            <a:pPr marL="285750" indent="-285750">
              <a:buFont typeface="Wingdings" panose="05000000000000000000" charset="0"/>
              <a:buChar char="Ø"/>
            </a:pPr>
            <a:r>
              <a:rPr lang="en-US"/>
              <a:t>Restructuring and converting data to align with the warehouse schema.</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Performing data aggregation, normalization, or denormalization as needed.</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Applying business rules and calculations to derive meaningful insights.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Cleansing and standardizing data to ensure consistency and quality.</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Optimizing data for efficient analysis and reporting within the data warehouse.</a:t>
            </a:r>
          </a:p>
        </p:txBody>
      </p:sp>
      <p:grpSp>
        <p:nvGrpSpPr>
          <p:cNvPr id="39" name="组合 35"/>
          <p:cNvGrpSpPr/>
          <p:nvPr/>
        </p:nvGrpSpPr>
        <p:grpSpPr>
          <a:xfrm>
            <a:off x="8091540" y="1244670"/>
            <a:ext cx="4029590" cy="4030629"/>
            <a:chOff x="591478" y="1761201"/>
            <a:chExt cx="4762530" cy="4763758"/>
          </a:xfrm>
        </p:grpSpPr>
        <p:sp>
          <p:nvSpPr>
            <p:cNvPr id="45" name="Shape;4566;p519"/>
            <p:cNvSpPr/>
            <p:nvPr/>
          </p:nvSpPr>
          <p:spPr>
            <a:xfrm>
              <a:off x="2972743" y="2389079"/>
              <a:ext cx="2381265" cy="2382494"/>
            </a:xfrm>
            <a:custGeom>
              <a:avLst/>
              <a:gdLst/>
              <a:ahLst/>
              <a:cxnLst/>
              <a:rect l="l" t="t" r="r" b="b"/>
              <a:pathLst>
                <a:path w="819" h="819" extrusionOk="0">
                  <a:moveTo>
                    <a:pt x="183" y="603"/>
                  </a:moveTo>
                  <a:cubicBezTo>
                    <a:pt x="249" y="603"/>
                    <a:pt x="265" y="619"/>
                    <a:pt x="256" y="638"/>
                  </a:cubicBezTo>
                  <a:cubicBezTo>
                    <a:pt x="239" y="675"/>
                    <a:pt x="210" y="680"/>
                    <a:pt x="218" y="731"/>
                  </a:cubicBezTo>
                  <a:cubicBezTo>
                    <a:pt x="231" y="819"/>
                    <a:pt x="372" y="819"/>
                    <a:pt x="386" y="731"/>
                  </a:cubicBezTo>
                  <a:cubicBezTo>
                    <a:pt x="394" y="680"/>
                    <a:pt x="364" y="675"/>
                    <a:pt x="347" y="638"/>
                  </a:cubicBezTo>
                  <a:cubicBezTo>
                    <a:pt x="339" y="619"/>
                    <a:pt x="354" y="603"/>
                    <a:pt x="420" y="603"/>
                  </a:cubicBezTo>
                  <a:cubicBezTo>
                    <a:pt x="603" y="603"/>
                    <a:pt x="603" y="603"/>
                    <a:pt x="603" y="603"/>
                  </a:cubicBezTo>
                  <a:cubicBezTo>
                    <a:pt x="603" y="420"/>
                    <a:pt x="603" y="420"/>
                    <a:pt x="603" y="420"/>
                  </a:cubicBezTo>
                  <a:cubicBezTo>
                    <a:pt x="603" y="354"/>
                    <a:pt x="619" y="338"/>
                    <a:pt x="639" y="347"/>
                  </a:cubicBezTo>
                  <a:cubicBezTo>
                    <a:pt x="675" y="364"/>
                    <a:pt x="680" y="394"/>
                    <a:pt x="731" y="385"/>
                  </a:cubicBezTo>
                  <a:cubicBezTo>
                    <a:pt x="819" y="372"/>
                    <a:pt x="819" y="231"/>
                    <a:pt x="731" y="217"/>
                  </a:cubicBezTo>
                  <a:cubicBezTo>
                    <a:pt x="680" y="209"/>
                    <a:pt x="675" y="239"/>
                    <a:pt x="639" y="256"/>
                  </a:cubicBezTo>
                  <a:cubicBezTo>
                    <a:pt x="619" y="264"/>
                    <a:pt x="603" y="249"/>
                    <a:pt x="603" y="183"/>
                  </a:cubicBezTo>
                  <a:cubicBezTo>
                    <a:pt x="603" y="0"/>
                    <a:pt x="603" y="0"/>
                    <a:pt x="603" y="0"/>
                  </a:cubicBezTo>
                  <a:cubicBezTo>
                    <a:pt x="420" y="0"/>
                    <a:pt x="420" y="0"/>
                    <a:pt x="420" y="0"/>
                  </a:cubicBezTo>
                  <a:cubicBezTo>
                    <a:pt x="354" y="0"/>
                    <a:pt x="339" y="16"/>
                    <a:pt x="347" y="35"/>
                  </a:cubicBezTo>
                  <a:cubicBezTo>
                    <a:pt x="364" y="72"/>
                    <a:pt x="394" y="76"/>
                    <a:pt x="386" y="128"/>
                  </a:cubicBezTo>
                  <a:cubicBezTo>
                    <a:pt x="372" y="216"/>
                    <a:pt x="231" y="216"/>
                    <a:pt x="218" y="128"/>
                  </a:cubicBezTo>
                  <a:cubicBezTo>
                    <a:pt x="210" y="76"/>
                    <a:pt x="239" y="72"/>
                    <a:pt x="256" y="35"/>
                  </a:cubicBezTo>
                  <a:cubicBezTo>
                    <a:pt x="265" y="16"/>
                    <a:pt x="249" y="0"/>
                    <a:pt x="183" y="0"/>
                  </a:cubicBezTo>
                  <a:cubicBezTo>
                    <a:pt x="0" y="0"/>
                    <a:pt x="0" y="0"/>
                    <a:pt x="0" y="0"/>
                  </a:cubicBezTo>
                  <a:cubicBezTo>
                    <a:pt x="0" y="183"/>
                    <a:pt x="0" y="183"/>
                    <a:pt x="0" y="183"/>
                  </a:cubicBezTo>
                  <a:cubicBezTo>
                    <a:pt x="0" y="249"/>
                    <a:pt x="16" y="264"/>
                    <a:pt x="35" y="256"/>
                  </a:cubicBezTo>
                  <a:cubicBezTo>
                    <a:pt x="72" y="239"/>
                    <a:pt x="77" y="209"/>
                    <a:pt x="128" y="217"/>
                  </a:cubicBezTo>
                  <a:cubicBezTo>
                    <a:pt x="216" y="231"/>
                    <a:pt x="216" y="372"/>
                    <a:pt x="128" y="385"/>
                  </a:cubicBezTo>
                  <a:cubicBezTo>
                    <a:pt x="77" y="394"/>
                    <a:pt x="72" y="364"/>
                    <a:pt x="35" y="347"/>
                  </a:cubicBezTo>
                  <a:cubicBezTo>
                    <a:pt x="16" y="338"/>
                    <a:pt x="0" y="354"/>
                    <a:pt x="0" y="420"/>
                  </a:cubicBezTo>
                  <a:cubicBezTo>
                    <a:pt x="0" y="603"/>
                    <a:pt x="0" y="603"/>
                    <a:pt x="0" y="603"/>
                  </a:cubicBezTo>
                  <a:lnTo>
                    <a:pt x="183" y="603"/>
                  </a:lnTo>
                  <a:close/>
                </a:path>
              </a:pathLst>
            </a:custGeom>
            <a:solidFill>
              <a:srgbClr val="4B4B4C"/>
            </a:solidFill>
            <a:ln>
              <a:solidFill>
                <a:schemeClr val="bg1"/>
              </a:solid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panose="020B0606030504020204" charset="0"/>
                <a:ea typeface="Open Sans" panose="020B0606030504020204" charset="0"/>
                <a:cs typeface="+mn-ea"/>
                <a:sym typeface="Arial" panose="020B0604020202020204" pitchFamily="34" charset="0"/>
              </a:endParaRPr>
            </a:p>
          </p:txBody>
        </p:sp>
        <p:sp>
          <p:nvSpPr>
            <p:cNvPr id="48" name="Shape;4567;p519"/>
            <p:cNvSpPr/>
            <p:nvPr/>
          </p:nvSpPr>
          <p:spPr>
            <a:xfrm>
              <a:off x="2344866" y="4142465"/>
              <a:ext cx="2381265" cy="2382494"/>
            </a:xfrm>
            <a:custGeom>
              <a:avLst/>
              <a:gdLst/>
              <a:ahLst/>
              <a:cxnLst/>
              <a:rect l="l" t="t" r="r" b="b"/>
              <a:pathLst>
                <a:path w="819" h="819" extrusionOk="0">
                  <a:moveTo>
                    <a:pt x="216" y="420"/>
                  </a:moveTo>
                  <a:cubicBezTo>
                    <a:pt x="216" y="354"/>
                    <a:pt x="200" y="339"/>
                    <a:pt x="181" y="347"/>
                  </a:cubicBezTo>
                  <a:cubicBezTo>
                    <a:pt x="144" y="364"/>
                    <a:pt x="139" y="394"/>
                    <a:pt x="88" y="386"/>
                  </a:cubicBezTo>
                  <a:cubicBezTo>
                    <a:pt x="0" y="372"/>
                    <a:pt x="0" y="231"/>
                    <a:pt x="88" y="218"/>
                  </a:cubicBezTo>
                  <a:cubicBezTo>
                    <a:pt x="139" y="210"/>
                    <a:pt x="144" y="239"/>
                    <a:pt x="181" y="256"/>
                  </a:cubicBezTo>
                  <a:cubicBezTo>
                    <a:pt x="200" y="265"/>
                    <a:pt x="216" y="249"/>
                    <a:pt x="216" y="183"/>
                  </a:cubicBezTo>
                  <a:cubicBezTo>
                    <a:pt x="216" y="0"/>
                    <a:pt x="216" y="0"/>
                    <a:pt x="216" y="0"/>
                  </a:cubicBezTo>
                  <a:cubicBezTo>
                    <a:pt x="399" y="0"/>
                    <a:pt x="399" y="0"/>
                    <a:pt x="399" y="0"/>
                  </a:cubicBezTo>
                  <a:cubicBezTo>
                    <a:pt x="465" y="0"/>
                    <a:pt x="481" y="16"/>
                    <a:pt x="472" y="35"/>
                  </a:cubicBezTo>
                  <a:cubicBezTo>
                    <a:pt x="455" y="72"/>
                    <a:pt x="426" y="77"/>
                    <a:pt x="434" y="128"/>
                  </a:cubicBezTo>
                  <a:cubicBezTo>
                    <a:pt x="447" y="216"/>
                    <a:pt x="588" y="216"/>
                    <a:pt x="602" y="128"/>
                  </a:cubicBezTo>
                  <a:cubicBezTo>
                    <a:pt x="610" y="77"/>
                    <a:pt x="580" y="72"/>
                    <a:pt x="563" y="35"/>
                  </a:cubicBezTo>
                  <a:cubicBezTo>
                    <a:pt x="555" y="16"/>
                    <a:pt x="570" y="0"/>
                    <a:pt x="636" y="0"/>
                  </a:cubicBezTo>
                  <a:cubicBezTo>
                    <a:pt x="819" y="0"/>
                    <a:pt x="819" y="0"/>
                    <a:pt x="819" y="0"/>
                  </a:cubicBezTo>
                  <a:cubicBezTo>
                    <a:pt x="819" y="183"/>
                    <a:pt x="819" y="183"/>
                    <a:pt x="819" y="183"/>
                  </a:cubicBezTo>
                  <a:cubicBezTo>
                    <a:pt x="819" y="249"/>
                    <a:pt x="803" y="265"/>
                    <a:pt x="784" y="256"/>
                  </a:cubicBezTo>
                  <a:cubicBezTo>
                    <a:pt x="747" y="239"/>
                    <a:pt x="743" y="210"/>
                    <a:pt x="691" y="218"/>
                  </a:cubicBezTo>
                  <a:cubicBezTo>
                    <a:pt x="603" y="231"/>
                    <a:pt x="603" y="372"/>
                    <a:pt x="691" y="386"/>
                  </a:cubicBezTo>
                  <a:cubicBezTo>
                    <a:pt x="743" y="394"/>
                    <a:pt x="747" y="364"/>
                    <a:pt x="784" y="347"/>
                  </a:cubicBezTo>
                  <a:cubicBezTo>
                    <a:pt x="803" y="339"/>
                    <a:pt x="819" y="354"/>
                    <a:pt x="819" y="420"/>
                  </a:cubicBezTo>
                  <a:cubicBezTo>
                    <a:pt x="819" y="603"/>
                    <a:pt x="819" y="603"/>
                    <a:pt x="819" y="603"/>
                  </a:cubicBezTo>
                  <a:cubicBezTo>
                    <a:pt x="636" y="603"/>
                    <a:pt x="636" y="603"/>
                    <a:pt x="636" y="603"/>
                  </a:cubicBezTo>
                  <a:cubicBezTo>
                    <a:pt x="570" y="603"/>
                    <a:pt x="555" y="619"/>
                    <a:pt x="563" y="639"/>
                  </a:cubicBezTo>
                  <a:cubicBezTo>
                    <a:pt x="580" y="675"/>
                    <a:pt x="610" y="680"/>
                    <a:pt x="602" y="731"/>
                  </a:cubicBezTo>
                  <a:cubicBezTo>
                    <a:pt x="588" y="819"/>
                    <a:pt x="447" y="819"/>
                    <a:pt x="434" y="731"/>
                  </a:cubicBezTo>
                  <a:cubicBezTo>
                    <a:pt x="426" y="680"/>
                    <a:pt x="455" y="675"/>
                    <a:pt x="472" y="639"/>
                  </a:cubicBezTo>
                  <a:cubicBezTo>
                    <a:pt x="481" y="619"/>
                    <a:pt x="465" y="603"/>
                    <a:pt x="399" y="603"/>
                  </a:cubicBezTo>
                  <a:cubicBezTo>
                    <a:pt x="216" y="603"/>
                    <a:pt x="216" y="603"/>
                    <a:pt x="216" y="603"/>
                  </a:cubicBezTo>
                  <a:lnTo>
                    <a:pt x="216" y="420"/>
                  </a:lnTo>
                  <a:close/>
                </a:path>
              </a:pathLst>
            </a:custGeom>
            <a:solidFill>
              <a:schemeClr val="accent1"/>
            </a:solidFill>
            <a:ln>
              <a:solidFill>
                <a:schemeClr val="bg1"/>
              </a:solid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panose="020B0606030504020204" charset="0"/>
                <a:ea typeface="Open Sans" panose="020B0606030504020204" charset="0"/>
                <a:cs typeface="+mn-ea"/>
                <a:sym typeface="Arial" panose="020B0604020202020204" pitchFamily="34" charset="0"/>
              </a:endParaRPr>
            </a:p>
          </p:txBody>
        </p:sp>
        <p:sp>
          <p:nvSpPr>
            <p:cNvPr id="51" name="Shape;4568;p519"/>
            <p:cNvSpPr/>
            <p:nvPr/>
          </p:nvSpPr>
          <p:spPr>
            <a:xfrm>
              <a:off x="1219356" y="1761201"/>
              <a:ext cx="2381265" cy="2381264"/>
            </a:xfrm>
            <a:custGeom>
              <a:avLst/>
              <a:gdLst/>
              <a:ahLst/>
              <a:cxnLst/>
              <a:rect l="l" t="t" r="r" b="b"/>
              <a:pathLst>
                <a:path w="819" h="819" extrusionOk="0">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a:solidFill>
                <a:schemeClr val="bg1"/>
              </a:solid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panose="020B0606030504020204" charset="0"/>
                <a:ea typeface="Open Sans" panose="020B0606030504020204" charset="0"/>
                <a:cs typeface="+mn-ea"/>
                <a:sym typeface="Arial" panose="020B0604020202020204" pitchFamily="34" charset="0"/>
              </a:endParaRPr>
            </a:p>
          </p:txBody>
        </p:sp>
        <p:sp>
          <p:nvSpPr>
            <p:cNvPr id="52" name="Shape;4569;p519"/>
            <p:cNvSpPr/>
            <p:nvPr/>
          </p:nvSpPr>
          <p:spPr>
            <a:xfrm>
              <a:off x="591478" y="3514589"/>
              <a:ext cx="2381265" cy="2381264"/>
            </a:xfrm>
            <a:custGeom>
              <a:avLst/>
              <a:gdLst/>
              <a:ahLst/>
              <a:cxnLst/>
              <a:rect l="l" t="t" r="r" b="b"/>
              <a:pathLst>
                <a:path w="819" h="819" extrusionOk="0">
                  <a:moveTo>
                    <a:pt x="399" y="216"/>
                  </a:moveTo>
                  <a:cubicBezTo>
                    <a:pt x="465" y="216"/>
                    <a:pt x="480" y="200"/>
                    <a:pt x="472" y="181"/>
                  </a:cubicBezTo>
                  <a:cubicBezTo>
                    <a:pt x="455" y="144"/>
                    <a:pt x="425" y="139"/>
                    <a:pt x="433" y="88"/>
                  </a:cubicBezTo>
                  <a:cubicBezTo>
                    <a:pt x="447" y="0"/>
                    <a:pt x="588" y="0"/>
                    <a:pt x="601" y="88"/>
                  </a:cubicBezTo>
                  <a:cubicBezTo>
                    <a:pt x="609" y="139"/>
                    <a:pt x="580" y="144"/>
                    <a:pt x="563" y="181"/>
                  </a:cubicBezTo>
                  <a:cubicBezTo>
                    <a:pt x="554" y="200"/>
                    <a:pt x="570" y="216"/>
                    <a:pt x="636" y="216"/>
                  </a:cubicBezTo>
                  <a:cubicBezTo>
                    <a:pt x="819" y="216"/>
                    <a:pt x="819" y="216"/>
                    <a:pt x="819" y="216"/>
                  </a:cubicBezTo>
                  <a:cubicBezTo>
                    <a:pt x="819" y="399"/>
                    <a:pt x="819" y="399"/>
                    <a:pt x="819" y="399"/>
                  </a:cubicBezTo>
                  <a:cubicBezTo>
                    <a:pt x="819" y="465"/>
                    <a:pt x="803" y="481"/>
                    <a:pt x="784" y="472"/>
                  </a:cubicBezTo>
                  <a:cubicBezTo>
                    <a:pt x="747" y="455"/>
                    <a:pt x="742" y="426"/>
                    <a:pt x="691" y="434"/>
                  </a:cubicBezTo>
                  <a:cubicBezTo>
                    <a:pt x="603" y="447"/>
                    <a:pt x="603" y="588"/>
                    <a:pt x="691" y="602"/>
                  </a:cubicBezTo>
                  <a:cubicBezTo>
                    <a:pt x="742" y="610"/>
                    <a:pt x="747" y="580"/>
                    <a:pt x="784" y="563"/>
                  </a:cubicBezTo>
                  <a:cubicBezTo>
                    <a:pt x="803" y="555"/>
                    <a:pt x="819" y="570"/>
                    <a:pt x="819" y="636"/>
                  </a:cubicBezTo>
                  <a:cubicBezTo>
                    <a:pt x="819" y="819"/>
                    <a:pt x="819" y="819"/>
                    <a:pt x="819" y="819"/>
                  </a:cubicBezTo>
                  <a:cubicBezTo>
                    <a:pt x="636" y="819"/>
                    <a:pt x="636" y="819"/>
                    <a:pt x="636" y="819"/>
                  </a:cubicBezTo>
                  <a:cubicBezTo>
                    <a:pt x="570" y="819"/>
                    <a:pt x="554" y="803"/>
                    <a:pt x="563" y="784"/>
                  </a:cubicBezTo>
                  <a:cubicBezTo>
                    <a:pt x="580" y="747"/>
                    <a:pt x="609" y="743"/>
                    <a:pt x="601" y="691"/>
                  </a:cubicBezTo>
                  <a:cubicBezTo>
                    <a:pt x="588" y="603"/>
                    <a:pt x="447" y="603"/>
                    <a:pt x="433" y="691"/>
                  </a:cubicBezTo>
                  <a:cubicBezTo>
                    <a:pt x="425" y="743"/>
                    <a:pt x="455" y="747"/>
                    <a:pt x="472" y="784"/>
                  </a:cubicBezTo>
                  <a:cubicBezTo>
                    <a:pt x="480" y="803"/>
                    <a:pt x="465" y="819"/>
                    <a:pt x="399" y="819"/>
                  </a:cubicBezTo>
                  <a:cubicBezTo>
                    <a:pt x="216" y="819"/>
                    <a:pt x="216" y="819"/>
                    <a:pt x="216" y="819"/>
                  </a:cubicBezTo>
                  <a:cubicBezTo>
                    <a:pt x="216" y="636"/>
                    <a:pt x="216" y="636"/>
                    <a:pt x="216" y="636"/>
                  </a:cubicBezTo>
                  <a:cubicBezTo>
                    <a:pt x="216" y="570"/>
                    <a:pt x="200" y="555"/>
                    <a:pt x="180" y="563"/>
                  </a:cubicBezTo>
                  <a:cubicBezTo>
                    <a:pt x="144" y="580"/>
                    <a:pt x="139" y="610"/>
                    <a:pt x="88" y="602"/>
                  </a:cubicBezTo>
                  <a:cubicBezTo>
                    <a:pt x="0" y="588"/>
                    <a:pt x="0" y="447"/>
                    <a:pt x="88" y="434"/>
                  </a:cubicBezTo>
                  <a:cubicBezTo>
                    <a:pt x="139" y="426"/>
                    <a:pt x="144" y="455"/>
                    <a:pt x="180" y="472"/>
                  </a:cubicBezTo>
                  <a:cubicBezTo>
                    <a:pt x="200" y="481"/>
                    <a:pt x="216" y="465"/>
                    <a:pt x="216" y="399"/>
                  </a:cubicBezTo>
                  <a:cubicBezTo>
                    <a:pt x="216" y="216"/>
                    <a:pt x="216" y="216"/>
                    <a:pt x="216" y="216"/>
                  </a:cubicBezTo>
                  <a:lnTo>
                    <a:pt x="399" y="216"/>
                  </a:lnTo>
                  <a:close/>
                </a:path>
              </a:pathLst>
            </a:custGeom>
            <a:solidFill>
              <a:srgbClr val="4B4B4C"/>
            </a:solidFill>
            <a:ln>
              <a:solidFill>
                <a:schemeClr val="bg1"/>
              </a:solid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panose="020B0606030504020204" charset="0"/>
                <a:ea typeface="Open Sans" panose="020B0606030504020204" charset="0"/>
                <a:cs typeface="+mn-ea"/>
                <a:sym typeface="Arial" panose="020B0604020202020204" pitchFamily="34" charset="0"/>
              </a:endParaRPr>
            </a:p>
          </p:txBody>
        </p:sp>
        <p:sp>
          <p:nvSpPr>
            <p:cNvPr id="53" name="Shape;4570;p519"/>
            <p:cNvSpPr/>
            <p:nvPr/>
          </p:nvSpPr>
          <p:spPr>
            <a:xfrm>
              <a:off x="1625334" y="4637905"/>
              <a:ext cx="405594" cy="456671"/>
            </a:xfrm>
            <a:custGeom>
              <a:avLst/>
              <a:gdLst/>
              <a:ahLst/>
              <a:cxnLst/>
              <a:rect l="l" t="t" r="r" b="b"/>
              <a:pathLst>
                <a:path w="21600" h="21600" extrusionOk="0">
                  <a:moveTo>
                    <a:pt x="13800" y="18655"/>
                  </a:moveTo>
                  <a:cubicBezTo>
                    <a:pt x="13468" y="18655"/>
                    <a:pt x="13200" y="18874"/>
                    <a:pt x="13200" y="19145"/>
                  </a:cubicBezTo>
                  <a:cubicBezTo>
                    <a:pt x="13200" y="19417"/>
                    <a:pt x="13468" y="19636"/>
                    <a:pt x="13800" y="19636"/>
                  </a:cubicBezTo>
                  <a:cubicBezTo>
                    <a:pt x="14132" y="19636"/>
                    <a:pt x="14400" y="19417"/>
                    <a:pt x="14400" y="19145"/>
                  </a:cubicBezTo>
                  <a:cubicBezTo>
                    <a:pt x="14400" y="18874"/>
                    <a:pt x="14132" y="18655"/>
                    <a:pt x="13800" y="18655"/>
                  </a:cubicBezTo>
                  <a:moveTo>
                    <a:pt x="10200" y="15709"/>
                  </a:moveTo>
                  <a:cubicBezTo>
                    <a:pt x="9868" y="15709"/>
                    <a:pt x="9600" y="15490"/>
                    <a:pt x="9600" y="15218"/>
                  </a:cubicBezTo>
                  <a:cubicBezTo>
                    <a:pt x="9600" y="14947"/>
                    <a:pt x="9868" y="14727"/>
                    <a:pt x="10200" y="14727"/>
                  </a:cubicBezTo>
                  <a:cubicBezTo>
                    <a:pt x="10532" y="14727"/>
                    <a:pt x="10800" y="14947"/>
                    <a:pt x="10800" y="15218"/>
                  </a:cubicBezTo>
                  <a:cubicBezTo>
                    <a:pt x="10800" y="15490"/>
                    <a:pt x="10532" y="15709"/>
                    <a:pt x="10200" y="15709"/>
                  </a:cubicBezTo>
                  <a:moveTo>
                    <a:pt x="10200" y="13745"/>
                  </a:moveTo>
                  <a:cubicBezTo>
                    <a:pt x="9206" y="13745"/>
                    <a:pt x="8400" y="14405"/>
                    <a:pt x="8400" y="15218"/>
                  </a:cubicBezTo>
                  <a:cubicBezTo>
                    <a:pt x="8400" y="16031"/>
                    <a:pt x="9206" y="16691"/>
                    <a:pt x="10200" y="16691"/>
                  </a:cubicBezTo>
                  <a:cubicBezTo>
                    <a:pt x="11194" y="16691"/>
                    <a:pt x="12000" y="16031"/>
                    <a:pt x="12000" y="15218"/>
                  </a:cubicBezTo>
                  <a:cubicBezTo>
                    <a:pt x="12000" y="14405"/>
                    <a:pt x="11194" y="13745"/>
                    <a:pt x="10200" y="13745"/>
                  </a:cubicBezTo>
                  <a:moveTo>
                    <a:pt x="15600" y="13745"/>
                  </a:moveTo>
                  <a:cubicBezTo>
                    <a:pt x="14938" y="13745"/>
                    <a:pt x="14400" y="14186"/>
                    <a:pt x="14400" y="14727"/>
                  </a:cubicBezTo>
                  <a:cubicBezTo>
                    <a:pt x="14400" y="15269"/>
                    <a:pt x="14938" y="15709"/>
                    <a:pt x="15600" y="15709"/>
                  </a:cubicBezTo>
                  <a:cubicBezTo>
                    <a:pt x="16262" y="15709"/>
                    <a:pt x="16800" y="15269"/>
                    <a:pt x="16800" y="14727"/>
                  </a:cubicBezTo>
                  <a:cubicBezTo>
                    <a:pt x="16800" y="14186"/>
                    <a:pt x="16262" y="13745"/>
                    <a:pt x="15600" y="13745"/>
                  </a:cubicBezTo>
                  <a:moveTo>
                    <a:pt x="14400" y="20618"/>
                  </a:moveTo>
                  <a:lnTo>
                    <a:pt x="7200" y="20618"/>
                  </a:lnTo>
                  <a:cubicBezTo>
                    <a:pt x="3892" y="20618"/>
                    <a:pt x="1200" y="18416"/>
                    <a:pt x="1200" y="15709"/>
                  </a:cubicBezTo>
                  <a:cubicBezTo>
                    <a:pt x="1200" y="13123"/>
                    <a:pt x="2182" y="11620"/>
                    <a:pt x="3320" y="9880"/>
                  </a:cubicBezTo>
                  <a:cubicBezTo>
                    <a:pt x="3477" y="9639"/>
                    <a:pt x="3636" y="9392"/>
                    <a:pt x="3797" y="9140"/>
                  </a:cubicBezTo>
                  <a:cubicBezTo>
                    <a:pt x="3905" y="9093"/>
                    <a:pt x="6420" y="8038"/>
                    <a:pt x="9814" y="9625"/>
                  </a:cubicBezTo>
                  <a:cubicBezTo>
                    <a:pt x="10959" y="10160"/>
                    <a:pt x="12064" y="10360"/>
                    <a:pt x="13079" y="10360"/>
                  </a:cubicBezTo>
                  <a:cubicBezTo>
                    <a:pt x="15152" y="10360"/>
                    <a:pt x="16846" y="9523"/>
                    <a:pt x="17711" y="8991"/>
                  </a:cubicBezTo>
                  <a:cubicBezTo>
                    <a:pt x="17902" y="9295"/>
                    <a:pt x="18093" y="9592"/>
                    <a:pt x="18280" y="9880"/>
                  </a:cubicBezTo>
                  <a:cubicBezTo>
                    <a:pt x="19418" y="11620"/>
                    <a:pt x="20400" y="13123"/>
                    <a:pt x="20400" y="15709"/>
                  </a:cubicBezTo>
                  <a:cubicBezTo>
                    <a:pt x="20400" y="18416"/>
                    <a:pt x="17708" y="20618"/>
                    <a:pt x="14400" y="20618"/>
                  </a:cubicBezTo>
                  <a:moveTo>
                    <a:pt x="5967" y="2945"/>
                  </a:moveTo>
                  <a:lnTo>
                    <a:pt x="15633" y="2945"/>
                  </a:lnTo>
                  <a:cubicBezTo>
                    <a:pt x="15782" y="5133"/>
                    <a:pt x="16425" y="6735"/>
                    <a:pt x="17180" y="8090"/>
                  </a:cubicBezTo>
                  <a:cubicBezTo>
                    <a:pt x="16281" y="8690"/>
                    <a:pt x="13509" y="10220"/>
                    <a:pt x="10410" y="8772"/>
                  </a:cubicBezTo>
                  <a:cubicBezTo>
                    <a:pt x="7921" y="7609"/>
                    <a:pt x="5800" y="7679"/>
                    <a:pt x="4520" y="7912"/>
                  </a:cubicBezTo>
                  <a:cubicBezTo>
                    <a:pt x="5231" y="6594"/>
                    <a:pt x="5824" y="5037"/>
                    <a:pt x="5967" y="2945"/>
                  </a:cubicBezTo>
                  <a:moveTo>
                    <a:pt x="3600" y="982"/>
                  </a:moveTo>
                  <a:lnTo>
                    <a:pt x="18000" y="982"/>
                  </a:lnTo>
                  <a:lnTo>
                    <a:pt x="18000" y="1964"/>
                  </a:lnTo>
                  <a:lnTo>
                    <a:pt x="3600" y="1964"/>
                  </a:lnTo>
                  <a:cubicBezTo>
                    <a:pt x="3600" y="1964"/>
                    <a:pt x="3600" y="982"/>
                    <a:pt x="3600" y="982"/>
                  </a:cubicBezTo>
                  <a:close/>
                  <a:moveTo>
                    <a:pt x="16843" y="2945"/>
                  </a:move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757" y="2945"/>
                  </a:lnTo>
                  <a:cubicBezTo>
                    <a:pt x="4322" y="8937"/>
                    <a:pt x="0" y="10114"/>
                    <a:pt x="0" y="15709"/>
                  </a:cubicBezTo>
                  <a:cubicBezTo>
                    <a:pt x="0" y="18962"/>
                    <a:pt x="3224" y="21600"/>
                    <a:pt x="7200" y="21600"/>
                  </a:cubicBezTo>
                  <a:lnTo>
                    <a:pt x="14400" y="21600"/>
                  </a:lnTo>
                  <a:cubicBezTo>
                    <a:pt x="18376" y="21600"/>
                    <a:pt x="21600" y="18962"/>
                    <a:pt x="21600" y="15709"/>
                  </a:cubicBezTo>
                  <a:cubicBezTo>
                    <a:pt x="21600" y="10114"/>
                    <a:pt x="17278" y="8937"/>
                    <a:pt x="16843" y="2945"/>
                  </a:cubicBezTo>
                  <a:moveTo>
                    <a:pt x="17400" y="11782"/>
                  </a:moveTo>
                  <a:cubicBezTo>
                    <a:pt x="17068" y="11782"/>
                    <a:pt x="16800" y="12001"/>
                    <a:pt x="16800" y="12273"/>
                  </a:cubicBezTo>
                  <a:cubicBezTo>
                    <a:pt x="16800" y="12544"/>
                    <a:pt x="17068" y="12764"/>
                    <a:pt x="17400" y="12764"/>
                  </a:cubicBezTo>
                  <a:cubicBezTo>
                    <a:pt x="17732" y="12764"/>
                    <a:pt x="18000" y="12544"/>
                    <a:pt x="18000" y="12273"/>
                  </a:cubicBezTo>
                  <a:cubicBezTo>
                    <a:pt x="18000" y="12001"/>
                    <a:pt x="17732" y="11782"/>
                    <a:pt x="17400" y="11782"/>
                  </a:cubicBezTo>
                  <a:moveTo>
                    <a:pt x="6000" y="10800"/>
                  </a:moveTo>
                  <a:cubicBezTo>
                    <a:pt x="5338" y="10800"/>
                    <a:pt x="4800" y="11240"/>
                    <a:pt x="4800" y="11782"/>
                  </a:cubicBezTo>
                  <a:cubicBezTo>
                    <a:pt x="4800" y="12324"/>
                    <a:pt x="5338" y="12764"/>
                    <a:pt x="6000" y="12764"/>
                  </a:cubicBezTo>
                  <a:cubicBezTo>
                    <a:pt x="6662" y="12764"/>
                    <a:pt x="7200" y="12324"/>
                    <a:pt x="7200" y="11782"/>
                  </a:cubicBezTo>
                  <a:cubicBezTo>
                    <a:pt x="7200" y="11240"/>
                    <a:pt x="6662" y="10800"/>
                    <a:pt x="6000" y="10800"/>
                  </a:cubicBezTo>
                  <a:moveTo>
                    <a:pt x="5400" y="16691"/>
                  </a:moveTo>
                  <a:cubicBezTo>
                    <a:pt x="5068" y="16691"/>
                    <a:pt x="4800" y="16910"/>
                    <a:pt x="4800" y="17182"/>
                  </a:cubicBezTo>
                  <a:cubicBezTo>
                    <a:pt x="4800" y="17453"/>
                    <a:pt x="5068" y="17673"/>
                    <a:pt x="5400" y="17673"/>
                  </a:cubicBezTo>
                  <a:cubicBezTo>
                    <a:pt x="5732" y="17673"/>
                    <a:pt x="6000" y="17453"/>
                    <a:pt x="6000" y="17182"/>
                  </a:cubicBezTo>
                  <a:cubicBezTo>
                    <a:pt x="6000" y="16910"/>
                    <a:pt x="5732" y="16691"/>
                    <a:pt x="5400" y="16691"/>
                  </a:cubicBezTo>
                </a:path>
              </a:pathLst>
            </a:custGeom>
            <a:solidFill>
              <a:schemeClr val="l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125">
                <a:solidFill>
                  <a:srgbClr val="C3C3C3"/>
                </a:solidFill>
                <a:latin typeface="Open Sans" panose="020B0606030504020204" charset="0"/>
                <a:ea typeface="Open Sans" panose="020B0606030504020204" charset="0"/>
                <a:cs typeface="+mn-ea"/>
                <a:sym typeface="Arial" panose="020B0604020202020204" pitchFamily="34" charset="0"/>
              </a:endParaRPr>
            </a:p>
          </p:txBody>
        </p:sp>
        <p:sp>
          <p:nvSpPr>
            <p:cNvPr id="54" name="Shape;4571;p519"/>
            <p:cNvSpPr/>
            <p:nvPr/>
          </p:nvSpPr>
          <p:spPr>
            <a:xfrm>
              <a:off x="2097157" y="2885481"/>
              <a:ext cx="495418" cy="456691"/>
            </a:xfrm>
            <a:custGeom>
              <a:avLst/>
              <a:gdLst/>
              <a:ahLst/>
              <a:cxnLst/>
              <a:rect l="l" t="t"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l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125">
                <a:solidFill>
                  <a:srgbClr val="C3C3C3"/>
                </a:solidFill>
                <a:latin typeface="Open Sans" panose="020B0606030504020204" charset="0"/>
                <a:ea typeface="Open Sans" panose="020B0606030504020204" charset="0"/>
                <a:cs typeface="+mn-ea"/>
                <a:sym typeface="Arial" panose="020B0604020202020204" pitchFamily="34" charset="0"/>
              </a:endParaRPr>
            </a:p>
          </p:txBody>
        </p:sp>
        <p:sp>
          <p:nvSpPr>
            <p:cNvPr id="55" name="Shape;4572;p519"/>
            <p:cNvSpPr/>
            <p:nvPr/>
          </p:nvSpPr>
          <p:spPr>
            <a:xfrm>
              <a:off x="3915512" y="3310780"/>
              <a:ext cx="495725" cy="456671"/>
            </a:xfrm>
            <a:custGeom>
              <a:avLst/>
              <a:gdLst/>
              <a:ahLst/>
              <a:cxnLst/>
              <a:rect l="l" t="t"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l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125">
                <a:solidFill>
                  <a:srgbClr val="C3C3C3"/>
                </a:solidFill>
                <a:latin typeface="Open Sans" panose="020B0606030504020204" charset="0"/>
                <a:ea typeface="Open Sans" panose="020B0606030504020204" charset="0"/>
                <a:cs typeface="+mn-ea"/>
                <a:sym typeface="Arial" panose="020B0604020202020204" pitchFamily="34" charset="0"/>
              </a:endParaRPr>
            </a:p>
          </p:txBody>
        </p:sp>
        <p:sp>
          <p:nvSpPr>
            <p:cNvPr id="56" name="Shape;4573;p519"/>
            <p:cNvSpPr/>
            <p:nvPr/>
          </p:nvSpPr>
          <p:spPr>
            <a:xfrm>
              <a:off x="3316357" y="4878707"/>
              <a:ext cx="533079" cy="513039"/>
            </a:xfrm>
            <a:custGeom>
              <a:avLst/>
              <a:gdLst/>
              <a:ahLst/>
              <a:cxnLst/>
              <a:rect l="l" t="t" r="r" b="b"/>
              <a:pathLst>
                <a:path w="263" h="256" extrusionOk="0">
                  <a:moveTo>
                    <a:pt x="235" y="21"/>
                  </a:moveTo>
                  <a:cubicBezTo>
                    <a:pt x="222" y="8"/>
                    <a:pt x="205" y="0"/>
                    <a:pt x="188" y="0"/>
                  </a:cubicBezTo>
                  <a:cubicBezTo>
                    <a:pt x="173" y="0"/>
                    <a:pt x="160" y="5"/>
                    <a:pt x="150" y="15"/>
                  </a:cubicBezTo>
                  <a:cubicBezTo>
                    <a:pt x="111" y="54"/>
                    <a:pt x="111" y="54"/>
                    <a:pt x="111" y="54"/>
                  </a:cubicBezTo>
                  <a:cubicBezTo>
                    <a:pt x="111" y="54"/>
                    <a:pt x="111" y="54"/>
                    <a:pt x="111" y="55"/>
                  </a:cubicBezTo>
                  <a:cubicBezTo>
                    <a:pt x="111" y="55"/>
                    <a:pt x="111" y="55"/>
                    <a:pt x="111" y="55"/>
                  </a:cubicBezTo>
                  <a:cubicBezTo>
                    <a:pt x="111" y="55"/>
                    <a:pt x="111" y="55"/>
                    <a:pt x="111" y="55"/>
                  </a:cubicBezTo>
                  <a:cubicBezTo>
                    <a:pt x="28" y="138"/>
                    <a:pt x="28" y="138"/>
                    <a:pt x="28" y="138"/>
                  </a:cubicBezTo>
                  <a:cubicBezTo>
                    <a:pt x="24" y="142"/>
                    <a:pt x="22" y="147"/>
                    <a:pt x="20" y="152"/>
                  </a:cubicBezTo>
                  <a:cubicBezTo>
                    <a:pt x="1" y="220"/>
                    <a:pt x="1" y="220"/>
                    <a:pt x="1" y="220"/>
                  </a:cubicBezTo>
                  <a:cubicBezTo>
                    <a:pt x="1" y="220"/>
                    <a:pt x="0" y="225"/>
                    <a:pt x="0" y="228"/>
                  </a:cubicBezTo>
                  <a:cubicBezTo>
                    <a:pt x="0" y="243"/>
                    <a:pt x="13" y="256"/>
                    <a:pt x="28" y="256"/>
                  </a:cubicBezTo>
                  <a:cubicBezTo>
                    <a:pt x="31" y="256"/>
                    <a:pt x="37" y="255"/>
                    <a:pt x="37" y="255"/>
                  </a:cubicBezTo>
                  <a:cubicBezTo>
                    <a:pt x="105" y="237"/>
                    <a:pt x="105" y="237"/>
                    <a:pt x="105" y="237"/>
                  </a:cubicBezTo>
                  <a:cubicBezTo>
                    <a:pt x="110" y="235"/>
                    <a:pt x="115" y="232"/>
                    <a:pt x="119" y="229"/>
                  </a:cubicBezTo>
                  <a:cubicBezTo>
                    <a:pt x="241" y="105"/>
                    <a:pt x="241" y="105"/>
                    <a:pt x="241" y="105"/>
                  </a:cubicBezTo>
                  <a:cubicBezTo>
                    <a:pt x="263" y="83"/>
                    <a:pt x="261" y="46"/>
                    <a:pt x="235" y="21"/>
                  </a:cubicBezTo>
                  <a:close/>
                  <a:moveTo>
                    <a:pt x="128" y="190"/>
                  </a:moveTo>
                  <a:cubicBezTo>
                    <a:pt x="127" y="183"/>
                    <a:pt x="125" y="176"/>
                    <a:pt x="122" y="169"/>
                  </a:cubicBezTo>
                  <a:cubicBezTo>
                    <a:pt x="198" y="94"/>
                    <a:pt x="198" y="94"/>
                    <a:pt x="198" y="94"/>
                  </a:cubicBezTo>
                  <a:cubicBezTo>
                    <a:pt x="203" y="108"/>
                    <a:pt x="200" y="124"/>
                    <a:pt x="190" y="134"/>
                  </a:cubicBezTo>
                  <a:cubicBezTo>
                    <a:pt x="190" y="134"/>
                    <a:pt x="190" y="134"/>
                    <a:pt x="190" y="134"/>
                  </a:cubicBezTo>
                  <a:cubicBezTo>
                    <a:pt x="190" y="134"/>
                    <a:pt x="190" y="134"/>
                    <a:pt x="190" y="134"/>
                  </a:cubicBezTo>
                  <a:cubicBezTo>
                    <a:pt x="128" y="196"/>
                    <a:pt x="128" y="196"/>
                    <a:pt x="128" y="196"/>
                  </a:cubicBezTo>
                  <a:cubicBezTo>
                    <a:pt x="128" y="194"/>
                    <a:pt x="128" y="192"/>
                    <a:pt x="128" y="190"/>
                  </a:cubicBezTo>
                  <a:close/>
                  <a:moveTo>
                    <a:pt x="118" y="162"/>
                  </a:moveTo>
                  <a:cubicBezTo>
                    <a:pt x="115" y="157"/>
                    <a:pt x="112" y="152"/>
                    <a:pt x="108" y="148"/>
                  </a:cubicBezTo>
                  <a:cubicBezTo>
                    <a:pt x="103" y="143"/>
                    <a:pt x="97" y="140"/>
                    <a:pt x="91" y="136"/>
                  </a:cubicBezTo>
                  <a:cubicBezTo>
                    <a:pt x="168" y="60"/>
                    <a:pt x="168" y="60"/>
                    <a:pt x="168" y="60"/>
                  </a:cubicBezTo>
                  <a:cubicBezTo>
                    <a:pt x="174" y="63"/>
                    <a:pt x="179" y="66"/>
                    <a:pt x="184" y="72"/>
                  </a:cubicBezTo>
                  <a:cubicBezTo>
                    <a:pt x="189" y="76"/>
                    <a:pt x="192" y="81"/>
                    <a:pt x="195" y="86"/>
                  </a:cubicBezTo>
                  <a:lnTo>
                    <a:pt x="118" y="162"/>
                  </a:lnTo>
                  <a:close/>
                  <a:moveTo>
                    <a:pt x="84" y="133"/>
                  </a:moveTo>
                  <a:cubicBezTo>
                    <a:pt x="76" y="130"/>
                    <a:pt x="69" y="128"/>
                    <a:pt x="61" y="128"/>
                  </a:cubicBezTo>
                  <a:cubicBezTo>
                    <a:pt x="123" y="66"/>
                    <a:pt x="123" y="66"/>
                    <a:pt x="123" y="66"/>
                  </a:cubicBezTo>
                  <a:cubicBezTo>
                    <a:pt x="132" y="56"/>
                    <a:pt x="146" y="54"/>
                    <a:pt x="159" y="57"/>
                  </a:cubicBezTo>
                  <a:lnTo>
                    <a:pt x="84" y="133"/>
                  </a:lnTo>
                  <a:close/>
                  <a:moveTo>
                    <a:pt x="33" y="239"/>
                  </a:moveTo>
                  <a:cubicBezTo>
                    <a:pt x="32" y="239"/>
                    <a:pt x="30" y="240"/>
                    <a:pt x="28" y="240"/>
                  </a:cubicBezTo>
                  <a:cubicBezTo>
                    <a:pt x="21" y="240"/>
                    <a:pt x="16" y="235"/>
                    <a:pt x="16" y="228"/>
                  </a:cubicBezTo>
                  <a:cubicBezTo>
                    <a:pt x="16" y="227"/>
                    <a:pt x="17" y="224"/>
                    <a:pt x="17" y="224"/>
                  </a:cubicBezTo>
                  <a:cubicBezTo>
                    <a:pt x="25" y="193"/>
                    <a:pt x="25" y="193"/>
                    <a:pt x="25" y="193"/>
                  </a:cubicBezTo>
                  <a:cubicBezTo>
                    <a:pt x="34" y="193"/>
                    <a:pt x="44" y="196"/>
                    <a:pt x="52" y="204"/>
                  </a:cubicBezTo>
                  <a:cubicBezTo>
                    <a:pt x="60" y="212"/>
                    <a:pt x="64" y="222"/>
                    <a:pt x="63" y="231"/>
                  </a:cubicBezTo>
                  <a:lnTo>
                    <a:pt x="33" y="239"/>
                  </a:lnTo>
                  <a:close/>
                  <a:moveTo>
                    <a:pt x="71" y="229"/>
                  </a:moveTo>
                  <a:cubicBezTo>
                    <a:pt x="71" y="218"/>
                    <a:pt x="66" y="207"/>
                    <a:pt x="58" y="198"/>
                  </a:cubicBezTo>
                  <a:cubicBezTo>
                    <a:pt x="49" y="190"/>
                    <a:pt x="38" y="185"/>
                    <a:pt x="27" y="185"/>
                  </a:cubicBezTo>
                  <a:cubicBezTo>
                    <a:pt x="35" y="156"/>
                    <a:pt x="35" y="156"/>
                    <a:pt x="35" y="156"/>
                  </a:cubicBezTo>
                  <a:cubicBezTo>
                    <a:pt x="36" y="154"/>
                    <a:pt x="37" y="152"/>
                    <a:pt x="39" y="150"/>
                  </a:cubicBezTo>
                  <a:cubicBezTo>
                    <a:pt x="55" y="139"/>
                    <a:pt x="79" y="142"/>
                    <a:pt x="96" y="160"/>
                  </a:cubicBezTo>
                  <a:cubicBezTo>
                    <a:pt x="115" y="178"/>
                    <a:pt x="117" y="204"/>
                    <a:pt x="103" y="220"/>
                  </a:cubicBezTo>
                  <a:cubicBezTo>
                    <a:pt x="103" y="221"/>
                    <a:pt x="102" y="221"/>
                    <a:pt x="101" y="221"/>
                  </a:cubicBezTo>
                  <a:lnTo>
                    <a:pt x="71" y="229"/>
                  </a:lnTo>
                  <a:close/>
                  <a:moveTo>
                    <a:pt x="230" y="94"/>
                  </a:moveTo>
                  <a:cubicBezTo>
                    <a:pt x="216" y="108"/>
                    <a:pt x="216" y="108"/>
                    <a:pt x="216" y="108"/>
                  </a:cubicBezTo>
                  <a:cubicBezTo>
                    <a:pt x="216" y="106"/>
                    <a:pt x="216" y="104"/>
                    <a:pt x="216" y="102"/>
                  </a:cubicBezTo>
                  <a:cubicBezTo>
                    <a:pt x="215" y="87"/>
                    <a:pt x="207" y="72"/>
                    <a:pt x="196" y="60"/>
                  </a:cubicBezTo>
                  <a:cubicBezTo>
                    <a:pt x="183" y="47"/>
                    <a:pt x="165" y="40"/>
                    <a:pt x="148" y="40"/>
                  </a:cubicBezTo>
                  <a:cubicBezTo>
                    <a:pt x="162" y="26"/>
                    <a:pt x="162" y="26"/>
                    <a:pt x="162" y="26"/>
                  </a:cubicBezTo>
                  <a:cubicBezTo>
                    <a:pt x="168" y="20"/>
                    <a:pt x="177" y="16"/>
                    <a:pt x="188" y="16"/>
                  </a:cubicBezTo>
                  <a:cubicBezTo>
                    <a:pt x="200" y="16"/>
                    <a:pt x="214" y="22"/>
                    <a:pt x="224" y="32"/>
                  </a:cubicBezTo>
                  <a:cubicBezTo>
                    <a:pt x="233" y="41"/>
                    <a:pt x="239" y="53"/>
                    <a:pt x="240" y="65"/>
                  </a:cubicBezTo>
                  <a:cubicBezTo>
                    <a:pt x="241" y="76"/>
                    <a:pt x="237" y="87"/>
                    <a:pt x="230" y="9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C3C3C3"/>
                </a:solidFill>
                <a:latin typeface="Open Sans" panose="020B0606030504020204" charset="0"/>
                <a:ea typeface="Open Sans" panose="020B0606030504020204" charset="0"/>
                <a:cs typeface="+mn-ea"/>
                <a:sym typeface="Arial" panose="020B0604020202020204" pitchFamily="34" charset="0"/>
              </a:endParaRPr>
            </a:p>
          </p:txBody>
        </p:sp>
      </p:grpSp>
      <p:sp>
        <p:nvSpPr>
          <p:cNvPr id="57" name="椭圆 32"/>
          <p:cNvSpPr/>
          <p:nvPr/>
        </p:nvSpPr>
        <p:spPr>
          <a:xfrm>
            <a:off x="1383943" y="387351"/>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7</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618105" y="277495"/>
            <a:ext cx="8825230" cy="460375"/>
          </a:xfrm>
          <a:prstGeom prst="rect">
            <a:avLst/>
          </a:prstGeom>
          <a:noFill/>
        </p:spPr>
        <p:txBody>
          <a:bodyPr wrap="square" rtlCol="0" anchor="t">
            <a:spAutoFit/>
          </a:bodyPr>
          <a:lstStyle/>
          <a:p>
            <a:r>
              <a:rPr lang="en-US" sz="2400" b="1"/>
              <a:t>Data Storage and Management in IBM Cloud Warehouse</a:t>
            </a:r>
          </a:p>
        </p:txBody>
      </p:sp>
      <p:sp>
        <p:nvSpPr>
          <p:cNvPr id="57" name="椭圆 32"/>
          <p:cNvSpPr/>
          <p:nvPr/>
        </p:nvSpPr>
        <p:spPr>
          <a:xfrm>
            <a:off x="1385213" y="48261"/>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8</a:t>
            </a:r>
          </a:p>
        </p:txBody>
      </p:sp>
      <p:sp>
        <p:nvSpPr>
          <p:cNvPr id="21" name="Text Box 20"/>
          <p:cNvSpPr txBox="1"/>
          <p:nvPr/>
        </p:nvSpPr>
        <p:spPr>
          <a:xfrm>
            <a:off x="607060" y="1108075"/>
            <a:ext cx="10836275" cy="4839335"/>
          </a:xfrm>
          <a:prstGeom prst="rect">
            <a:avLst/>
          </a:prstGeom>
          <a:noFill/>
        </p:spPr>
        <p:txBody>
          <a:bodyPr wrap="square" rtlCol="0" anchor="t">
            <a:noAutofit/>
          </a:bodyPr>
          <a:lstStyle/>
          <a:p>
            <a:pPr marL="285750" indent="-285750">
              <a:buFont typeface="Wingdings" panose="05000000000000000000" charset="0"/>
              <a:buChar char="Ø"/>
            </a:pPr>
            <a:r>
              <a:rPr lang="en-US"/>
              <a:t>Data storage and management within IBM Cloud Warehouse encompasses a comprehensive approach to storing and organizing data in a cloud-based environment. The platform provides a scalable and secure storage infrastructure, allowing businesses to efficiently manage large volumes of structured and unstructured data. Through its robust storage capabilities, IBM Cloud Warehouse enables users to store data in various formats, ensuring flexibility for different types of data sources and applications.</a:t>
            </a:r>
          </a:p>
        </p:txBody>
      </p:sp>
      <p:sp>
        <p:nvSpPr>
          <p:cNvPr id="22" name="Text Box 21"/>
          <p:cNvSpPr txBox="1"/>
          <p:nvPr/>
        </p:nvSpPr>
        <p:spPr>
          <a:xfrm>
            <a:off x="607060" y="2914650"/>
            <a:ext cx="10836275" cy="1847850"/>
          </a:xfrm>
          <a:prstGeom prst="rect">
            <a:avLst/>
          </a:prstGeom>
          <a:noFill/>
        </p:spPr>
        <p:txBody>
          <a:bodyPr wrap="square" rtlCol="0" anchor="t">
            <a:noAutofit/>
          </a:bodyPr>
          <a:lstStyle/>
          <a:p>
            <a:pPr marL="285750" indent="-285750">
              <a:buFont typeface="Wingdings" panose="05000000000000000000" charset="0"/>
              <a:buChar char="Ø"/>
            </a:pPr>
            <a:r>
              <a:rPr lang="en-US"/>
              <a:t>Moreover, IBM Cloud Warehouse offers advanced management tools to facilitate the effective organization and retrieval of data. This includes features such as data partitioning, which allows for the division of data into smaller, more manageable segments, improving query performance and overall system efficiency. Additionally, data compression techniques are employed to optimize storage space and reduce storage costs, without compromising data integrity or accessibility.</a:t>
            </a:r>
          </a:p>
          <a:p>
            <a:endParaRPr lang="en-US"/>
          </a:p>
          <a:p>
            <a:endParaRPr lang="en-US"/>
          </a:p>
          <a:p>
            <a:endParaRPr lang="en-US"/>
          </a:p>
          <a:p>
            <a:endParaRPr lang="en-US"/>
          </a:p>
          <a:p>
            <a:endParaRPr lang="en-US"/>
          </a:p>
        </p:txBody>
      </p:sp>
      <p:sp>
        <p:nvSpPr>
          <p:cNvPr id="23" name="Text Box 22"/>
          <p:cNvSpPr txBox="1"/>
          <p:nvPr/>
        </p:nvSpPr>
        <p:spPr>
          <a:xfrm>
            <a:off x="607695" y="4502150"/>
            <a:ext cx="10962005" cy="1198880"/>
          </a:xfrm>
          <a:prstGeom prst="rect">
            <a:avLst/>
          </a:prstGeom>
          <a:noFill/>
        </p:spPr>
        <p:txBody>
          <a:bodyPr wrap="square" rtlCol="0" anchor="t">
            <a:spAutoFit/>
          </a:bodyPr>
          <a:lstStyle/>
          <a:p>
            <a:pPr marL="285750" indent="-285750">
              <a:buFont typeface="Wingdings" panose="05000000000000000000" charset="0"/>
              <a:buChar char="Ø"/>
            </a:pPr>
            <a:r>
              <a:rPr lang="en-US"/>
              <a:t>By effectively managing data storage and implementing robust data management practices, IBM Cloud Warehouse empowers businesses to leverage their data resources efficiently, enabling them to make informed decisions and derive valuable insights for enhanced business performance and growth.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椭圆 32"/>
          <p:cNvSpPr/>
          <p:nvPr/>
        </p:nvSpPr>
        <p:spPr>
          <a:xfrm>
            <a:off x="1201698" y="662941"/>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9</a:t>
            </a:r>
          </a:p>
        </p:txBody>
      </p:sp>
      <p:sp>
        <p:nvSpPr>
          <p:cNvPr id="6" name="Text Box 5"/>
          <p:cNvSpPr txBox="1"/>
          <p:nvPr/>
        </p:nvSpPr>
        <p:spPr>
          <a:xfrm>
            <a:off x="2602230" y="892175"/>
            <a:ext cx="7722235" cy="460375"/>
          </a:xfrm>
          <a:prstGeom prst="rect">
            <a:avLst/>
          </a:prstGeom>
          <a:noFill/>
        </p:spPr>
        <p:txBody>
          <a:bodyPr wrap="square" rtlCol="0" anchor="t">
            <a:spAutoFit/>
          </a:bodyPr>
          <a:lstStyle/>
          <a:p>
            <a:r>
              <a:rPr lang="en-US" sz="2400" b="1"/>
              <a:t>Scaling &amp; Data Security in IBM Cloud Warehouse</a:t>
            </a:r>
          </a:p>
        </p:txBody>
      </p:sp>
      <p:sp>
        <p:nvSpPr>
          <p:cNvPr id="7" name="Text Box 6"/>
          <p:cNvSpPr txBox="1"/>
          <p:nvPr/>
        </p:nvSpPr>
        <p:spPr>
          <a:xfrm>
            <a:off x="1650365" y="1924050"/>
            <a:ext cx="6096000" cy="398780"/>
          </a:xfrm>
          <a:prstGeom prst="rect">
            <a:avLst/>
          </a:prstGeom>
          <a:noFill/>
        </p:spPr>
        <p:txBody>
          <a:bodyPr wrap="square" rtlCol="0" anchor="t">
            <a:spAutoFit/>
          </a:bodyPr>
          <a:lstStyle/>
          <a:p>
            <a:r>
              <a:rPr lang="en-US" sz="2000" b="1">
                <a:sym typeface="+mn-ea"/>
              </a:rPr>
              <a:t>Scaling :</a:t>
            </a:r>
          </a:p>
        </p:txBody>
      </p:sp>
      <p:sp>
        <p:nvSpPr>
          <p:cNvPr id="8" name="Text Box 7"/>
          <p:cNvSpPr txBox="1"/>
          <p:nvPr/>
        </p:nvSpPr>
        <p:spPr>
          <a:xfrm>
            <a:off x="1649730" y="2413635"/>
            <a:ext cx="9566275" cy="1198880"/>
          </a:xfrm>
          <a:prstGeom prst="rect">
            <a:avLst/>
          </a:prstGeom>
          <a:noFill/>
        </p:spPr>
        <p:txBody>
          <a:bodyPr wrap="square" rtlCol="0" anchor="t">
            <a:spAutoFit/>
          </a:bodyPr>
          <a:lstStyle/>
          <a:p>
            <a:r>
              <a:rPr lang="en-US"/>
              <a:t>Scaling in IBM Cloud Warehouse involves adapting the system to varying workloads and data demands. This is achieved by horizontally scaling with the addition of more computing resources or vertically scaling by upgrading the existing resources, ensuring the system can handle large volumes of data and user traffic effectively.</a:t>
            </a:r>
          </a:p>
        </p:txBody>
      </p:sp>
      <p:sp>
        <p:nvSpPr>
          <p:cNvPr id="9" name="Text Box 8"/>
          <p:cNvSpPr txBox="1"/>
          <p:nvPr/>
        </p:nvSpPr>
        <p:spPr>
          <a:xfrm>
            <a:off x="1541780" y="3890010"/>
            <a:ext cx="6096000" cy="460375"/>
          </a:xfrm>
          <a:prstGeom prst="rect">
            <a:avLst/>
          </a:prstGeom>
          <a:noFill/>
        </p:spPr>
        <p:txBody>
          <a:bodyPr wrap="square" rtlCol="0" anchor="t">
            <a:spAutoFit/>
          </a:bodyPr>
          <a:lstStyle/>
          <a:p>
            <a:r>
              <a:rPr lang="en-US" sz="2400" b="1">
                <a:sym typeface="+mn-ea"/>
              </a:rPr>
              <a:t> Data </a:t>
            </a:r>
            <a:r>
              <a:rPr lang="en-US" sz="2000" b="1">
                <a:sym typeface="+mn-ea"/>
              </a:rPr>
              <a:t>Security :</a:t>
            </a:r>
          </a:p>
        </p:txBody>
      </p:sp>
      <p:sp>
        <p:nvSpPr>
          <p:cNvPr id="10" name="Text Box 9"/>
          <p:cNvSpPr txBox="1"/>
          <p:nvPr/>
        </p:nvSpPr>
        <p:spPr>
          <a:xfrm>
            <a:off x="1650365" y="4673600"/>
            <a:ext cx="8676005" cy="1476375"/>
          </a:xfrm>
          <a:prstGeom prst="rect">
            <a:avLst/>
          </a:prstGeom>
          <a:noFill/>
        </p:spPr>
        <p:txBody>
          <a:bodyPr wrap="square" rtlCol="0" anchor="t">
            <a:spAutoFit/>
          </a:bodyPr>
          <a:lstStyle/>
          <a:p>
            <a:r>
              <a:rPr lang="en-US"/>
              <a:t>Data security in IBM Cloud Warehouse is paramount. It includes encrypting data both at rest and in transit, implementing access controls, and employing robust authentication and authorization mechanisms. Regular security assessments and compliance with industry standards are essential for safeguarding sensitive data from threats and breaches.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p:cNvSpPr/>
          <p:nvPr/>
        </p:nvSpPr>
        <p:spPr>
          <a:xfrm>
            <a:off x="2322830" y="156210"/>
            <a:ext cx="10875010" cy="829945"/>
          </a:xfrm>
          <a:prstGeom prst="rect">
            <a:avLst/>
          </a:prstGeom>
        </p:spPr>
        <p:txBody>
          <a:bodyPr wrap="square">
            <a:spAutoFit/>
          </a:bodyPr>
          <a:lstStyle/>
          <a:p>
            <a:pPr lvl="0"/>
            <a:r>
              <a:rPr lang="zh-CN" altLang="en-US" sz="2400" b="1">
                <a:latin typeface="Open Sans" panose="020B0606030504020204" charset="0"/>
                <a:ea typeface="Open Sans" panose="020B0606030504020204" charset="0"/>
                <a:cs typeface="+mn-ea"/>
                <a:sym typeface="Arial" panose="020B0604020202020204" pitchFamily="34" charset="0"/>
              </a:rPr>
              <a:t>Backup and Recovery</a:t>
            </a:r>
            <a:r>
              <a:rPr lang="en-US" altLang="zh-CN" sz="2400" b="1">
                <a:latin typeface="Open Sans" panose="020B0606030504020204" charset="0"/>
                <a:ea typeface="Open Sans" panose="020B0606030504020204" charset="0"/>
                <a:cs typeface="+mn-ea"/>
                <a:sym typeface="Arial" panose="020B0604020202020204" pitchFamily="34" charset="0"/>
              </a:rPr>
              <a:t> &amp;Performance Optimization in IBM Cloud Warehouse</a:t>
            </a:r>
          </a:p>
        </p:txBody>
      </p:sp>
      <p:sp>
        <p:nvSpPr>
          <p:cNvPr id="57" name="椭圆 32"/>
          <p:cNvSpPr/>
          <p:nvPr/>
        </p:nvSpPr>
        <p:spPr>
          <a:xfrm>
            <a:off x="1201063" y="156211"/>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10</a:t>
            </a:r>
          </a:p>
        </p:txBody>
      </p:sp>
      <p:sp>
        <p:nvSpPr>
          <p:cNvPr id="2" name="Text Box 1"/>
          <p:cNvSpPr txBox="1"/>
          <p:nvPr/>
        </p:nvSpPr>
        <p:spPr>
          <a:xfrm>
            <a:off x="591820" y="2413635"/>
            <a:ext cx="10502265" cy="1198880"/>
          </a:xfrm>
          <a:prstGeom prst="rect">
            <a:avLst/>
          </a:prstGeom>
          <a:noFill/>
        </p:spPr>
        <p:txBody>
          <a:bodyPr wrap="square" rtlCol="0" anchor="t">
            <a:spAutoFit/>
          </a:bodyPr>
          <a:lstStyle/>
          <a:p>
            <a:r>
              <a:rPr lang="en-US"/>
              <a:t>Backup and recovery in IBM Cloud Warehouse involves implementing robust strategies for regularly backing up data to ensure its security and integrity. This includes creating scheduled backups, maintaining redundant copies of data, and utilizing reliable data recovery mechanisms to restore data in case of system failures or data loss events.</a:t>
            </a:r>
          </a:p>
        </p:txBody>
      </p:sp>
      <p:sp>
        <p:nvSpPr>
          <p:cNvPr id="3" name="Text Box 2"/>
          <p:cNvSpPr txBox="1"/>
          <p:nvPr/>
        </p:nvSpPr>
        <p:spPr>
          <a:xfrm>
            <a:off x="591820" y="1663065"/>
            <a:ext cx="6096000" cy="398780"/>
          </a:xfrm>
          <a:prstGeom prst="rect">
            <a:avLst/>
          </a:prstGeom>
          <a:noFill/>
        </p:spPr>
        <p:txBody>
          <a:bodyPr wrap="square" rtlCol="0" anchor="t">
            <a:spAutoFit/>
          </a:bodyPr>
          <a:lstStyle/>
          <a:p>
            <a:r>
              <a:rPr lang="zh-CN" altLang="en-US" sz="2000" b="1">
                <a:latin typeface="Open Sans" panose="020B0606030504020204" charset="0"/>
                <a:ea typeface="Open Sans" panose="020B0606030504020204" charset="0"/>
                <a:cs typeface="+mn-ea"/>
                <a:sym typeface="Arial" panose="020B0604020202020204" pitchFamily="34" charset="0"/>
              </a:rPr>
              <a:t>Backup and Recovery</a:t>
            </a:r>
            <a:r>
              <a:rPr lang="en-US" altLang="zh-CN" sz="2000" b="1">
                <a:latin typeface="Open Sans" panose="020B0606030504020204" charset="0"/>
                <a:ea typeface="Open Sans" panose="020B0606030504020204" charset="0"/>
                <a:cs typeface="+mn-ea"/>
                <a:sym typeface="Arial" panose="020B0604020202020204" pitchFamily="34" charset="0"/>
              </a:rPr>
              <a:t> :</a:t>
            </a:r>
          </a:p>
        </p:txBody>
      </p:sp>
      <p:sp>
        <p:nvSpPr>
          <p:cNvPr id="4" name="Text Box 3"/>
          <p:cNvSpPr txBox="1"/>
          <p:nvPr/>
        </p:nvSpPr>
        <p:spPr>
          <a:xfrm>
            <a:off x="591185" y="4439285"/>
            <a:ext cx="10502900" cy="1924685"/>
          </a:xfrm>
          <a:prstGeom prst="rect">
            <a:avLst/>
          </a:prstGeom>
          <a:noFill/>
        </p:spPr>
        <p:txBody>
          <a:bodyPr wrap="square" rtlCol="0" anchor="t">
            <a:noAutofit/>
          </a:bodyPr>
          <a:lstStyle/>
          <a:p>
            <a:r>
              <a:rPr lang="en-US"/>
              <a:t>Performance optimization in IBM Cloud Warehouse focuses on enhancing the efficiency and responsiveness of the data warehouse system. This includes optimizing query performance through indexing, partitioning, and data caching techniques, as well as fine-tuning system configurations to accommodate varying workloads. Additionally, performance optimization involves monitoring system resources, identifying potential bottlenecks, and implementing measures to enhance system scalability and responsiveness, ensuring smooth and efficient data processing and analysis.</a:t>
            </a:r>
          </a:p>
        </p:txBody>
      </p:sp>
      <p:sp>
        <p:nvSpPr>
          <p:cNvPr id="11" name="Text Box 10"/>
          <p:cNvSpPr txBox="1"/>
          <p:nvPr/>
        </p:nvSpPr>
        <p:spPr>
          <a:xfrm>
            <a:off x="591185" y="3780155"/>
            <a:ext cx="6096000" cy="398780"/>
          </a:xfrm>
          <a:prstGeom prst="rect">
            <a:avLst/>
          </a:prstGeom>
          <a:noFill/>
        </p:spPr>
        <p:txBody>
          <a:bodyPr wrap="square" rtlCol="0" anchor="t">
            <a:spAutoFit/>
          </a:bodyPr>
          <a:lstStyle/>
          <a:p>
            <a:r>
              <a:rPr lang="en-US" altLang="zh-CN" sz="2000" b="1">
                <a:latin typeface="Open Sans" panose="020B0606030504020204" charset="0"/>
                <a:ea typeface="Open Sans" panose="020B0606030504020204" charset="0"/>
                <a:cs typeface="+mn-ea"/>
                <a:sym typeface="Arial" panose="020B0604020202020204" pitchFamily="34" charset="0"/>
              </a:rPr>
              <a:t>Performance Optimization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
            <a:ext cx="12192000" cy="6858001"/>
            <a:chOff x="0" y="-1"/>
            <a:chExt cx="12192000" cy="6858001"/>
          </a:xfrm>
        </p:grpSpPr>
        <p:grpSp>
          <p:nvGrpSpPr>
            <p:cNvPr id="12" name="组合 11"/>
            <p:cNvGrpSpPr/>
            <p:nvPr/>
          </p:nvGrpSpPr>
          <p:grpSpPr>
            <a:xfrm>
              <a:off x="9271000" y="-1"/>
              <a:ext cx="2921000" cy="3601775"/>
              <a:chOff x="5746998" y="-1"/>
              <a:chExt cx="5561764" cy="6858001"/>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r="25380"/>
              <a:stretch>
                <a:fillRect/>
              </a:stretch>
            </p:blipFill>
            <p:spPr>
              <a:xfrm>
                <a:off x="6081294" y="0"/>
                <a:ext cx="5227468" cy="6858000"/>
              </a:xfrm>
              <a:prstGeom prst="rect">
                <a:avLst/>
              </a:prstGeom>
            </p:spPr>
          </p:pic>
          <p:pic>
            <p:nvPicPr>
              <p:cNvPr id="11" name="图片 10"/>
              <p:cNvPicPr>
                <a:picLocks noChangeAspect="1"/>
              </p:cNvPicPr>
              <p:nvPr/>
            </p:nvPicPr>
            <p:blipFill rotWithShape="1">
              <a:blip r:embed="rId4" cstate="print">
                <a:extLst>
                  <a:ext uri="{28A0092B-C50C-407E-A947-70E740481C1C}">
                    <a14:useLocalDpi xmlns:a14="http://schemas.microsoft.com/office/drawing/2010/main" val="0"/>
                  </a:ext>
                </a:extLst>
              </a:blip>
              <a:srcRect t="27301"/>
              <a:stretch>
                <a:fillRect/>
              </a:stretch>
            </p:blipFill>
            <p:spPr>
              <a:xfrm>
                <a:off x="5746998" y="-1"/>
                <a:ext cx="2589134" cy="4985657"/>
              </a:xfrm>
              <a:prstGeom prst="rect">
                <a:avLst/>
              </a:prstGeom>
            </p:spPr>
          </p:pic>
        </p:grpSp>
        <p:grpSp>
          <p:nvGrpSpPr>
            <p:cNvPr id="28" name="组合 27"/>
            <p:cNvGrpSpPr/>
            <p:nvPr/>
          </p:nvGrpSpPr>
          <p:grpSpPr>
            <a:xfrm flipH="1" flipV="1">
              <a:off x="0" y="3256225"/>
              <a:ext cx="2921000" cy="3601775"/>
              <a:chOff x="5746998" y="-1"/>
              <a:chExt cx="5561764" cy="6858001"/>
            </a:xfrm>
          </p:grpSpPr>
          <p:pic>
            <p:nvPicPr>
              <p:cNvPr id="29" name="图片 28"/>
              <p:cNvPicPr>
                <a:picLocks noChangeAspect="1"/>
              </p:cNvPicPr>
              <p:nvPr/>
            </p:nvPicPr>
            <p:blipFill rotWithShape="1">
              <a:blip r:embed="rId3" cstate="print">
                <a:extLst>
                  <a:ext uri="{28A0092B-C50C-407E-A947-70E740481C1C}">
                    <a14:useLocalDpi xmlns:a14="http://schemas.microsoft.com/office/drawing/2010/main" val="0"/>
                  </a:ext>
                </a:extLst>
              </a:blip>
              <a:srcRect r="25380"/>
              <a:stretch>
                <a:fillRect/>
              </a:stretch>
            </p:blipFill>
            <p:spPr>
              <a:xfrm>
                <a:off x="6081294" y="0"/>
                <a:ext cx="5227468" cy="6858000"/>
              </a:xfrm>
              <a:prstGeom prst="rect">
                <a:avLst/>
              </a:prstGeom>
            </p:spPr>
          </p:pic>
          <p:pic>
            <p:nvPicPr>
              <p:cNvPr id="30" name="图片 29"/>
              <p:cNvPicPr>
                <a:picLocks noChangeAspect="1"/>
              </p:cNvPicPr>
              <p:nvPr/>
            </p:nvPicPr>
            <p:blipFill rotWithShape="1">
              <a:blip r:embed="rId4" cstate="print">
                <a:extLst>
                  <a:ext uri="{28A0092B-C50C-407E-A947-70E740481C1C}">
                    <a14:useLocalDpi xmlns:a14="http://schemas.microsoft.com/office/drawing/2010/main" val="0"/>
                  </a:ext>
                </a:extLst>
              </a:blip>
              <a:srcRect t="27301"/>
              <a:stretch>
                <a:fillRect/>
              </a:stretch>
            </p:blipFill>
            <p:spPr>
              <a:xfrm>
                <a:off x="5746998" y="-1"/>
                <a:ext cx="2589134" cy="4985657"/>
              </a:xfrm>
              <a:prstGeom prst="rect">
                <a:avLst/>
              </a:prstGeom>
            </p:spPr>
          </p:pic>
        </p:grpSp>
      </p:grpSp>
      <p:sp>
        <p:nvSpPr>
          <p:cNvPr id="31" name="矩形 30"/>
          <p:cNvSpPr/>
          <p:nvPr/>
        </p:nvSpPr>
        <p:spPr>
          <a:xfrm>
            <a:off x="-107414" y="1282213"/>
            <a:ext cx="8980369" cy="521970"/>
          </a:xfrm>
          <a:prstGeom prst="rect">
            <a:avLst/>
          </a:prstGeom>
        </p:spPr>
        <p:txBody>
          <a:bodyPr wrap="square">
            <a:spAutoFit/>
          </a:bodyPr>
          <a:lstStyle/>
          <a:p>
            <a:pPr algn="ctr"/>
            <a:r>
              <a:rPr lang="en-US" altLang="zh-CN" sz="2800" b="1" dirty="0">
                <a:solidFill>
                  <a:srgbClr val="4B4B4C"/>
                </a:solidFill>
                <a:latin typeface="Open Sans" panose="020B0606030504020204" charset="0"/>
                <a:ea typeface="Open Sans" panose="020B0606030504020204" charset="0"/>
                <a:cs typeface="+mn-ea"/>
                <a:sym typeface="Arial" panose="020B0604020202020204" pitchFamily="34" charset="0"/>
              </a:rPr>
              <a:t>conclusion</a:t>
            </a:r>
          </a:p>
        </p:txBody>
      </p:sp>
      <p:sp>
        <p:nvSpPr>
          <p:cNvPr id="33" name="椭圆 32"/>
          <p:cNvSpPr/>
          <p:nvPr/>
        </p:nvSpPr>
        <p:spPr>
          <a:xfrm>
            <a:off x="2002433" y="1083946"/>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10</a:t>
            </a:r>
          </a:p>
        </p:txBody>
      </p:sp>
      <p:sp>
        <p:nvSpPr>
          <p:cNvPr id="4" name="Text Box 3"/>
          <p:cNvSpPr txBox="1"/>
          <p:nvPr/>
        </p:nvSpPr>
        <p:spPr>
          <a:xfrm>
            <a:off x="2921635" y="1998345"/>
            <a:ext cx="7385050" cy="2306955"/>
          </a:xfrm>
          <a:prstGeom prst="rect">
            <a:avLst/>
          </a:prstGeom>
          <a:noFill/>
        </p:spPr>
        <p:txBody>
          <a:bodyPr wrap="square" rtlCol="0" anchor="t">
            <a:spAutoFit/>
          </a:bodyPr>
          <a:lstStyle/>
          <a:p>
            <a:r>
              <a:rPr lang="en-US"/>
              <a:t>In conclusion, the utilization of IBM Cloud Warehouse in conjunction with IBM Cloud Foundry presents a powerful solution for businesses seeking a comprehensive and efficient approach to data management and application deployment. Through the seamless integration of IBM's cutting-edge cloud technologies, organizations can benefit from a highly scalable and secure data warehousing environment, capable of handling and analyzing large and diverse datasets.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 y="-1"/>
            <a:ext cx="5749607" cy="5448301"/>
            <a:chOff x="3315118" y="-1"/>
            <a:chExt cx="7237268" cy="6858001"/>
          </a:xfrm>
        </p:grpSpPr>
        <p:pic>
          <p:nvPicPr>
            <p:cNvPr id="29" name="图片 28"/>
            <p:cNvPicPr>
              <a:picLocks noChangeAspect="1"/>
            </p:cNvPicPr>
            <p:nvPr/>
          </p:nvPicPr>
          <p:blipFill rotWithShape="1">
            <a:blip r:embed="rId3" cstate="print">
              <a:extLst>
                <a:ext uri="{28A0092B-C50C-407E-A947-70E740481C1C}">
                  <a14:useLocalDpi xmlns:a14="http://schemas.microsoft.com/office/drawing/2010/main" val="0"/>
                </a:ext>
              </a:extLst>
            </a:blip>
            <a:srcRect r="1462"/>
            <a:stretch>
              <a:fillRect/>
            </a:stretch>
          </p:blipFill>
          <p:spPr>
            <a:xfrm>
              <a:off x="3649414" y="0"/>
              <a:ext cx="6902972" cy="6858000"/>
            </a:xfrm>
            <a:prstGeom prst="rect">
              <a:avLst/>
            </a:prstGeom>
          </p:spPr>
        </p:pic>
        <p:pic>
          <p:nvPicPr>
            <p:cNvPr id="30" name="图片 29"/>
            <p:cNvPicPr>
              <a:picLocks noChangeAspect="1"/>
            </p:cNvPicPr>
            <p:nvPr/>
          </p:nvPicPr>
          <p:blipFill rotWithShape="1">
            <a:blip r:embed="rId4" cstate="print">
              <a:extLst>
                <a:ext uri="{28A0092B-C50C-407E-A947-70E740481C1C}">
                  <a14:useLocalDpi xmlns:a14="http://schemas.microsoft.com/office/drawing/2010/main" val="0"/>
                </a:ext>
              </a:extLst>
            </a:blip>
            <a:srcRect t="27301"/>
            <a:stretch>
              <a:fillRect/>
            </a:stretch>
          </p:blipFill>
          <p:spPr>
            <a:xfrm>
              <a:off x="3315118" y="-1"/>
              <a:ext cx="2589134" cy="4985657"/>
            </a:xfrm>
            <a:prstGeom prst="rect">
              <a:avLst/>
            </a:prstGeom>
          </p:spPr>
        </p:pic>
      </p:grpSp>
      <p:grpSp>
        <p:nvGrpSpPr>
          <p:cNvPr id="31" name="组合 30"/>
          <p:cNvGrpSpPr/>
          <p:nvPr/>
        </p:nvGrpSpPr>
        <p:grpSpPr>
          <a:xfrm>
            <a:off x="501841" y="1127379"/>
            <a:ext cx="2933065" cy="1322704"/>
            <a:chOff x="1641347" y="1323128"/>
            <a:chExt cx="1989175" cy="897045"/>
          </a:xfrm>
        </p:grpSpPr>
        <p:sp>
          <p:nvSpPr>
            <p:cNvPr id="32" name="椭圆 31"/>
            <p:cNvSpPr/>
            <p:nvPr/>
          </p:nvSpPr>
          <p:spPr>
            <a:xfrm>
              <a:off x="2123668" y="1323128"/>
              <a:ext cx="512352" cy="512352"/>
            </a:xfrm>
            <a:prstGeom prst="ellipse">
              <a:avLst/>
            </a:prstGeom>
            <a:solidFill>
              <a:srgbClr val="4B4B4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Open Sans" panose="020B0606030504020204" charset="0"/>
                  <a:ea typeface="Open Sans" panose="020B0606030504020204" charset="0"/>
                  <a:cs typeface="+mn-ea"/>
                  <a:sym typeface="Arial" panose="020B0604020202020204" pitchFamily="34" charset="0"/>
                </a:rPr>
                <a:t>1</a:t>
              </a:r>
            </a:p>
          </p:txBody>
        </p:sp>
        <p:sp>
          <p:nvSpPr>
            <p:cNvPr id="33" name="椭圆 32"/>
            <p:cNvSpPr/>
            <p:nvPr/>
          </p:nvSpPr>
          <p:spPr>
            <a:xfrm>
              <a:off x="2532363" y="1323128"/>
              <a:ext cx="543481" cy="512474"/>
            </a:xfrm>
            <a:prstGeom prst="ellipse">
              <a:avLst/>
            </a:prstGeom>
            <a:solidFill>
              <a:srgbClr val="4B4B4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Open Sans" panose="020B0606030504020204" charset="0"/>
                  <a:ea typeface="Open Sans" panose="020B0606030504020204" charset="0"/>
                  <a:cs typeface="+mn-ea"/>
                  <a:sym typeface="Arial" panose="020B0604020202020204" pitchFamily="34" charset="0"/>
                </a:rPr>
                <a:t>0</a:t>
              </a:r>
            </a:p>
          </p:txBody>
        </p:sp>
        <p:sp>
          <p:nvSpPr>
            <p:cNvPr id="34" name="矩形 33"/>
            <p:cNvSpPr/>
            <p:nvPr/>
          </p:nvSpPr>
          <p:spPr>
            <a:xfrm>
              <a:off x="1641347" y="1740859"/>
              <a:ext cx="1989175" cy="479314"/>
            </a:xfrm>
            <a:prstGeom prst="rect">
              <a:avLst/>
            </a:prstGeom>
          </p:spPr>
          <p:txBody>
            <a:bodyPr vert="horz" wrap="square">
              <a:spAutoFit/>
            </a:bodyPr>
            <a:lstStyle/>
            <a:p>
              <a:r>
                <a:rPr lang="zh-CN" altLang="en-US" sz="4000" b="1" dirty="0">
                  <a:solidFill>
                    <a:schemeClr val="bg1"/>
                  </a:solidFill>
                  <a:latin typeface="Open Sans" panose="020B0606030504020204" charset="0"/>
                  <a:ea typeface="Open Sans" panose="020B0606030504020204" charset="0"/>
                  <a:cs typeface="+mn-ea"/>
                  <a:sym typeface="Arial" panose="020B0604020202020204" pitchFamily="34" charset="0"/>
                </a:rPr>
                <a:t>CONTENTS</a:t>
              </a:r>
            </a:p>
          </p:txBody>
        </p:sp>
      </p:grpSp>
      <p:sp>
        <p:nvSpPr>
          <p:cNvPr id="3" name="Text Box 2"/>
          <p:cNvSpPr txBox="1"/>
          <p:nvPr/>
        </p:nvSpPr>
        <p:spPr>
          <a:xfrm>
            <a:off x="6007100" y="407035"/>
            <a:ext cx="6096000" cy="460375"/>
          </a:xfrm>
          <a:prstGeom prst="rect">
            <a:avLst/>
          </a:prstGeom>
          <a:noFill/>
        </p:spPr>
        <p:txBody>
          <a:bodyPr wrap="square" rtlCol="0" anchor="t">
            <a:spAutoFit/>
          </a:bodyPr>
          <a:lstStyle/>
          <a:p>
            <a:pPr algn="ctr"/>
            <a:r>
              <a:rPr lang="en-US" sz="2400" b="1"/>
              <a:t>1.Understanding IBM Cloud Foundry</a:t>
            </a:r>
          </a:p>
        </p:txBody>
      </p:sp>
      <p:sp>
        <p:nvSpPr>
          <p:cNvPr id="4" name="Text Box 3"/>
          <p:cNvSpPr txBox="1"/>
          <p:nvPr/>
        </p:nvSpPr>
        <p:spPr>
          <a:xfrm>
            <a:off x="5749290" y="1127125"/>
            <a:ext cx="6096000" cy="2306955"/>
          </a:xfrm>
          <a:prstGeom prst="rect">
            <a:avLst/>
          </a:prstGeom>
          <a:noFill/>
        </p:spPr>
        <p:txBody>
          <a:bodyPr wrap="square" rtlCol="0" anchor="t">
            <a:spAutoFit/>
          </a:bodyPr>
          <a:lstStyle/>
          <a:p>
            <a:pPr marL="285750" indent="-285750">
              <a:buFont typeface="Wingdings" panose="05000000000000000000" charset="0"/>
              <a:buChar char="Ø"/>
            </a:pPr>
            <a:r>
              <a:rPr lang="en-US"/>
              <a:t>IBM Cloud Foundry is an open-source cloud application platform that enables developers to build, deploy, and manage applications without getting involved in underlying infrastructure concerns. It offers a cloud-native environment where developers can focus solely on writing code, accelerating the development and deployment process. </a:t>
            </a:r>
          </a:p>
        </p:txBody>
      </p:sp>
      <p:sp>
        <p:nvSpPr>
          <p:cNvPr id="5" name="Text Box 4"/>
          <p:cNvSpPr txBox="1"/>
          <p:nvPr/>
        </p:nvSpPr>
        <p:spPr>
          <a:xfrm>
            <a:off x="4321810" y="3592830"/>
            <a:ext cx="7523480" cy="1476375"/>
          </a:xfrm>
          <a:prstGeom prst="rect">
            <a:avLst/>
          </a:prstGeom>
          <a:noFill/>
        </p:spPr>
        <p:txBody>
          <a:bodyPr wrap="square" rtlCol="0" anchor="t">
            <a:spAutoFit/>
          </a:bodyPr>
          <a:lstStyle/>
          <a:p>
            <a:pPr marL="285750" indent="-285750">
              <a:buFont typeface="Wingdings" panose="05000000000000000000" charset="0"/>
              <a:buChar char="Ø"/>
            </a:pPr>
            <a:r>
              <a:rPr lang="en-US"/>
              <a:t>Built-in automation and support for multiple programming languages, it streamlines the process of deploying and scaling applications. Its container-based architecture allows for efficient resource utilization, facilitating the development of scalable and resilient applications.</a:t>
            </a:r>
          </a:p>
        </p:txBody>
      </p:sp>
      <p:sp>
        <p:nvSpPr>
          <p:cNvPr id="6" name="Text Box 5"/>
          <p:cNvSpPr txBox="1"/>
          <p:nvPr/>
        </p:nvSpPr>
        <p:spPr>
          <a:xfrm>
            <a:off x="654685" y="5448300"/>
            <a:ext cx="11343640" cy="1198880"/>
          </a:xfrm>
          <a:prstGeom prst="rect">
            <a:avLst/>
          </a:prstGeom>
          <a:noFill/>
        </p:spPr>
        <p:txBody>
          <a:bodyPr wrap="square" rtlCol="0" anchor="t">
            <a:spAutoFit/>
          </a:bodyPr>
          <a:lstStyle/>
          <a:p>
            <a:pPr marL="285750" indent="-285750">
              <a:buFont typeface="Wingdings" panose="05000000000000000000" charset="0"/>
              <a:buChar char="Ø"/>
            </a:pPr>
            <a:r>
              <a:rPr lang="en-US"/>
              <a:t>IBM Cloud Foundry integrates seamlessly with other cloud services and tools, fostering a flexible and agile development environment. It also supports continuous delivery and rapid iteration, promoting faster time-to-market for applications. The platform ensures high availability and reliability, enabling developers to deliver robust and secure applications.</a:t>
            </a:r>
          </a:p>
        </p:txBody>
      </p:sp>
      <p:sp>
        <p:nvSpPr>
          <p:cNvPr id="16" name="Oval 15"/>
          <p:cNvSpPr/>
          <p:nvPr/>
        </p:nvSpPr>
        <p:spPr>
          <a:xfrm>
            <a:off x="5300980" y="311150"/>
            <a:ext cx="798830" cy="81597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2800" b="1"/>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0" y="-1"/>
            <a:ext cx="12192000" cy="6858001"/>
            <a:chOff x="0" y="-1"/>
            <a:chExt cx="12192000" cy="6858001"/>
          </a:xfrm>
        </p:grpSpPr>
        <p:grpSp>
          <p:nvGrpSpPr>
            <p:cNvPr id="12" name="组合 11"/>
            <p:cNvGrpSpPr/>
            <p:nvPr/>
          </p:nvGrpSpPr>
          <p:grpSpPr>
            <a:xfrm>
              <a:off x="9271000" y="-1"/>
              <a:ext cx="2921000" cy="3601775"/>
              <a:chOff x="5746998" y="-1"/>
              <a:chExt cx="5561764" cy="6858001"/>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r="25380"/>
              <a:stretch>
                <a:fillRect/>
              </a:stretch>
            </p:blipFill>
            <p:spPr>
              <a:xfrm>
                <a:off x="6081294" y="0"/>
                <a:ext cx="5227468" cy="6858000"/>
              </a:xfrm>
              <a:prstGeom prst="rect">
                <a:avLst/>
              </a:prstGeom>
            </p:spPr>
          </p:pic>
          <p:pic>
            <p:nvPicPr>
              <p:cNvPr id="11" name="图片 10"/>
              <p:cNvPicPr>
                <a:picLocks noChangeAspect="1"/>
              </p:cNvPicPr>
              <p:nvPr/>
            </p:nvPicPr>
            <p:blipFill rotWithShape="1">
              <a:blip r:embed="rId4" cstate="print">
                <a:extLst>
                  <a:ext uri="{28A0092B-C50C-407E-A947-70E740481C1C}">
                    <a14:useLocalDpi xmlns:a14="http://schemas.microsoft.com/office/drawing/2010/main" val="0"/>
                  </a:ext>
                </a:extLst>
              </a:blip>
              <a:srcRect t="27301"/>
              <a:stretch>
                <a:fillRect/>
              </a:stretch>
            </p:blipFill>
            <p:spPr>
              <a:xfrm>
                <a:off x="5746998" y="-1"/>
                <a:ext cx="2589134" cy="4985657"/>
              </a:xfrm>
              <a:prstGeom prst="rect">
                <a:avLst/>
              </a:prstGeom>
            </p:spPr>
          </p:pic>
        </p:grpSp>
        <p:grpSp>
          <p:nvGrpSpPr>
            <p:cNvPr id="28" name="组合 27"/>
            <p:cNvGrpSpPr/>
            <p:nvPr/>
          </p:nvGrpSpPr>
          <p:grpSpPr>
            <a:xfrm flipH="1" flipV="1">
              <a:off x="0" y="3256225"/>
              <a:ext cx="2921000" cy="3601775"/>
              <a:chOff x="5746998" y="-1"/>
              <a:chExt cx="5561764" cy="6858001"/>
            </a:xfrm>
          </p:grpSpPr>
          <p:pic>
            <p:nvPicPr>
              <p:cNvPr id="29" name="图片 28"/>
              <p:cNvPicPr>
                <a:picLocks noChangeAspect="1"/>
              </p:cNvPicPr>
              <p:nvPr/>
            </p:nvPicPr>
            <p:blipFill rotWithShape="1">
              <a:blip r:embed="rId3" cstate="print">
                <a:extLst>
                  <a:ext uri="{28A0092B-C50C-407E-A947-70E740481C1C}">
                    <a14:useLocalDpi xmlns:a14="http://schemas.microsoft.com/office/drawing/2010/main" val="0"/>
                  </a:ext>
                </a:extLst>
              </a:blip>
              <a:srcRect r="25380"/>
              <a:stretch>
                <a:fillRect/>
              </a:stretch>
            </p:blipFill>
            <p:spPr>
              <a:xfrm>
                <a:off x="6081294" y="0"/>
                <a:ext cx="5227468" cy="6858000"/>
              </a:xfrm>
              <a:prstGeom prst="rect">
                <a:avLst/>
              </a:prstGeom>
            </p:spPr>
          </p:pic>
          <p:pic>
            <p:nvPicPr>
              <p:cNvPr id="30" name="图片 29"/>
              <p:cNvPicPr>
                <a:picLocks noChangeAspect="1"/>
              </p:cNvPicPr>
              <p:nvPr/>
            </p:nvPicPr>
            <p:blipFill rotWithShape="1">
              <a:blip r:embed="rId4" cstate="print">
                <a:extLst>
                  <a:ext uri="{28A0092B-C50C-407E-A947-70E740481C1C}">
                    <a14:useLocalDpi xmlns:a14="http://schemas.microsoft.com/office/drawing/2010/main" val="0"/>
                  </a:ext>
                </a:extLst>
              </a:blip>
              <a:srcRect t="27301"/>
              <a:stretch>
                <a:fillRect/>
              </a:stretch>
            </p:blipFill>
            <p:spPr>
              <a:xfrm>
                <a:off x="5746998" y="-1"/>
                <a:ext cx="2589134" cy="4985657"/>
              </a:xfrm>
              <a:prstGeom prst="rect">
                <a:avLst/>
              </a:prstGeom>
            </p:spPr>
          </p:pic>
        </p:grpSp>
      </p:grpSp>
      <p:sp>
        <p:nvSpPr>
          <p:cNvPr id="31" name="矩形 30"/>
          <p:cNvSpPr/>
          <p:nvPr/>
        </p:nvSpPr>
        <p:spPr>
          <a:xfrm>
            <a:off x="112931" y="444648"/>
            <a:ext cx="8980369" cy="460375"/>
          </a:xfrm>
          <a:prstGeom prst="rect">
            <a:avLst/>
          </a:prstGeom>
        </p:spPr>
        <p:txBody>
          <a:bodyPr wrap="square">
            <a:spAutoFit/>
          </a:bodyPr>
          <a:lstStyle/>
          <a:p>
            <a:pPr algn="ctr"/>
            <a:r>
              <a:rPr lang="zh-CN" altLang="en-US" sz="2400" b="1" dirty="0">
                <a:solidFill>
                  <a:srgbClr val="4B4B4C"/>
                </a:solidFill>
                <a:latin typeface="Open Sans" panose="020B0606030504020204" charset="0"/>
                <a:ea typeface="Open Sans" panose="020B0606030504020204" charset="0"/>
                <a:cs typeface="+mn-ea"/>
                <a:sym typeface="Arial" panose="020B0604020202020204" pitchFamily="34" charset="0"/>
              </a:rPr>
              <a:t>Introduction to IBM Cloud Warehouse</a:t>
            </a:r>
          </a:p>
        </p:txBody>
      </p:sp>
      <p:sp>
        <p:nvSpPr>
          <p:cNvPr id="33" name="椭圆 32"/>
          <p:cNvSpPr/>
          <p:nvPr/>
        </p:nvSpPr>
        <p:spPr>
          <a:xfrm>
            <a:off x="385088" y="200661"/>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2</a:t>
            </a:r>
          </a:p>
        </p:txBody>
      </p:sp>
      <p:sp>
        <p:nvSpPr>
          <p:cNvPr id="3" name="Text Box 2"/>
          <p:cNvSpPr txBox="1"/>
          <p:nvPr/>
        </p:nvSpPr>
        <p:spPr>
          <a:xfrm>
            <a:off x="1753235" y="1127760"/>
            <a:ext cx="7693025" cy="1905635"/>
          </a:xfrm>
          <a:prstGeom prst="rect">
            <a:avLst/>
          </a:prstGeom>
          <a:noFill/>
        </p:spPr>
        <p:txBody>
          <a:bodyPr wrap="square" rtlCol="0" anchor="t">
            <a:noAutofit/>
          </a:bodyPr>
          <a:lstStyle/>
          <a:p>
            <a:endParaRPr lang="en-US"/>
          </a:p>
          <a:p>
            <a:pPr marL="285750" indent="-285750">
              <a:buFont typeface="Wingdings" panose="05000000000000000000" charset="0"/>
              <a:buChar char="Ø"/>
            </a:pPr>
            <a:r>
              <a:rPr lang="en-US"/>
              <a:t>IBM Cloud Warehouse is an enterprise-grade, fully managed cloud data warehouse solution provided by IBM, enabling businesses to store and analyze large volumes of data with high performance and scalability.</a:t>
            </a:r>
          </a:p>
        </p:txBody>
      </p:sp>
      <p:sp>
        <p:nvSpPr>
          <p:cNvPr id="4" name="Text Box 3"/>
          <p:cNvSpPr txBox="1"/>
          <p:nvPr/>
        </p:nvSpPr>
        <p:spPr>
          <a:xfrm>
            <a:off x="2403475" y="3033395"/>
            <a:ext cx="7385050" cy="1687830"/>
          </a:xfrm>
          <a:prstGeom prst="rect">
            <a:avLst/>
          </a:prstGeom>
          <a:noFill/>
        </p:spPr>
        <p:txBody>
          <a:bodyPr wrap="square" rtlCol="0" anchor="t">
            <a:noAutofit/>
          </a:bodyPr>
          <a:lstStyle/>
          <a:p>
            <a:pPr marL="285750" indent="-285750">
              <a:buFont typeface="Wingdings" panose="05000000000000000000" charset="0"/>
              <a:buChar char="Ø"/>
            </a:pPr>
            <a:r>
              <a:rPr lang="en-US"/>
              <a:t>It offers a flexible and secure environment for data storage and processing, supporting various data types and formats. With its advanced analytics tools and AI capabilities, it allows organizations to derive actionable insights and make data-driven decisions, promoting business growth and innovation.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p:cNvSpPr/>
          <p:nvPr/>
        </p:nvSpPr>
        <p:spPr>
          <a:xfrm>
            <a:off x="3078480" y="434975"/>
            <a:ext cx="6035040" cy="481965"/>
          </a:xfrm>
          <a:prstGeom prst="rect">
            <a:avLst/>
          </a:prstGeom>
        </p:spPr>
        <p:txBody>
          <a:bodyPr wrap="square">
            <a:noAutofit/>
          </a:bodyPr>
          <a:lstStyle/>
          <a:p>
            <a:pPr lvl="0" algn="ctr"/>
            <a:r>
              <a:rPr lang="zh-CN" altLang="en-US" sz="2400" b="1" dirty="0">
                <a:latin typeface="Open Sans" panose="020B0606030504020204" charset="0"/>
                <a:ea typeface="Open Sans" panose="020B0606030504020204" charset="0"/>
                <a:cs typeface="+mn-ea"/>
                <a:sym typeface="Arial" panose="020B0604020202020204" pitchFamily="34" charset="0"/>
              </a:rPr>
              <a:t>Setting up IBM Cloud Foundry</a:t>
            </a:r>
          </a:p>
        </p:txBody>
      </p:sp>
      <p:sp>
        <p:nvSpPr>
          <p:cNvPr id="5" name="文本框 4"/>
          <p:cNvSpPr txBox="1"/>
          <p:nvPr/>
        </p:nvSpPr>
        <p:spPr>
          <a:xfrm>
            <a:off x="5052695" y="3265805"/>
            <a:ext cx="589280" cy="546100"/>
          </a:xfrm>
          <a:prstGeom prst="rect">
            <a:avLst/>
          </a:prstGeom>
          <a:noFill/>
        </p:spPr>
        <p:txBody>
          <a:bodyPr wrap="none" rtlCol="0">
            <a:noAutofit/>
          </a:bodyPr>
          <a:lstStyle/>
          <a:p>
            <a:r>
              <a:rPr lang="en-US" altLang="zh-CN" sz="2800">
                <a:solidFill>
                  <a:schemeClr val="bg1"/>
                </a:solidFill>
                <a:latin typeface="Open Sans" panose="020B0606030504020204" charset="0"/>
                <a:ea typeface="Open Sans" panose="020B0606030504020204" charset="0"/>
                <a:cs typeface="Arial" panose="020B0604020202020204" pitchFamily="34" charset="0"/>
                <a:sym typeface="Arial" panose="020B0604020202020204" pitchFamily="34" charset="0"/>
              </a:rPr>
              <a:t>01</a:t>
            </a:r>
          </a:p>
        </p:txBody>
      </p:sp>
      <p:sp>
        <p:nvSpPr>
          <p:cNvPr id="6" name="文本框 5"/>
          <p:cNvSpPr txBox="1"/>
          <p:nvPr/>
        </p:nvSpPr>
        <p:spPr>
          <a:xfrm>
            <a:off x="6216015" y="4167505"/>
            <a:ext cx="589280" cy="546100"/>
          </a:xfrm>
          <a:prstGeom prst="rect">
            <a:avLst/>
          </a:prstGeom>
          <a:noFill/>
        </p:spPr>
        <p:txBody>
          <a:bodyPr wrap="none" rtlCol="0">
            <a:noAutofit/>
          </a:bodyPr>
          <a:lstStyle/>
          <a:p>
            <a:r>
              <a:rPr lang="en-US" altLang="zh-CN" sz="2800">
                <a:solidFill>
                  <a:schemeClr val="bg1"/>
                </a:solidFill>
                <a:latin typeface="Open Sans" panose="020B0606030504020204" charset="0"/>
                <a:ea typeface="Open Sans" panose="020B0606030504020204" charset="0"/>
                <a:cs typeface="Arial" panose="020B0604020202020204" pitchFamily="34" charset="0"/>
                <a:sym typeface="Arial" panose="020B0604020202020204" pitchFamily="34" charset="0"/>
              </a:rPr>
              <a:t>04</a:t>
            </a:r>
            <a:endParaRPr lang="zh-CN" altLang="en-US" sz="2800">
              <a:solidFill>
                <a:schemeClr val="bg1"/>
              </a:solidFill>
              <a:latin typeface="Open Sans" panose="020B0606030504020204" charset="0"/>
              <a:ea typeface="Open Sans" panose="020B0606030504020204" charset="0"/>
              <a:cs typeface="Arial" panose="020B0604020202020204" pitchFamily="34" charset="0"/>
              <a:sym typeface="Arial" panose="020B0604020202020204" pitchFamily="34" charset="0"/>
            </a:endParaRPr>
          </a:p>
        </p:txBody>
      </p:sp>
      <p:sp>
        <p:nvSpPr>
          <p:cNvPr id="9" name="文本框 8"/>
          <p:cNvSpPr txBox="1"/>
          <p:nvPr/>
        </p:nvSpPr>
        <p:spPr>
          <a:xfrm>
            <a:off x="6822440" y="4394835"/>
            <a:ext cx="1955165" cy="385445"/>
          </a:xfrm>
          <a:prstGeom prst="rect">
            <a:avLst/>
          </a:prstGeom>
          <a:noFill/>
        </p:spPr>
        <p:txBody>
          <a:bodyPr wrap="none" rtlCol="0">
            <a:noAutofit/>
          </a:bodyPr>
          <a:lstStyle/>
          <a:p>
            <a:pPr algn="l"/>
            <a:r>
              <a:rPr lang="zh-CN" altLang="en-US" b="1" dirty="0">
                <a:solidFill>
                  <a:schemeClr val="bg1"/>
                </a:solidFill>
                <a:latin typeface="Open Sans" panose="020B0606030504020204" charset="0"/>
                <a:ea typeface="Open Sans" panose="020B0606030504020204" charset="0"/>
                <a:cs typeface="Arial" panose="020B0604020202020204" pitchFamily="34" charset="0"/>
                <a:sym typeface="Arial" panose="020B0604020202020204" pitchFamily="34" charset="0"/>
              </a:rPr>
              <a:t>Your Title Here </a:t>
            </a:r>
            <a:endParaRPr lang="en-US" altLang="zh-CN" b="1" dirty="0">
              <a:solidFill>
                <a:schemeClr val="bg1"/>
              </a:solidFill>
              <a:latin typeface="Open Sans" panose="020B0606030504020204" charset="0"/>
              <a:ea typeface="Open Sans" panose="020B0606030504020204" charset="0"/>
              <a:cs typeface="Arial" panose="020B0604020202020204" pitchFamily="34" charset="0"/>
              <a:sym typeface="Arial" panose="020B0604020202020204" pitchFamily="34" charset="0"/>
            </a:endParaRPr>
          </a:p>
        </p:txBody>
      </p:sp>
      <p:sp>
        <p:nvSpPr>
          <p:cNvPr id="10" name="矩形 9"/>
          <p:cNvSpPr/>
          <p:nvPr/>
        </p:nvSpPr>
        <p:spPr>
          <a:xfrm>
            <a:off x="6822440" y="4797425"/>
            <a:ext cx="4097655" cy="675005"/>
          </a:xfrm>
          <a:prstGeom prst="rect">
            <a:avLst/>
          </a:prstGeom>
        </p:spPr>
        <p:txBody>
          <a:bodyPr wrap="square">
            <a:noAutofit/>
          </a:bodyPr>
          <a:lstStyle/>
          <a:p>
            <a:pPr>
              <a:lnSpc>
                <a:spcPct val="150000"/>
              </a:lnSpc>
            </a:pPr>
            <a:r>
              <a:rPr lang="zh-CN" altLang="en-US" sz="1200"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Presentations are communication tools that can be used as demonstrations.</a:t>
            </a:r>
          </a:p>
        </p:txBody>
      </p:sp>
      <p:sp>
        <p:nvSpPr>
          <p:cNvPr id="13" name="文本框 12"/>
          <p:cNvSpPr txBox="1"/>
          <p:nvPr/>
        </p:nvSpPr>
        <p:spPr>
          <a:xfrm>
            <a:off x="1272540" y="2268855"/>
            <a:ext cx="1955165" cy="385445"/>
          </a:xfrm>
          <a:prstGeom prst="rect">
            <a:avLst/>
          </a:prstGeom>
          <a:noFill/>
        </p:spPr>
        <p:txBody>
          <a:bodyPr wrap="none" rtlCol="0">
            <a:noAutofit/>
          </a:bodyPr>
          <a:lstStyle/>
          <a:p>
            <a:pPr algn="l"/>
            <a:r>
              <a:rPr lang="zh-CN" altLang="en-US" b="1" dirty="0">
                <a:solidFill>
                  <a:schemeClr val="bg1"/>
                </a:solidFill>
                <a:latin typeface="Open Sans" panose="020B0606030504020204" charset="0"/>
                <a:ea typeface="Open Sans" panose="020B0606030504020204" charset="0"/>
                <a:cs typeface="Arial" panose="020B0604020202020204" pitchFamily="34" charset="0"/>
                <a:sym typeface="Arial" panose="020B0604020202020204" pitchFamily="34" charset="0"/>
              </a:rPr>
              <a:t>Your Title Here </a:t>
            </a:r>
            <a:endParaRPr lang="en-US" altLang="zh-CN" b="1" dirty="0">
              <a:solidFill>
                <a:schemeClr val="bg1"/>
              </a:solidFill>
              <a:latin typeface="Open Sans" panose="020B0606030504020204" charset="0"/>
              <a:ea typeface="Open Sans" panose="020B0606030504020204" charset="0"/>
              <a:cs typeface="Arial" panose="020B0604020202020204" pitchFamily="34" charset="0"/>
              <a:sym typeface="Arial" panose="020B0604020202020204" pitchFamily="34" charset="0"/>
            </a:endParaRPr>
          </a:p>
        </p:txBody>
      </p:sp>
      <p:sp>
        <p:nvSpPr>
          <p:cNvPr id="14" name="矩形 13"/>
          <p:cNvSpPr/>
          <p:nvPr/>
        </p:nvSpPr>
        <p:spPr>
          <a:xfrm>
            <a:off x="1272540" y="2671445"/>
            <a:ext cx="4097655" cy="675005"/>
          </a:xfrm>
          <a:prstGeom prst="rect">
            <a:avLst/>
          </a:prstGeom>
        </p:spPr>
        <p:txBody>
          <a:bodyPr wrap="square">
            <a:noAutofit/>
          </a:bodyPr>
          <a:lstStyle/>
          <a:p>
            <a:pPr>
              <a:lnSpc>
                <a:spcPct val="150000"/>
              </a:lnSpc>
            </a:pPr>
            <a:r>
              <a:rPr sz="1200"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Presentations are communication tools that can be used as demonstrations.</a:t>
            </a:r>
          </a:p>
        </p:txBody>
      </p:sp>
      <p:sp>
        <p:nvSpPr>
          <p:cNvPr id="15" name="Text Box 14"/>
          <p:cNvSpPr txBox="1"/>
          <p:nvPr/>
        </p:nvSpPr>
        <p:spPr>
          <a:xfrm>
            <a:off x="729615" y="1517650"/>
            <a:ext cx="10747375" cy="5003800"/>
          </a:xfrm>
          <a:prstGeom prst="rect">
            <a:avLst/>
          </a:prstGeom>
          <a:noFill/>
        </p:spPr>
        <p:txBody>
          <a:bodyPr wrap="square" rtlCol="0" anchor="t">
            <a:noAutofit/>
          </a:bodyPr>
          <a:lstStyle/>
          <a:p>
            <a:pPr marL="342900" indent="-342900">
              <a:buFont typeface="Wingdings" panose="05000000000000000000" charset="0"/>
              <a:buChar char="Ø"/>
            </a:pPr>
            <a:r>
              <a:rPr lang="en-US" sz="2000"/>
              <a:t>Navigating to the Dashboard: </a:t>
            </a:r>
            <a:r>
              <a:rPr lang="en-US"/>
              <a:t>Once logged in, navigate to the IBM Cloud dashboard.</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Accessing the IBM Cloud Foundry service: From the IBM Cloud dashboard, select the "Create Resource" option and choose IBM Cloud Foundry from the list of available services.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Selecting a Region: Choose the region where you want to set up the Cloud Foundry environment for your application.</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Defining Service Plan: Select the appropriate service plan based on your requirements and budget.</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Configuring Resource Parameters: Set the desired configurations, such as memory, disk space, and instances.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Deploying an Application: Use the IBM Cloud Foundry CLI or the IBM Cloud UI to deploy your application to the Cloud Foundry environment.</a:t>
            </a:r>
          </a:p>
        </p:txBody>
      </p:sp>
      <p:sp>
        <p:nvSpPr>
          <p:cNvPr id="33" name="椭圆 32"/>
          <p:cNvSpPr/>
          <p:nvPr/>
        </p:nvSpPr>
        <p:spPr>
          <a:xfrm>
            <a:off x="2309138" y="200661"/>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07060" y="899795"/>
            <a:ext cx="11347450" cy="5727700"/>
          </a:xfrm>
          <a:prstGeom prst="rect">
            <a:avLst/>
          </a:prstGeom>
          <a:noFill/>
        </p:spPr>
        <p:txBody>
          <a:bodyPr wrap="square" rtlCol="0" anchor="t">
            <a:noAutofit/>
          </a:bodyPr>
          <a:lstStyle/>
          <a:p>
            <a:pPr marL="285750" indent="-285750">
              <a:buFont typeface="Wingdings" panose="05000000000000000000" charset="0"/>
              <a:buChar char="Ø"/>
            </a:pPr>
            <a:r>
              <a:rPr lang="en-US"/>
              <a:t>Defining Environment Variables: Configure environment variables for your application, specifying any necessary runtime parameters.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Setting Up Services: Bind any necessary IBM Cloud services, such as databases or message queues, to your Cloud Foundry application.</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Managing Application Instances: Monitor and manage the instances of your application through the IBM Cloud Foundry dashboard.</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Scaling the Application: Scale your application based on user demand and traffic using the scaling options provided by IBM Cloud Foundry.</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Ensuring Security Settings: Configure security settings to protect your application and data within the Cloud Foundry environment.</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Configuring Continuous Integration/Continuous Deployment (CI/CD): Set up a CI/CD pipeline to automate the deployment process and ensure a smooth development workflow.</a:t>
            </a:r>
          </a:p>
          <a:p>
            <a:pPr marL="285750" indent="-285750">
              <a:buFont typeface="Wingdings" panose="05000000000000000000" charset="0"/>
              <a:buChar char="Ø"/>
            </a:pPr>
            <a:endParaRPr lang="en-US"/>
          </a:p>
          <a:p>
            <a:pPr marL="285750" indent="-285750">
              <a:buFont typeface="Wingdings" panose="05000000000000000000" charset="0"/>
              <a:buChar char="Ø"/>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p:cNvSpPr/>
          <p:nvPr/>
        </p:nvSpPr>
        <p:spPr>
          <a:xfrm>
            <a:off x="2479040" y="375285"/>
            <a:ext cx="8485505" cy="460375"/>
          </a:xfrm>
          <a:prstGeom prst="rect">
            <a:avLst/>
          </a:prstGeom>
        </p:spPr>
        <p:txBody>
          <a:bodyPr wrap="square">
            <a:spAutoFit/>
          </a:bodyPr>
          <a:lstStyle/>
          <a:p>
            <a:pPr lvl="0"/>
            <a:r>
              <a:rPr lang="zh-CN" altLang="en-US" sz="2400" b="1" dirty="0">
                <a:latin typeface="Open Sans" panose="020B0606030504020204" charset="0"/>
                <a:ea typeface="Open Sans" panose="020B0606030504020204" charset="0"/>
                <a:cs typeface="+mn-ea"/>
                <a:sym typeface="Arial" panose="020B0604020202020204" pitchFamily="34" charset="0"/>
              </a:rPr>
              <a:t>Creating an IBM Cloud Foundry App</a:t>
            </a:r>
          </a:p>
        </p:txBody>
      </p:sp>
      <p:sp>
        <p:nvSpPr>
          <p:cNvPr id="33" name="椭圆 32"/>
          <p:cNvSpPr/>
          <p:nvPr/>
        </p:nvSpPr>
        <p:spPr>
          <a:xfrm>
            <a:off x="1244243" y="200661"/>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4</a:t>
            </a:r>
          </a:p>
        </p:txBody>
      </p:sp>
      <p:sp>
        <p:nvSpPr>
          <p:cNvPr id="5" name="Text Box 4"/>
          <p:cNvSpPr txBox="1"/>
          <p:nvPr/>
        </p:nvSpPr>
        <p:spPr>
          <a:xfrm>
            <a:off x="1344295" y="1668145"/>
            <a:ext cx="9841865" cy="3521710"/>
          </a:xfrm>
          <a:prstGeom prst="rect">
            <a:avLst/>
          </a:prstGeom>
          <a:noFill/>
        </p:spPr>
        <p:txBody>
          <a:bodyPr wrap="square" rtlCol="0" anchor="t">
            <a:noAutofit/>
          </a:bodyPr>
          <a:lstStyle/>
          <a:p>
            <a:pPr marL="285750" indent="-285750">
              <a:buFont typeface="Wingdings" panose="05000000000000000000" charset="0"/>
              <a:buChar char="Ø"/>
            </a:pPr>
            <a:r>
              <a:rPr lang="en-US"/>
              <a:t>Login to IBM Cloud: Sign in to your IBM Cloud account using your credentials.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Access the IBM Cloud Dashboard: Navigate to the IBM Cloud dashboard after logging in.</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Select the Create Resource option: Click on the "Create Resource" button to begin the process of creating a new resource.</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Choose Cloud Foundry: Select "Cloud Foundry" from the list of available services.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Select a Region: Choose the region where you want to create and deploy your Cloud Foundry application.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1389380" y="1305560"/>
            <a:ext cx="9812020" cy="4246245"/>
          </a:xfrm>
          <a:prstGeom prst="rect">
            <a:avLst/>
          </a:prstGeom>
          <a:noFill/>
        </p:spPr>
        <p:txBody>
          <a:bodyPr wrap="square" rtlCol="0" anchor="t">
            <a:spAutoFit/>
          </a:bodyPr>
          <a:lstStyle/>
          <a:p>
            <a:pPr marL="285750" indent="-285750">
              <a:buFont typeface="Wingdings" panose="05000000000000000000" charset="0"/>
              <a:buChar char="Ø"/>
            </a:pPr>
            <a:r>
              <a:rPr lang="en-US"/>
              <a:t>Define a unique App Name: Assign a unique name to your application for identification purposes.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Configure Memory and Instances: Specify the memory allocation and the number of instances required for your application.</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Bind any necessary Services: If your application requires any additional services such as databases or caches, you can bind them at this stage.</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Deploy the Application: Upload the application files or source code to the Cloud Foundry environment using the provided deployment tools.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Monitor the Deployment: Keep track of the deployment process through the IBM Cloud dashboard or the provided deployment logs to ensure that the application is successfully deployed and running.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p:cNvSpPr/>
          <p:nvPr/>
        </p:nvSpPr>
        <p:spPr>
          <a:xfrm>
            <a:off x="2327275" y="523240"/>
            <a:ext cx="8150860" cy="460375"/>
          </a:xfrm>
          <a:prstGeom prst="rect">
            <a:avLst/>
          </a:prstGeom>
        </p:spPr>
        <p:txBody>
          <a:bodyPr wrap="square">
            <a:spAutoFit/>
          </a:bodyPr>
          <a:lstStyle/>
          <a:p>
            <a:pPr lvl="0"/>
            <a:r>
              <a:rPr lang="zh-CN" altLang="en-US" sz="2400" b="1" dirty="0">
                <a:latin typeface="Open Sans" panose="020B0606030504020204" charset="0"/>
                <a:ea typeface="Open Sans" panose="020B0606030504020204" charset="0"/>
                <a:cs typeface="+mn-ea"/>
                <a:sym typeface="Arial" panose="020B0604020202020204" pitchFamily="34" charset="0"/>
              </a:rPr>
              <a:t>Understanding Data Warehousing Concepts</a:t>
            </a:r>
          </a:p>
        </p:txBody>
      </p:sp>
      <p:grpSp>
        <p:nvGrpSpPr>
          <p:cNvPr id="36" name="组合 35"/>
          <p:cNvGrpSpPr/>
          <p:nvPr/>
        </p:nvGrpSpPr>
        <p:grpSpPr>
          <a:xfrm>
            <a:off x="183885" y="1562170"/>
            <a:ext cx="4029590" cy="4030629"/>
            <a:chOff x="591478" y="1761201"/>
            <a:chExt cx="4762530" cy="4763758"/>
          </a:xfrm>
        </p:grpSpPr>
        <p:sp>
          <p:nvSpPr>
            <p:cNvPr id="37" name="Shape;4566;p519"/>
            <p:cNvSpPr/>
            <p:nvPr/>
          </p:nvSpPr>
          <p:spPr>
            <a:xfrm>
              <a:off x="2972743" y="2389079"/>
              <a:ext cx="2381265" cy="2382494"/>
            </a:xfrm>
            <a:custGeom>
              <a:avLst/>
              <a:gdLst/>
              <a:ahLst/>
              <a:cxnLst/>
              <a:rect l="l" t="t" r="r" b="b"/>
              <a:pathLst>
                <a:path w="819" h="819" extrusionOk="0">
                  <a:moveTo>
                    <a:pt x="183" y="603"/>
                  </a:moveTo>
                  <a:cubicBezTo>
                    <a:pt x="249" y="603"/>
                    <a:pt x="265" y="619"/>
                    <a:pt x="256" y="638"/>
                  </a:cubicBezTo>
                  <a:cubicBezTo>
                    <a:pt x="239" y="675"/>
                    <a:pt x="210" y="680"/>
                    <a:pt x="218" y="731"/>
                  </a:cubicBezTo>
                  <a:cubicBezTo>
                    <a:pt x="231" y="819"/>
                    <a:pt x="372" y="819"/>
                    <a:pt x="386" y="731"/>
                  </a:cubicBezTo>
                  <a:cubicBezTo>
                    <a:pt x="394" y="680"/>
                    <a:pt x="364" y="675"/>
                    <a:pt x="347" y="638"/>
                  </a:cubicBezTo>
                  <a:cubicBezTo>
                    <a:pt x="339" y="619"/>
                    <a:pt x="354" y="603"/>
                    <a:pt x="420" y="603"/>
                  </a:cubicBezTo>
                  <a:cubicBezTo>
                    <a:pt x="603" y="603"/>
                    <a:pt x="603" y="603"/>
                    <a:pt x="603" y="603"/>
                  </a:cubicBezTo>
                  <a:cubicBezTo>
                    <a:pt x="603" y="420"/>
                    <a:pt x="603" y="420"/>
                    <a:pt x="603" y="420"/>
                  </a:cubicBezTo>
                  <a:cubicBezTo>
                    <a:pt x="603" y="354"/>
                    <a:pt x="619" y="338"/>
                    <a:pt x="639" y="347"/>
                  </a:cubicBezTo>
                  <a:cubicBezTo>
                    <a:pt x="675" y="364"/>
                    <a:pt x="680" y="394"/>
                    <a:pt x="731" y="385"/>
                  </a:cubicBezTo>
                  <a:cubicBezTo>
                    <a:pt x="819" y="372"/>
                    <a:pt x="819" y="231"/>
                    <a:pt x="731" y="217"/>
                  </a:cubicBezTo>
                  <a:cubicBezTo>
                    <a:pt x="680" y="209"/>
                    <a:pt x="675" y="239"/>
                    <a:pt x="639" y="256"/>
                  </a:cubicBezTo>
                  <a:cubicBezTo>
                    <a:pt x="619" y="264"/>
                    <a:pt x="603" y="249"/>
                    <a:pt x="603" y="183"/>
                  </a:cubicBezTo>
                  <a:cubicBezTo>
                    <a:pt x="603" y="0"/>
                    <a:pt x="603" y="0"/>
                    <a:pt x="603" y="0"/>
                  </a:cubicBezTo>
                  <a:cubicBezTo>
                    <a:pt x="420" y="0"/>
                    <a:pt x="420" y="0"/>
                    <a:pt x="420" y="0"/>
                  </a:cubicBezTo>
                  <a:cubicBezTo>
                    <a:pt x="354" y="0"/>
                    <a:pt x="339" y="16"/>
                    <a:pt x="347" y="35"/>
                  </a:cubicBezTo>
                  <a:cubicBezTo>
                    <a:pt x="364" y="72"/>
                    <a:pt x="394" y="76"/>
                    <a:pt x="386" y="128"/>
                  </a:cubicBezTo>
                  <a:cubicBezTo>
                    <a:pt x="372" y="216"/>
                    <a:pt x="231" y="216"/>
                    <a:pt x="218" y="128"/>
                  </a:cubicBezTo>
                  <a:cubicBezTo>
                    <a:pt x="210" y="76"/>
                    <a:pt x="239" y="72"/>
                    <a:pt x="256" y="35"/>
                  </a:cubicBezTo>
                  <a:cubicBezTo>
                    <a:pt x="265" y="16"/>
                    <a:pt x="249" y="0"/>
                    <a:pt x="183" y="0"/>
                  </a:cubicBezTo>
                  <a:cubicBezTo>
                    <a:pt x="0" y="0"/>
                    <a:pt x="0" y="0"/>
                    <a:pt x="0" y="0"/>
                  </a:cubicBezTo>
                  <a:cubicBezTo>
                    <a:pt x="0" y="183"/>
                    <a:pt x="0" y="183"/>
                    <a:pt x="0" y="183"/>
                  </a:cubicBezTo>
                  <a:cubicBezTo>
                    <a:pt x="0" y="249"/>
                    <a:pt x="16" y="264"/>
                    <a:pt x="35" y="256"/>
                  </a:cubicBezTo>
                  <a:cubicBezTo>
                    <a:pt x="72" y="239"/>
                    <a:pt x="77" y="209"/>
                    <a:pt x="128" y="217"/>
                  </a:cubicBezTo>
                  <a:cubicBezTo>
                    <a:pt x="216" y="231"/>
                    <a:pt x="216" y="372"/>
                    <a:pt x="128" y="385"/>
                  </a:cubicBezTo>
                  <a:cubicBezTo>
                    <a:pt x="77" y="394"/>
                    <a:pt x="72" y="364"/>
                    <a:pt x="35" y="347"/>
                  </a:cubicBezTo>
                  <a:cubicBezTo>
                    <a:pt x="16" y="338"/>
                    <a:pt x="0" y="354"/>
                    <a:pt x="0" y="420"/>
                  </a:cubicBezTo>
                  <a:cubicBezTo>
                    <a:pt x="0" y="603"/>
                    <a:pt x="0" y="603"/>
                    <a:pt x="0" y="603"/>
                  </a:cubicBezTo>
                  <a:lnTo>
                    <a:pt x="183" y="603"/>
                  </a:lnTo>
                  <a:close/>
                </a:path>
              </a:pathLst>
            </a:custGeom>
            <a:solidFill>
              <a:srgbClr val="4B4B4C"/>
            </a:solidFill>
            <a:ln>
              <a:solidFill>
                <a:schemeClr val="bg1"/>
              </a:solid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panose="020B0606030504020204" charset="0"/>
                <a:ea typeface="Open Sans" panose="020B0606030504020204" charset="0"/>
                <a:cs typeface="+mn-ea"/>
                <a:sym typeface="Arial" panose="020B0604020202020204" pitchFamily="34" charset="0"/>
              </a:endParaRPr>
            </a:p>
          </p:txBody>
        </p:sp>
        <p:sp>
          <p:nvSpPr>
            <p:cNvPr id="38" name="Shape;4567;p519"/>
            <p:cNvSpPr/>
            <p:nvPr/>
          </p:nvSpPr>
          <p:spPr>
            <a:xfrm>
              <a:off x="2344866" y="4142465"/>
              <a:ext cx="2381265" cy="2382494"/>
            </a:xfrm>
            <a:custGeom>
              <a:avLst/>
              <a:gdLst/>
              <a:ahLst/>
              <a:cxnLst/>
              <a:rect l="l" t="t" r="r" b="b"/>
              <a:pathLst>
                <a:path w="819" h="819" extrusionOk="0">
                  <a:moveTo>
                    <a:pt x="216" y="420"/>
                  </a:moveTo>
                  <a:cubicBezTo>
                    <a:pt x="216" y="354"/>
                    <a:pt x="200" y="339"/>
                    <a:pt x="181" y="347"/>
                  </a:cubicBezTo>
                  <a:cubicBezTo>
                    <a:pt x="144" y="364"/>
                    <a:pt x="139" y="394"/>
                    <a:pt x="88" y="386"/>
                  </a:cubicBezTo>
                  <a:cubicBezTo>
                    <a:pt x="0" y="372"/>
                    <a:pt x="0" y="231"/>
                    <a:pt x="88" y="218"/>
                  </a:cubicBezTo>
                  <a:cubicBezTo>
                    <a:pt x="139" y="210"/>
                    <a:pt x="144" y="239"/>
                    <a:pt x="181" y="256"/>
                  </a:cubicBezTo>
                  <a:cubicBezTo>
                    <a:pt x="200" y="265"/>
                    <a:pt x="216" y="249"/>
                    <a:pt x="216" y="183"/>
                  </a:cubicBezTo>
                  <a:cubicBezTo>
                    <a:pt x="216" y="0"/>
                    <a:pt x="216" y="0"/>
                    <a:pt x="216" y="0"/>
                  </a:cubicBezTo>
                  <a:cubicBezTo>
                    <a:pt x="399" y="0"/>
                    <a:pt x="399" y="0"/>
                    <a:pt x="399" y="0"/>
                  </a:cubicBezTo>
                  <a:cubicBezTo>
                    <a:pt x="465" y="0"/>
                    <a:pt x="481" y="16"/>
                    <a:pt x="472" y="35"/>
                  </a:cubicBezTo>
                  <a:cubicBezTo>
                    <a:pt x="455" y="72"/>
                    <a:pt x="426" y="77"/>
                    <a:pt x="434" y="128"/>
                  </a:cubicBezTo>
                  <a:cubicBezTo>
                    <a:pt x="447" y="216"/>
                    <a:pt x="588" y="216"/>
                    <a:pt x="602" y="128"/>
                  </a:cubicBezTo>
                  <a:cubicBezTo>
                    <a:pt x="610" y="77"/>
                    <a:pt x="580" y="72"/>
                    <a:pt x="563" y="35"/>
                  </a:cubicBezTo>
                  <a:cubicBezTo>
                    <a:pt x="555" y="16"/>
                    <a:pt x="570" y="0"/>
                    <a:pt x="636" y="0"/>
                  </a:cubicBezTo>
                  <a:cubicBezTo>
                    <a:pt x="819" y="0"/>
                    <a:pt x="819" y="0"/>
                    <a:pt x="819" y="0"/>
                  </a:cubicBezTo>
                  <a:cubicBezTo>
                    <a:pt x="819" y="183"/>
                    <a:pt x="819" y="183"/>
                    <a:pt x="819" y="183"/>
                  </a:cubicBezTo>
                  <a:cubicBezTo>
                    <a:pt x="819" y="249"/>
                    <a:pt x="803" y="265"/>
                    <a:pt x="784" y="256"/>
                  </a:cubicBezTo>
                  <a:cubicBezTo>
                    <a:pt x="747" y="239"/>
                    <a:pt x="743" y="210"/>
                    <a:pt x="691" y="218"/>
                  </a:cubicBezTo>
                  <a:cubicBezTo>
                    <a:pt x="603" y="231"/>
                    <a:pt x="603" y="372"/>
                    <a:pt x="691" y="386"/>
                  </a:cubicBezTo>
                  <a:cubicBezTo>
                    <a:pt x="743" y="394"/>
                    <a:pt x="747" y="364"/>
                    <a:pt x="784" y="347"/>
                  </a:cubicBezTo>
                  <a:cubicBezTo>
                    <a:pt x="803" y="339"/>
                    <a:pt x="819" y="354"/>
                    <a:pt x="819" y="420"/>
                  </a:cubicBezTo>
                  <a:cubicBezTo>
                    <a:pt x="819" y="603"/>
                    <a:pt x="819" y="603"/>
                    <a:pt x="819" y="603"/>
                  </a:cubicBezTo>
                  <a:cubicBezTo>
                    <a:pt x="636" y="603"/>
                    <a:pt x="636" y="603"/>
                    <a:pt x="636" y="603"/>
                  </a:cubicBezTo>
                  <a:cubicBezTo>
                    <a:pt x="570" y="603"/>
                    <a:pt x="555" y="619"/>
                    <a:pt x="563" y="639"/>
                  </a:cubicBezTo>
                  <a:cubicBezTo>
                    <a:pt x="580" y="675"/>
                    <a:pt x="610" y="680"/>
                    <a:pt x="602" y="731"/>
                  </a:cubicBezTo>
                  <a:cubicBezTo>
                    <a:pt x="588" y="819"/>
                    <a:pt x="447" y="819"/>
                    <a:pt x="434" y="731"/>
                  </a:cubicBezTo>
                  <a:cubicBezTo>
                    <a:pt x="426" y="680"/>
                    <a:pt x="455" y="675"/>
                    <a:pt x="472" y="639"/>
                  </a:cubicBezTo>
                  <a:cubicBezTo>
                    <a:pt x="481" y="619"/>
                    <a:pt x="465" y="603"/>
                    <a:pt x="399" y="603"/>
                  </a:cubicBezTo>
                  <a:cubicBezTo>
                    <a:pt x="216" y="603"/>
                    <a:pt x="216" y="603"/>
                    <a:pt x="216" y="603"/>
                  </a:cubicBezTo>
                  <a:lnTo>
                    <a:pt x="216" y="420"/>
                  </a:lnTo>
                  <a:close/>
                </a:path>
              </a:pathLst>
            </a:custGeom>
            <a:solidFill>
              <a:schemeClr val="accent1"/>
            </a:solidFill>
            <a:ln>
              <a:solidFill>
                <a:schemeClr val="bg1"/>
              </a:solid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panose="020B0606030504020204" charset="0"/>
                <a:ea typeface="Open Sans" panose="020B0606030504020204" charset="0"/>
                <a:cs typeface="+mn-ea"/>
                <a:sym typeface="Arial" panose="020B0604020202020204" pitchFamily="34" charset="0"/>
              </a:endParaRPr>
            </a:p>
          </p:txBody>
        </p:sp>
        <p:sp>
          <p:nvSpPr>
            <p:cNvPr id="39" name="Shape;4568;p519"/>
            <p:cNvSpPr/>
            <p:nvPr/>
          </p:nvSpPr>
          <p:spPr>
            <a:xfrm>
              <a:off x="1219356" y="1761201"/>
              <a:ext cx="2381265" cy="2381264"/>
            </a:xfrm>
            <a:custGeom>
              <a:avLst/>
              <a:gdLst/>
              <a:ahLst/>
              <a:cxnLst/>
              <a:rect l="l" t="t" r="r" b="b"/>
              <a:pathLst>
                <a:path w="819" h="819" extrusionOk="0">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a:solidFill>
                <a:schemeClr val="bg1"/>
              </a:solid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panose="020B0606030504020204" charset="0"/>
                <a:ea typeface="Open Sans" panose="020B0606030504020204" charset="0"/>
                <a:cs typeface="+mn-ea"/>
                <a:sym typeface="Arial" panose="020B0604020202020204" pitchFamily="34" charset="0"/>
              </a:endParaRPr>
            </a:p>
          </p:txBody>
        </p:sp>
        <p:sp>
          <p:nvSpPr>
            <p:cNvPr id="40" name="Shape;4569;p519"/>
            <p:cNvSpPr/>
            <p:nvPr/>
          </p:nvSpPr>
          <p:spPr>
            <a:xfrm>
              <a:off x="591478" y="3514589"/>
              <a:ext cx="2381265" cy="2381264"/>
            </a:xfrm>
            <a:custGeom>
              <a:avLst/>
              <a:gdLst/>
              <a:ahLst/>
              <a:cxnLst/>
              <a:rect l="l" t="t" r="r" b="b"/>
              <a:pathLst>
                <a:path w="819" h="819" extrusionOk="0">
                  <a:moveTo>
                    <a:pt x="399" y="216"/>
                  </a:moveTo>
                  <a:cubicBezTo>
                    <a:pt x="465" y="216"/>
                    <a:pt x="480" y="200"/>
                    <a:pt x="472" y="181"/>
                  </a:cubicBezTo>
                  <a:cubicBezTo>
                    <a:pt x="455" y="144"/>
                    <a:pt x="425" y="139"/>
                    <a:pt x="433" y="88"/>
                  </a:cubicBezTo>
                  <a:cubicBezTo>
                    <a:pt x="447" y="0"/>
                    <a:pt x="588" y="0"/>
                    <a:pt x="601" y="88"/>
                  </a:cubicBezTo>
                  <a:cubicBezTo>
                    <a:pt x="609" y="139"/>
                    <a:pt x="580" y="144"/>
                    <a:pt x="563" y="181"/>
                  </a:cubicBezTo>
                  <a:cubicBezTo>
                    <a:pt x="554" y="200"/>
                    <a:pt x="570" y="216"/>
                    <a:pt x="636" y="216"/>
                  </a:cubicBezTo>
                  <a:cubicBezTo>
                    <a:pt x="819" y="216"/>
                    <a:pt x="819" y="216"/>
                    <a:pt x="819" y="216"/>
                  </a:cubicBezTo>
                  <a:cubicBezTo>
                    <a:pt x="819" y="399"/>
                    <a:pt x="819" y="399"/>
                    <a:pt x="819" y="399"/>
                  </a:cubicBezTo>
                  <a:cubicBezTo>
                    <a:pt x="819" y="465"/>
                    <a:pt x="803" y="481"/>
                    <a:pt x="784" y="472"/>
                  </a:cubicBezTo>
                  <a:cubicBezTo>
                    <a:pt x="747" y="455"/>
                    <a:pt x="742" y="426"/>
                    <a:pt x="691" y="434"/>
                  </a:cubicBezTo>
                  <a:cubicBezTo>
                    <a:pt x="603" y="447"/>
                    <a:pt x="603" y="588"/>
                    <a:pt x="691" y="602"/>
                  </a:cubicBezTo>
                  <a:cubicBezTo>
                    <a:pt x="742" y="610"/>
                    <a:pt x="747" y="580"/>
                    <a:pt x="784" y="563"/>
                  </a:cubicBezTo>
                  <a:cubicBezTo>
                    <a:pt x="803" y="555"/>
                    <a:pt x="819" y="570"/>
                    <a:pt x="819" y="636"/>
                  </a:cubicBezTo>
                  <a:cubicBezTo>
                    <a:pt x="819" y="819"/>
                    <a:pt x="819" y="819"/>
                    <a:pt x="819" y="819"/>
                  </a:cubicBezTo>
                  <a:cubicBezTo>
                    <a:pt x="636" y="819"/>
                    <a:pt x="636" y="819"/>
                    <a:pt x="636" y="819"/>
                  </a:cubicBezTo>
                  <a:cubicBezTo>
                    <a:pt x="570" y="819"/>
                    <a:pt x="554" y="803"/>
                    <a:pt x="563" y="784"/>
                  </a:cubicBezTo>
                  <a:cubicBezTo>
                    <a:pt x="580" y="747"/>
                    <a:pt x="609" y="743"/>
                    <a:pt x="601" y="691"/>
                  </a:cubicBezTo>
                  <a:cubicBezTo>
                    <a:pt x="588" y="603"/>
                    <a:pt x="447" y="603"/>
                    <a:pt x="433" y="691"/>
                  </a:cubicBezTo>
                  <a:cubicBezTo>
                    <a:pt x="425" y="743"/>
                    <a:pt x="455" y="747"/>
                    <a:pt x="472" y="784"/>
                  </a:cubicBezTo>
                  <a:cubicBezTo>
                    <a:pt x="480" y="803"/>
                    <a:pt x="465" y="819"/>
                    <a:pt x="399" y="819"/>
                  </a:cubicBezTo>
                  <a:cubicBezTo>
                    <a:pt x="216" y="819"/>
                    <a:pt x="216" y="819"/>
                    <a:pt x="216" y="819"/>
                  </a:cubicBezTo>
                  <a:cubicBezTo>
                    <a:pt x="216" y="636"/>
                    <a:pt x="216" y="636"/>
                    <a:pt x="216" y="636"/>
                  </a:cubicBezTo>
                  <a:cubicBezTo>
                    <a:pt x="216" y="570"/>
                    <a:pt x="200" y="555"/>
                    <a:pt x="180" y="563"/>
                  </a:cubicBezTo>
                  <a:cubicBezTo>
                    <a:pt x="144" y="580"/>
                    <a:pt x="139" y="610"/>
                    <a:pt x="88" y="602"/>
                  </a:cubicBezTo>
                  <a:cubicBezTo>
                    <a:pt x="0" y="588"/>
                    <a:pt x="0" y="447"/>
                    <a:pt x="88" y="434"/>
                  </a:cubicBezTo>
                  <a:cubicBezTo>
                    <a:pt x="139" y="426"/>
                    <a:pt x="144" y="455"/>
                    <a:pt x="180" y="472"/>
                  </a:cubicBezTo>
                  <a:cubicBezTo>
                    <a:pt x="200" y="481"/>
                    <a:pt x="216" y="465"/>
                    <a:pt x="216" y="399"/>
                  </a:cubicBezTo>
                  <a:cubicBezTo>
                    <a:pt x="216" y="216"/>
                    <a:pt x="216" y="216"/>
                    <a:pt x="216" y="216"/>
                  </a:cubicBezTo>
                  <a:lnTo>
                    <a:pt x="399" y="216"/>
                  </a:lnTo>
                  <a:close/>
                </a:path>
              </a:pathLst>
            </a:custGeom>
            <a:solidFill>
              <a:srgbClr val="4B4B4C"/>
            </a:solidFill>
            <a:ln>
              <a:solidFill>
                <a:schemeClr val="bg1"/>
              </a:solid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panose="020B0606030504020204" charset="0"/>
                <a:ea typeface="Open Sans" panose="020B0606030504020204" charset="0"/>
                <a:cs typeface="+mn-ea"/>
                <a:sym typeface="Arial" panose="020B0604020202020204" pitchFamily="34" charset="0"/>
              </a:endParaRPr>
            </a:p>
          </p:txBody>
        </p:sp>
        <p:sp>
          <p:nvSpPr>
            <p:cNvPr id="41" name="Shape;4570;p519"/>
            <p:cNvSpPr/>
            <p:nvPr/>
          </p:nvSpPr>
          <p:spPr>
            <a:xfrm>
              <a:off x="1625334" y="4637905"/>
              <a:ext cx="405594" cy="456671"/>
            </a:xfrm>
            <a:custGeom>
              <a:avLst/>
              <a:gdLst/>
              <a:ahLst/>
              <a:cxnLst/>
              <a:rect l="l" t="t" r="r" b="b"/>
              <a:pathLst>
                <a:path w="21600" h="21600" extrusionOk="0">
                  <a:moveTo>
                    <a:pt x="13800" y="18655"/>
                  </a:moveTo>
                  <a:cubicBezTo>
                    <a:pt x="13468" y="18655"/>
                    <a:pt x="13200" y="18874"/>
                    <a:pt x="13200" y="19145"/>
                  </a:cubicBezTo>
                  <a:cubicBezTo>
                    <a:pt x="13200" y="19417"/>
                    <a:pt x="13468" y="19636"/>
                    <a:pt x="13800" y="19636"/>
                  </a:cubicBezTo>
                  <a:cubicBezTo>
                    <a:pt x="14132" y="19636"/>
                    <a:pt x="14400" y="19417"/>
                    <a:pt x="14400" y="19145"/>
                  </a:cubicBezTo>
                  <a:cubicBezTo>
                    <a:pt x="14400" y="18874"/>
                    <a:pt x="14132" y="18655"/>
                    <a:pt x="13800" y="18655"/>
                  </a:cubicBezTo>
                  <a:moveTo>
                    <a:pt x="10200" y="15709"/>
                  </a:moveTo>
                  <a:cubicBezTo>
                    <a:pt x="9868" y="15709"/>
                    <a:pt x="9600" y="15490"/>
                    <a:pt x="9600" y="15218"/>
                  </a:cubicBezTo>
                  <a:cubicBezTo>
                    <a:pt x="9600" y="14947"/>
                    <a:pt x="9868" y="14727"/>
                    <a:pt x="10200" y="14727"/>
                  </a:cubicBezTo>
                  <a:cubicBezTo>
                    <a:pt x="10532" y="14727"/>
                    <a:pt x="10800" y="14947"/>
                    <a:pt x="10800" y="15218"/>
                  </a:cubicBezTo>
                  <a:cubicBezTo>
                    <a:pt x="10800" y="15490"/>
                    <a:pt x="10532" y="15709"/>
                    <a:pt x="10200" y="15709"/>
                  </a:cubicBezTo>
                  <a:moveTo>
                    <a:pt x="10200" y="13745"/>
                  </a:moveTo>
                  <a:cubicBezTo>
                    <a:pt x="9206" y="13745"/>
                    <a:pt x="8400" y="14405"/>
                    <a:pt x="8400" y="15218"/>
                  </a:cubicBezTo>
                  <a:cubicBezTo>
                    <a:pt x="8400" y="16031"/>
                    <a:pt x="9206" y="16691"/>
                    <a:pt x="10200" y="16691"/>
                  </a:cubicBezTo>
                  <a:cubicBezTo>
                    <a:pt x="11194" y="16691"/>
                    <a:pt x="12000" y="16031"/>
                    <a:pt x="12000" y="15218"/>
                  </a:cubicBezTo>
                  <a:cubicBezTo>
                    <a:pt x="12000" y="14405"/>
                    <a:pt x="11194" y="13745"/>
                    <a:pt x="10200" y="13745"/>
                  </a:cubicBezTo>
                  <a:moveTo>
                    <a:pt x="15600" y="13745"/>
                  </a:moveTo>
                  <a:cubicBezTo>
                    <a:pt x="14938" y="13745"/>
                    <a:pt x="14400" y="14186"/>
                    <a:pt x="14400" y="14727"/>
                  </a:cubicBezTo>
                  <a:cubicBezTo>
                    <a:pt x="14400" y="15269"/>
                    <a:pt x="14938" y="15709"/>
                    <a:pt x="15600" y="15709"/>
                  </a:cubicBezTo>
                  <a:cubicBezTo>
                    <a:pt x="16262" y="15709"/>
                    <a:pt x="16800" y="15269"/>
                    <a:pt x="16800" y="14727"/>
                  </a:cubicBezTo>
                  <a:cubicBezTo>
                    <a:pt x="16800" y="14186"/>
                    <a:pt x="16262" y="13745"/>
                    <a:pt x="15600" y="13745"/>
                  </a:cubicBezTo>
                  <a:moveTo>
                    <a:pt x="14400" y="20618"/>
                  </a:moveTo>
                  <a:lnTo>
                    <a:pt x="7200" y="20618"/>
                  </a:lnTo>
                  <a:cubicBezTo>
                    <a:pt x="3892" y="20618"/>
                    <a:pt x="1200" y="18416"/>
                    <a:pt x="1200" y="15709"/>
                  </a:cubicBezTo>
                  <a:cubicBezTo>
                    <a:pt x="1200" y="13123"/>
                    <a:pt x="2182" y="11620"/>
                    <a:pt x="3320" y="9880"/>
                  </a:cubicBezTo>
                  <a:cubicBezTo>
                    <a:pt x="3477" y="9639"/>
                    <a:pt x="3636" y="9392"/>
                    <a:pt x="3797" y="9140"/>
                  </a:cubicBezTo>
                  <a:cubicBezTo>
                    <a:pt x="3905" y="9093"/>
                    <a:pt x="6420" y="8038"/>
                    <a:pt x="9814" y="9625"/>
                  </a:cubicBezTo>
                  <a:cubicBezTo>
                    <a:pt x="10959" y="10160"/>
                    <a:pt x="12064" y="10360"/>
                    <a:pt x="13079" y="10360"/>
                  </a:cubicBezTo>
                  <a:cubicBezTo>
                    <a:pt x="15152" y="10360"/>
                    <a:pt x="16846" y="9523"/>
                    <a:pt x="17711" y="8991"/>
                  </a:cubicBezTo>
                  <a:cubicBezTo>
                    <a:pt x="17902" y="9295"/>
                    <a:pt x="18093" y="9592"/>
                    <a:pt x="18280" y="9880"/>
                  </a:cubicBezTo>
                  <a:cubicBezTo>
                    <a:pt x="19418" y="11620"/>
                    <a:pt x="20400" y="13123"/>
                    <a:pt x="20400" y="15709"/>
                  </a:cubicBezTo>
                  <a:cubicBezTo>
                    <a:pt x="20400" y="18416"/>
                    <a:pt x="17708" y="20618"/>
                    <a:pt x="14400" y="20618"/>
                  </a:cubicBezTo>
                  <a:moveTo>
                    <a:pt x="5967" y="2945"/>
                  </a:moveTo>
                  <a:lnTo>
                    <a:pt x="15633" y="2945"/>
                  </a:lnTo>
                  <a:cubicBezTo>
                    <a:pt x="15782" y="5133"/>
                    <a:pt x="16425" y="6735"/>
                    <a:pt x="17180" y="8090"/>
                  </a:cubicBezTo>
                  <a:cubicBezTo>
                    <a:pt x="16281" y="8690"/>
                    <a:pt x="13509" y="10220"/>
                    <a:pt x="10410" y="8772"/>
                  </a:cubicBezTo>
                  <a:cubicBezTo>
                    <a:pt x="7921" y="7609"/>
                    <a:pt x="5800" y="7679"/>
                    <a:pt x="4520" y="7912"/>
                  </a:cubicBezTo>
                  <a:cubicBezTo>
                    <a:pt x="5231" y="6594"/>
                    <a:pt x="5824" y="5037"/>
                    <a:pt x="5967" y="2945"/>
                  </a:cubicBezTo>
                  <a:moveTo>
                    <a:pt x="3600" y="982"/>
                  </a:moveTo>
                  <a:lnTo>
                    <a:pt x="18000" y="982"/>
                  </a:lnTo>
                  <a:lnTo>
                    <a:pt x="18000" y="1964"/>
                  </a:lnTo>
                  <a:lnTo>
                    <a:pt x="3600" y="1964"/>
                  </a:lnTo>
                  <a:cubicBezTo>
                    <a:pt x="3600" y="1964"/>
                    <a:pt x="3600" y="982"/>
                    <a:pt x="3600" y="982"/>
                  </a:cubicBezTo>
                  <a:close/>
                  <a:moveTo>
                    <a:pt x="16843" y="2945"/>
                  </a:move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757" y="2945"/>
                  </a:lnTo>
                  <a:cubicBezTo>
                    <a:pt x="4322" y="8937"/>
                    <a:pt x="0" y="10114"/>
                    <a:pt x="0" y="15709"/>
                  </a:cubicBezTo>
                  <a:cubicBezTo>
                    <a:pt x="0" y="18962"/>
                    <a:pt x="3224" y="21600"/>
                    <a:pt x="7200" y="21600"/>
                  </a:cubicBezTo>
                  <a:lnTo>
                    <a:pt x="14400" y="21600"/>
                  </a:lnTo>
                  <a:cubicBezTo>
                    <a:pt x="18376" y="21600"/>
                    <a:pt x="21600" y="18962"/>
                    <a:pt x="21600" y="15709"/>
                  </a:cubicBezTo>
                  <a:cubicBezTo>
                    <a:pt x="21600" y="10114"/>
                    <a:pt x="17278" y="8937"/>
                    <a:pt x="16843" y="2945"/>
                  </a:cubicBezTo>
                  <a:moveTo>
                    <a:pt x="17400" y="11782"/>
                  </a:moveTo>
                  <a:cubicBezTo>
                    <a:pt x="17068" y="11782"/>
                    <a:pt x="16800" y="12001"/>
                    <a:pt x="16800" y="12273"/>
                  </a:cubicBezTo>
                  <a:cubicBezTo>
                    <a:pt x="16800" y="12544"/>
                    <a:pt x="17068" y="12764"/>
                    <a:pt x="17400" y="12764"/>
                  </a:cubicBezTo>
                  <a:cubicBezTo>
                    <a:pt x="17732" y="12764"/>
                    <a:pt x="18000" y="12544"/>
                    <a:pt x="18000" y="12273"/>
                  </a:cubicBezTo>
                  <a:cubicBezTo>
                    <a:pt x="18000" y="12001"/>
                    <a:pt x="17732" y="11782"/>
                    <a:pt x="17400" y="11782"/>
                  </a:cubicBezTo>
                  <a:moveTo>
                    <a:pt x="6000" y="10800"/>
                  </a:moveTo>
                  <a:cubicBezTo>
                    <a:pt x="5338" y="10800"/>
                    <a:pt x="4800" y="11240"/>
                    <a:pt x="4800" y="11782"/>
                  </a:cubicBezTo>
                  <a:cubicBezTo>
                    <a:pt x="4800" y="12324"/>
                    <a:pt x="5338" y="12764"/>
                    <a:pt x="6000" y="12764"/>
                  </a:cubicBezTo>
                  <a:cubicBezTo>
                    <a:pt x="6662" y="12764"/>
                    <a:pt x="7200" y="12324"/>
                    <a:pt x="7200" y="11782"/>
                  </a:cubicBezTo>
                  <a:cubicBezTo>
                    <a:pt x="7200" y="11240"/>
                    <a:pt x="6662" y="10800"/>
                    <a:pt x="6000" y="10800"/>
                  </a:cubicBezTo>
                  <a:moveTo>
                    <a:pt x="5400" y="16691"/>
                  </a:moveTo>
                  <a:cubicBezTo>
                    <a:pt x="5068" y="16691"/>
                    <a:pt x="4800" y="16910"/>
                    <a:pt x="4800" y="17182"/>
                  </a:cubicBezTo>
                  <a:cubicBezTo>
                    <a:pt x="4800" y="17453"/>
                    <a:pt x="5068" y="17673"/>
                    <a:pt x="5400" y="17673"/>
                  </a:cubicBezTo>
                  <a:cubicBezTo>
                    <a:pt x="5732" y="17673"/>
                    <a:pt x="6000" y="17453"/>
                    <a:pt x="6000" y="17182"/>
                  </a:cubicBezTo>
                  <a:cubicBezTo>
                    <a:pt x="6000" y="16910"/>
                    <a:pt x="5732" y="16691"/>
                    <a:pt x="5400" y="16691"/>
                  </a:cubicBezTo>
                </a:path>
              </a:pathLst>
            </a:custGeom>
            <a:solidFill>
              <a:schemeClr val="l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125">
                <a:solidFill>
                  <a:srgbClr val="C3C3C3"/>
                </a:solidFill>
                <a:latin typeface="Open Sans" panose="020B0606030504020204" charset="0"/>
                <a:ea typeface="Open Sans" panose="020B0606030504020204" charset="0"/>
                <a:cs typeface="+mn-ea"/>
                <a:sym typeface="Arial" panose="020B0604020202020204" pitchFamily="34" charset="0"/>
              </a:endParaRPr>
            </a:p>
          </p:txBody>
        </p:sp>
        <p:sp>
          <p:nvSpPr>
            <p:cNvPr id="42" name="Shape;4571;p519"/>
            <p:cNvSpPr/>
            <p:nvPr/>
          </p:nvSpPr>
          <p:spPr>
            <a:xfrm>
              <a:off x="2097157" y="2885481"/>
              <a:ext cx="495418" cy="456691"/>
            </a:xfrm>
            <a:custGeom>
              <a:avLst/>
              <a:gdLst/>
              <a:ahLst/>
              <a:cxnLst/>
              <a:rect l="l" t="t"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l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125">
                <a:solidFill>
                  <a:srgbClr val="C3C3C3"/>
                </a:solidFill>
                <a:latin typeface="Open Sans" panose="020B0606030504020204" charset="0"/>
                <a:ea typeface="Open Sans" panose="020B0606030504020204" charset="0"/>
                <a:cs typeface="+mn-ea"/>
                <a:sym typeface="Arial" panose="020B0604020202020204" pitchFamily="34" charset="0"/>
              </a:endParaRPr>
            </a:p>
          </p:txBody>
        </p:sp>
        <p:sp>
          <p:nvSpPr>
            <p:cNvPr id="43" name="Shape;4572;p519"/>
            <p:cNvSpPr/>
            <p:nvPr/>
          </p:nvSpPr>
          <p:spPr>
            <a:xfrm>
              <a:off x="3915512" y="3310780"/>
              <a:ext cx="495725" cy="456671"/>
            </a:xfrm>
            <a:custGeom>
              <a:avLst/>
              <a:gdLst/>
              <a:ahLst/>
              <a:cxnLst/>
              <a:rect l="l" t="t"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l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125">
                <a:solidFill>
                  <a:srgbClr val="C3C3C3"/>
                </a:solidFill>
                <a:latin typeface="Open Sans" panose="020B0606030504020204" charset="0"/>
                <a:ea typeface="Open Sans" panose="020B0606030504020204" charset="0"/>
                <a:cs typeface="+mn-ea"/>
                <a:sym typeface="Arial" panose="020B0604020202020204" pitchFamily="34" charset="0"/>
              </a:endParaRPr>
            </a:p>
          </p:txBody>
        </p:sp>
        <p:sp>
          <p:nvSpPr>
            <p:cNvPr id="44" name="Shape;4573;p519"/>
            <p:cNvSpPr/>
            <p:nvPr/>
          </p:nvSpPr>
          <p:spPr>
            <a:xfrm>
              <a:off x="3316357" y="4878707"/>
              <a:ext cx="533079" cy="513039"/>
            </a:xfrm>
            <a:custGeom>
              <a:avLst/>
              <a:gdLst/>
              <a:ahLst/>
              <a:cxnLst/>
              <a:rect l="l" t="t" r="r" b="b"/>
              <a:pathLst>
                <a:path w="263" h="256" extrusionOk="0">
                  <a:moveTo>
                    <a:pt x="235" y="21"/>
                  </a:moveTo>
                  <a:cubicBezTo>
                    <a:pt x="222" y="8"/>
                    <a:pt x="205" y="0"/>
                    <a:pt x="188" y="0"/>
                  </a:cubicBezTo>
                  <a:cubicBezTo>
                    <a:pt x="173" y="0"/>
                    <a:pt x="160" y="5"/>
                    <a:pt x="150" y="15"/>
                  </a:cubicBezTo>
                  <a:cubicBezTo>
                    <a:pt x="111" y="54"/>
                    <a:pt x="111" y="54"/>
                    <a:pt x="111" y="54"/>
                  </a:cubicBezTo>
                  <a:cubicBezTo>
                    <a:pt x="111" y="54"/>
                    <a:pt x="111" y="54"/>
                    <a:pt x="111" y="55"/>
                  </a:cubicBezTo>
                  <a:cubicBezTo>
                    <a:pt x="111" y="55"/>
                    <a:pt x="111" y="55"/>
                    <a:pt x="111" y="55"/>
                  </a:cubicBezTo>
                  <a:cubicBezTo>
                    <a:pt x="111" y="55"/>
                    <a:pt x="111" y="55"/>
                    <a:pt x="111" y="55"/>
                  </a:cubicBezTo>
                  <a:cubicBezTo>
                    <a:pt x="28" y="138"/>
                    <a:pt x="28" y="138"/>
                    <a:pt x="28" y="138"/>
                  </a:cubicBezTo>
                  <a:cubicBezTo>
                    <a:pt x="24" y="142"/>
                    <a:pt x="22" y="147"/>
                    <a:pt x="20" y="152"/>
                  </a:cubicBezTo>
                  <a:cubicBezTo>
                    <a:pt x="1" y="220"/>
                    <a:pt x="1" y="220"/>
                    <a:pt x="1" y="220"/>
                  </a:cubicBezTo>
                  <a:cubicBezTo>
                    <a:pt x="1" y="220"/>
                    <a:pt x="0" y="225"/>
                    <a:pt x="0" y="228"/>
                  </a:cubicBezTo>
                  <a:cubicBezTo>
                    <a:pt x="0" y="243"/>
                    <a:pt x="13" y="256"/>
                    <a:pt x="28" y="256"/>
                  </a:cubicBezTo>
                  <a:cubicBezTo>
                    <a:pt x="31" y="256"/>
                    <a:pt x="37" y="255"/>
                    <a:pt x="37" y="255"/>
                  </a:cubicBezTo>
                  <a:cubicBezTo>
                    <a:pt x="105" y="237"/>
                    <a:pt x="105" y="237"/>
                    <a:pt x="105" y="237"/>
                  </a:cubicBezTo>
                  <a:cubicBezTo>
                    <a:pt x="110" y="235"/>
                    <a:pt x="115" y="232"/>
                    <a:pt x="119" y="229"/>
                  </a:cubicBezTo>
                  <a:cubicBezTo>
                    <a:pt x="241" y="105"/>
                    <a:pt x="241" y="105"/>
                    <a:pt x="241" y="105"/>
                  </a:cubicBezTo>
                  <a:cubicBezTo>
                    <a:pt x="263" y="83"/>
                    <a:pt x="261" y="46"/>
                    <a:pt x="235" y="21"/>
                  </a:cubicBezTo>
                  <a:close/>
                  <a:moveTo>
                    <a:pt x="128" y="190"/>
                  </a:moveTo>
                  <a:cubicBezTo>
                    <a:pt x="127" y="183"/>
                    <a:pt x="125" y="176"/>
                    <a:pt x="122" y="169"/>
                  </a:cubicBezTo>
                  <a:cubicBezTo>
                    <a:pt x="198" y="94"/>
                    <a:pt x="198" y="94"/>
                    <a:pt x="198" y="94"/>
                  </a:cubicBezTo>
                  <a:cubicBezTo>
                    <a:pt x="203" y="108"/>
                    <a:pt x="200" y="124"/>
                    <a:pt x="190" y="134"/>
                  </a:cubicBezTo>
                  <a:cubicBezTo>
                    <a:pt x="190" y="134"/>
                    <a:pt x="190" y="134"/>
                    <a:pt x="190" y="134"/>
                  </a:cubicBezTo>
                  <a:cubicBezTo>
                    <a:pt x="190" y="134"/>
                    <a:pt x="190" y="134"/>
                    <a:pt x="190" y="134"/>
                  </a:cubicBezTo>
                  <a:cubicBezTo>
                    <a:pt x="128" y="196"/>
                    <a:pt x="128" y="196"/>
                    <a:pt x="128" y="196"/>
                  </a:cubicBezTo>
                  <a:cubicBezTo>
                    <a:pt x="128" y="194"/>
                    <a:pt x="128" y="192"/>
                    <a:pt x="128" y="190"/>
                  </a:cubicBezTo>
                  <a:close/>
                  <a:moveTo>
                    <a:pt x="118" y="162"/>
                  </a:moveTo>
                  <a:cubicBezTo>
                    <a:pt x="115" y="157"/>
                    <a:pt x="112" y="152"/>
                    <a:pt x="108" y="148"/>
                  </a:cubicBezTo>
                  <a:cubicBezTo>
                    <a:pt x="103" y="143"/>
                    <a:pt x="97" y="140"/>
                    <a:pt x="91" y="136"/>
                  </a:cubicBezTo>
                  <a:cubicBezTo>
                    <a:pt x="168" y="60"/>
                    <a:pt x="168" y="60"/>
                    <a:pt x="168" y="60"/>
                  </a:cubicBezTo>
                  <a:cubicBezTo>
                    <a:pt x="174" y="63"/>
                    <a:pt x="179" y="66"/>
                    <a:pt x="184" y="72"/>
                  </a:cubicBezTo>
                  <a:cubicBezTo>
                    <a:pt x="189" y="76"/>
                    <a:pt x="192" y="81"/>
                    <a:pt x="195" y="86"/>
                  </a:cubicBezTo>
                  <a:lnTo>
                    <a:pt x="118" y="162"/>
                  </a:lnTo>
                  <a:close/>
                  <a:moveTo>
                    <a:pt x="84" y="133"/>
                  </a:moveTo>
                  <a:cubicBezTo>
                    <a:pt x="76" y="130"/>
                    <a:pt x="69" y="128"/>
                    <a:pt x="61" y="128"/>
                  </a:cubicBezTo>
                  <a:cubicBezTo>
                    <a:pt x="123" y="66"/>
                    <a:pt x="123" y="66"/>
                    <a:pt x="123" y="66"/>
                  </a:cubicBezTo>
                  <a:cubicBezTo>
                    <a:pt x="132" y="56"/>
                    <a:pt x="146" y="54"/>
                    <a:pt x="159" y="57"/>
                  </a:cubicBezTo>
                  <a:lnTo>
                    <a:pt x="84" y="133"/>
                  </a:lnTo>
                  <a:close/>
                  <a:moveTo>
                    <a:pt x="33" y="239"/>
                  </a:moveTo>
                  <a:cubicBezTo>
                    <a:pt x="32" y="239"/>
                    <a:pt x="30" y="240"/>
                    <a:pt x="28" y="240"/>
                  </a:cubicBezTo>
                  <a:cubicBezTo>
                    <a:pt x="21" y="240"/>
                    <a:pt x="16" y="235"/>
                    <a:pt x="16" y="228"/>
                  </a:cubicBezTo>
                  <a:cubicBezTo>
                    <a:pt x="16" y="227"/>
                    <a:pt x="17" y="224"/>
                    <a:pt x="17" y="224"/>
                  </a:cubicBezTo>
                  <a:cubicBezTo>
                    <a:pt x="25" y="193"/>
                    <a:pt x="25" y="193"/>
                    <a:pt x="25" y="193"/>
                  </a:cubicBezTo>
                  <a:cubicBezTo>
                    <a:pt x="34" y="193"/>
                    <a:pt x="44" y="196"/>
                    <a:pt x="52" y="204"/>
                  </a:cubicBezTo>
                  <a:cubicBezTo>
                    <a:pt x="60" y="212"/>
                    <a:pt x="64" y="222"/>
                    <a:pt x="63" y="231"/>
                  </a:cubicBezTo>
                  <a:lnTo>
                    <a:pt x="33" y="239"/>
                  </a:lnTo>
                  <a:close/>
                  <a:moveTo>
                    <a:pt x="71" y="229"/>
                  </a:moveTo>
                  <a:cubicBezTo>
                    <a:pt x="71" y="218"/>
                    <a:pt x="66" y="207"/>
                    <a:pt x="58" y="198"/>
                  </a:cubicBezTo>
                  <a:cubicBezTo>
                    <a:pt x="49" y="190"/>
                    <a:pt x="38" y="185"/>
                    <a:pt x="27" y="185"/>
                  </a:cubicBezTo>
                  <a:cubicBezTo>
                    <a:pt x="35" y="156"/>
                    <a:pt x="35" y="156"/>
                    <a:pt x="35" y="156"/>
                  </a:cubicBezTo>
                  <a:cubicBezTo>
                    <a:pt x="36" y="154"/>
                    <a:pt x="37" y="152"/>
                    <a:pt x="39" y="150"/>
                  </a:cubicBezTo>
                  <a:cubicBezTo>
                    <a:pt x="55" y="139"/>
                    <a:pt x="79" y="142"/>
                    <a:pt x="96" y="160"/>
                  </a:cubicBezTo>
                  <a:cubicBezTo>
                    <a:pt x="115" y="178"/>
                    <a:pt x="117" y="204"/>
                    <a:pt x="103" y="220"/>
                  </a:cubicBezTo>
                  <a:cubicBezTo>
                    <a:pt x="103" y="221"/>
                    <a:pt x="102" y="221"/>
                    <a:pt x="101" y="221"/>
                  </a:cubicBezTo>
                  <a:lnTo>
                    <a:pt x="71" y="229"/>
                  </a:lnTo>
                  <a:close/>
                  <a:moveTo>
                    <a:pt x="230" y="94"/>
                  </a:moveTo>
                  <a:cubicBezTo>
                    <a:pt x="216" y="108"/>
                    <a:pt x="216" y="108"/>
                    <a:pt x="216" y="108"/>
                  </a:cubicBezTo>
                  <a:cubicBezTo>
                    <a:pt x="216" y="106"/>
                    <a:pt x="216" y="104"/>
                    <a:pt x="216" y="102"/>
                  </a:cubicBezTo>
                  <a:cubicBezTo>
                    <a:pt x="215" y="87"/>
                    <a:pt x="207" y="72"/>
                    <a:pt x="196" y="60"/>
                  </a:cubicBezTo>
                  <a:cubicBezTo>
                    <a:pt x="183" y="47"/>
                    <a:pt x="165" y="40"/>
                    <a:pt x="148" y="40"/>
                  </a:cubicBezTo>
                  <a:cubicBezTo>
                    <a:pt x="162" y="26"/>
                    <a:pt x="162" y="26"/>
                    <a:pt x="162" y="26"/>
                  </a:cubicBezTo>
                  <a:cubicBezTo>
                    <a:pt x="168" y="20"/>
                    <a:pt x="177" y="16"/>
                    <a:pt x="188" y="16"/>
                  </a:cubicBezTo>
                  <a:cubicBezTo>
                    <a:pt x="200" y="16"/>
                    <a:pt x="214" y="22"/>
                    <a:pt x="224" y="32"/>
                  </a:cubicBezTo>
                  <a:cubicBezTo>
                    <a:pt x="233" y="41"/>
                    <a:pt x="239" y="53"/>
                    <a:pt x="240" y="65"/>
                  </a:cubicBezTo>
                  <a:cubicBezTo>
                    <a:pt x="241" y="76"/>
                    <a:pt x="237" y="87"/>
                    <a:pt x="230" y="9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C3C3C3"/>
                </a:solidFill>
                <a:latin typeface="Open Sans" panose="020B0606030504020204" charset="0"/>
                <a:ea typeface="Open Sans" panose="020B0606030504020204" charset="0"/>
                <a:cs typeface="+mn-ea"/>
                <a:sym typeface="Arial" panose="020B0604020202020204" pitchFamily="34" charset="0"/>
              </a:endParaRPr>
            </a:p>
          </p:txBody>
        </p:sp>
      </p:grpSp>
      <p:sp>
        <p:nvSpPr>
          <p:cNvPr id="2" name="椭圆 32"/>
          <p:cNvSpPr/>
          <p:nvPr/>
        </p:nvSpPr>
        <p:spPr>
          <a:xfrm>
            <a:off x="1199158" y="294006"/>
            <a:ext cx="918925" cy="918925"/>
          </a:xfrm>
          <a:prstGeom prst="ellipse">
            <a:avLst/>
          </a:prstGeom>
          <a:solidFill>
            <a:srgbClr val="F3901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Open Sans" panose="020B0606030504020204" charset="0"/>
                <a:ea typeface="Open Sans" panose="020B0606030504020204" charset="0"/>
                <a:cs typeface="Open Sans" panose="020B0606030504020204" charset="0"/>
                <a:sym typeface="Arial" panose="020B0604020202020204" pitchFamily="34" charset="0"/>
              </a:rPr>
              <a:t>5</a:t>
            </a:r>
          </a:p>
        </p:txBody>
      </p:sp>
      <p:sp>
        <p:nvSpPr>
          <p:cNvPr id="45" name="Text Box 44"/>
          <p:cNvSpPr txBox="1"/>
          <p:nvPr/>
        </p:nvSpPr>
        <p:spPr>
          <a:xfrm>
            <a:off x="4535170" y="1582420"/>
            <a:ext cx="7154545" cy="4010660"/>
          </a:xfrm>
          <a:prstGeom prst="rect">
            <a:avLst/>
          </a:prstGeom>
          <a:noFill/>
        </p:spPr>
        <p:txBody>
          <a:bodyPr wrap="square" rtlCol="0" anchor="t">
            <a:noAutofit/>
          </a:bodyPr>
          <a:lstStyle/>
          <a:p>
            <a:pPr marL="285750" indent="-285750">
              <a:buFont typeface="Wingdings" panose="05000000000000000000" charset="0"/>
              <a:buChar char="Ø"/>
            </a:pPr>
            <a:r>
              <a:rPr lang="en-US"/>
              <a:t>Data Integration: Aggregating data from multiple sources into a unified repository for comprehensive analysis.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Data Modeling: Organizing data in a structured format to facilitate efficient querying and reporting.</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ETL Processes: Extracting, transforming, and loading data from various sources into the data warehouse for analysis.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Query and Analysis: Employing tools and techniques to retrieve and analyze data for decision-making purposes.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Data Quality Management: Ensuring the accuracy, consistency, and completeness of data within the data warehouse.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937260" y="1061085"/>
            <a:ext cx="6088380" cy="4352290"/>
          </a:xfrm>
          <a:prstGeom prst="rect">
            <a:avLst/>
          </a:prstGeom>
          <a:noFill/>
        </p:spPr>
        <p:txBody>
          <a:bodyPr wrap="square" rtlCol="0" anchor="t">
            <a:noAutofit/>
          </a:bodyPr>
          <a:lstStyle/>
          <a:p>
            <a:pPr marL="285750" indent="-285750">
              <a:buFont typeface="Wingdings" panose="05000000000000000000" charset="0"/>
              <a:buChar char="Ø"/>
            </a:pPr>
            <a:r>
              <a:rPr lang="en-US"/>
              <a:t>Historical Data Storage: Preserving historical data to track trends and patterns over time for strategic insights.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Dimensional Modeling: Designing data models optimized for querying and reporting, emphasizing simplicity and performance.</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Metadata Management: Managing data definitions and structures to provide context and understanding for stored data.</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Data Security: Implementing measures to protect sensitive data from unauthorized access or breaches.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Business Intelligence: Utilizing data warehousing to generate actionable insights and support business decision-making processes.</a:t>
            </a:r>
          </a:p>
        </p:txBody>
      </p:sp>
      <p:grpSp>
        <p:nvGrpSpPr>
          <p:cNvPr id="36" name="组合 35"/>
          <p:cNvGrpSpPr/>
          <p:nvPr/>
        </p:nvGrpSpPr>
        <p:grpSpPr>
          <a:xfrm>
            <a:off x="7400660" y="1244670"/>
            <a:ext cx="4029590" cy="4030629"/>
            <a:chOff x="591478" y="1761201"/>
            <a:chExt cx="4762530" cy="4763758"/>
          </a:xfrm>
        </p:grpSpPr>
        <p:sp>
          <p:nvSpPr>
            <p:cNvPr id="37" name="Shape;4566;p519"/>
            <p:cNvSpPr/>
            <p:nvPr/>
          </p:nvSpPr>
          <p:spPr>
            <a:xfrm>
              <a:off x="2972743" y="2389079"/>
              <a:ext cx="2381265" cy="2382494"/>
            </a:xfrm>
            <a:custGeom>
              <a:avLst/>
              <a:gdLst/>
              <a:ahLst/>
              <a:cxnLst/>
              <a:rect l="l" t="t" r="r" b="b"/>
              <a:pathLst>
                <a:path w="819" h="819" extrusionOk="0">
                  <a:moveTo>
                    <a:pt x="183" y="603"/>
                  </a:moveTo>
                  <a:cubicBezTo>
                    <a:pt x="249" y="603"/>
                    <a:pt x="265" y="619"/>
                    <a:pt x="256" y="638"/>
                  </a:cubicBezTo>
                  <a:cubicBezTo>
                    <a:pt x="239" y="675"/>
                    <a:pt x="210" y="680"/>
                    <a:pt x="218" y="731"/>
                  </a:cubicBezTo>
                  <a:cubicBezTo>
                    <a:pt x="231" y="819"/>
                    <a:pt x="372" y="819"/>
                    <a:pt x="386" y="731"/>
                  </a:cubicBezTo>
                  <a:cubicBezTo>
                    <a:pt x="394" y="680"/>
                    <a:pt x="364" y="675"/>
                    <a:pt x="347" y="638"/>
                  </a:cubicBezTo>
                  <a:cubicBezTo>
                    <a:pt x="339" y="619"/>
                    <a:pt x="354" y="603"/>
                    <a:pt x="420" y="603"/>
                  </a:cubicBezTo>
                  <a:cubicBezTo>
                    <a:pt x="603" y="603"/>
                    <a:pt x="603" y="603"/>
                    <a:pt x="603" y="603"/>
                  </a:cubicBezTo>
                  <a:cubicBezTo>
                    <a:pt x="603" y="420"/>
                    <a:pt x="603" y="420"/>
                    <a:pt x="603" y="420"/>
                  </a:cubicBezTo>
                  <a:cubicBezTo>
                    <a:pt x="603" y="354"/>
                    <a:pt x="619" y="338"/>
                    <a:pt x="639" y="347"/>
                  </a:cubicBezTo>
                  <a:cubicBezTo>
                    <a:pt x="675" y="364"/>
                    <a:pt x="680" y="394"/>
                    <a:pt x="731" y="385"/>
                  </a:cubicBezTo>
                  <a:cubicBezTo>
                    <a:pt x="819" y="372"/>
                    <a:pt x="819" y="231"/>
                    <a:pt x="731" y="217"/>
                  </a:cubicBezTo>
                  <a:cubicBezTo>
                    <a:pt x="680" y="209"/>
                    <a:pt x="675" y="239"/>
                    <a:pt x="639" y="256"/>
                  </a:cubicBezTo>
                  <a:cubicBezTo>
                    <a:pt x="619" y="264"/>
                    <a:pt x="603" y="249"/>
                    <a:pt x="603" y="183"/>
                  </a:cubicBezTo>
                  <a:cubicBezTo>
                    <a:pt x="603" y="0"/>
                    <a:pt x="603" y="0"/>
                    <a:pt x="603" y="0"/>
                  </a:cubicBezTo>
                  <a:cubicBezTo>
                    <a:pt x="420" y="0"/>
                    <a:pt x="420" y="0"/>
                    <a:pt x="420" y="0"/>
                  </a:cubicBezTo>
                  <a:cubicBezTo>
                    <a:pt x="354" y="0"/>
                    <a:pt x="339" y="16"/>
                    <a:pt x="347" y="35"/>
                  </a:cubicBezTo>
                  <a:cubicBezTo>
                    <a:pt x="364" y="72"/>
                    <a:pt x="394" y="76"/>
                    <a:pt x="386" y="128"/>
                  </a:cubicBezTo>
                  <a:cubicBezTo>
                    <a:pt x="372" y="216"/>
                    <a:pt x="231" y="216"/>
                    <a:pt x="218" y="128"/>
                  </a:cubicBezTo>
                  <a:cubicBezTo>
                    <a:pt x="210" y="76"/>
                    <a:pt x="239" y="72"/>
                    <a:pt x="256" y="35"/>
                  </a:cubicBezTo>
                  <a:cubicBezTo>
                    <a:pt x="265" y="16"/>
                    <a:pt x="249" y="0"/>
                    <a:pt x="183" y="0"/>
                  </a:cubicBezTo>
                  <a:cubicBezTo>
                    <a:pt x="0" y="0"/>
                    <a:pt x="0" y="0"/>
                    <a:pt x="0" y="0"/>
                  </a:cubicBezTo>
                  <a:cubicBezTo>
                    <a:pt x="0" y="183"/>
                    <a:pt x="0" y="183"/>
                    <a:pt x="0" y="183"/>
                  </a:cubicBezTo>
                  <a:cubicBezTo>
                    <a:pt x="0" y="249"/>
                    <a:pt x="16" y="264"/>
                    <a:pt x="35" y="256"/>
                  </a:cubicBezTo>
                  <a:cubicBezTo>
                    <a:pt x="72" y="239"/>
                    <a:pt x="77" y="209"/>
                    <a:pt x="128" y="217"/>
                  </a:cubicBezTo>
                  <a:cubicBezTo>
                    <a:pt x="216" y="231"/>
                    <a:pt x="216" y="372"/>
                    <a:pt x="128" y="385"/>
                  </a:cubicBezTo>
                  <a:cubicBezTo>
                    <a:pt x="77" y="394"/>
                    <a:pt x="72" y="364"/>
                    <a:pt x="35" y="347"/>
                  </a:cubicBezTo>
                  <a:cubicBezTo>
                    <a:pt x="16" y="338"/>
                    <a:pt x="0" y="354"/>
                    <a:pt x="0" y="420"/>
                  </a:cubicBezTo>
                  <a:cubicBezTo>
                    <a:pt x="0" y="603"/>
                    <a:pt x="0" y="603"/>
                    <a:pt x="0" y="603"/>
                  </a:cubicBezTo>
                  <a:lnTo>
                    <a:pt x="183" y="603"/>
                  </a:lnTo>
                  <a:close/>
                </a:path>
              </a:pathLst>
            </a:custGeom>
            <a:solidFill>
              <a:srgbClr val="4B4B4C"/>
            </a:solidFill>
            <a:ln>
              <a:solidFill>
                <a:schemeClr val="bg1"/>
              </a:solid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panose="020B0606030504020204" charset="0"/>
                <a:ea typeface="Open Sans" panose="020B0606030504020204" charset="0"/>
                <a:cs typeface="+mn-ea"/>
                <a:sym typeface="Arial" panose="020B0604020202020204" pitchFamily="34" charset="0"/>
              </a:endParaRPr>
            </a:p>
          </p:txBody>
        </p:sp>
        <p:sp>
          <p:nvSpPr>
            <p:cNvPr id="38" name="Shape;4567;p519"/>
            <p:cNvSpPr/>
            <p:nvPr/>
          </p:nvSpPr>
          <p:spPr>
            <a:xfrm>
              <a:off x="2344866" y="4142465"/>
              <a:ext cx="2381265" cy="2382494"/>
            </a:xfrm>
            <a:custGeom>
              <a:avLst/>
              <a:gdLst/>
              <a:ahLst/>
              <a:cxnLst/>
              <a:rect l="l" t="t" r="r" b="b"/>
              <a:pathLst>
                <a:path w="819" h="819" extrusionOk="0">
                  <a:moveTo>
                    <a:pt x="216" y="420"/>
                  </a:moveTo>
                  <a:cubicBezTo>
                    <a:pt x="216" y="354"/>
                    <a:pt x="200" y="339"/>
                    <a:pt x="181" y="347"/>
                  </a:cubicBezTo>
                  <a:cubicBezTo>
                    <a:pt x="144" y="364"/>
                    <a:pt x="139" y="394"/>
                    <a:pt x="88" y="386"/>
                  </a:cubicBezTo>
                  <a:cubicBezTo>
                    <a:pt x="0" y="372"/>
                    <a:pt x="0" y="231"/>
                    <a:pt x="88" y="218"/>
                  </a:cubicBezTo>
                  <a:cubicBezTo>
                    <a:pt x="139" y="210"/>
                    <a:pt x="144" y="239"/>
                    <a:pt x="181" y="256"/>
                  </a:cubicBezTo>
                  <a:cubicBezTo>
                    <a:pt x="200" y="265"/>
                    <a:pt x="216" y="249"/>
                    <a:pt x="216" y="183"/>
                  </a:cubicBezTo>
                  <a:cubicBezTo>
                    <a:pt x="216" y="0"/>
                    <a:pt x="216" y="0"/>
                    <a:pt x="216" y="0"/>
                  </a:cubicBezTo>
                  <a:cubicBezTo>
                    <a:pt x="399" y="0"/>
                    <a:pt x="399" y="0"/>
                    <a:pt x="399" y="0"/>
                  </a:cubicBezTo>
                  <a:cubicBezTo>
                    <a:pt x="465" y="0"/>
                    <a:pt x="481" y="16"/>
                    <a:pt x="472" y="35"/>
                  </a:cubicBezTo>
                  <a:cubicBezTo>
                    <a:pt x="455" y="72"/>
                    <a:pt x="426" y="77"/>
                    <a:pt x="434" y="128"/>
                  </a:cubicBezTo>
                  <a:cubicBezTo>
                    <a:pt x="447" y="216"/>
                    <a:pt x="588" y="216"/>
                    <a:pt x="602" y="128"/>
                  </a:cubicBezTo>
                  <a:cubicBezTo>
                    <a:pt x="610" y="77"/>
                    <a:pt x="580" y="72"/>
                    <a:pt x="563" y="35"/>
                  </a:cubicBezTo>
                  <a:cubicBezTo>
                    <a:pt x="555" y="16"/>
                    <a:pt x="570" y="0"/>
                    <a:pt x="636" y="0"/>
                  </a:cubicBezTo>
                  <a:cubicBezTo>
                    <a:pt x="819" y="0"/>
                    <a:pt x="819" y="0"/>
                    <a:pt x="819" y="0"/>
                  </a:cubicBezTo>
                  <a:cubicBezTo>
                    <a:pt x="819" y="183"/>
                    <a:pt x="819" y="183"/>
                    <a:pt x="819" y="183"/>
                  </a:cubicBezTo>
                  <a:cubicBezTo>
                    <a:pt x="819" y="249"/>
                    <a:pt x="803" y="265"/>
                    <a:pt x="784" y="256"/>
                  </a:cubicBezTo>
                  <a:cubicBezTo>
                    <a:pt x="747" y="239"/>
                    <a:pt x="743" y="210"/>
                    <a:pt x="691" y="218"/>
                  </a:cubicBezTo>
                  <a:cubicBezTo>
                    <a:pt x="603" y="231"/>
                    <a:pt x="603" y="372"/>
                    <a:pt x="691" y="386"/>
                  </a:cubicBezTo>
                  <a:cubicBezTo>
                    <a:pt x="743" y="394"/>
                    <a:pt x="747" y="364"/>
                    <a:pt x="784" y="347"/>
                  </a:cubicBezTo>
                  <a:cubicBezTo>
                    <a:pt x="803" y="339"/>
                    <a:pt x="819" y="354"/>
                    <a:pt x="819" y="420"/>
                  </a:cubicBezTo>
                  <a:cubicBezTo>
                    <a:pt x="819" y="603"/>
                    <a:pt x="819" y="603"/>
                    <a:pt x="819" y="603"/>
                  </a:cubicBezTo>
                  <a:cubicBezTo>
                    <a:pt x="636" y="603"/>
                    <a:pt x="636" y="603"/>
                    <a:pt x="636" y="603"/>
                  </a:cubicBezTo>
                  <a:cubicBezTo>
                    <a:pt x="570" y="603"/>
                    <a:pt x="555" y="619"/>
                    <a:pt x="563" y="639"/>
                  </a:cubicBezTo>
                  <a:cubicBezTo>
                    <a:pt x="580" y="675"/>
                    <a:pt x="610" y="680"/>
                    <a:pt x="602" y="731"/>
                  </a:cubicBezTo>
                  <a:cubicBezTo>
                    <a:pt x="588" y="819"/>
                    <a:pt x="447" y="819"/>
                    <a:pt x="434" y="731"/>
                  </a:cubicBezTo>
                  <a:cubicBezTo>
                    <a:pt x="426" y="680"/>
                    <a:pt x="455" y="675"/>
                    <a:pt x="472" y="639"/>
                  </a:cubicBezTo>
                  <a:cubicBezTo>
                    <a:pt x="481" y="619"/>
                    <a:pt x="465" y="603"/>
                    <a:pt x="399" y="603"/>
                  </a:cubicBezTo>
                  <a:cubicBezTo>
                    <a:pt x="216" y="603"/>
                    <a:pt x="216" y="603"/>
                    <a:pt x="216" y="603"/>
                  </a:cubicBezTo>
                  <a:lnTo>
                    <a:pt x="216" y="420"/>
                  </a:lnTo>
                  <a:close/>
                </a:path>
              </a:pathLst>
            </a:custGeom>
            <a:solidFill>
              <a:schemeClr val="accent1"/>
            </a:solidFill>
            <a:ln>
              <a:solidFill>
                <a:schemeClr val="bg1"/>
              </a:solid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panose="020B0606030504020204" charset="0"/>
                <a:ea typeface="Open Sans" panose="020B0606030504020204" charset="0"/>
                <a:cs typeface="+mn-ea"/>
                <a:sym typeface="Arial" panose="020B0604020202020204" pitchFamily="34" charset="0"/>
              </a:endParaRPr>
            </a:p>
          </p:txBody>
        </p:sp>
        <p:sp>
          <p:nvSpPr>
            <p:cNvPr id="39" name="Shape;4568;p519"/>
            <p:cNvSpPr/>
            <p:nvPr/>
          </p:nvSpPr>
          <p:spPr>
            <a:xfrm>
              <a:off x="1219356" y="1761201"/>
              <a:ext cx="2381265" cy="2381264"/>
            </a:xfrm>
            <a:custGeom>
              <a:avLst/>
              <a:gdLst/>
              <a:ahLst/>
              <a:cxnLst/>
              <a:rect l="l" t="t" r="r" b="b"/>
              <a:pathLst>
                <a:path w="819" h="819" extrusionOk="0">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1"/>
            </a:solidFill>
            <a:ln>
              <a:solidFill>
                <a:schemeClr val="bg1"/>
              </a:solid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panose="020B0606030504020204" charset="0"/>
                <a:ea typeface="Open Sans" panose="020B0606030504020204" charset="0"/>
                <a:cs typeface="+mn-ea"/>
                <a:sym typeface="Arial" panose="020B0604020202020204" pitchFamily="34" charset="0"/>
              </a:endParaRPr>
            </a:p>
          </p:txBody>
        </p:sp>
        <p:sp>
          <p:nvSpPr>
            <p:cNvPr id="40" name="Shape;4569;p519"/>
            <p:cNvSpPr/>
            <p:nvPr/>
          </p:nvSpPr>
          <p:spPr>
            <a:xfrm>
              <a:off x="591478" y="3514589"/>
              <a:ext cx="2381265" cy="2381264"/>
            </a:xfrm>
            <a:custGeom>
              <a:avLst/>
              <a:gdLst/>
              <a:ahLst/>
              <a:cxnLst/>
              <a:rect l="l" t="t" r="r" b="b"/>
              <a:pathLst>
                <a:path w="819" h="819" extrusionOk="0">
                  <a:moveTo>
                    <a:pt x="399" y="216"/>
                  </a:moveTo>
                  <a:cubicBezTo>
                    <a:pt x="465" y="216"/>
                    <a:pt x="480" y="200"/>
                    <a:pt x="472" y="181"/>
                  </a:cubicBezTo>
                  <a:cubicBezTo>
                    <a:pt x="455" y="144"/>
                    <a:pt x="425" y="139"/>
                    <a:pt x="433" y="88"/>
                  </a:cubicBezTo>
                  <a:cubicBezTo>
                    <a:pt x="447" y="0"/>
                    <a:pt x="588" y="0"/>
                    <a:pt x="601" y="88"/>
                  </a:cubicBezTo>
                  <a:cubicBezTo>
                    <a:pt x="609" y="139"/>
                    <a:pt x="580" y="144"/>
                    <a:pt x="563" y="181"/>
                  </a:cubicBezTo>
                  <a:cubicBezTo>
                    <a:pt x="554" y="200"/>
                    <a:pt x="570" y="216"/>
                    <a:pt x="636" y="216"/>
                  </a:cubicBezTo>
                  <a:cubicBezTo>
                    <a:pt x="819" y="216"/>
                    <a:pt x="819" y="216"/>
                    <a:pt x="819" y="216"/>
                  </a:cubicBezTo>
                  <a:cubicBezTo>
                    <a:pt x="819" y="399"/>
                    <a:pt x="819" y="399"/>
                    <a:pt x="819" y="399"/>
                  </a:cubicBezTo>
                  <a:cubicBezTo>
                    <a:pt x="819" y="465"/>
                    <a:pt x="803" y="481"/>
                    <a:pt x="784" y="472"/>
                  </a:cubicBezTo>
                  <a:cubicBezTo>
                    <a:pt x="747" y="455"/>
                    <a:pt x="742" y="426"/>
                    <a:pt x="691" y="434"/>
                  </a:cubicBezTo>
                  <a:cubicBezTo>
                    <a:pt x="603" y="447"/>
                    <a:pt x="603" y="588"/>
                    <a:pt x="691" y="602"/>
                  </a:cubicBezTo>
                  <a:cubicBezTo>
                    <a:pt x="742" y="610"/>
                    <a:pt x="747" y="580"/>
                    <a:pt x="784" y="563"/>
                  </a:cubicBezTo>
                  <a:cubicBezTo>
                    <a:pt x="803" y="555"/>
                    <a:pt x="819" y="570"/>
                    <a:pt x="819" y="636"/>
                  </a:cubicBezTo>
                  <a:cubicBezTo>
                    <a:pt x="819" y="819"/>
                    <a:pt x="819" y="819"/>
                    <a:pt x="819" y="819"/>
                  </a:cubicBezTo>
                  <a:cubicBezTo>
                    <a:pt x="636" y="819"/>
                    <a:pt x="636" y="819"/>
                    <a:pt x="636" y="819"/>
                  </a:cubicBezTo>
                  <a:cubicBezTo>
                    <a:pt x="570" y="819"/>
                    <a:pt x="554" y="803"/>
                    <a:pt x="563" y="784"/>
                  </a:cubicBezTo>
                  <a:cubicBezTo>
                    <a:pt x="580" y="747"/>
                    <a:pt x="609" y="743"/>
                    <a:pt x="601" y="691"/>
                  </a:cubicBezTo>
                  <a:cubicBezTo>
                    <a:pt x="588" y="603"/>
                    <a:pt x="447" y="603"/>
                    <a:pt x="433" y="691"/>
                  </a:cubicBezTo>
                  <a:cubicBezTo>
                    <a:pt x="425" y="743"/>
                    <a:pt x="455" y="747"/>
                    <a:pt x="472" y="784"/>
                  </a:cubicBezTo>
                  <a:cubicBezTo>
                    <a:pt x="480" y="803"/>
                    <a:pt x="465" y="819"/>
                    <a:pt x="399" y="819"/>
                  </a:cubicBezTo>
                  <a:cubicBezTo>
                    <a:pt x="216" y="819"/>
                    <a:pt x="216" y="819"/>
                    <a:pt x="216" y="819"/>
                  </a:cubicBezTo>
                  <a:cubicBezTo>
                    <a:pt x="216" y="636"/>
                    <a:pt x="216" y="636"/>
                    <a:pt x="216" y="636"/>
                  </a:cubicBezTo>
                  <a:cubicBezTo>
                    <a:pt x="216" y="570"/>
                    <a:pt x="200" y="555"/>
                    <a:pt x="180" y="563"/>
                  </a:cubicBezTo>
                  <a:cubicBezTo>
                    <a:pt x="144" y="580"/>
                    <a:pt x="139" y="610"/>
                    <a:pt x="88" y="602"/>
                  </a:cubicBezTo>
                  <a:cubicBezTo>
                    <a:pt x="0" y="588"/>
                    <a:pt x="0" y="447"/>
                    <a:pt x="88" y="434"/>
                  </a:cubicBezTo>
                  <a:cubicBezTo>
                    <a:pt x="139" y="426"/>
                    <a:pt x="144" y="455"/>
                    <a:pt x="180" y="472"/>
                  </a:cubicBezTo>
                  <a:cubicBezTo>
                    <a:pt x="200" y="481"/>
                    <a:pt x="216" y="465"/>
                    <a:pt x="216" y="399"/>
                  </a:cubicBezTo>
                  <a:cubicBezTo>
                    <a:pt x="216" y="216"/>
                    <a:pt x="216" y="216"/>
                    <a:pt x="216" y="216"/>
                  </a:cubicBezTo>
                  <a:lnTo>
                    <a:pt x="399" y="216"/>
                  </a:lnTo>
                  <a:close/>
                </a:path>
              </a:pathLst>
            </a:custGeom>
            <a:solidFill>
              <a:srgbClr val="4B4B4C"/>
            </a:solidFill>
            <a:ln>
              <a:solidFill>
                <a:schemeClr val="bg1"/>
              </a:solid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panose="020B0606030504020204" charset="0"/>
                <a:ea typeface="Open Sans" panose="020B0606030504020204" charset="0"/>
                <a:cs typeface="+mn-ea"/>
                <a:sym typeface="Arial" panose="020B0604020202020204" pitchFamily="34" charset="0"/>
              </a:endParaRPr>
            </a:p>
          </p:txBody>
        </p:sp>
        <p:sp>
          <p:nvSpPr>
            <p:cNvPr id="41" name="Shape;4570;p519"/>
            <p:cNvSpPr/>
            <p:nvPr/>
          </p:nvSpPr>
          <p:spPr>
            <a:xfrm>
              <a:off x="1625334" y="4637905"/>
              <a:ext cx="405594" cy="456671"/>
            </a:xfrm>
            <a:custGeom>
              <a:avLst/>
              <a:gdLst/>
              <a:ahLst/>
              <a:cxnLst/>
              <a:rect l="l" t="t" r="r" b="b"/>
              <a:pathLst>
                <a:path w="21600" h="21600" extrusionOk="0">
                  <a:moveTo>
                    <a:pt x="13800" y="18655"/>
                  </a:moveTo>
                  <a:cubicBezTo>
                    <a:pt x="13468" y="18655"/>
                    <a:pt x="13200" y="18874"/>
                    <a:pt x="13200" y="19145"/>
                  </a:cubicBezTo>
                  <a:cubicBezTo>
                    <a:pt x="13200" y="19417"/>
                    <a:pt x="13468" y="19636"/>
                    <a:pt x="13800" y="19636"/>
                  </a:cubicBezTo>
                  <a:cubicBezTo>
                    <a:pt x="14132" y="19636"/>
                    <a:pt x="14400" y="19417"/>
                    <a:pt x="14400" y="19145"/>
                  </a:cubicBezTo>
                  <a:cubicBezTo>
                    <a:pt x="14400" y="18874"/>
                    <a:pt x="14132" y="18655"/>
                    <a:pt x="13800" y="18655"/>
                  </a:cubicBezTo>
                  <a:moveTo>
                    <a:pt x="10200" y="15709"/>
                  </a:moveTo>
                  <a:cubicBezTo>
                    <a:pt x="9868" y="15709"/>
                    <a:pt x="9600" y="15490"/>
                    <a:pt x="9600" y="15218"/>
                  </a:cubicBezTo>
                  <a:cubicBezTo>
                    <a:pt x="9600" y="14947"/>
                    <a:pt x="9868" y="14727"/>
                    <a:pt x="10200" y="14727"/>
                  </a:cubicBezTo>
                  <a:cubicBezTo>
                    <a:pt x="10532" y="14727"/>
                    <a:pt x="10800" y="14947"/>
                    <a:pt x="10800" y="15218"/>
                  </a:cubicBezTo>
                  <a:cubicBezTo>
                    <a:pt x="10800" y="15490"/>
                    <a:pt x="10532" y="15709"/>
                    <a:pt x="10200" y="15709"/>
                  </a:cubicBezTo>
                  <a:moveTo>
                    <a:pt x="10200" y="13745"/>
                  </a:moveTo>
                  <a:cubicBezTo>
                    <a:pt x="9206" y="13745"/>
                    <a:pt x="8400" y="14405"/>
                    <a:pt x="8400" y="15218"/>
                  </a:cubicBezTo>
                  <a:cubicBezTo>
                    <a:pt x="8400" y="16031"/>
                    <a:pt x="9206" y="16691"/>
                    <a:pt x="10200" y="16691"/>
                  </a:cubicBezTo>
                  <a:cubicBezTo>
                    <a:pt x="11194" y="16691"/>
                    <a:pt x="12000" y="16031"/>
                    <a:pt x="12000" y="15218"/>
                  </a:cubicBezTo>
                  <a:cubicBezTo>
                    <a:pt x="12000" y="14405"/>
                    <a:pt x="11194" y="13745"/>
                    <a:pt x="10200" y="13745"/>
                  </a:cubicBezTo>
                  <a:moveTo>
                    <a:pt x="15600" y="13745"/>
                  </a:moveTo>
                  <a:cubicBezTo>
                    <a:pt x="14938" y="13745"/>
                    <a:pt x="14400" y="14186"/>
                    <a:pt x="14400" y="14727"/>
                  </a:cubicBezTo>
                  <a:cubicBezTo>
                    <a:pt x="14400" y="15269"/>
                    <a:pt x="14938" y="15709"/>
                    <a:pt x="15600" y="15709"/>
                  </a:cubicBezTo>
                  <a:cubicBezTo>
                    <a:pt x="16262" y="15709"/>
                    <a:pt x="16800" y="15269"/>
                    <a:pt x="16800" y="14727"/>
                  </a:cubicBezTo>
                  <a:cubicBezTo>
                    <a:pt x="16800" y="14186"/>
                    <a:pt x="16262" y="13745"/>
                    <a:pt x="15600" y="13745"/>
                  </a:cubicBezTo>
                  <a:moveTo>
                    <a:pt x="14400" y="20618"/>
                  </a:moveTo>
                  <a:lnTo>
                    <a:pt x="7200" y="20618"/>
                  </a:lnTo>
                  <a:cubicBezTo>
                    <a:pt x="3892" y="20618"/>
                    <a:pt x="1200" y="18416"/>
                    <a:pt x="1200" y="15709"/>
                  </a:cubicBezTo>
                  <a:cubicBezTo>
                    <a:pt x="1200" y="13123"/>
                    <a:pt x="2182" y="11620"/>
                    <a:pt x="3320" y="9880"/>
                  </a:cubicBezTo>
                  <a:cubicBezTo>
                    <a:pt x="3477" y="9639"/>
                    <a:pt x="3636" y="9392"/>
                    <a:pt x="3797" y="9140"/>
                  </a:cubicBezTo>
                  <a:cubicBezTo>
                    <a:pt x="3905" y="9093"/>
                    <a:pt x="6420" y="8038"/>
                    <a:pt x="9814" y="9625"/>
                  </a:cubicBezTo>
                  <a:cubicBezTo>
                    <a:pt x="10959" y="10160"/>
                    <a:pt x="12064" y="10360"/>
                    <a:pt x="13079" y="10360"/>
                  </a:cubicBezTo>
                  <a:cubicBezTo>
                    <a:pt x="15152" y="10360"/>
                    <a:pt x="16846" y="9523"/>
                    <a:pt x="17711" y="8991"/>
                  </a:cubicBezTo>
                  <a:cubicBezTo>
                    <a:pt x="17902" y="9295"/>
                    <a:pt x="18093" y="9592"/>
                    <a:pt x="18280" y="9880"/>
                  </a:cubicBezTo>
                  <a:cubicBezTo>
                    <a:pt x="19418" y="11620"/>
                    <a:pt x="20400" y="13123"/>
                    <a:pt x="20400" y="15709"/>
                  </a:cubicBezTo>
                  <a:cubicBezTo>
                    <a:pt x="20400" y="18416"/>
                    <a:pt x="17708" y="20618"/>
                    <a:pt x="14400" y="20618"/>
                  </a:cubicBezTo>
                  <a:moveTo>
                    <a:pt x="5967" y="2945"/>
                  </a:moveTo>
                  <a:lnTo>
                    <a:pt x="15633" y="2945"/>
                  </a:lnTo>
                  <a:cubicBezTo>
                    <a:pt x="15782" y="5133"/>
                    <a:pt x="16425" y="6735"/>
                    <a:pt x="17180" y="8090"/>
                  </a:cubicBezTo>
                  <a:cubicBezTo>
                    <a:pt x="16281" y="8690"/>
                    <a:pt x="13509" y="10220"/>
                    <a:pt x="10410" y="8772"/>
                  </a:cubicBezTo>
                  <a:cubicBezTo>
                    <a:pt x="7921" y="7609"/>
                    <a:pt x="5800" y="7679"/>
                    <a:pt x="4520" y="7912"/>
                  </a:cubicBezTo>
                  <a:cubicBezTo>
                    <a:pt x="5231" y="6594"/>
                    <a:pt x="5824" y="5037"/>
                    <a:pt x="5967" y="2945"/>
                  </a:cubicBezTo>
                  <a:moveTo>
                    <a:pt x="3600" y="982"/>
                  </a:moveTo>
                  <a:lnTo>
                    <a:pt x="18000" y="982"/>
                  </a:lnTo>
                  <a:lnTo>
                    <a:pt x="18000" y="1964"/>
                  </a:lnTo>
                  <a:lnTo>
                    <a:pt x="3600" y="1964"/>
                  </a:lnTo>
                  <a:cubicBezTo>
                    <a:pt x="3600" y="1964"/>
                    <a:pt x="3600" y="982"/>
                    <a:pt x="3600" y="982"/>
                  </a:cubicBezTo>
                  <a:close/>
                  <a:moveTo>
                    <a:pt x="16843" y="2945"/>
                  </a:move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757" y="2945"/>
                  </a:lnTo>
                  <a:cubicBezTo>
                    <a:pt x="4322" y="8937"/>
                    <a:pt x="0" y="10114"/>
                    <a:pt x="0" y="15709"/>
                  </a:cubicBezTo>
                  <a:cubicBezTo>
                    <a:pt x="0" y="18962"/>
                    <a:pt x="3224" y="21600"/>
                    <a:pt x="7200" y="21600"/>
                  </a:cubicBezTo>
                  <a:lnTo>
                    <a:pt x="14400" y="21600"/>
                  </a:lnTo>
                  <a:cubicBezTo>
                    <a:pt x="18376" y="21600"/>
                    <a:pt x="21600" y="18962"/>
                    <a:pt x="21600" y="15709"/>
                  </a:cubicBezTo>
                  <a:cubicBezTo>
                    <a:pt x="21600" y="10114"/>
                    <a:pt x="17278" y="8937"/>
                    <a:pt x="16843" y="2945"/>
                  </a:cubicBezTo>
                  <a:moveTo>
                    <a:pt x="17400" y="11782"/>
                  </a:moveTo>
                  <a:cubicBezTo>
                    <a:pt x="17068" y="11782"/>
                    <a:pt x="16800" y="12001"/>
                    <a:pt x="16800" y="12273"/>
                  </a:cubicBezTo>
                  <a:cubicBezTo>
                    <a:pt x="16800" y="12544"/>
                    <a:pt x="17068" y="12764"/>
                    <a:pt x="17400" y="12764"/>
                  </a:cubicBezTo>
                  <a:cubicBezTo>
                    <a:pt x="17732" y="12764"/>
                    <a:pt x="18000" y="12544"/>
                    <a:pt x="18000" y="12273"/>
                  </a:cubicBezTo>
                  <a:cubicBezTo>
                    <a:pt x="18000" y="12001"/>
                    <a:pt x="17732" y="11782"/>
                    <a:pt x="17400" y="11782"/>
                  </a:cubicBezTo>
                  <a:moveTo>
                    <a:pt x="6000" y="10800"/>
                  </a:moveTo>
                  <a:cubicBezTo>
                    <a:pt x="5338" y="10800"/>
                    <a:pt x="4800" y="11240"/>
                    <a:pt x="4800" y="11782"/>
                  </a:cubicBezTo>
                  <a:cubicBezTo>
                    <a:pt x="4800" y="12324"/>
                    <a:pt x="5338" y="12764"/>
                    <a:pt x="6000" y="12764"/>
                  </a:cubicBezTo>
                  <a:cubicBezTo>
                    <a:pt x="6662" y="12764"/>
                    <a:pt x="7200" y="12324"/>
                    <a:pt x="7200" y="11782"/>
                  </a:cubicBezTo>
                  <a:cubicBezTo>
                    <a:pt x="7200" y="11240"/>
                    <a:pt x="6662" y="10800"/>
                    <a:pt x="6000" y="10800"/>
                  </a:cubicBezTo>
                  <a:moveTo>
                    <a:pt x="5400" y="16691"/>
                  </a:moveTo>
                  <a:cubicBezTo>
                    <a:pt x="5068" y="16691"/>
                    <a:pt x="4800" y="16910"/>
                    <a:pt x="4800" y="17182"/>
                  </a:cubicBezTo>
                  <a:cubicBezTo>
                    <a:pt x="4800" y="17453"/>
                    <a:pt x="5068" y="17673"/>
                    <a:pt x="5400" y="17673"/>
                  </a:cubicBezTo>
                  <a:cubicBezTo>
                    <a:pt x="5732" y="17673"/>
                    <a:pt x="6000" y="17453"/>
                    <a:pt x="6000" y="17182"/>
                  </a:cubicBezTo>
                  <a:cubicBezTo>
                    <a:pt x="6000" y="16910"/>
                    <a:pt x="5732" y="16691"/>
                    <a:pt x="5400" y="16691"/>
                  </a:cubicBezTo>
                </a:path>
              </a:pathLst>
            </a:custGeom>
            <a:solidFill>
              <a:schemeClr val="l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125">
                <a:solidFill>
                  <a:srgbClr val="C3C3C3"/>
                </a:solidFill>
                <a:latin typeface="Open Sans" panose="020B0606030504020204" charset="0"/>
                <a:ea typeface="Open Sans" panose="020B0606030504020204" charset="0"/>
                <a:cs typeface="+mn-ea"/>
                <a:sym typeface="Arial" panose="020B0604020202020204" pitchFamily="34" charset="0"/>
              </a:endParaRPr>
            </a:p>
          </p:txBody>
        </p:sp>
        <p:sp>
          <p:nvSpPr>
            <p:cNvPr id="42" name="Shape;4571;p519"/>
            <p:cNvSpPr/>
            <p:nvPr/>
          </p:nvSpPr>
          <p:spPr>
            <a:xfrm>
              <a:off x="2097157" y="2885481"/>
              <a:ext cx="495418" cy="456691"/>
            </a:xfrm>
            <a:custGeom>
              <a:avLst/>
              <a:gdLst/>
              <a:ahLst/>
              <a:cxnLst/>
              <a:rect l="l" t="t"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l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125">
                <a:solidFill>
                  <a:srgbClr val="C3C3C3"/>
                </a:solidFill>
                <a:latin typeface="Open Sans" panose="020B0606030504020204" charset="0"/>
                <a:ea typeface="Open Sans" panose="020B0606030504020204" charset="0"/>
                <a:cs typeface="+mn-ea"/>
                <a:sym typeface="Arial" panose="020B0604020202020204" pitchFamily="34" charset="0"/>
              </a:endParaRPr>
            </a:p>
          </p:txBody>
        </p:sp>
        <p:sp>
          <p:nvSpPr>
            <p:cNvPr id="43" name="Shape;4572;p519"/>
            <p:cNvSpPr/>
            <p:nvPr/>
          </p:nvSpPr>
          <p:spPr>
            <a:xfrm>
              <a:off x="3915512" y="3310780"/>
              <a:ext cx="495725" cy="456671"/>
            </a:xfrm>
            <a:custGeom>
              <a:avLst/>
              <a:gdLst/>
              <a:ahLst/>
              <a:cxnLst/>
              <a:rect l="l" t="t"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l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125">
                <a:solidFill>
                  <a:srgbClr val="C3C3C3"/>
                </a:solidFill>
                <a:latin typeface="Open Sans" panose="020B0606030504020204" charset="0"/>
                <a:ea typeface="Open Sans" panose="020B0606030504020204" charset="0"/>
                <a:cs typeface="+mn-ea"/>
                <a:sym typeface="Arial" panose="020B0604020202020204" pitchFamily="34" charset="0"/>
              </a:endParaRPr>
            </a:p>
          </p:txBody>
        </p:sp>
        <p:sp>
          <p:nvSpPr>
            <p:cNvPr id="44" name="Shape;4573;p519"/>
            <p:cNvSpPr/>
            <p:nvPr/>
          </p:nvSpPr>
          <p:spPr>
            <a:xfrm>
              <a:off x="3316357" y="4878707"/>
              <a:ext cx="533079" cy="513039"/>
            </a:xfrm>
            <a:custGeom>
              <a:avLst/>
              <a:gdLst/>
              <a:ahLst/>
              <a:cxnLst/>
              <a:rect l="l" t="t" r="r" b="b"/>
              <a:pathLst>
                <a:path w="263" h="256" extrusionOk="0">
                  <a:moveTo>
                    <a:pt x="235" y="21"/>
                  </a:moveTo>
                  <a:cubicBezTo>
                    <a:pt x="222" y="8"/>
                    <a:pt x="205" y="0"/>
                    <a:pt x="188" y="0"/>
                  </a:cubicBezTo>
                  <a:cubicBezTo>
                    <a:pt x="173" y="0"/>
                    <a:pt x="160" y="5"/>
                    <a:pt x="150" y="15"/>
                  </a:cubicBezTo>
                  <a:cubicBezTo>
                    <a:pt x="111" y="54"/>
                    <a:pt x="111" y="54"/>
                    <a:pt x="111" y="54"/>
                  </a:cubicBezTo>
                  <a:cubicBezTo>
                    <a:pt x="111" y="54"/>
                    <a:pt x="111" y="54"/>
                    <a:pt x="111" y="55"/>
                  </a:cubicBezTo>
                  <a:cubicBezTo>
                    <a:pt x="111" y="55"/>
                    <a:pt x="111" y="55"/>
                    <a:pt x="111" y="55"/>
                  </a:cubicBezTo>
                  <a:cubicBezTo>
                    <a:pt x="111" y="55"/>
                    <a:pt x="111" y="55"/>
                    <a:pt x="111" y="55"/>
                  </a:cubicBezTo>
                  <a:cubicBezTo>
                    <a:pt x="28" y="138"/>
                    <a:pt x="28" y="138"/>
                    <a:pt x="28" y="138"/>
                  </a:cubicBezTo>
                  <a:cubicBezTo>
                    <a:pt x="24" y="142"/>
                    <a:pt x="22" y="147"/>
                    <a:pt x="20" y="152"/>
                  </a:cubicBezTo>
                  <a:cubicBezTo>
                    <a:pt x="1" y="220"/>
                    <a:pt x="1" y="220"/>
                    <a:pt x="1" y="220"/>
                  </a:cubicBezTo>
                  <a:cubicBezTo>
                    <a:pt x="1" y="220"/>
                    <a:pt x="0" y="225"/>
                    <a:pt x="0" y="228"/>
                  </a:cubicBezTo>
                  <a:cubicBezTo>
                    <a:pt x="0" y="243"/>
                    <a:pt x="13" y="256"/>
                    <a:pt x="28" y="256"/>
                  </a:cubicBezTo>
                  <a:cubicBezTo>
                    <a:pt x="31" y="256"/>
                    <a:pt x="37" y="255"/>
                    <a:pt x="37" y="255"/>
                  </a:cubicBezTo>
                  <a:cubicBezTo>
                    <a:pt x="105" y="237"/>
                    <a:pt x="105" y="237"/>
                    <a:pt x="105" y="237"/>
                  </a:cubicBezTo>
                  <a:cubicBezTo>
                    <a:pt x="110" y="235"/>
                    <a:pt x="115" y="232"/>
                    <a:pt x="119" y="229"/>
                  </a:cubicBezTo>
                  <a:cubicBezTo>
                    <a:pt x="241" y="105"/>
                    <a:pt x="241" y="105"/>
                    <a:pt x="241" y="105"/>
                  </a:cubicBezTo>
                  <a:cubicBezTo>
                    <a:pt x="263" y="83"/>
                    <a:pt x="261" y="46"/>
                    <a:pt x="235" y="21"/>
                  </a:cubicBezTo>
                  <a:close/>
                  <a:moveTo>
                    <a:pt x="128" y="190"/>
                  </a:moveTo>
                  <a:cubicBezTo>
                    <a:pt x="127" y="183"/>
                    <a:pt x="125" y="176"/>
                    <a:pt x="122" y="169"/>
                  </a:cubicBezTo>
                  <a:cubicBezTo>
                    <a:pt x="198" y="94"/>
                    <a:pt x="198" y="94"/>
                    <a:pt x="198" y="94"/>
                  </a:cubicBezTo>
                  <a:cubicBezTo>
                    <a:pt x="203" y="108"/>
                    <a:pt x="200" y="124"/>
                    <a:pt x="190" y="134"/>
                  </a:cubicBezTo>
                  <a:cubicBezTo>
                    <a:pt x="190" y="134"/>
                    <a:pt x="190" y="134"/>
                    <a:pt x="190" y="134"/>
                  </a:cubicBezTo>
                  <a:cubicBezTo>
                    <a:pt x="190" y="134"/>
                    <a:pt x="190" y="134"/>
                    <a:pt x="190" y="134"/>
                  </a:cubicBezTo>
                  <a:cubicBezTo>
                    <a:pt x="128" y="196"/>
                    <a:pt x="128" y="196"/>
                    <a:pt x="128" y="196"/>
                  </a:cubicBezTo>
                  <a:cubicBezTo>
                    <a:pt x="128" y="194"/>
                    <a:pt x="128" y="192"/>
                    <a:pt x="128" y="190"/>
                  </a:cubicBezTo>
                  <a:close/>
                  <a:moveTo>
                    <a:pt x="118" y="162"/>
                  </a:moveTo>
                  <a:cubicBezTo>
                    <a:pt x="115" y="157"/>
                    <a:pt x="112" y="152"/>
                    <a:pt x="108" y="148"/>
                  </a:cubicBezTo>
                  <a:cubicBezTo>
                    <a:pt x="103" y="143"/>
                    <a:pt x="97" y="140"/>
                    <a:pt x="91" y="136"/>
                  </a:cubicBezTo>
                  <a:cubicBezTo>
                    <a:pt x="168" y="60"/>
                    <a:pt x="168" y="60"/>
                    <a:pt x="168" y="60"/>
                  </a:cubicBezTo>
                  <a:cubicBezTo>
                    <a:pt x="174" y="63"/>
                    <a:pt x="179" y="66"/>
                    <a:pt x="184" y="72"/>
                  </a:cubicBezTo>
                  <a:cubicBezTo>
                    <a:pt x="189" y="76"/>
                    <a:pt x="192" y="81"/>
                    <a:pt x="195" y="86"/>
                  </a:cubicBezTo>
                  <a:lnTo>
                    <a:pt x="118" y="162"/>
                  </a:lnTo>
                  <a:close/>
                  <a:moveTo>
                    <a:pt x="84" y="133"/>
                  </a:moveTo>
                  <a:cubicBezTo>
                    <a:pt x="76" y="130"/>
                    <a:pt x="69" y="128"/>
                    <a:pt x="61" y="128"/>
                  </a:cubicBezTo>
                  <a:cubicBezTo>
                    <a:pt x="123" y="66"/>
                    <a:pt x="123" y="66"/>
                    <a:pt x="123" y="66"/>
                  </a:cubicBezTo>
                  <a:cubicBezTo>
                    <a:pt x="132" y="56"/>
                    <a:pt x="146" y="54"/>
                    <a:pt x="159" y="57"/>
                  </a:cubicBezTo>
                  <a:lnTo>
                    <a:pt x="84" y="133"/>
                  </a:lnTo>
                  <a:close/>
                  <a:moveTo>
                    <a:pt x="33" y="239"/>
                  </a:moveTo>
                  <a:cubicBezTo>
                    <a:pt x="32" y="239"/>
                    <a:pt x="30" y="240"/>
                    <a:pt x="28" y="240"/>
                  </a:cubicBezTo>
                  <a:cubicBezTo>
                    <a:pt x="21" y="240"/>
                    <a:pt x="16" y="235"/>
                    <a:pt x="16" y="228"/>
                  </a:cubicBezTo>
                  <a:cubicBezTo>
                    <a:pt x="16" y="227"/>
                    <a:pt x="17" y="224"/>
                    <a:pt x="17" y="224"/>
                  </a:cubicBezTo>
                  <a:cubicBezTo>
                    <a:pt x="25" y="193"/>
                    <a:pt x="25" y="193"/>
                    <a:pt x="25" y="193"/>
                  </a:cubicBezTo>
                  <a:cubicBezTo>
                    <a:pt x="34" y="193"/>
                    <a:pt x="44" y="196"/>
                    <a:pt x="52" y="204"/>
                  </a:cubicBezTo>
                  <a:cubicBezTo>
                    <a:pt x="60" y="212"/>
                    <a:pt x="64" y="222"/>
                    <a:pt x="63" y="231"/>
                  </a:cubicBezTo>
                  <a:lnTo>
                    <a:pt x="33" y="239"/>
                  </a:lnTo>
                  <a:close/>
                  <a:moveTo>
                    <a:pt x="71" y="229"/>
                  </a:moveTo>
                  <a:cubicBezTo>
                    <a:pt x="71" y="218"/>
                    <a:pt x="66" y="207"/>
                    <a:pt x="58" y="198"/>
                  </a:cubicBezTo>
                  <a:cubicBezTo>
                    <a:pt x="49" y="190"/>
                    <a:pt x="38" y="185"/>
                    <a:pt x="27" y="185"/>
                  </a:cubicBezTo>
                  <a:cubicBezTo>
                    <a:pt x="35" y="156"/>
                    <a:pt x="35" y="156"/>
                    <a:pt x="35" y="156"/>
                  </a:cubicBezTo>
                  <a:cubicBezTo>
                    <a:pt x="36" y="154"/>
                    <a:pt x="37" y="152"/>
                    <a:pt x="39" y="150"/>
                  </a:cubicBezTo>
                  <a:cubicBezTo>
                    <a:pt x="55" y="139"/>
                    <a:pt x="79" y="142"/>
                    <a:pt x="96" y="160"/>
                  </a:cubicBezTo>
                  <a:cubicBezTo>
                    <a:pt x="115" y="178"/>
                    <a:pt x="117" y="204"/>
                    <a:pt x="103" y="220"/>
                  </a:cubicBezTo>
                  <a:cubicBezTo>
                    <a:pt x="103" y="221"/>
                    <a:pt x="102" y="221"/>
                    <a:pt x="101" y="221"/>
                  </a:cubicBezTo>
                  <a:lnTo>
                    <a:pt x="71" y="229"/>
                  </a:lnTo>
                  <a:close/>
                  <a:moveTo>
                    <a:pt x="230" y="94"/>
                  </a:moveTo>
                  <a:cubicBezTo>
                    <a:pt x="216" y="108"/>
                    <a:pt x="216" y="108"/>
                    <a:pt x="216" y="108"/>
                  </a:cubicBezTo>
                  <a:cubicBezTo>
                    <a:pt x="216" y="106"/>
                    <a:pt x="216" y="104"/>
                    <a:pt x="216" y="102"/>
                  </a:cubicBezTo>
                  <a:cubicBezTo>
                    <a:pt x="215" y="87"/>
                    <a:pt x="207" y="72"/>
                    <a:pt x="196" y="60"/>
                  </a:cubicBezTo>
                  <a:cubicBezTo>
                    <a:pt x="183" y="47"/>
                    <a:pt x="165" y="40"/>
                    <a:pt x="148" y="40"/>
                  </a:cubicBezTo>
                  <a:cubicBezTo>
                    <a:pt x="162" y="26"/>
                    <a:pt x="162" y="26"/>
                    <a:pt x="162" y="26"/>
                  </a:cubicBezTo>
                  <a:cubicBezTo>
                    <a:pt x="168" y="20"/>
                    <a:pt x="177" y="16"/>
                    <a:pt x="188" y="16"/>
                  </a:cubicBezTo>
                  <a:cubicBezTo>
                    <a:pt x="200" y="16"/>
                    <a:pt x="214" y="22"/>
                    <a:pt x="224" y="32"/>
                  </a:cubicBezTo>
                  <a:cubicBezTo>
                    <a:pt x="233" y="41"/>
                    <a:pt x="239" y="53"/>
                    <a:pt x="240" y="65"/>
                  </a:cubicBezTo>
                  <a:cubicBezTo>
                    <a:pt x="241" y="76"/>
                    <a:pt x="237" y="87"/>
                    <a:pt x="230" y="9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C3C3C3"/>
                </a:solidFill>
                <a:latin typeface="Open Sans" panose="020B0606030504020204" charset="0"/>
                <a:ea typeface="Open Sans" panose="020B0606030504020204" charset="0"/>
                <a:cs typeface="+mn-ea"/>
                <a:sym typeface="Arial" panose="020B0604020202020204" pitchFamily="34" charset="0"/>
              </a:endParaRP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d7f09ffa-f9c0-4bda-b565-b377fb452f3e"/>
  <p:tag name="COMMONDATA" val="eyJoZGlkIjoiMmNmYmEwOWQ4Y2Q0M2IxMGZkNjI4ZjhkZDQyNzg1OTYifQ=="/>
</p:tagLst>
</file>

<file path=ppt/theme/theme1.xml><?xml version="1.0" encoding="utf-8"?>
<a:theme xmlns:a="http://schemas.openxmlformats.org/drawingml/2006/main" name="Office 主题​​">
  <a:themeElements>
    <a:clrScheme name="自定义 348">
      <a:dk1>
        <a:sysClr val="windowText" lastClr="000000"/>
      </a:dk1>
      <a:lt1>
        <a:sysClr val="window" lastClr="FFFFFF"/>
      </a:lt1>
      <a:dk2>
        <a:srgbClr val="44546A"/>
      </a:dk2>
      <a:lt2>
        <a:srgbClr val="E7E6E6"/>
      </a:lt2>
      <a:accent1>
        <a:srgbClr val="F38F1E"/>
      </a:accent1>
      <a:accent2>
        <a:srgbClr val="262626"/>
      </a:accent2>
      <a:accent3>
        <a:srgbClr val="3F3F3F"/>
      </a:accent3>
      <a:accent4>
        <a:srgbClr val="F38F1E"/>
      </a:accent4>
      <a:accent5>
        <a:srgbClr val="262626"/>
      </a:accent5>
      <a:accent6>
        <a:srgbClr val="3F3F3F"/>
      </a:accent6>
      <a:hlink>
        <a:srgbClr val="0563C1"/>
      </a:hlink>
      <a:folHlink>
        <a:srgbClr val="954F72"/>
      </a:folHlink>
    </a:clrScheme>
    <a:fontScheme name="tfwlsy0h">
      <a:majorFont>
        <a:latin typeface="Open Sans"/>
        <a:ea typeface="Open Sans"/>
        <a:cs typeface=""/>
      </a:majorFont>
      <a:minorFont>
        <a:latin typeface="Open Sans"/>
        <a:ea typeface="Open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Open Sans"/>
        <a:ea typeface=""/>
        <a:cs typeface=""/>
        <a:font script="Jpan" typeface="游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Open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2075</Words>
  <Application>Microsoft Office PowerPoint</Application>
  <PresentationFormat>Widescreen</PresentationFormat>
  <Paragraphs>151</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Open Sans</vt:lpstr>
      <vt:lpstr>Open Sans ExtraBold</vt:lpstr>
      <vt:lpstr>Wingdings</vt:lpstr>
      <vt:lpstr>Arial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manoj kumar sethy F</cp:lastModifiedBy>
  <cp:revision>87</cp:revision>
  <dcterms:created xsi:type="dcterms:W3CDTF">2020-12-12T12:50:00Z</dcterms:created>
  <dcterms:modified xsi:type="dcterms:W3CDTF">2023-10-18T16:29:08Z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1033-12.2.0.13266</vt:lpwstr>
  </property>
  <property fmtid="{D5CDD505-2E9C-101B-9397-08002B2CF9AE}" pid="3" name="ICV">
    <vt:lpwstr>E9E9358DBDDE4F3EB2C99225A64E72B1_11</vt:lpwstr>
  </property>
</Properties>
</file>