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77" r:id="rId6"/>
    <p:sldId id="268" r:id="rId7"/>
    <p:sldId id="267" r:id="rId8"/>
    <p:sldId id="269" r:id="rId9"/>
    <p:sldId id="270" r:id="rId10"/>
    <p:sldId id="259" r:id="rId11"/>
    <p:sldId id="261" r:id="rId12"/>
    <p:sldId id="262" r:id="rId13"/>
    <p:sldId id="263" r:id="rId14"/>
    <p:sldId id="271" r:id="rId15"/>
    <p:sldId id="273" r:id="rId16"/>
    <p:sldId id="265" r:id="rId17"/>
    <p:sldId id="272" r:id="rId18"/>
    <p:sldId id="274" r:id="rId19"/>
    <p:sldId id="275" r:id="rId20"/>
    <p:sldId id="276" r:id="rId21"/>
    <p:sldId id="278" r:id="rId22"/>
    <p:sldId id="279" r:id="rId23"/>
    <p:sldId id="280" r:id="rId24"/>
    <p:sldId id="281" r:id="rId25"/>
    <p:sldId id="282" r:id="rId26"/>
    <p:sldId id="283" r:id="rId27"/>
    <p:sldId id="284"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82" d="100"/>
          <a:sy n="82" d="100"/>
        </p:scale>
        <p:origin x="72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WAREHOUSING WITH IBM CLOUD DB2 WAREHOUSE</a:t>
            </a:r>
          </a:p>
        </p:txBody>
      </p:sp>
      <p:sp>
        <p:nvSpPr>
          <p:cNvPr id="5" name="Subtitle 4"/>
          <p:cNvSpPr>
            <a:spLocks noGrp="1"/>
          </p:cNvSpPr>
          <p:nvPr>
            <p:ph type="subTitle" idx="1"/>
          </p:nvPr>
        </p:nvSpPr>
        <p:spPr>
          <a:xfrm>
            <a:off x="1625176" y="2591155"/>
            <a:ext cx="8735325" cy="2212701"/>
          </a:xfrm>
        </p:spPr>
        <p:txBody>
          <a:bodyPr>
            <a:normAutofit fontScale="92500" lnSpcReduction="20000"/>
          </a:bodyPr>
          <a:lstStyle/>
          <a:p>
            <a:r>
              <a:rPr lang="en-US" dirty="0"/>
              <a:t>TEAM MEMBERS:</a:t>
            </a:r>
          </a:p>
          <a:p>
            <a:r>
              <a:rPr lang="en-US" dirty="0">
                <a:solidFill>
                  <a:schemeClr val="tx1"/>
                </a:solidFill>
              </a:rPr>
              <a:t>MANOJ R</a:t>
            </a:r>
          </a:p>
          <a:p>
            <a:r>
              <a:rPr lang="en-US" dirty="0">
                <a:solidFill>
                  <a:schemeClr val="tx1"/>
                </a:solidFill>
              </a:rPr>
              <a:t>KAVIN N</a:t>
            </a:r>
          </a:p>
          <a:p>
            <a:r>
              <a:rPr lang="en-US" dirty="0">
                <a:solidFill>
                  <a:schemeClr val="tx1"/>
                </a:solidFill>
              </a:rPr>
              <a:t>BOOBALAN V</a:t>
            </a:r>
          </a:p>
          <a:p>
            <a:r>
              <a:rPr lang="en-US" dirty="0">
                <a:solidFill>
                  <a:schemeClr val="tx1"/>
                </a:solidFill>
              </a:rPr>
              <a:t>SHAM KUMAR P</a:t>
            </a:r>
          </a:p>
          <a:p>
            <a:r>
              <a:rPr lang="en-US" dirty="0">
                <a:solidFill>
                  <a:schemeClr val="tx1"/>
                </a:solidFill>
              </a:rPr>
              <a:t>MANOJ KUMAR SETHY F</a:t>
            </a:r>
          </a:p>
          <a:p>
            <a:r>
              <a:rPr lang="en-US" dirty="0">
                <a:solidFill>
                  <a:schemeClr val="tx1"/>
                </a:solidFill>
              </a:rPr>
              <a:t>JEEVANATHAM 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52044-4573-48BC-9E14-C9B93A28630A}"/>
              </a:ext>
            </a:extLst>
          </p:cNvPr>
          <p:cNvSpPr/>
          <p:nvPr/>
        </p:nvSpPr>
        <p:spPr>
          <a:xfrm>
            <a:off x="1125860" y="332656"/>
            <a:ext cx="4461029" cy="646331"/>
          </a:xfrm>
          <a:prstGeom prst="rect">
            <a:avLst/>
          </a:prstGeom>
        </p:spPr>
        <p:txBody>
          <a:bodyPr wrap="none">
            <a:spAutoFit/>
          </a:bodyPr>
          <a:lstStyle/>
          <a:p>
            <a:r>
              <a:rPr lang="en-US" sz="3600" dirty="0">
                <a:latin typeface="Calibri" panose="020F0502020204030204" pitchFamily="34" charset="0"/>
                <a:ea typeface="SimSun" panose="02010600030101010101" pitchFamily="2" charset="-122"/>
                <a:cs typeface="Times New Roman" panose="02020603050405020304" pitchFamily="18" charset="0"/>
              </a:rPr>
              <a:t>DATA ANALYSIS TOOLS:</a:t>
            </a:r>
            <a:endParaRPr lang="en-IN" sz="3600" dirty="0"/>
          </a:p>
        </p:txBody>
      </p:sp>
      <p:pic>
        <p:nvPicPr>
          <p:cNvPr id="3" name="Picture 2" descr="mzv16zvo">
            <a:extLst>
              <a:ext uri="{FF2B5EF4-FFF2-40B4-BE49-F238E27FC236}">
                <a16:creationId xmlns:a16="http://schemas.microsoft.com/office/drawing/2014/main" id="{178C3121-607C-43BE-9596-FA8D1A8EEC4D}"/>
              </a:ext>
            </a:extLst>
          </p:cNvPr>
          <p:cNvPicPr/>
          <p:nvPr/>
        </p:nvPicPr>
        <p:blipFill>
          <a:blip r:embed="rId2"/>
          <a:stretch>
            <a:fillRect/>
          </a:stretch>
        </p:blipFill>
        <p:spPr>
          <a:xfrm>
            <a:off x="1125860" y="1412776"/>
            <a:ext cx="6624736" cy="3822735"/>
          </a:xfrm>
          <a:prstGeom prst="rect">
            <a:avLst/>
          </a:prstGeom>
        </p:spPr>
      </p:pic>
      <p:sp>
        <p:nvSpPr>
          <p:cNvPr id="4" name="Rectangle 3">
            <a:extLst>
              <a:ext uri="{FF2B5EF4-FFF2-40B4-BE49-F238E27FC236}">
                <a16:creationId xmlns:a16="http://schemas.microsoft.com/office/drawing/2014/main" id="{F3F47FB6-9CE0-4C91-B0B7-726E7D161117}"/>
              </a:ext>
            </a:extLst>
          </p:cNvPr>
          <p:cNvSpPr/>
          <p:nvPr/>
        </p:nvSpPr>
        <p:spPr>
          <a:xfrm>
            <a:off x="7848131" y="1412776"/>
            <a:ext cx="4320480" cy="2554545"/>
          </a:xfrm>
          <a:prstGeom prst="rect">
            <a:avLst/>
          </a:prstGeom>
        </p:spPr>
        <p:txBody>
          <a:bodyPr wrap="square">
            <a:spAutoFit/>
          </a:bodyPr>
          <a:lstStyle/>
          <a:p>
            <a:pPr>
              <a:spcAft>
                <a:spcPts val="0"/>
              </a:spcAft>
            </a:pPr>
            <a:r>
              <a:rPr lang="en-US" sz="2000" dirty="0">
                <a:solidFill>
                  <a:schemeClr val="accent1"/>
                </a:solidFill>
                <a:latin typeface="Calibri" panose="020F0502020204030204" pitchFamily="34" charset="0"/>
                <a:ea typeface="SimSun" panose="02010600030101010101" pitchFamily="2" charset="-122"/>
                <a:cs typeface="Times New Roman" panose="02020603050405020304" pitchFamily="18" charset="0"/>
              </a:rPr>
              <a:t>Implement augmented analytics tools that use machine learning to assist users in finding relevant insights within the data. Incorporate natural language query interfaces, making it easier for non-technical users to access and analyze data.</a:t>
            </a:r>
            <a:endParaRPr lang="en-IN" sz="2000" dirty="0">
              <a:solidFill>
                <a:schemeClr val="accent1"/>
              </a:solidFill>
              <a:latin typeface="Calibri" panose="020F0502020204030204" pitchFamily="34" charset="0"/>
              <a:ea typeface="SimSun" panose="02010600030101010101" pitchFamily="2" charset="-122"/>
              <a:cs typeface="Times New Roman" panose="02020603050405020304" pitchFamily="18" charset="0"/>
            </a:endParaRPr>
          </a:p>
          <a:p>
            <a:pPr>
              <a:spcAft>
                <a:spcPts val="0"/>
              </a:spcAft>
            </a:pPr>
            <a:r>
              <a:rPr lang="en-US" sz="2000" dirty="0">
                <a:solidFill>
                  <a:schemeClr val="accent1"/>
                </a:solidFill>
                <a:latin typeface="Calibri" panose="020F0502020204030204" pitchFamily="34" charset="0"/>
                <a:ea typeface="SimSun" panose="02010600030101010101" pitchFamily="2" charset="-122"/>
                <a:cs typeface="Times New Roman" panose="02020603050405020304" pitchFamily="18" charset="0"/>
              </a:rPr>
              <a:t> </a:t>
            </a:r>
            <a:endParaRPr lang="en-IN" sz="2000" dirty="0">
              <a:solidFill>
                <a:schemeClr val="accent1"/>
              </a:solidFill>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188640"/>
            <a:ext cx="9988098" cy="1388864"/>
          </a:xfrm>
        </p:spPr>
        <p:txBody>
          <a:bodyPr/>
          <a:lstStyle/>
          <a:p>
            <a:r>
              <a:rPr lang="en-US" altLang="zh-CN" b="1" dirty="0">
                <a:solidFill>
                  <a:schemeClr val="tx1"/>
                </a:solidFill>
                <a:latin typeface="Open Sans" panose="020B0606030504020204" charset="0"/>
                <a:ea typeface="Open Sans" panose="020B0606030504020204" charset="0"/>
                <a:cs typeface="Open Sans" panose="020B0606030504020204" charset="0"/>
                <a:sym typeface="Arial" panose="020B0604020202020204" pitchFamily="34" charset="0"/>
              </a:rPr>
              <a:t>Designing a Data Warehouse Schema and</a:t>
            </a:r>
            <a:br>
              <a:rPr lang="en-US" altLang="zh-CN" b="1" dirty="0">
                <a:solidFill>
                  <a:schemeClr val="tx1"/>
                </a:solidFill>
                <a:latin typeface="Open Sans" panose="020B0606030504020204" charset="0"/>
                <a:ea typeface="Open Sans" panose="020B0606030504020204" charset="0"/>
                <a:cs typeface="Open Sans" panose="020B0606030504020204" charset="0"/>
                <a:sym typeface="Arial" panose="020B0604020202020204" pitchFamily="34" charset="0"/>
              </a:rPr>
            </a:br>
            <a:r>
              <a:rPr lang="en-IN" altLang="zh-CN" b="1" dirty="0">
                <a:solidFill>
                  <a:schemeClr val="tx1"/>
                </a:solidFill>
                <a:latin typeface="Open Sans" panose="020B0606030504020204" charset="0"/>
                <a:ea typeface="Open Sans" panose="020B0606030504020204" charset="0"/>
                <a:cs typeface="Open Sans" panose="020B0606030504020204" charset="0"/>
                <a:sym typeface="Arial" panose="020B0604020202020204" pitchFamily="34" charset="0"/>
              </a:rPr>
              <a:t>Integration</a:t>
            </a:r>
            <a:br>
              <a:rPr lang="zh-CN" altLang="en-US" b="1" dirty="0">
                <a:solidFill>
                  <a:schemeClr val="tx1"/>
                </a:solidFill>
                <a:latin typeface="Open Sans" panose="020B0606030504020204" charset="0"/>
                <a:ea typeface="Open Sans" panose="020B0606030504020204" charset="0"/>
                <a:cs typeface="Open Sans" panose="020B0606030504020204" charset="0"/>
                <a:sym typeface="Arial" panose="020B0604020202020204" pitchFamily="34" charset="0"/>
              </a:rPr>
            </a:br>
            <a:endParaRPr lang="en-US" dirty="0">
              <a:solidFill>
                <a:schemeClr val="tx1"/>
              </a:solidFill>
            </a:endParaRPr>
          </a:p>
        </p:txBody>
      </p:sp>
      <p:sp>
        <p:nvSpPr>
          <p:cNvPr id="4" name="Text Placeholder 3"/>
          <p:cNvSpPr>
            <a:spLocks noGrp="1"/>
          </p:cNvSpPr>
          <p:nvPr>
            <p:ph type="body" sz="half" idx="2"/>
          </p:nvPr>
        </p:nvSpPr>
        <p:spPr>
          <a:xfrm>
            <a:off x="1218883" y="1464509"/>
            <a:ext cx="8856984" cy="1930400"/>
          </a:xfrm>
        </p:spPr>
        <p:txBody>
          <a:bodyPr>
            <a:noAutofit/>
          </a:bodyPr>
          <a:lstStyle/>
          <a:p>
            <a:r>
              <a:rPr lang="en-US" sz="2400" dirty="0">
                <a:solidFill>
                  <a:schemeClr val="accent1"/>
                </a:solidFill>
              </a:rPr>
              <a:t>SCHEMA:</a:t>
            </a:r>
          </a:p>
          <a:p>
            <a:r>
              <a:rPr lang="en-US" sz="2400" dirty="0">
                <a:solidFill>
                  <a:schemeClr val="accent1"/>
                </a:solidFill>
              </a:rPr>
              <a:t>In the context of a data warehouse, schema design pertains to the strategic organization and structuring of data for efficient storage and retrieval. It involves the establishment of a logical blueprint that outlines the relationships and dependencies between different data elements. </a:t>
            </a:r>
          </a:p>
          <a:p>
            <a:endParaRPr lang="en-US" sz="2400" dirty="0">
              <a:solidFill>
                <a:schemeClr val="accent1"/>
              </a:solidFill>
            </a:endParaRPr>
          </a:p>
        </p:txBody>
      </p:sp>
      <p:sp>
        <p:nvSpPr>
          <p:cNvPr id="5" name="Rectangle 4">
            <a:extLst>
              <a:ext uri="{FF2B5EF4-FFF2-40B4-BE49-F238E27FC236}">
                <a16:creationId xmlns:a16="http://schemas.microsoft.com/office/drawing/2014/main" id="{0A7AB203-7D68-43CB-9536-E042E983F1C5}"/>
              </a:ext>
            </a:extLst>
          </p:cNvPr>
          <p:cNvSpPr/>
          <p:nvPr/>
        </p:nvSpPr>
        <p:spPr>
          <a:xfrm>
            <a:off x="1250766" y="4054663"/>
            <a:ext cx="10172238" cy="2677656"/>
          </a:xfrm>
          <a:prstGeom prst="rect">
            <a:avLst/>
          </a:prstGeom>
        </p:spPr>
        <p:txBody>
          <a:bodyPr wrap="square">
            <a:spAutoFit/>
          </a:bodyPr>
          <a:lstStyle/>
          <a:p>
            <a:r>
              <a:rPr lang="en-US" dirty="0">
                <a:solidFill>
                  <a:schemeClr val="accent1"/>
                </a:solidFill>
              </a:rPr>
              <a:t>INTEGRATION:</a:t>
            </a:r>
          </a:p>
          <a:p>
            <a:endParaRPr lang="en-US" dirty="0">
              <a:solidFill>
                <a:schemeClr val="accent1"/>
              </a:solidFill>
            </a:endParaRPr>
          </a:p>
          <a:p>
            <a:r>
              <a:rPr lang="en-US" dirty="0">
                <a:solidFill>
                  <a:schemeClr val="accent1"/>
                </a:solidFill>
              </a:rPr>
              <a:t>Characterized by a centralized fact table connected to multiple dimension tables, and the snowflake schema, which extends the star schema by normalizing dimension tables, are commonly employed in data warehousing. Effective schema design optimizes query performance, simplifies data analysis, and facilitates the execution of complex analytical tasks.</a:t>
            </a:r>
            <a:endParaRPr lang="en-IN" dirty="0">
              <a:solidFill>
                <a:schemeClr val="accent1"/>
              </a:solidFill>
            </a:endParaRP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A11314-4FAD-47A4-95CF-570F44991E64}"/>
              </a:ext>
            </a:extLst>
          </p:cNvPr>
          <p:cNvSpPr/>
          <p:nvPr/>
        </p:nvSpPr>
        <p:spPr>
          <a:xfrm>
            <a:off x="1341884" y="332656"/>
            <a:ext cx="6251455" cy="646331"/>
          </a:xfrm>
          <a:prstGeom prst="rect">
            <a:avLst/>
          </a:prstGeom>
        </p:spPr>
        <p:txBody>
          <a:bodyPr wrap="none">
            <a:spAutoFit/>
          </a:bodyPr>
          <a:lstStyle/>
          <a:p>
            <a:r>
              <a:rPr lang="en-US" sz="3600" b="1" dirty="0"/>
              <a:t>DATA SOURCES IDENTIFICATION</a:t>
            </a:r>
          </a:p>
        </p:txBody>
      </p:sp>
      <p:sp>
        <p:nvSpPr>
          <p:cNvPr id="3" name="Rectangle 2">
            <a:extLst>
              <a:ext uri="{FF2B5EF4-FFF2-40B4-BE49-F238E27FC236}">
                <a16:creationId xmlns:a16="http://schemas.microsoft.com/office/drawing/2014/main" id="{C4266F8B-5CDB-4B84-84EC-DFDCC328AA3E}"/>
              </a:ext>
            </a:extLst>
          </p:cNvPr>
          <p:cNvSpPr/>
          <p:nvPr/>
        </p:nvSpPr>
        <p:spPr>
          <a:xfrm>
            <a:off x="1917948" y="978987"/>
            <a:ext cx="9875983" cy="5632311"/>
          </a:xfrm>
          <a:prstGeom prst="rect">
            <a:avLst/>
          </a:prstGeom>
        </p:spPr>
        <p:txBody>
          <a:bodyPr wrap="square">
            <a:spAutoFit/>
          </a:bodyPr>
          <a:lstStyle/>
          <a:p>
            <a:r>
              <a:rPr lang="en-US" b="1" dirty="0">
                <a:solidFill>
                  <a:schemeClr val="accent1"/>
                </a:solidFill>
              </a:rPr>
              <a:t>CSV Files: </a:t>
            </a:r>
            <a:r>
              <a:rPr lang="en-US" dirty="0">
                <a:solidFill>
                  <a:schemeClr val="accent1"/>
                </a:solidFill>
              </a:rPr>
              <a:t>Structured data files stored in CSV format, commonly used for exporting and importing data between systems. These files often contain information such as sales transactions, customer details, and product data.</a:t>
            </a:r>
          </a:p>
          <a:p>
            <a:endParaRPr lang="en-US" dirty="0">
              <a:solidFill>
                <a:schemeClr val="accent1"/>
              </a:solidFill>
            </a:endParaRPr>
          </a:p>
          <a:p>
            <a:r>
              <a:rPr lang="en-US" b="1" dirty="0">
                <a:solidFill>
                  <a:schemeClr val="accent1"/>
                </a:solidFill>
              </a:rPr>
              <a:t>Databases: </a:t>
            </a:r>
            <a:r>
              <a:rPr lang="en-US" dirty="0">
                <a:solidFill>
                  <a:schemeClr val="accent1"/>
                </a:solidFill>
              </a:rPr>
              <a:t>Various types of databases, including relational databases (like MySQL, PostgreSQL, and SQL Server) and NoSQL databases (such as MongoDB and Cassandra), which serve as repositories for structured and unstructured data. These databases might contain customer information, product catalogs, and transactional data.</a:t>
            </a:r>
          </a:p>
          <a:p>
            <a:endParaRPr lang="en-US" dirty="0">
              <a:solidFill>
                <a:schemeClr val="accent1"/>
              </a:solidFill>
            </a:endParaRPr>
          </a:p>
          <a:p>
            <a:r>
              <a:rPr lang="en-US" b="1" dirty="0">
                <a:solidFill>
                  <a:schemeClr val="accent1"/>
                </a:solidFill>
              </a:rPr>
              <a:t>APIs (Application Programming Interfaces): </a:t>
            </a:r>
            <a:r>
              <a:rPr lang="en-US" dirty="0">
                <a:solidFill>
                  <a:schemeClr val="accent1"/>
                </a:solidFill>
              </a:rPr>
              <a:t>Interfaces that enable the interaction between different software applications, providing access to data from external sources such as web services, social media platforms, and third-party applications.</a:t>
            </a:r>
          </a:p>
          <a:p>
            <a:endParaRPr lang="en-US" dirty="0">
              <a:solidFill>
                <a:schemeClr val="accent1"/>
              </a:solidFill>
            </a:endParaRPr>
          </a:p>
        </p:txBody>
      </p:sp>
    </p:spTree>
    <p:extLst>
      <p:ext uri="{BB962C8B-B14F-4D97-AF65-F5344CB8AC3E}">
        <p14:creationId xmlns:p14="http://schemas.microsoft.com/office/powerpoint/2010/main" val="30418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a:extLst>
              <a:ext uri="{FF2B5EF4-FFF2-40B4-BE49-F238E27FC236}">
                <a16:creationId xmlns:a16="http://schemas.microsoft.com/office/drawing/2014/main" id="{2B2E8E63-E60D-4A16-A132-55D4C680ACCA}"/>
              </a:ext>
            </a:extLst>
          </p:cNvPr>
          <p:cNvSpPr/>
          <p:nvPr/>
        </p:nvSpPr>
        <p:spPr>
          <a:xfrm>
            <a:off x="2428142" y="422910"/>
            <a:ext cx="826516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IN" altLang="zh-CN" sz="3600" b="1" dirty="0">
                <a:latin typeface="+mj-lt"/>
                <a:ea typeface="Open Sans" panose="020B0606030504020204" charset="0"/>
                <a:cs typeface="+mn-ea"/>
                <a:sym typeface="Arial" panose="020B0604020202020204" pitchFamily="34" charset="0"/>
              </a:rPr>
              <a:t> SQL CODE FOR STAGING TABLES</a:t>
            </a:r>
            <a:endParaRPr lang="zh-CN" altLang="en-US" sz="3600" b="1" dirty="0">
              <a:latin typeface="+mj-lt"/>
              <a:ea typeface="Open Sans" panose="020B0606030504020204" charset="0"/>
              <a:cs typeface="+mn-ea"/>
              <a:sym typeface="Arial" panose="020B0604020202020204" pitchFamily="34" charset="0"/>
            </a:endParaRPr>
          </a:p>
        </p:txBody>
      </p:sp>
      <p:sp>
        <p:nvSpPr>
          <p:cNvPr id="8" name="Text Box 1">
            <a:extLst>
              <a:ext uri="{FF2B5EF4-FFF2-40B4-BE49-F238E27FC236}">
                <a16:creationId xmlns:a16="http://schemas.microsoft.com/office/drawing/2014/main" id="{BB552C71-CBE8-4A78-A56B-A3C4ADEDCCDB}"/>
              </a:ext>
            </a:extLst>
          </p:cNvPr>
          <p:cNvSpPr txBox="1"/>
          <p:nvPr/>
        </p:nvSpPr>
        <p:spPr>
          <a:xfrm>
            <a:off x="837828" y="1872926"/>
            <a:ext cx="3878320" cy="3150235"/>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CREATE TABLE </a:t>
            </a:r>
            <a:r>
              <a:rPr lang="en-US" sz="1600" dirty="0" err="1"/>
              <a:t>staging_sales</a:t>
            </a:r>
            <a:r>
              <a:rPr lang="en-US" sz="1600" dirty="0"/>
              <a:t> (</a:t>
            </a:r>
          </a:p>
          <a:p>
            <a:r>
              <a:rPr lang="en-US" sz="1600" dirty="0"/>
              <a:t>    </a:t>
            </a:r>
            <a:r>
              <a:rPr lang="en-US" sz="1600" dirty="0" err="1"/>
              <a:t>sales_id</a:t>
            </a:r>
            <a:r>
              <a:rPr lang="en-US" sz="1600" dirty="0"/>
              <a:t> INT,</a:t>
            </a:r>
          </a:p>
          <a:p>
            <a:r>
              <a:rPr lang="en-US" sz="1600" dirty="0"/>
              <a:t>    </a:t>
            </a:r>
            <a:r>
              <a:rPr lang="en-US" sz="1600" dirty="0" err="1"/>
              <a:t>date_id</a:t>
            </a:r>
            <a:r>
              <a:rPr lang="en-US" sz="1600" dirty="0"/>
              <a:t> INT,</a:t>
            </a:r>
          </a:p>
          <a:p>
            <a:r>
              <a:rPr lang="en-US" sz="1600" dirty="0"/>
              <a:t>    </a:t>
            </a:r>
            <a:r>
              <a:rPr lang="en-US" sz="1600" dirty="0" err="1"/>
              <a:t>product_id</a:t>
            </a:r>
            <a:r>
              <a:rPr lang="en-US" sz="1600" dirty="0"/>
              <a:t> INT,</a:t>
            </a:r>
          </a:p>
          <a:p>
            <a:r>
              <a:rPr lang="en-US" sz="1600" dirty="0"/>
              <a:t>    </a:t>
            </a:r>
            <a:r>
              <a:rPr lang="en-US" sz="1600" dirty="0" err="1"/>
              <a:t>customer_id</a:t>
            </a:r>
            <a:r>
              <a:rPr lang="en-US" sz="1600" dirty="0"/>
              <a:t> INT,</a:t>
            </a:r>
          </a:p>
          <a:p>
            <a:r>
              <a:rPr lang="en-US" sz="1600" dirty="0"/>
              <a:t>    </a:t>
            </a:r>
            <a:r>
              <a:rPr lang="en-US" sz="1600" dirty="0" err="1"/>
              <a:t>quantity_sold</a:t>
            </a:r>
            <a:r>
              <a:rPr lang="en-US" sz="1600" dirty="0"/>
              <a:t> INT,</a:t>
            </a:r>
          </a:p>
          <a:p>
            <a:r>
              <a:rPr lang="en-US" sz="1600" dirty="0"/>
              <a:t>    </a:t>
            </a:r>
            <a:r>
              <a:rPr lang="en-US" sz="1600" dirty="0" err="1"/>
              <a:t>total_amount</a:t>
            </a:r>
            <a:r>
              <a:rPr lang="en-US" sz="1600" dirty="0"/>
              <a:t> DECIMAL(10, 2),</a:t>
            </a:r>
          </a:p>
          <a:p>
            <a:r>
              <a:rPr lang="en-US" sz="1600" dirty="0"/>
              <a:t>    -- Additional columns as needed</a:t>
            </a:r>
          </a:p>
          <a:p>
            <a:r>
              <a:rPr lang="en-US" sz="1600" dirty="0"/>
              <a:t>);</a:t>
            </a:r>
          </a:p>
        </p:txBody>
      </p:sp>
      <p:sp>
        <p:nvSpPr>
          <p:cNvPr id="10" name="Rectangle 9">
            <a:extLst>
              <a:ext uri="{FF2B5EF4-FFF2-40B4-BE49-F238E27FC236}">
                <a16:creationId xmlns:a16="http://schemas.microsoft.com/office/drawing/2014/main" id="{A2DF76BB-9472-4D44-BCB1-94DE48ACD525}"/>
              </a:ext>
            </a:extLst>
          </p:cNvPr>
          <p:cNvSpPr/>
          <p:nvPr/>
        </p:nvSpPr>
        <p:spPr>
          <a:xfrm>
            <a:off x="916323" y="1213420"/>
            <a:ext cx="2927932"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1</a:t>
            </a:r>
            <a:r>
              <a:rPr lang="en-IN" sz="1600" dirty="0">
                <a:solidFill>
                  <a:schemeClr val="accent1">
                    <a:lumMod val="75000"/>
                  </a:schemeClr>
                </a:solidFill>
              </a:rPr>
              <a:t>.Creating staging table for sales data:</a:t>
            </a:r>
          </a:p>
        </p:txBody>
      </p:sp>
      <p:sp>
        <p:nvSpPr>
          <p:cNvPr id="11" name="Rectangle 10">
            <a:extLst>
              <a:ext uri="{FF2B5EF4-FFF2-40B4-BE49-F238E27FC236}">
                <a16:creationId xmlns:a16="http://schemas.microsoft.com/office/drawing/2014/main" id="{1DB38FC9-787B-4917-B58E-BD150310A320}"/>
              </a:ext>
            </a:extLst>
          </p:cNvPr>
          <p:cNvSpPr/>
          <p:nvPr/>
        </p:nvSpPr>
        <p:spPr>
          <a:xfrm>
            <a:off x="4101241" y="1213420"/>
            <a:ext cx="3591676"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 2.</a:t>
            </a:r>
            <a:r>
              <a:rPr lang="en-US" sz="1600" dirty="0">
                <a:solidFill>
                  <a:schemeClr val="accent1">
                    <a:lumMod val="75000"/>
                  </a:schemeClr>
                </a:solidFill>
              </a:rPr>
              <a:t>Creating staging table for customer data:</a:t>
            </a:r>
            <a:endParaRPr lang="en-IN" sz="1600" dirty="0">
              <a:solidFill>
                <a:schemeClr val="accent1">
                  <a:lumMod val="75000"/>
                </a:schemeClr>
              </a:solidFill>
            </a:endParaRPr>
          </a:p>
        </p:txBody>
      </p:sp>
      <p:sp>
        <p:nvSpPr>
          <p:cNvPr id="12" name="Rectangle 11">
            <a:extLst>
              <a:ext uri="{FF2B5EF4-FFF2-40B4-BE49-F238E27FC236}">
                <a16:creationId xmlns:a16="http://schemas.microsoft.com/office/drawing/2014/main" id="{D2B04BEF-0902-4CCE-A325-1A0BAA8E1FE9}"/>
              </a:ext>
            </a:extLst>
          </p:cNvPr>
          <p:cNvSpPr/>
          <p:nvPr/>
        </p:nvSpPr>
        <p:spPr>
          <a:xfrm>
            <a:off x="4091163" y="1872926"/>
            <a:ext cx="3772930"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CREATE TABLE </a:t>
            </a:r>
            <a:r>
              <a:rPr lang="en-US" sz="1600" dirty="0" err="1"/>
              <a:t>staging_products</a:t>
            </a:r>
            <a:r>
              <a:rPr lang="en-US" sz="1600" dirty="0"/>
              <a:t> (</a:t>
            </a:r>
          </a:p>
          <a:p>
            <a:r>
              <a:rPr lang="en-US" sz="1600" dirty="0"/>
              <a:t>    </a:t>
            </a:r>
            <a:r>
              <a:rPr lang="en-US" sz="1600" dirty="0" err="1"/>
              <a:t>product_id</a:t>
            </a:r>
            <a:r>
              <a:rPr lang="en-US" sz="1600" dirty="0"/>
              <a:t> INT,</a:t>
            </a:r>
          </a:p>
          <a:p>
            <a:r>
              <a:rPr lang="en-US" sz="1600" dirty="0"/>
              <a:t>    </a:t>
            </a:r>
            <a:r>
              <a:rPr lang="en-US" sz="1600" dirty="0" err="1"/>
              <a:t>product_name</a:t>
            </a:r>
            <a:r>
              <a:rPr lang="en-US" sz="1600" dirty="0"/>
              <a:t> VARCHAR(255),</a:t>
            </a:r>
          </a:p>
          <a:p>
            <a:r>
              <a:rPr lang="en-US" sz="1600" dirty="0"/>
              <a:t>    category VARCHAR(100),</a:t>
            </a:r>
          </a:p>
          <a:p>
            <a:r>
              <a:rPr lang="en-US" sz="1600" dirty="0"/>
              <a:t>    -- Additional columns as needed</a:t>
            </a:r>
          </a:p>
          <a:p>
            <a:r>
              <a:rPr lang="en-US" sz="1600" dirty="0"/>
              <a:t>);</a:t>
            </a:r>
            <a:endParaRPr lang="en-IN" sz="1600" dirty="0"/>
          </a:p>
        </p:txBody>
      </p:sp>
      <p:sp>
        <p:nvSpPr>
          <p:cNvPr id="13" name="Rectangle 12">
            <a:extLst>
              <a:ext uri="{FF2B5EF4-FFF2-40B4-BE49-F238E27FC236}">
                <a16:creationId xmlns:a16="http://schemas.microsoft.com/office/drawing/2014/main" id="{033649B3-B8BE-48CF-9AF5-7E2CD2C18C1B}"/>
              </a:ext>
            </a:extLst>
          </p:cNvPr>
          <p:cNvSpPr/>
          <p:nvPr/>
        </p:nvSpPr>
        <p:spPr>
          <a:xfrm>
            <a:off x="7864093" y="1213419"/>
            <a:ext cx="3685652"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3.</a:t>
            </a:r>
            <a:r>
              <a:rPr lang="en-IN" sz="1600" dirty="0">
                <a:solidFill>
                  <a:schemeClr val="accent1">
                    <a:lumMod val="75000"/>
                  </a:schemeClr>
                </a:solidFill>
              </a:rPr>
              <a:t>Creating staging table for customer data:</a:t>
            </a:r>
          </a:p>
        </p:txBody>
      </p:sp>
      <p:sp>
        <p:nvSpPr>
          <p:cNvPr id="14" name="Rectangle 13">
            <a:extLst>
              <a:ext uri="{FF2B5EF4-FFF2-40B4-BE49-F238E27FC236}">
                <a16:creationId xmlns:a16="http://schemas.microsoft.com/office/drawing/2014/main" id="{8FB02B09-70CC-4D82-940E-862A500C0DB4}"/>
              </a:ext>
            </a:extLst>
          </p:cNvPr>
          <p:cNvSpPr/>
          <p:nvPr/>
        </p:nvSpPr>
        <p:spPr>
          <a:xfrm>
            <a:off x="7864093" y="1798194"/>
            <a:ext cx="4075280"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CREATE TABLE </a:t>
            </a:r>
            <a:r>
              <a:rPr lang="en-IN" sz="1600" dirty="0" err="1"/>
              <a:t>staging_customers</a:t>
            </a:r>
            <a:r>
              <a:rPr lang="en-IN" sz="1600" dirty="0"/>
              <a:t> (</a:t>
            </a:r>
          </a:p>
          <a:p>
            <a:r>
              <a:rPr lang="en-IN" sz="1600" dirty="0"/>
              <a:t>    </a:t>
            </a:r>
            <a:r>
              <a:rPr lang="en-IN" sz="1600" dirty="0" err="1"/>
              <a:t>customer_id</a:t>
            </a:r>
            <a:r>
              <a:rPr lang="en-IN" sz="1600" dirty="0"/>
              <a:t> INT,</a:t>
            </a:r>
          </a:p>
          <a:p>
            <a:r>
              <a:rPr lang="en-IN" sz="1600" dirty="0"/>
              <a:t>    </a:t>
            </a:r>
            <a:r>
              <a:rPr lang="en-IN" sz="1600" dirty="0" err="1"/>
              <a:t>customer_name</a:t>
            </a:r>
            <a:r>
              <a:rPr lang="en-IN" sz="1600" dirty="0"/>
              <a:t> VARCHAR(255),</a:t>
            </a:r>
          </a:p>
          <a:p>
            <a:r>
              <a:rPr lang="en-IN" sz="1600" dirty="0"/>
              <a:t>    address VARCHAR(255),</a:t>
            </a:r>
          </a:p>
          <a:p>
            <a:r>
              <a:rPr lang="en-IN" sz="1600" dirty="0"/>
              <a:t>    -- Additional columns as needed</a:t>
            </a:r>
          </a:p>
          <a:p>
            <a:r>
              <a:rPr lang="en-IN" sz="1600" dirty="0"/>
              <a:t>);</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F032C-FAC5-4778-A7B7-C4E1FD011505}"/>
              </a:ext>
            </a:extLst>
          </p:cNvPr>
          <p:cNvSpPr/>
          <p:nvPr/>
        </p:nvSpPr>
        <p:spPr>
          <a:xfrm>
            <a:off x="1125860" y="210026"/>
            <a:ext cx="7234353" cy="646331"/>
          </a:xfrm>
          <a:prstGeom prst="rect">
            <a:avLst/>
          </a:prstGeom>
        </p:spPr>
        <p:txBody>
          <a:bodyPr wrap="none">
            <a:spAutoFit/>
          </a:bodyPr>
          <a:lstStyle/>
          <a:p>
            <a:r>
              <a:rPr lang="en-US" sz="3600" b="1" dirty="0"/>
              <a:t>INTEGRATING DATA FROM CSV FILES:</a:t>
            </a:r>
          </a:p>
        </p:txBody>
      </p:sp>
      <p:sp>
        <p:nvSpPr>
          <p:cNvPr id="3" name="Rectangle 2">
            <a:extLst>
              <a:ext uri="{FF2B5EF4-FFF2-40B4-BE49-F238E27FC236}">
                <a16:creationId xmlns:a16="http://schemas.microsoft.com/office/drawing/2014/main" id="{44311E14-E53D-423F-86EF-7D94331B964F}"/>
              </a:ext>
            </a:extLst>
          </p:cNvPr>
          <p:cNvSpPr/>
          <p:nvPr/>
        </p:nvSpPr>
        <p:spPr>
          <a:xfrm>
            <a:off x="1413892" y="856357"/>
            <a:ext cx="9937104" cy="5632311"/>
          </a:xfrm>
          <a:prstGeom prst="rect">
            <a:avLst/>
          </a:prstGeom>
        </p:spPr>
        <p:txBody>
          <a:bodyPr wrap="square">
            <a:spAutoFit/>
          </a:bodyPr>
          <a:lstStyle/>
          <a:p>
            <a:r>
              <a:rPr lang="en-IN" dirty="0">
                <a:solidFill>
                  <a:schemeClr val="accent1"/>
                </a:solidFill>
              </a:rPr>
              <a:t>Integrating data from CSV files into a data warehouse involves the process of pre processing, loading, and mapping the data to the appropriate tables within the data warehouse. </a:t>
            </a:r>
          </a:p>
          <a:p>
            <a:endParaRPr lang="en-IN" dirty="0">
              <a:solidFill>
                <a:schemeClr val="accent1"/>
              </a:solidFill>
            </a:endParaRPr>
          </a:p>
          <a:p>
            <a:r>
              <a:rPr lang="en-IN" dirty="0">
                <a:solidFill>
                  <a:schemeClr val="accent1"/>
                </a:solidFill>
              </a:rPr>
              <a:t>Firstly, the CSV data is validated and cleaned to ensure accuracy and consistency. Subsequently, a staging table is created in the data warehouse to hold the CSV data temporarily.</a:t>
            </a:r>
          </a:p>
          <a:p>
            <a:endParaRPr lang="en-IN" dirty="0">
              <a:solidFill>
                <a:schemeClr val="accent1"/>
              </a:solidFill>
            </a:endParaRPr>
          </a:p>
          <a:p>
            <a:r>
              <a:rPr lang="en-IN" dirty="0">
                <a:solidFill>
                  <a:schemeClr val="accent1"/>
                </a:solidFill>
              </a:rPr>
              <a:t> The data is then loaded into the staging table using specific SQL commands, followed by necessary transformations and formatting adjustments to align the data with the data warehouse schema.</a:t>
            </a:r>
          </a:p>
          <a:p>
            <a:endParaRPr lang="en-IN" dirty="0">
              <a:solidFill>
                <a:schemeClr val="accent1"/>
              </a:solidFill>
            </a:endParaRPr>
          </a:p>
          <a:p>
            <a:r>
              <a:rPr lang="en-IN" dirty="0">
                <a:solidFill>
                  <a:schemeClr val="accent1"/>
                </a:solidFill>
              </a:rPr>
              <a:t> Finally, the data is mapped to the corresponding tables within the data warehouse using SQL INSERT statements, ensuring that constraints are applied to maintain data integrity throughout the integration process.</a:t>
            </a:r>
          </a:p>
        </p:txBody>
      </p:sp>
    </p:spTree>
    <p:extLst>
      <p:ext uri="{BB962C8B-B14F-4D97-AF65-F5344CB8AC3E}">
        <p14:creationId xmlns:p14="http://schemas.microsoft.com/office/powerpoint/2010/main" val="234794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8EA4BF-334C-4AF8-ADE4-02A60E589971}"/>
              </a:ext>
            </a:extLst>
          </p:cNvPr>
          <p:cNvSpPr/>
          <p:nvPr/>
        </p:nvSpPr>
        <p:spPr>
          <a:xfrm>
            <a:off x="1125860" y="1628800"/>
            <a:ext cx="9649072" cy="3477875"/>
          </a:xfrm>
          <a:prstGeom prst="rect">
            <a:avLst/>
          </a:prstGeom>
        </p:spPr>
        <p:txBody>
          <a:bodyPr wrap="square">
            <a:spAutoFit/>
          </a:bodyPr>
          <a:lstStyle/>
          <a:p>
            <a:r>
              <a:rPr lang="en-US" sz="2000" dirty="0">
                <a:solidFill>
                  <a:schemeClr val="accent1"/>
                </a:solidFill>
              </a:rPr>
              <a:t>Mapping data to a data warehouse schema involves the process of aligning the structure and content of the source data with the corresponding tables and fields in the data warehouse. This process ensures that the data from various sources, such as CSV files or databases, can be accurately integrated into the appropriate tables within the data warehouse.</a:t>
            </a:r>
          </a:p>
          <a:p>
            <a:endParaRPr lang="en-US" sz="2000" dirty="0">
              <a:solidFill>
                <a:schemeClr val="accent1"/>
              </a:solidFill>
            </a:endParaRPr>
          </a:p>
          <a:p>
            <a:r>
              <a:rPr lang="en-US" sz="2000" dirty="0">
                <a:solidFill>
                  <a:schemeClr val="accent1"/>
                </a:solidFill>
              </a:rPr>
              <a:t> It requires identifying corresponding data elements in the source data and the data warehouse schema, ensuring that the data types, formats, and relationships match between the source and target. Effective mapping is crucial for maintaining data consistency and integrity, enabling smooth data integration and facilitating comprehensive and reliable analysis within the data warehouse environment.</a:t>
            </a:r>
            <a:endParaRPr lang="en-IN" sz="2000" dirty="0">
              <a:solidFill>
                <a:schemeClr val="accent1"/>
              </a:solidFill>
            </a:endParaRPr>
          </a:p>
        </p:txBody>
      </p:sp>
      <p:sp>
        <p:nvSpPr>
          <p:cNvPr id="3" name="Rectangle 2">
            <a:extLst>
              <a:ext uri="{FF2B5EF4-FFF2-40B4-BE49-F238E27FC236}">
                <a16:creationId xmlns:a16="http://schemas.microsoft.com/office/drawing/2014/main" id="{6101518A-6D0E-4F94-A3D2-06B4592AC86A}"/>
              </a:ext>
            </a:extLst>
          </p:cNvPr>
          <p:cNvSpPr/>
          <p:nvPr/>
        </p:nvSpPr>
        <p:spPr>
          <a:xfrm>
            <a:off x="1269876" y="548680"/>
            <a:ext cx="9302418" cy="646331"/>
          </a:xfrm>
          <a:prstGeom prst="rect">
            <a:avLst/>
          </a:prstGeom>
        </p:spPr>
        <p:txBody>
          <a:bodyPr wrap="none">
            <a:spAutoFit/>
          </a:bodyPr>
          <a:lstStyle/>
          <a:p>
            <a:r>
              <a:rPr lang="en-US" sz="3600" b="1" dirty="0"/>
              <a:t>MAPPING DATA TO DATA WAREHOUSE SCHEMA</a:t>
            </a:r>
            <a:endParaRPr lang="en-IN" sz="3600" dirty="0"/>
          </a:p>
        </p:txBody>
      </p:sp>
    </p:spTree>
    <p:extLst>
      <p:ext uri="{BB962C8B-B14F-4D97-AF65-F5344CB8AC3E}">
        <p14:creationId xmlns:p14="http://schemas.microsoft.com/office/powerpoint/2010/main" val="365005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CEB8E7-69B1-41CC-88E1-35E534FED96D}"/>
              </a:ext>
            </a:extLst>
          </p:cNvPr>
          <p:cNvSpPr/>
          <p:nvPr/>
        </p:nvSpPr>
        <p:spPr>
          <a:xfrm>
            <a:off x="1197868" y="404664"/>
            <a:ext cx="7056784" cy="646331"/>
          </a:xfrm>
          <a:prstGeom prst="rect">
            <a:avLst/>
          </a:prstGeom>
        </p:spPr>
        <p:txBody>
          <a:bodyPr wrap="square">
            <a:spAutoFit/>
          </a:bodyPr>
          <a:lstStyle/>
          <a:p>
            <a:r>
              <a:rPr lang="en-US" sz="3600" b="1" dirty="0"/>
              <a:t>DATA QUALITY AND CLEANSING:</a:t>
            </a:r>
          </a:p>
        </p:txBody>
      </p:sp>
      <p:sp>
        <p:nvSpPr>
          <p:cNvPr id="3" name="Text Box 6">
            <a:extLst>
              <a:ext uri="{FF2B5EF4-FFF2-40B4-BE49-F238E27FC236}">
                <a16:creationId xmlns:a16="http://schemas.microsoft.com/office/drawing/2014/main" id="{2AA4A2DB-AF16-42C0-AF29-82893251562D}"/>
              </a:ext>
            </a:extLst>
          </p:cNvPr>
          <p:cNvSpPr txBox="1"/>
          <p:nvPr/>
        </p:nvSpPr>
        <p:spPr>
          <a:xfrm>
            <a:off x="1311910" y="1315561"/>
            <a:ext cx="6096000" cy="39878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accent1"/>
                </a:solidFill>
                <a:sym typeface="+mn-ea"/>
              </a:rPr>
              <a:t>Data Quality :</a:t>
            </a:r>
          </a:p>
        </p:txBody>
      </p:sp>
      <p:sp>
        <p:nvSpPr>
          <p:cNvPr id="4" name="Text Box 7">
            <a:extLst>
              <a:ext uri="{FF2B5EF4-FFF2-40B4-BE49-F238E27FC236}">
                <a16:creationId xmlns:a16="http://schemas.microsoft.com/office/drawing/2014/main" id="{7F056FD2-8242-4692-9D18-07E6187EB722}"/>
              </a:ext>
            </a:extLst>
          </p:cNvPr>
          <p:cNvSpPr txBox="1"/>
          <p:nvPr/>
        </p:nvSpPr>
        <p:spPr>
          <a:xfrm>
            <a:off x="1311275" y="1805146"/>
            <a:ext cx="9566275" cy="92333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solidFill>
              </a:rPr>
              <a:t> Refers to the accuracy, completeness, and consistency of data. Ensuring high data quality involves maintaining data integrity, eliminating duplicates, and resolving inconsistencies within the dataset. It aims to guarantee that the data is reliable and suitable for analysis and decision-making processes.</a:t>
            </a:r>
          </a:p>
        </p:txBody>
      </p:sp>
      <p:sp>
        <p:nvSpPr>
          <p:cNvPr id="5" name="Text Box 9">
            <a:extLst>
              <a:ext uri="{FF2B5EF4-FFF2-40B4-BE49-F238E27FC236}">
                <a16:creationId xmlns:a16="http://schemas.microsoft.com/office/drawing/2014/main" id="{234A0819-D708-419F-926A-84434220F5AA}"/>
              </a:ext>
            </a:extLst>
          </p:cNvPr>
          <p:cNvSpPr txBox="1"/>
          <p:nvPr/>
        </p:nvSpPr>
        <p:spPr>
          <a:xfrm>
            <a:off x="1311275" y="3665000"/>
            <a:ext cx="8676005" cy="120032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solidFill>
              </a:rPr>
              <a:t>Involves the process of identifying and rectifying errors or inconsistencies within a dataset. It includes activities such as handling missing data, correcting inaccuracies, standardizing data formats, and removing duplicates. Data cleansing aims to enhance data quality and ensure that the dataset is uniform and consistent for effective analysis and reporting.</a:t>
            </a:r>
          </a:p>
        </p:txBody>
      </p:sp>
      <p:sp>
        <p:nvSpPr>
          <p:cNvPr id="6" name="Rectangle 5">
            <a:extLst>
              <a:ext uri="{FF2B5EF4-FFF2-40B4-BE49-F238E27FC236}">
                <a16:creationId xmlns:a16="http://schemas.microsoft.com/office/drawing/2014/main" id="{8A945870-9B8F-4D17-802D-32DB2A127522}"/>
              </a:ext>
            </a:extLst>
          </p:cNvPr>
          <p:cNvSpPr/>
          <p:nvPr/>
        </p:nvSpPr>
        <p:spPr>
          <a:xfrm>
            <a:off x="1311275" y="2996683"/>
            <a:ext cx="1915845" cy="400110"/>
          </a:xfrm>
          <a:prstGeom prst="rect">
            <a:avLst/>
          </a:prstGeom>
        </p:spPr>
        <p:txBody>
          <a:bodyPr wrap="none">
            <a:spAutoFit/>
          </a:bodyPr>
          <a:lstStyle/>
          <a:p>
            <a:r>
              <a:rPr lang="en-US" sz="2000" b="1" dirty="0">
                <a:solidFill>
                  <a:schemeClr val="accent1"/>
                </a:solidFill>
                <a:sym typeface="+mn-ea"/>
              </a:rPr>
              <a:t> Data cleansing :</a:t>
            </a:r>
          </a:p>
        </p:txBody>
      </p:sp>
    </p:spTree>
    <p:extLst>
      <p:ext uri="{BB962C8B-B14F-4D97-AF65-F5344CB8AC3E}">
        <p14:creationId xmlns:p14="http://schemas.microsoft.com/office/powerpoint/2010/main" val="141530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A690B5-DF43-4519-AAAF-3E332D6AB027}"/>
              </a:ext>
            </a:extLst>
          </p:cNvPr>
          <p:cNvSpPr/>
          <p:nvPr/>
        </p:nvSpPr>
        <p:spPr>
          <a:xfrm>
            <a:off x="981844" y="2090172"/>
            <a:ext cx="11062965" cy="2677656"/>
          </a:xfrm>
          <a:prstGeom prst="rect">
            <a:avLst/>
          </a:prstGeom>
        </p:spPr>
        <p:txBody>
          <a:bodyPr wrap="square">
            <a:spAutoFit/>
          </a:bodyPr>
          <a:lstStyle/>
          <a:p>
            <a:r>
              <a:rPr lang="en-US" dirty="0">
                <a:solidFill>
                  <a:schemeClr val="accent1"/>
                </a:solidFill>
              </a:rPr>
              <a:t>Performance optimization in IBM Cloud Warehouse focuses on enhancing the efficiency and responsiveness of the data warehouse system. This includes optimizing query performance through indexing, partitioning, and data caching techniques, as well as fine-tuning system configurations to accommodate varying workloads. Additionally, performance optimization involves monitoring system resources, identifying potential bottlenecks, and implementing measures to enhance system scalability and responsiveness, ensuring smooth and efficient data processing and analysis</a:t>
            </a:r>
            <a:endParaRPr lang="en-US" b="1" dirty="0">
              <a:solidFill>
                <a:schemeClr val="accent1"/>
              </a:solidFill>
            </a:endParaRPr>
          </a:p>
        </p:txBody>
      </p:sp>
      <p:sp>
        <p:nvSpPr>
          <p:cNvPr id="3" name="Rectangle 2">
            <a:extLst>
              <a:ext uri="{FF2B5EF4-FFF2-40B4-BE49-F238E27FC236}">
                <a16:creationId xmlns:a16="http://schemas.microsoft.com/office/drawing/2014/main" id="{C83E2E93-D02D-452F-B5ED-3945DF5A4DA4}"/>
              </a:ext>
            </a:extLst>
          </p:cNvPr>
          <p:cNvSpPr/>
          <p:nvPr/>
        </p:nvSpPr>
        <p:spPr>
          <a:xfrm>
            <a:off x="981844" y="1196752"/>
            <a:ext cx="7344816" cy="646331"/>
          </a:xfrm>
          <a:prstGeom prst="rect">
            <a:avLst/>
          </a:prstGeom>
        </p:spPr>
        <p:txBody>
          <a:bodyPr wrap="square">
            <a:spAutoFit/>
          </a:bodyPr>
          <a:lstStyle/>
          <a:p>
            <a:r>
              <a:rPr lang="en-US" sz="3600" b="1" dirty="0"/>
              <a:t>DATA WAREHOUSE  OPTIMIZATION</a:t>
            </a:r>
          </a:p>
        </p:txBody>
      </p:sp>
    </p:spTree>
    <p:extLst>
      <p:ext uri="{BB962C8B-B14F-4D97-AF65-F5344CB8AC3E}">
        <p14:creationId xmlns:p14="http://schemas.microsoft.com/office/powerpoint/2010/main" val="326924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A8F1A-0017-442D-9EF4-68447AD16F01}"/>
              </a:ext>
            </a:extLst>
          </p:cNvPr>
          <p:cNvSpPr/>
          <p:nvPr/>
        </p:nvSpPr>
        <p:spPr>
          <a:xfrm>
            <a:off x="1269876" y="404664"/>
            <a:ext cx="6261329" cy="646331"/>
          </a:xfrm>
          <a:prstGeom prst="rect">
            <a:avLst/>
          </a:prstGeom>
        </p:spPr>
        <p:txBody>
          <a:bodyPr wrap="none">
            <a:spAutoFit/>
          </a:bodyPr>
          <a:lstStyle/>
          <a:p>
            <a:r>
              <a:rPr lang="en-IN" sz="3600" dirty="0"/>
              <a:t>ETL IMPLEMENATION STRATEGY:</a:t>
            </a:r>
          </a:p>
        </p:txBody>
      </p:sp>
      <p:sp>
        <p:nvSpPr>
          <p:cNvPr id="3" name="Rectangle 2">
            <a:extLst>
              <a:ext uri="{FF2B5EF4-FFF2-40B4-BE49-F238E27FC236}">
                <a16:creationId xmlns:a16="http://schemas.microsoft.com/office/drawing/2014/main" id="{3C0757E3-18EF-4EA7-A1F2-BB5F18DB5C6E}"/>
              </a:ext>
            </a:extLst>
          </p:cNvPr>
          <p:cNvSpPr/>
          <p:nvPr/>
        </p:nvSpPr>
        <p:spPr>
          <a:xfrm>
            <a:off x="1341884" y="1124744"/>
            <a:ext cx="9887172" cy="4708981"/>
          </a:xfrm>
          <a:prstGeom prst="rect">
            <a:avLst/>
          </a:prstGeom>
        </p:spPr>
        <p:txBody>
          <a:bodyPr wrap="square">
            <a:spAutoFit/>
          </a:bodyPr>
          <a:lstStyle/>
          <a:p>
            <a:r>
              <a:rPr lang="en-IN" sz="2000" dirty="0">
                <a:solidFill>
                  <a:schemeClr val="accent1"/>
                </a:solidFill>
              </a:rPr>
              <a:t>Requirement Analysis and Data Profiling: Before initiating the ETL implementation, it is crucial to conduct a comprehensive analysis of the data requirements and perform data profiling to gain insights into the data structure, quality, and relationships. This step helps in understanding the data sources and defining the scope of the ETL process.</a:t>
            </a:r>
          </a:p>
          <a:p>
            <a:endParaRPr lang="en-IN" sz="2000" dirty="0">
              <a:solidFill>
                <a:schemeClr val="accent1"/>
              </a:solidFill>
            </a:endParaRPr>
          </a:p>
          <a:p>
            <a:r>
              <a:rPr lang="en-IN" sz="2000" dirty="0">
                <a:solidFill>
                  <a:schemeClr val="accent1"/>
                </a:solidFill>
              </a:rPr>
              <a:t>Selection of ETL Tools and Technologies: The next step involves the careful selection of appropriate ETL tools and technologies based on the specific project requirements. Evaluate the tools based on their capabilities for data extraction, transformation, and loading, as well as their scalability, compatibility with existing systems, and support for different data formats.</a:t>
            </a:r>
          </a:p>
          <a:p>
            <a:endParaRPr lang="en-IN" sz="2000" dirty="0">
              <a:solidFill>
                <a:schemeClr val="accent1"/>
              </a:solidFill>
            </a:endParaRPr>
          </a:p>
          <a:p>
            <a:r>
              <a:rPr lang="en-IN" sz="2000" dirty="0">
                <a:solidFill>
                  <a:schemeClr val="accent1"/>
                </a:solidFill>
              </a:rPr>
              <a:t>Development of ETL Workflows and Testing Procedures: Develop clear ETL workflows that define the sequence of data extraction, transformation, and loading. Implement robust testing procedures to validate the accuracy and integrity of the data throughout the ETL process. This includes unit testing, integration testing, and performance testing to ensure that the ETL workflows function seamlessly and deliver reliable results.</a:t>
            </a:r>
          </a:p>
        </p:txBody>
      </p:sp>
    </p:spTree>
    <p:extLst>
      <p:ext uri="{BB962C8B-B14F-4D97-AF65-F5344CB8AC3E}">
        <p14:creationId xmlns:p14="http://schemas.microsoft.com/office/powerpoint/2010/main" val="353835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C80E4F-A9AF-4F15-B32B-398B27BB4C62}"/>
              </a:ext>
            </a:extLst>
          </p:cNvPr>
          <p:cNvSpPr/>
          <p:nvPr/>
        </p:nvSpPr>
        <p:spPr>
          <a:xfrm>
            <a:off x="1197868" y="332656"/>
            <a:ext cx="5215915" cy="646331"/>
          </a:xfrm>
          <a:prstGeom prst="rect">
            <a:avLst/>
          </a:prstGeom>
        </p:spPr>
        <p:txBody>
          <a:bodyPr wrap="none">
            <a:spAutoFit/>
          </a:bodyPr>
          <a:lstStyle/>
          <a:p>
            <a:r>
              <a:rPr lang="en-IN" sz="3600" b="1" dirty="0"/>
              <a:t>ETL PROCESSES IN ACTION</a:t>
            </a:r>
          </a:p>
        </p:txBody>
      </p:sp>
      <p:sp>
        <p:nvSpPr>
          <p:cNvPr id="3" name="Rectangle 2">
            <a:extLst>
              <a:ext uri="{FF2B5EF4-FFF2-40B4-BE49-F238E27FC236}">
                <a16:creationId xmlns:a16="http://schemas.microsoft.com/office/drawing/2014/main" id="{6F198918-69AA-4D3B-AAD9-96A539BE27C1}"/>
              </a:ext>
            </a:extLst>
          </p:cNvPr>
          <p:cNvSpPr/>
          <p:nvPr/>
        </p:nvSpPr>
        <p:spPr>
          <a:xfrm>
            <a:off x="1163223" y="965729"/>
            <a:ext cx="10369152" cy="5262979"/>
          </a:xfrm>
          <a:prstGeom prst="rect">
            <a:avLst/>
          </a:prstGeom>
        </p:spPr>
        <p:txBody>
          <a:bodyPr wrap="square">
            <a:spAutoFit/>
          </a:bodyPr>
          <a:lstStyle/>
          <a:p>
            <a:r>
              <a:rPr lang="en-IN" dirty="0">
                <a:solidFill>
                  <a:schemeClr val="accent1"/>
                </a:solidFill>
              </a:rPr>
              <a:t>The ETL process begins with data extraction from various source systems, such as databases, applications, or files. The extracted data is then transformed to meet the specific requirements of the data warehouse. This transformation may involve data cleaning, standardization, aggregation, or other operations that ensure data consistency and quality. Finally, the processed data is loaded into the data warehouse, making it readily available for analysis and reporting.</a:t>
            </a:r>
          </a:p>
          <a:p>
            <a:endParaRPr lang="en-IN" dirty="0">
              <a:solidFill>
                <a:schemeClr val="accent1"/>
              </a:solidFill>
            </a:endParaRPr>
          </a:p>
          <a:p>
            <a:r>
              <a:rPr lang="en-IN" dirty="0">
                <a:solidFill>
                  <a:schemeClr val="accent1"/>
                </a:solidFill>
              </a:rPr>
              <a:t>ETL processes are often implemented using specialized tools and technologies that automate the extraction, transformation, and loading tasks. These tools enable data engineers to define complex ETL workflows, manage data dependencies, and monitor the entire process for any potential issues. By incorporating robust ETL processes, organizations can maintain a centralized and consistent data repository, facilitating comprehensive data analysis and informed decision-making.</a:t>
            </a:r>
          </a:p>
        </p:txBody>
      </p:sp>
    </p:spTree>
    <p:extLst>
      <p:ext uri="{BB962C8B-B14F-4D97-AF65-F5344CB8AC3E}">
        <p14:creationId xmlns:p14="http://schemas.microsoft.com/office/powerpoint/2010/main" val="213652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B13A84-AD15-4450-A1C8-7A1CA3F65488}"/>
              </a:ext>
            </a:extLst>
          </p:cNvPr>
          <p:cNvSpPr/>
          <p:nvPr/>
        </p:nvSpPr>
        <p:spPr>
          <a:xfrm>
            <a:off x="1246854" y="553318"/>
            <a:ext cx="10369152" cy="6001643"/>
          </a:xfrm>
          <a:prstGeom prst="rect">
            <a:avLst/>
          </a:prstGeom>
        </p:spPr>
        <p:txBody>
          <a:bodyPr wrap="square">
            <a:spAutoFit/>
          </a:bodyPr>
          <a:lstStyle/>
          <a:p>
            <a:endParaRPr lang="en-IN" dirty="0">
              <a:solidFill>
                <a:schemeClr val="accent1"/>
              </a:solidFill>
            </a:endParaRPr>
          </a:p>
          <a:p>
            <a:r>
              <a:rPr lang="en-IN" dirty="0">
                <a:solidFill>
                  <a:schemeClr val="accent1">
                    <a:lumMod val="75000"/>
                  </a:schemeClr>
                </a:solidFill>
              </a:rPr>
              <a:t>The project "Implementing a Scalable Data Warehousing Solution with IBM Cloud Db2 Warehouse" aims to address the growing need for efficient and adaptable data management in contemporary enterprises. With data volumes expanding rapidly, the significance of a scalable and secure data warehousing solution cannot be overstated. Leveraging the capabilities of IBM Cloud Db2 Warehouse, this project </a:t>
            </a:r>
            <a:r>
              <a:rPr lang="en-IN" dirty="0" err="1">
                <a:solidFill>
                  <a:schemeClr val="accent1">
                    <a:lumMod val="75000"/>
                  </a:schemeClr>
                </a:solidFill>
              </a:rPr>
              <a:t>endeavors</a:t>
            </a:r>
            <a:r>
              <a:rPr lang="en-IN" dirty="0">
                <a:solidFill>
                  <a:schemeClr val="accent1">
                    <a:lumMod val="75000"/>
                  </a:schemeClr>
                </a:solidFill>
              </a:rPr>
              <a:t> to establish a robust infrastructure that not only facilitates seamless data ingestion, storage, and retrieval but also ensures the implementation of comprehensive security measures to safeguard sensitive information. </a:t>
            </a:r>
          </a:p>
          <a:p>
            <a:r>
              <a:rPr lang="en-IN" dirty="0">
                <a:solidFill>
                  <a:schemeClr val="accent1">
                    <a:lumMod val="75000"/>
                  </a:schemeClr>
                </a:solidFill>
              </a:rPr>
              <a:t>By integrating advanced analytics and reporting functionalities, the project aims to enable data-driven decision-making, fostering a culture of informed and strategic business practices. Through a well-structured and step-by-step approach, this project aims to provide a blueprint for organizations looking to optimize their data management capabilities and leverage the potential of cloud-based data warehousing solutions.</a:t>
            </a:r>
          </a:p>
        </p:txBody>
      </p:sp>
      <p:sp>
        <p:nvSpPr>
          <p:cNvPr id="3" name="Rectangle 2">
            <a:extLst>
              <a:ext uri="{FF2B5EF4-FFF2-40B4-BE49-F238E27FC236}">
                <a16:creationId xmlns:a16="http://schemas.microsoft.com/office/drawing/2014/main" id="{59E34C50-846B-44F2-98F2-E8DD1EE4D61A}"/>
              </a:ext>
            </a:extLst>
          </p:cNvPr>
          <p:cNvSpPr/>
          <p:nvPr/>
        </p:nvSpPr>
        <p:spPr>
          <a:xfrm>
            <a:off x="1269876" y="303039"/>
            <a:ext cx="6092825" cy="646331"/>
          </a:xfrm>
          <a:prstGeom prst="rect">
            <a:avLst/>
          </a:prstGeom>
        </p:spPr>
        <p:txBody>
          <a:bodyPr>
            <a:spAutoFit/>
          </a:bodyPr>
          <a:lstStyle/>
          <a:p>
            <a:r>
              <a:rPr lang="en-US" sz="3600" dirty="0"/>
              <a:t>INTRODUCTION:</a:t>
            </a:r>
            <a:endParaRPr lang="en-IN" sz="3600" dirty="0"/>
          </a:p>
        </p:txBody>
      </p:sp>
    </p:spTree>
    <p:extLst>
      <p:ext uri="{BB962C8B-B14F-4D97-AF65-F5344CB8AC3E}">
        <p14:creationId xmlns:p14="http://schemas.microsoft.com/office/powerpoint/2010/main" val="20495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3A5616-FFF5-4B79-9E90-5BEED1266734}"/>
              </a:ext>
            </a:extLst>
          </p:cNvPr>
          <p:cNvSpPr/>
          <p:nvPr/>
        </p:nvSpPr>
        <p:spPr>
          <a:xfrm>
            <a:off x="1125860" y="332656"/>
            <a:ext cx="5864491" cy="646331"/>
          </a:xfrm>
          <a:prstGeom prst="rect">
            <a:avLst/>
          </a:prstGeom>
        </p:spPr>
        <p:txBody>
          <a:bodyPr wrap="none">
            <a:spAutoFit/>
          </a:bodyPr>
          <a:lstStyle/>
          <a:p>
            <a:pPr lvl="0"/>
            <a:r>
              <a:rPr lang="en-IN" sz="3600" dirty="0"/>
              <a:t>DATA WAREHOUSE OVERVIEW</a:t>
            </a:r>
          </a:p>
        </p:txBody>
      </p:sp>
      <p:sp>
        <p:nvSpPr>
          <p:cNvPr id="3" name="Google Shape;258;p29">
            <a:extLst>
              <a:ext uri="{FF2B5EF4-FFF2-40B4-BE49-F238E27FC236}">
                <a16:creationId xmlns:a16="http://schemas.microsoft.com/office/drawing/2014/main" id="{ACA28389-92EE-4C27-B9B3-02F2336FB09F}"/>
              </a:ext>
            </a:extLst>
          </p:cNvPr>
          <p:cNvSpPr txBox="1">
            <a:spLocks noGrp="1"/>
          </p:cNvSpPr>
          <p:nvPr/>
        </p:nvSpPr>
        <p:spPr>
          <a:xfrm>
            <a:off x="1125860" y="1197930"/>
            <a:ext cx="328943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lbert Sans"/>
              <a:buNone/>
              <a:defRPr sz="2400" b="1" i="0" u="none" strike="noStrike" cap="none">
                <a:solidFill>
                  <a:schemeClr val="accent3"/>
                </a:solidFill>
                <a:latin typeface="Manrope"/>
                <a:ea typeface="Manrope"/>
                <a:cs typeface="Manrope"/>
                <a:sym typeface="Manrope"/>
              </a:defRPr>
            </a:lvl1pPr>
            <a:lvl2pPr marR="0" lvl="1"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9pPr>
          </a:lstStyle>
          <a:p>
            <a:pPr lvl="0"/>
            <a:r>
              <a:rPr lang="en-IN" dirty="0">
                <a:solidFill>
                  <a:schemeClr val="tx1"/>
                </a:solidFill>
              </a:rPr>
              <a:t>Centralized Repository:</a:t>
            </a:r>
            <a:endParaRPr dirty="0">
              <a:solidFill>
                <a:schemeClr val="tx1"/>
              </a:solidFill>
            </a:endParaRPr>
          </a:p>
        </p:txBody>
      </p:sp>
      <p:sp>
        <p:nvSpPr>
          <p:cNvPr id="4" name="Google Shape;259;p29">
            <a:extLst>
              <a:ext uri="{FF2B5EF4-FFF2-40B4-BE49-F238E27FC236}">
                <a16:creationId xmlns:a16="http://schemas.microsoft.com/office/drawing/2014/main" id="{00A36BAA-919F-44EA-AAC7-9EF36A8D2A0F}"/>
              </a:ext>
            </a:extLst>
          </p:cNvPr>
          <p:cNvSpPr txBox="1">
            <a:spLocks noGrp="1"/>
          </p:cNvSpPr>
          <p:nvPr/>
        </p:nvSpPr>
        <p:spPr>
          <a:xfrm>
            <a:off x="1171054" y="1725630"/>
            <a:ext cx="3555206" cy="27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100"/>
              <a:buFont typeface="Manrope Medium"/>
              <a:buNone/>
              <a:defRPr sz="1100" b="0" i="0" u="none" strike="noStrike" cap="none">
                <a:solidFill>
                  <a:srgbClr val="12101F"/>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1600"/>
              </a:spcBef>
              <a:spcAft>
                <a:spcPts val="160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9pPr>
          </a:lstStyle>
          <a:p>
            <a:pPr marL="0" lvl="0" indent="0"/>
            <a:r>
              <a:rPr lang="en-US" sz="1600" dirty="0">
                <a:solidFill>
                  <a:schemeClr val="accent1"/>
                </a:solidFill>
              </a:rPr>
              <a:t>A data warehouse serves as a centralized repository for storing large volumes of structured and unstructured data collected from various sources within an organization. It facilitates the efficient management and analysis of historical and current data to support strategic decision-making.</a:t>
            </a:r>
            <a:endParaRPr sz="1600" dirty="0">
              <a:solidFill>
                <a:schemeClr val="accent1"/>
              </a:solidFill>
            </a:endParaRPr>
          </a:p>
        </p:txBody>
      </p:sp>
      <p:sp>
        <p:nvSpPr>
          <p:cNvPr id="5" name="Google Shape;260;p29">
            <a:extLst>
              <a:ext uri="{FF2B5EF4-FFF2-40B4-BE49-F238E27FC236}">
                <a16:creationId xmlns:a16="http://schemas.microsoft.com/office/drawing/2014/main" id="{8CF78E16-BE95-476F-8CC6-763F903ACECD}"/>
              </a:ext>
            </a:extLst>
          </p:cNvPr>
          <p:cNvSpPr txBox="1">
            <a:spLocks noGrp="1"/>
          </p:cNvSpPr>
          <p:nvPr/>
        </p:nvSpPr>
        <p:spPr>
          <a:xfrm>
            <a:off x="5446340" y="1197930"/>
            <a:ext cx="3338432"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lbert Sans"/>
              <a:buNone/>
              <a:defRPr sz="2400" b="1" i="0" u="none" strike="noStrike" cap="none">
                <a:solidFill>
                  <a:schemeClr val="accent3"/>
                </a:solidFill>
                <a:latin typeface="Manrope"/>
                <a:ea typeface="Manrope"/>
                <a:cs typeface="Manrope"/>
                <a:sym typeface="Manrope"/>
              </a:defRPr>
            </a:lvl1pPr>
            <a:lvl2pPr marR="0" lvl="1"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400"/>
              <a:buFont typeface="Albert Sans"/>
              <a:buNone/>
              <a:defRPr sz="2400" b="1" i="0" u="none" strike="noStrike" cap="none">
                <a:solidFill>
                  <a:schemeClr val="dk1"/>
                </a:solidFill>
                <a:latin typeface="Albert Sans"/>
                <a:ea typeface="Albert Sans"/>
                <a:cs typeface="Albert Sans"/>
                <a:sym typeface="Albert Sans"/>
              </a:defRPr>
            </a:lvl9pPr>
          </a:lstStyle>
          <a:p>
            <a:pPr lvl="0"/>
            <a:r>
              <a:rPr lang="en-IN" dirty="0">
                <a:solidFill>
                  <a:schemeClr val="tx1"/>
                </a:solidFill>
              </a:rPr>
              <a:t>Optimized for Analytics:</a:t>
            </a:r>
            <a:endParaRPr dirty="0">
              <a:solidFill>
                <a:schemeClr val="tx1"/>
              </a:solidFill>
            </a:endParaRPr>
          </a:p>
        </p:txBody>
      </p:sp>
      <p:sp>
        <p:nvSpPr>
          <p:cNvPr id="6" name="Google Shape;261;p29">
            <a:extLst>
              <a:ext uri="{FF2B5EF4-FFF2-40B4-BE49-F238E27FC236}">
                <a16:creationId xmlns:a16="http://schemas.microsoft.com/office/drawing/2014/main" id="{DBFEAB84-FD49-4B9C-9E88-13E009B39F32}"/>
              </a:ext>
            </a:extLst>
          </p:cNvPr>
          <p:cNvSpPr txBox="1">
            <a:spLocks noGrp="1"/>
          </p:cNvSpPr>
          <p:nvPr/>
        </p:nvSpPr>
        <p:spPr>
          <a:xfrm>
            <a:off x="5446770" y="1913899"/>
            <a:ext cx="4475187" cy="173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100"/>
              <a:buFont typeface="Manrope Medium"/>
              <a:buNone/>
              <a:defRPr sz="1100" b="0" i="0" u="none" strike="noStrike" cap="none">
                <a:solidFill>
                  <a:srgbClr val="12101F"/>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1600"/>
              </a:spcBef>
              <a:spcAft>
                <a:spcPts val="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1600"/>
              </a:spcBef>
              <a:spcAft>
                <a:spcPts val="1600"/>
              </a:spcAft>
              <a:buClr>
                <a:schemeClr val="dk1"/>
              </a:buClr>
              <a:buSzPts val="1100"/>
              <a:buFont typeface="Manrope Medium"/>
              <a:buNone/>
              <a:defRPr sz="1100" b="0" i="0" u="none" strike="noStrike" cap="none">
                <a:solidFill>
                  <a:schemeClr val="dk1"/>
                </a:solidFill>
                <a:latin typeface="Manrope Medium"/>
                <a:ea typeface="Manrope Medium"/>
                <a:cs typeface="Manrope Medium"/>
                <a:sym typeface="Manrope Medium"/>
              </a:defRPr>
            </a:lvl9pPr>
          </a:lstStyle>
          <a:p>
            <a:pPr marL="0" lvl="0" indent="0"/>
            <a:r>
              <a:rPr lang="en-US" sz="1600" dirty="0">
                <a:solidFill>
                  <a:schemeClr val="accent1"/>
                </a:solidFill>
              </a:rPr>
              <a:t>Data warehouses are optimized for complex querying and analytical processing, enabling users to perform in-depth analysis, generate reports, and extract valuable insights from the stored data. They often incorporate online analytical processing (OLAP) and data mining capabilities to facilitate multidimensional analysis.</a:t>
            </a:r>
            <a:endParaRPr sz="1600" dirty="0">
              <a:solidFill>
                <a:schemeClr val="accent1"/>
              </a:solidFill>
            </a:endParaRPr>
          </a:p>
        </p:txBody>
      </p:sp>
      <p:sp>
        <p:nvSpPr>
          <p:cNvPr id="7" name="Google Shape;260;p29">
            <a:extLst>
              <a:ext uri="{FF2B5EF4-FFF2-40B4-BE49-F238E27FC236}">
                <a16:creationId xmlns:a16="http://schemas.microsoft.com/office/drawing/2014/main" id="{A4EF9745-3744-42DA-A375-40770D90D1F4}"/>
              </a:ext>
            </a:extLst>
          </p:cNvPr>
          <p:cNvSpPr txBox="1">
            <a:spLocks/>
          </p:cNvSpPr>
          <p:nvPr/>
        </p:nvSpPr>
        <p:spPr>
          <a:xfrm>
            <a:off x="1171054" y="3949080"/>
            <a:ext cx="3338432"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chemeClr val="tx1"/>
                </a:solidFill>
              </a:rPr>
              <a:t>Scalable and Secure:</a:t>
            </a:r>
          </a:p>
        </p:txBody>
      </p:sp>
      <p:sp>
        <p:nvSpPr>
          <p:cNvPr id="8" name="Rectangle 7">
            <a:extLst>
              <a:ext uri="{FF2B5EF4-FFF2-40B4-BE49-F238E27FC236}">
                <a16:creationId xmlns:a16="http://schemas.microsoft.com/office/drawing/2014/main" id="{BE752EBE-0F78-499F-A2B2-442386E31597}"/>
              </a:ext>
            </a:extLst>
          </p:cNvPr>
          <p:cNvSpPr/>
          <p:nvPr/>
        </p:nvSpPr>
        <p:spPr>
          <a:xfrm>
            <a:off x="1199706" y="4665049"/>
            <a:ext cx="6092825" cy="1323439"/>
          </a:xfrm>
          <a:prstGeom prst="rect">
            <a:avLst/>
          </a:prstGeom>
        </p:spPr>
        <p:txBody>
          <a:bodyPr>
            <a:spAutoFit/>
          </a:bodyPr>
          <a:lstStyle/>
          <a:p>
            <a:r>
              <a:rPr lang="en-US" sz="1600" dirty="0">
                <a:solidFill>
                  <a:schemeClr val="accent1"/>
                </a:solidFill>
              </a:rPr>
              <a:t>Modern data warehouses are designed to be scalable, allowing for the seamless integration of new data sources and the handling of large datasets. They also prioritize data security, implementing robust access controls and encryption mechanisms to safeguard sensitive information, ensuring compliance with data privacy regulations.</a:t>
            </a:r>
          </a:p>
        </p:txBody>
      </p:sp>
    </p:spTree>
    <p:extLst>
      <p:ext uri="{BB962C8B-B14F-4D97-AF65-F5344CB8AC3E}">
        <p14:creationId xmlns:p14="http://schemas.microsoft.com/office/powerpoint/2010/main" val="28527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D1B1E4-7EFB-4E96-B8FA-C25609317FFC}"/>
              </a:ext>
            </a:extLst>
          </p:cNvPr>
          <p:cNvSpPr/>
          <p:nvPr/>
        </p:nvSpPr>
        <p:spPr>
          <a:xfrm>
            <a:off x="1125860" y="188640"/>
            <a:ext cx="10585176" cy="1200329"/>
          </a:xfrm>
          <a:prstGeom prst="rect">
            <a:avLst/>
          </a:prstGeom>
        </p:spPr>
        <p:txBody>
          <a:bodyPr wrap="square">
            <a:spAutoFit/>
          </a:bodyPr>
          <a:lstStyle/>
          <a:p>
            <a:r>
              <a:rPr lang="en-US" sz="3600" dirty="0"/>
              <a:t>ENABLING DATA EXPLORATION IN DB2 WAREHOUSE   USING PYTHON AND SQL</a:t>
            </a:r>
            <a:endParaRPr lang="en-IN" sz="3600" dirty="0"/>
          </a:p>
        </p:txBody>
      </p:sp>
      <p:sp>
        <p:nvSpPr>
          <p:cNvPr id="3" name="Rectangle 2">
            <a:extLst>
              <a:ext uri="{FF2B5EF4-FFF2-40B4-BE49-F238E27FC236}">
                <a16:creationId xmlns:a16="http://schemas.microsoft.com/office/drawing/2014/main" id="{100E07DA-A5E3-476A-8D4B-F7735C037A4D}"/>
              </a:ext>
            </a:extLst>
          </p:cNvPr>
          <p:cNvSpPr/>
          <p:nvPr/>
        </p:nvSpPr>
        <p:spPr>
          <a:xfrm>
            <a:off x="1125860" y="1556792"/>
            <a:ext cx="3766492" cy="4524315"/>
          </a:xfrm>
          <a:prstGeom prst="rect">
            <a:avLst/>
          </a:prstGeom>
        </p:spPr>
        <p:txBody>
          <a:bodyPr wrap="square">
            <a:spAutoFit/>
          </a:bodyPr>
          <a:lstStyle/>
          <a:p>
            <a:r>
              <a:rPr lang="en-IN" sz="1800" dirty="0">
                <a:solidFill>
                  <a:schemeClr val="accent1"/>
                </a:solidFill>
              </a:rPr>
              <a:t>import </a:t>
            </a:r>
            <a:r>
              <a:rPr lang="en-IN" sz="1800" dirty="0" err="1">
                <a:solidFill>
                  <a:schemeClr val="accent1"/>
                </a:solidFill>
              </a:rPr>
              <a:t>ibm_db</a:t>
            </a:r>
            <a:endParaRPr lang="en-IN" sz="1800" dirty="0">
              <a:solidFill>
                <a:schemeClr val="accent1"/>
              </a:solidFill>
            </a:endParaRPr>
          </a:p>
          <a:p>
            <a:endParaRPr lang="en-IN" sz="1800" dirty="0">
              <a:solidFill>
                <a:schemeClr val="accent1"/>
              </a:solidFill>
            </a:endParaRPr>
          </a:p>
          <a:p>
            <a:r>
              <a:rPr lang="en-IN" sz="1800" dirty="0">
                <a:solidFill>
                  <a:schemeClr val="accent1"/>
                </a:solidFill>
              </a:rPr>
              <a:t>Conn=</a:t>
            </a:r>
            <a:r>
              <a:rPr lang="en-IN" sz="1800" dirty="0" err="1">
                <a:solidFill>
                  <a:schemeClr val="accent1"/>
                </a:solidFill>
              </a:rPr>
              <a:t>ibm_db.connect</a:t>
            </a:r>
            <a:r>
              <a:rPr lang="en-IN" sz="1800" dirty="0">
                <a:solidFill>
                  <a:schemeClr val="accent1"/>
                </a:solidFill>
              </a:rPr>
              <a:t>("DATABASE=</a:t>
            </a:r>
            <a:r>
              <a:rPr lang="en-IN" sz="1800" dirty="0" err="1">
                <a:solidFill>
                  <a:schemeClr val="accent1"/>
                </a:solidFill>
              </a:rPr>
              <a:t>your_database;HOSTNAME</a:t>
            </a:r>
            <a:r>
              <a:rPr lang="en-IN" sz="1800" dirty="0">
                <a:solidFill>
                  <a:schemeClr val="accent1"/>
                </a:solidFill>
              </a:rPr>
              <a:t>=</a:t>
            </a:r>
            <a:r>
              <a:rPr lang="en-IN" sz="1800" dirty="0" err="1">
                <a:solidFill>
                  <a:schemeClr val="accent1"/>
                </a:solidFill>
              </a:rPr>
              <a:t>your_hostname;PORT</a:t>
            </a:r>
            <a:r>
              <a:rPr lang="en-IN" sz="1800" dirty="0">
                <a:solidFill>
                  <a:schemeClr val="accent1"/>
                </a:solidFill>
              </a:rPr>
              <a:t>=</a:t>
            </a:r>
            <a:r>
              <a:rPr lang="en-IN" sz="1800" dirty="0" err="1">
                <a:solidFill>
                  <a:schemeClr val="accent1"/>
                </a:solidFill>
              </a:rPr>
              <a:t>your_port;PROTOCOL</a:t>
            </a:r>
            <a:r>
              <a:rPr lang="en-IN" sz="1800" dirty="0">
                <a:solidFill>
                  <a:schemeClr val="accent1"/>
                </a:solidFill>
              </a:rPr>
              <a:t>=TCPIP;UID=</a:t>
            </a:r>
            <a:r>
              <a:rPr lang="en-IN" sz="1800" dirty="0" err="1">
                <a:solidFill>
                  <a:schemeClr val="accent1"/>
                </a:solidFill>
              </a:rPr>
              <a:t>your_username;PWD</a:t>
            </a:r>
            <a:r>
              <a:rPr lang="en-IN" sz="1800" dirty="0">
                <a:solidFill>
                  <a:schemeClr val="accent1"/>
                </a:solidFill>
              </a:rPr>
              <a:t>=</a:t>
            </a:r>
            <a:r>
              <a:rPr lang="en-IN" sz="1800" dirty="0" err="1">
                <a:solidFill>
                  <a:schemeClr val="accent1"/>
                </a:solidFill>
              </a:rPr>
              <a:t>your_password</a:t>
            </a:r>
            <a:r>
              <a:rPr lang="en-IN" sz="1800" dirty="0">
                <a:solidFill>
                  <a:schemeClr val="accent1"/>
                </a:solidFill>
              </a:rPr>
              <a:t>;", "", "") </a:t>
            </a:r>
          </a:p>
          <a:p>
            <a:endParaRPr lang="en-IN" sz="1800" dirty="0">
              <a:solidFill>
                <a:schemeClr val="accent1"/>
              </a:solidFill>
            </a:endParaRPr>
          </a:p>
          <a:p>
            <a:r>
              <a:rPr lang="en-IN" sz="1800" dirty="0">
                <a:solidFill>
                  <a:schemeClr val="accent1"/>
                </a:solidFill>
              </a:rPr>
              <a:t> </a:t>
            </a:r>
            <a:r>
              <a:rPr lang="en-IN" sz="1800" dirty="0" err="1">
                <a:solidFill>
                  <a:schemeClr val="accent1"/>
                </a:solidFill>
              </a:rPr>
              <a:t>Querystmt</a:t>
            </a:r>
            <a:r>
              <a:rPr lang="en-IN" sz="1800" dirty="0">
                <a:solidFill>
                  <a:schemeClr val="accent1"/>
                </a:solidFill>
              </a:rPr>
              <a:t> =</a:t>
            </a:r>
            <a:r>
              <a:rPr lang="en-IN" sz="1800" dirty="0" err="1">
                <a:solidFill>
                  <a:schemeClr val="accent1"/>
                </a:solidFill>
              </a:rPr>
              <a:t>ibm_db.exec_immediate</a:t>
            </a:r>
            <a:r>
              <a:rPr lang="en-IN" sz="1800" dirty="0">
                <a:solidFill>
                  <a:schemeClr val="accent1"/>
                </a:solidFill>
              </a:rPr>
              <a:t>(conn, "SELECT * FROM </a:t>
            </a:r>
            <a:r>
              <a:rPr lang="en-IN" sz="1800" dirty="0" err="1">
                <a:solidFill>
                  <a:schemeClr val="accent1"/>
                </a:solidFill>
              </a:rPr>
              <a:t>your_table</a:t>
            </a:r>
            <a:r>
              <a:rPr lang="en-IN" sz="1800" dirty="0">
                <a:solidFill>
                  <a:schemeClr val="accent1"/>
                </a:solidFill>
              </a:rPr>
              <a:t>")</a:t>
            </a:r>
          </a:p>
          <a:p>
            <a:r>
              <a:rPr lang="en-IN" sz="1800" dirty="0">
                <a:solidFill>
                  <a:schemeClr val="accent1"/>
                </a:solidFill>
              </a:rPr>
              <a:t>dictionary = </a:t>
            </a:r>
            <a:r>
              <a:rPr lang="en-IN" sz="1800" dirty="0" err="1">
                <a:solidFill>
                  <a:schemeClr val="accent1"/>
                </a:solidFill>
              </a:rPr>
              <a:t>ibm_db.fetch_both</a:t>
            </a:r>
            <a:r>
              <a:rPr lang="en-IN" sz="1800" dirty="0">
                <a:solidFill>
                  <a:schemeClr val="accent1"/>
                </a:solidFill>
              </a:rPr>
              <a:t>(</a:t>
            </a:r>
            <a:r>
              <a:rPr lang="en-IN" sz="1800" dirty="0" err="1">
                <a:solidFill>
                  <a:schemeClr val="accent1"/>
                </a:solidFill>
              </a:rPr>
              <a:t>stmt</a:t>
            </a:r>
            <a:r>
              <a:rPr lang="en-IN" sz="1800" dirty="0">
                <a:solidFill>
                  <a:schemeClr val="accent1"/>
                </a:solidFill>
              </a:rPr>
              <a:t>)</a:t>
            </a:r>
          </a:p>
          <a:p>
            <a:r>
              <a:rPr lang="en-IN" sz="1800" dirty="0">
                <a:solidFill>
                  <a:schemeClr val="accent1"/>
                </a:solidFill>
              </a:rPr>
              <a:t>pandas as </a:t>
            </a:r>
            <a:r>
              <a:rPr lang="en-IN" sz="1800" dirty="0" err="1">
                <a:solidFill>
                  <a:schemeClr val="accent1"/>
                </a:solidFill>
              </a:rPr>
              <a:t>pdimport</a:t>
            </a:r>
            <a:r>
              <a:rPr lang="en-IN" sz="1800" dirty="0">
                <a:solidFill>
                  <a:schemeClr val="accent1"/>
                </a:solidFill>
              </a:rPr>
              <a:t> </a:t>
            </a:r>
            <a:r>
              <a:rPr lang="en-IN" sz="1800" dirty="0" err="1">
                <a:solidFill>
                  <a:schemeClr val="accent1"/>
                </a:solidFill>
              </a:rPr>
              <a:t>matplotlib.pyplot</a:t>
            </a:r>
            <a:r>
              <a:rPr lang="en-IN" sz="1800" dirty="0">
                <a:solidFill>
                  <a:schemeClr val="accent1"/>
                </a:solidFill>
              </a:rPr>
              <a:t> as </a:t>
            </a:r>
            <a:r>
              <a:rPr lang="en-IN" sz="1800" dirty="0" err="1">
                <a:solidFill>
                  <a:schemeClr val="accent1"/>
                </a:solidFill>
              </a:rPr>
              <a:t>pltdf</a:t>
            </a:r>
            <a:r>
              <a:rPr lang="en-IN" sz="1800" dirty="0">
                <a:solidFill>
                  <a:schemeClr val="accent1"/>
                </a:solidFill>
              </a:rPr>
              <a:t> = </a:t>
            </a:r>
            <a:r>
              <a:rPr lang="en-IN" sz="1800" dirty="0" err="1">
                <a:solidFill>
                  <a:schemeClr val="accent1"/>
                </a:solidFill>
              </a:rPr>
              <a:t>pd.DataFrame</a:t>
            </a:r>
            <a:r>
              <a:rPr lang="en-IN" sz="1800" dirty="0">
                <a:solidFill>
                  <a:schemeClr val="accent1"/>
                </a:solidFill>
              </a:rPr>
              <a:t>(dictionary, columns=</a:t>
            </a:r>
            <a:r>
              <a:rPr lang="en-IN" sz="1800" dirty="0" err="1">
                <a:solidFill>
                  <a:schemeClr val="accent1"/>
                </a:solidFill>
              </a:rPr>
              <a:t>dictionary.keys</a:t>
            </a:r>
            <a:r>
              <a:rPr lang="en-IN" sz="1800" dirty="0">
                <a:solidFill>
                  <a:schemeClr val="accent1"/>
                </a:solidFill>
              </a:rPr>
              <a:t>()).</a:t>
            </a:r>
          </a:p>
          <a:p>
            <a:r>
              <a:rPr lang="en-IN" sz="1800" dirty="0" err="1">
                <a:solidFill>
                  <a:schemeClr val="accent1"/>
                </a:solidFill>
              </a:rPr>
              <a:t>IBM_db.close</a:t>
            </a:r>
            <a:r>
              <a:rPr lang="en-IN" sz="1800" dirty="0">
                <a:solidFill>
                  <a:schemeClr val="accent1"/>
                </a:solidFill>
              </a:rPr>
              <a:t>(conn)</a:t>
            </a:r>
          </a:p>
        </p:txBody>
      </p:sp>
      <p:sp>
        <p:nvSpPr>
          <p:cNvPr id="4" name="Rectangle 3">
            <a:extLst>
              <a:ext uri="{FF2B5EF4-FFF2-40B4-BE49-F238E27FC236}">
                <a16:creationId xmlns:a16="http://schemas.microsoft.com/office/drawing/2014/main" id="{9CAC963C-9956-458C-96C9-7BE45236EC28}"/>
              </a:ext>
            </a:extLst>
          </p:cNvPr>
          <p:cNvSpPr/>
          <p:nvPr/>
        </p:nvSpPr>
        <p:spPr>
          <a:xfrm>
            <a:off x="5230316" y="1344825"/>
            <a:ext cx="6092825" cy="5324535"/>
          </a:xfrm>
          <a:prstGeom prst="rect">
            <a:avLst/>
          </a:prstGeom>
        </p:spPr>
        <p:txBody>
          <a:bodyPr>
            <a:spAutoFit/>
          </a:bodyPr>
          <a:lstStyle/>
          <a:p>
            <a:pPr marL="320040" lvl="0" indent="-298450"/>
            <a:r>
              <a:rPr lang="en-US" sz="2000" b="1" dirty="0">
                <a:solidFill>
                  <a:schemeClr val="accent1"/>
                </a:solidFill>
              </a:rPr>
              <a:t>Efficient Data Retrieval: </a:t>
            </a:r>
            <a:r>
              <a:rPr lang="en-US" sz="2000" dirty="0">
                <a:solidFill>
                  <a:schemeClr val="accent1"/>
                </a:solidFill>
              </a:rPr>
              <a:t>Db2 Warehouse, through the use of the </a:t>
            </a:r>
            <a:r>
              <a:rPr lang="en-US" sz="2000" dirty="0" err="1">
                <a:solidFill>
                  <a:schemeClr val="accent1"/>
                </a:solidFill>
              </a:rPr>
              <a:t>ibm_db</a:t>
            </a:r>
            <a:r>
              <a:rPr lang="en-US" sz="2000" dirty="0">
                <a:solidFill>
                  <a:schemeClr val="accent1"/>
                </a:solidFill>
              </a:rPr>
              <a:t> library, allows for efficient data retrieval from the database, enabling users to execute SQL queries and fetch data for further analysis and visualization. This streamlined process facilitates seamless data exploration and analysis directly from the Db2 Warehouse.- </a:t>
            </a:r>
          </a:p>
          <a:p>
            <a:pPr marL="320040" lvl="0" indent="-298450"/>
            <a:endParaRPr lang="en-US" sz="2000" dirty="0">
              <a:solidFill>
                <a:schemeClr val="accent1"/>
              </a:solidFill>
            </a:endParaRPr>
          </a:p>
          <a:p>
            <a:pPr marL="320040" lvl="0" indent="-298450"/>
            <a:r>
              <a:rPr lang="en-US" sz="2000" b="1" dirty="0">
                <a:solidFill>
                  <a:schemeClr val="accent1"/>
                </a:solidFill>
              </a:rPr>
              <a:t>Integrated Data Analysis and Visualization: </a:t>
            </a:r>
            <a:r>
              <a:rPr lang="en-US" sz="2000" dirty="0">
                <a:solidFill>
                  <a:schemeClr val="accent1"/>
                </a:solidFill>
              </a:rPr>
              <a:t>By leveraging Python's data analysis libraries such as Pandas and visualization tools like Matplotlib, data architects can perform in-depth data analysis and create interactive visualizations, empowering them to gain valuable insights and effectively communicate complex findings to stakeholders. This integrated approach simplifies the data exploration process, making it more accessible and actionable for users.</a:t>
            </a:r>
          </a:p>
        </p:txBody>
      </p:sp>
    </p:spTree>
    <p:extLst>
      <p:ext uri="{BB962C8B-B14F-4D97-AF65-F5344CB8AC3E}">
        <p14:creationId xmlns:p14="http://schemas.microsoft.com/office/powerpoint/2010/main" val="188861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4782B-48C1-41BA-AAF3-37045B8BC52C}"/>
              </a:ext>
            </a:extLst>
          </p:cNvPr>
          <p:cNvSpPr/>
          <p:nvPr/>
        </p:nvSpPr>
        <p:spPr>
          <a:xfrm>
            <a:off x="3048000" y="612845"/>
            <a:ext cx="6092825" cy="5816977"/>
          </a:xfrm>
          <a:prstGeom prst="rect">
            <a:avLst/>
          </a:prstGeom>
        </p:spPr>
        <p:txBody>
          <a:bodyPr>
            <a:spAutoFit/>
          </a:bodyPr>
          <a:lstStyle/>
          <a:p>
            <a:r>
              <a:rPr lang="en-IN" sz="3600" dirty="0"/>
              <a:t>Data Extraction:</a:t>
            </a:r>
            <a:br>
              <a:rPr lang="en-IN" dirty="0"/>
            </a:br>
            <a:r>
              <a:rPr lang="en-IN" dirty="0">
                <a:solidFill>
                  <a:schemeClr val="accent1"/>
                </a:solidFill>
              </a:rPr>
              <a:t>import pandas as pd</a:t>
            </a:r>
            <a:br>
              <a:rPr lang="en-IN" dirty="0">
                <a:solidFill>
                  <a:schemeClr val="accent1"/>
                </a:solidFill>
              </a:rPr>
            </a:br>
            <a:r>
              <a:rPr lang="en-IN" dirty="0" err="1">
                <a:solidFill>
                  <a:schemeClr val="accent1"/>
                </a:solidFill>
              </a:rPr>
              <a:t>source_data</a:t>
            </a:r>
            <a:r>
              <a:rPr lang="en-IN" dirty="0">
                <a:solidFill>
                  <a:schemeClr val="accent1"/>
                </a:solidFill>
              </a:rPr>
              <a:t> = </a:t>
            </a:r>
            <a:r>
              <a:rPr lang="en-IN" dirty="0" err="1">
                <a:solidFill>
                  <a:schemeClr val="accent1"/>
                </a:solidFill>
              </a:rPr>
              <a:t>pd.read_csv</a:t>
            </a:r>
            <a:r>
              <a:rPr lang="en-IN" dirty="0">
                <a:solidFill>
                  <a:schemeClr val="accent1"/>
                </a:solidFill>
              </a:rPr>
              <a:t>('source_data.csv’) </a:t>
            </a:r>
            <a:br>
              <a:rPr lang="en-IN" dirty="0">
                <a:solidFill>
                  <a:schemeClr val="accent1"/>
                </a:solidFill>
              </a:rPr>
            </a:br>
            <a:r>
              <a:rPr lang="en-IN" dirty="0" err="1">
                <a:solidFill>
                  <a:schemeClr val="accent1"/>
                </a:solidFill>
              </a:rPr>
              <a:t>data_transformation</a:t>
            </a:r>
            <a:r>
              <a:rPr lang="en-IN" dirty="0">
                <a:solidFill>
                  <a:schemeClr val="accent1"/>
                </a:solidFill>
              </a:rPr>
              <a:t>(data):    </a:t>
            </a:r>
            <a:br>
              <a:rPr lang="en-IN" dirty="0">
                <a:solidFill>
                  <a:schemeClr val="accent1"/>
                </a:solidFill>
              </a:rPr>
            </a:br>
            <a:r>
              <a:rPr lang="en-IN" dirty="0">
                <a:solidFill>
                  <a:schemeClr val="accent1"/>
                </a:solidFill>
              </a:rPr>
              <a:t>data['date'] = </a:t>
            </a:r>
            <a:r>
              <a:rPr lang="en-IN" dirty="0" err="1">
                <a:solidFill>
                  <a:schemeClr val="accent1"/>
                </a:solidFill>
              </a:rPr>
              <a:t>pd.to_datetime</a:t>
            </a:r>
            <a:r>
              <a:rPr lang="en-IN" dirty="0">
                <a:solidFill>
                  <a:schemeClr val="accent1"/>
                </a:solidFill>
              </a:rPr>
              <a:t>(data['date’]) </a:t>
            </a:r>
            <a:br>
              <a:rPr lang="en-IN" dirty="0">
                <a:solidFill>
                  <a:schemeClr val="accent1"/>
                </a:solidFill>
              </a:rPr>
            </a:br>
            <a:r>
              <a:rPr lang="en-IN" dirty="0">
                <a:solidFill>
                  <a:schemeClr val="accent1"/>
                </a:solidFill>
              </a:rPr>
              <a:t>data['revenue'] = data['revenue'].</a:t>
            </a:r>
            <a:r>
              <a:rPr lang="en-IN" dirty="0" err="1">
                <a:solidFill>
                  <a:schemeClr val="accent1"/>
                </a:solidFill>
              </a:rPr>
              <a:t>astype</a:t>
            </a:r>
            <a:r>
              <a:rPr lang="en-IN" dirty="0">
                <a:solidFill>
                  <a:schemeClr val="accent1"/>
                </a:solidFill>
              </a:rPr>
              <a:t>(float) </a:t>
            </a:r>
            <a:br>
              <a:rPr lang="en-IN" dirty="0">
                <a:solidFill>
                  <a:schemeClr val="accent1"/>
                </a:solidFill>
              </a:rPr>
            </a:br>
            <a:r>
              <a:rPr lang="en-IN" dirty="0">
                <a:solidFill>
                  <a:schemeClr val="accent1"/>
                </a:solidFill>
              </a:rPr>
              <a:t>data['</a:t>
            </a:r>
            <a:r>
              <a:rPr lang="en-IN" dirty="0" err="1">
                <a:solidFill>
                  <a:schemeClr val="accent1"/>
                </a:solidFill>
              </a:rPr>
              <a:t>product_name</a:t>
            </a:r>
            <a:r>
              <a:rPr lang="en-IN" dirty="0">
                <a:solidFill>
                  <a:schemeClr val="accent1"/>
                </a:solidFill>
              </a:rPr>
              <a:t>'] = data['</a:t>
            </a:r>
            <a:r>
              <a:rPr lang="en-IN" dirty="0" err="1">
                <a:solidFill>
                  <a:schemeClr val="accent1"/>
                </a:solidFill>
              </a:rPr>
              <a:t>product_name</a:t>
            </a:r>
            <a:r>
              <a:rPr lang="en-IN" dirty="0">
                <a:solidFill>
                  <a:schemeClr val="accent1"/>
                </a:solidFill>
              </a:rPr>
              <a:t>'].</a:t>
            </a:r>
            <a:r>
              <a:rPr lang="en-IN" dirty="0" err="1">
                <a:solidFill>
                  <a:schemeClr val="accent1"/>
                </a:solidFill>
              </a:rPr>
              <a:t>str.upper</a:t>
            </a:r>
            <a:r>
              <a:rPr lang="en-IN" dirty="0">
                <a:solidFill>
                  <a:schemeClr val="accent1"/>
                </a:solidFill>
              </a:rPr>
              <a:t>() </a:t>
            </a:r>
            <a:br>
              <a:rPr lang="en-IN" dirty="0">
                <a:solidFill>
                  <a:schemeClr val="accent1"/>
                </a:solidFill>
              </a:rPr>
            </a:br>
            <a:r>
              <a:rPr lang="en-IN" dirty="0">
                <a:solidFill>
                  <a:schemeClr val="accent1"/>
                </a:solidFill>
              </a:rPr>
              <a:t>return </a:t>
            </a:r>
            <a:br>
              <a:rPr lang="en-IN" dirty="0">
                <a:solidFill>
                  <a:schemeClr val="accent1"/>
                </a:solidFill>
              </a:rPr>
            </a:br>
            <a:r>
              <a:rPr lang="en-IN" dirty="0" err="1">
                <a:solidFill>
                  <a:schemeClr val="accent1"/>
                </a:solidFill>
              </a:rPr>
              <a:t>datatransformed_data</a:t>
            </a:r>
            <a:r>
              <a:rPr lang="en-IN" dirty="0">
                <a:solidFill>
                  <a:schemeClr val="accent1"/>
                </a:solidFill>
              </a:rPr>
              <a:t> = </a:t>
            </a:r>
            <a:r>
              <a:rPr lang="en-IN" dirty="0" err="1">
                <a:solidFill>
                  <a:schemeClr val="accent1"/>
                </a:solidFill>
              </a:rPr>
              <a:t>data_transformation</a:t>
            </a:r>
            <a:r>
              <a:rPr lang="en-IN" dirty="0">
                <a:solidFill>
                  <a:schemeClr val="accent1"/>
                </a:solidFill>
              </a:rPr>
              <a:t>(</a:t>
            </a:r>
            <a:r>
              <a:rPr lang="en-IN" dirty="0" err="1">
                <a:solidFill>
                  <a:schemeClr val="accent1"/>
                </a:solidFill>
              </a:rPr>
              <a:t>source_data</a:t>
            </a:r>
            <a:br>
              <a:rPr lang="en-IN" dirty="0">
                <a:solidFill>
                  <a:schemeClr val="accent1"/>
                </a:solidFill>
              </a:rPr>
            </a:br>
            <a:r>
              <a:rPr lang="en-IN" dirty="0">
                <a:solidFill>
                  <a:schemeClr val="accent1"/>
                </a:solidFill>
              </a:rPr>
              <a:t>import  sqlite3</a:t>
            </a:r>
            <a:br>
              <a:rPr lang="en-IN" dirty="0">
                <a:solidFill>
                  <a:schemeClr val="accent1"/>
                </a:solidFill>
              </a:rPr>
            </a:br>
            <a:r>
              <a:rPr lang="en-IN" dirty="0">
                <a:solidFill>
                  <a:schemeClr val="accent1"/>
                </a:solidFill>
              </a:rPr>
              <a:t>conn = sqlite3.connect('</a:t>
            </a:r>
            <a:r>
              <a:rPr lang="en-IN" dirty="0" err="1">
                <a:solidFill>
                  <a:schemeClr val="accent1"/>
                </a:solidFill>
              </a:rPr>
              <a:t>example.db</a:t>
            </a:r>
            <a:r>
              <a:rPr lang="en-IN" dirty="0">
                <a:solidFill>
                  <a:schemeClr val="accent1"/>
                </a:solidFill>
              </a:rPr>
              <a:t>') </a:t>
            </a:r>
            <a:r>
              <a:rPr lang="en-IN" dirty="0" err="1">
                <a:solidFill>
                  <a:schemeClr val="accent1"/>
                </a:solidFill>
              </a:rPr>
              <a:t>databasetransformed_data.to_sql</a:t>
            </a:r>
            <a:r>
              <a:rPr lang="en-IN" dirty="0">
                <a:solidFill>
                  <a:schemeClr val="accent1"/>
                </a:solidFill>
              </a:rPr>
              <a:t>('</a:t>
            </a:r>
            <a:r>
              <a:rPr lang="en-IN" dirty="0" err="1">
                <a:solidFill>
                  <a:schemeClr val="accent1"/>
                </a:solidFill>
              </a:rPr>
              <a:t>transformed_data</a:t>
            </a:r>
            <a:r>
              <a:rPr lang="en-IN" dirty="0">
                <a:solidFill>
                  <a:schemeClr val="accent1"/>
                </a:solidFill>
              </a:rPr>
              <a:t>', conn, </a:t>
            </a:r>
            <a:r>
              <a:rPr lang="en-IN" dirty="0" err="1">
                <a:solidFill>
                  <a:schemeClr val="accent1"/>
                </a:solidFill>
              </a:rPr>
              <a:t>if_exists</a:t>
            </a:r>
            <a:r>
              <a:rPr lang="en-IN" dirty="0">
                <a:solidFill>
                  <a:schemeClr val="accent1"/>
                </a:solidFill>
              </a:rPr>
              <a:t>='replace)</a:t>
            </a:r>
          </a:p>
        </p:txBody>
      </p:sp>
    </p:spTree>
    <p:extLst>
      <p:ext uri="{BB962C8B-B14F-4D97-AF65-F5344CB8AC3E}">
        <p14:creationId xmlns:p14="http://schemas.microsoft.com/office/powerpoint/2010/main" val="15948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42DDBC-61BF-44FC-9DC5-16CA154837CA}"/>
              </a:ext>
            </a:extLst>
          </p:cNvPr>
          <p:cNvSpPr/>
          <p:nvPr/>
        </p:nvSpPr>
        <p:spPr>
          <a:xfrm>
            <a:off x="1341884" y="404664"/>
            <a:ext cx="6413551" cy="646331"/>
          </a:xfrm>
          <a:prstGeom prst="rect">
            <a:avLst/>
          </a:prstGeom>
        </p:spPr>
        <p:txBody>
          <a:bodyPr wrap="none">
            <a:spAutoFit/>
          </a:bodyPr>
          <a:lstStyle/>
          <a:p>
            <a:r>
              <a:rPr lang="en-IN" sz="3600" dirty="0"/>
              <a:t>DATA EXPLORATION TECHNIQUES</a:t>
            </a:r>
          </a:p>
        </p:txBody>
      </p:sp>
      <p:sp>
        <p:nvSpPr>
          <p:cNvPr id="3" name="Rectangle 2">
            <a:extLst>
              <a:ext uri="{FF2B5EF4-FFF2-40B4-BE49-F238E27FC236}">
                <a16:creationId xmlns:a16="http://schemas.microsoft.com/office/drawing/2014/main" id="{D9AD2846-2192-4F23-BF95-BB4FC6ABCF68}"/>
              </a:ext>
            </a:extLst>
          </p:cNvPr>
          <p:cNvSpPr/>
          <p:nvPr/>
        </p:nvSpPr>
        <p:spPr>
          <a:xfrm>
            <a:off x="1053853" y="1196752"/>
            <a:ext cx="5112568" cy="5632311"/>
          </a:xfrm>
          <a:prstGeom prst="rect">
            <a:avLst/>
          </a:prstGeom>
        </p:spPr>
        <p:txBody>
          <a:bodyPr wrap="square">
            <a:spAutoFit/>
          </a:bodyPr>
          <a:lstStyle/>
          <a:p>
            <a:pPr lvl="0"/>
            <a:r>
              <a:rPr lang="en-US" sz="1800" dirty="0">
                <a:solidFill>
                  <a:schemeClr val="accent1"/>
                </a:solidFill>
              </a:rPr>
              <a:t>import pandas as </a:t>
            </a:r>
            <a:r>
              <a:rPr lang="en-US" sz="1800" dirty="0" err="1">
                <a:solidFill>
                  <a:schemeClr val="accent1"/>
                </a:solidFill>
              </a:rPr>
              <a:t>pdimport</a:t>
            </a:r>
            <a:r>
              <a:rPr lang="en-US" sz="1800" dirty="0">
                <a:solidFill>
                  <a:schemeClr val="accent1"/>
                </a:solidFill>
              </a:rPr>
              <a:t> </a:t>
            </a:r>
            <a:r>
              <a:rPr lang="en-US" sz="1800" dirty="0" err="1">
                <a:solidFill>
                  <a:schemeClr val="accent1"/>
                </a:solidFill>
              </a:rPr>
              <a:t>matplotlib.pyplot</a:t>
            </a:r>
            <a:r>
              <a:rPr lang="en-US" sz="1800" dirty="0">
                <a:solidFill>
                  <a:schemeClr val="accent1"/>
                </a:solidFill>
              </a:rPr>
              <a:t> as </a:t>
            </a:r>
            <a:r>
              <a:rPr lang="en-US" sz="1800" dirty="0" err="1">
                <a:solidFill>
                  <a:schemeClr val="accent1"/>
                </a:solidFill>
              </a:rPr>
              <a:t>plt</a:t>
            </a:r>
            <a:endParaRPr lang="en-US" sz="1800" dirty="0">
              <a:solidFill>
                <a:schemeClr val="accent1"/>
              </a:solidFill>
            </a:endParaRPr>
          </a:p>
          <a:p>
            <a:pPr lvl="0"/>
            <a:endParaRPr lang="en-US" sz="1800" dirty="0">
              <a:solidFill>
                <a:schemeClr val="accent1"/>
              </a:solidFill>
            </a:endParaRPr>
          </a:p>
          <a:p>
            <a:pPr lvl="0"/>
            <a:r>
              <a:rPr lang="en-US" sz="1800" dirty="0" err="1">
                <a:solidFill>
                  <a:schemeClr val="accent1"/>
                </a:solidFill>
              </a:rPr>
              <a:t>Warehousedata</a:t>
            </a:r>
            <a:r>
              <a:rPr lang="en-US" sz="1800" dirty="0">
                <a:solidFill>
                  <a:schemeClr val="accent1"/>
                </a:solidFill>
              </a:rPr>
              <a:t> = </a:t>
            </a:r>
            <a:r>
              <a:rPr lang="en-US" sz="1800" dirty="0" err="1">
                <a:solidFill>
                  <a:schemeClr val="accent1"/>
                </a:solidFill>
              </a:rPr>
              <a:t>pd.read_sql</a:t>
            </a:r>
            <a:r>
              <a:rPr lang="en-US" sz="1800" dirty="0">
                <a:solidFill>
                  <a:schemeClr val="accent1"/>
                </a:solidFill>
              </a:rPr>
              <a:t>("SELECT * FROM </a:t>
            </a:r>
            <a:r>
              <a:rPr lang="en-US" sz="1800" dirty="0" err="1">
                <a:solidFill>
                  <a:schemeClr val="accent1"/>
                </a:solidFill>
              </a:rPr>
              <a:t>your_table</a:t>
            </a:r>
            <a:r>
              <a:rPr lang="en-US" sz="1800" dirty="0">
                <a:solidFill>
                  <a:schemeClr val="accent1"/>
                </a:solidFill>
              </a:rPr>
              <a:t>", conn)</a:t>
            </a:r>
          </a:p>
          <a:p>
            <a:pPr lvl="0"/>
            <a:r>
              <a:rPr lang="en-US" sz="1800" dirty="0">
                <a:solidFill>
                  <a:schemeClr val="accent1"/>
                </a:solidFill>
              </a:rPr>
              <a:t>print(</a:t>
            </a:r>
            <a:r>
              <a:rPr lang="en-US" sz="1800" dirty="0" err="1">
                <a:solidFill>
                  <a:schemeClr val="accent1"/>
                </a:solidFill>
              </a:rPr>
              <a:t>data.head</a:t>
            </a:r>
            <a:r>
              <a:rPr lang="en-US" sz="1800" dirty="0">
                <a:solidFill>
                  <a:schemeClr val="accent1"/>
                </a:solidFill>
              </a:rPr>
              <a:t>())  </a:t>
            </a:r>
          </a:p>
          <a:p>
            <a:pPr lvl="0"/>
            <a:endParaRPr lang="en-US" sz="1800" dirty="0">
              <a:solidFill>
                <a:schemeClr val="accent1"/>
              </a:solidFill>
            </a:endParaRPr>
          </a:p>
          <a:p>
            <a:pPr lvl="0"/>
            <a:r>
              <a:rPr lang="en-US" sz="1800" dirty="0" err="1">
                <a:solidFill>
                  <a:schemeClr val="accent1"/>
                </a:solidFill>
              </a:rPr>
              <a:t>datasetprint</a:t>
            </a:r>
            <a:r>
              <a:rPr lang="en-US" sz="1800" dirty="0">
                <a:solidFill>
                  <a:schemeClr val="accent1"/>
                </a:solidFill>
              </a:rPr>
              <a:t>(</a:t>
            </a:r>
            <a:r>
              <a:rPr lang="en-US" sz="1800" dirty="0" err="1">
                <a:solidFill>
                  <a:schemeClr val="accent1"/>
                </a:solidFill>
              </a:rPr>
              <a:t>data.describe</a:t>
            </a:r>
            <a:r>
              <a:rPr lang="en-US" sz="1800" dirty="0">
                <a:solidFill>
                  <a:schemeClr val="accent1"/>
                </a:solidFill>
              </a:rPr>
              <a:t>()) </a:t>
            </a:r>
          </a:p>
          <a:p>
            <a:pPr lvl="0"/>
            <a:endParaRPr lang="en-US" sz="1800" dirty="0">
              <a:solidFill>
                <a:schemeClr val="accent1"/>
              </a:solidFill>
            </a:endParaRPr>
          </a:p>
          <a:p>
            <a:pPr lvl="0"/>
            <a:r>
              <a:rPr lang="en-US" sz="1800" dirty="0" err="1">
                <a:solidFill>
                  <a:schemeClr val="accent1"/>
                </a:solidFill>
              </a:rPr>
              <a:t>data.plot</a:t>
            </a:r>
            <a:r>
              <a:rPr lang="en-US" sz="1800" dirty="0">
                <a:solidFill>
                  <a:schemeClr val="accent1"/>
                </a:solidFill>
              </a:rPr>
              <a:t>(x='column1', y='column2', kind='scatter')    </a:t>
            </a:r>
            <a:r>
              <a:rPr lang="en-US" sz="1800" dirty="0" err="1">
                <a:solidFill>
                  <a:schemeClr val="accent1"/>
                </a:solidFill>
              </a:rPr>
              <a:t>plotplt.show</a:t>
            </a:r>
            <a:r>
              <a:rPr lang="en-US" sz="1800" dirty="0">
                <a:solidFill>
                  <a:schemeClr val="accent1"/>
                </a:solidFill>
              </a:rPr>
              <a:t>()</a:t>
            </a:r>
          </a:p>
          <a:p>
            <a:pPr lvl="0"/>
            <a:endParaRPr lang="en-US" sz="1800" dirty="0">
              <a:solidFill>
                <a:schemeClr val="accent1"/>
              </a:solidFill>
            </a:endParaRPr>
          </a:p>
          <a:p>
            <a:pPr marL="171450" lvl="0" indent="-171450">
              <a:buFont typeface="Wingdings" panose="05000000000000000000" pitchFamily="2" charset="2"/>
              <a:buChar char="§"/>
            </a:pPr>
            <a:r>
              <a:rPr lang="en-US" sz="1800" b="1" dirty="0">
                <a:solidFill>
                  <a:schemeClr val="accent1"/>
                </a:solidFill>
              </a:rPr>
              <a:t>Data Loading and Summary</a:t>
            </a:r>
            <a:r>
              <a:rPr lang="en-US" sz="1800" dirty="0">
                <a:solidFill>
                  <a:schemeClr val="accent1"/>
                </a:solidFill>
              </a:rPr>
              <a:t>: Using Python's Pandas library, data can be loaded from Db2 Warehouse into a </a:t>
            </a:r>
            <a:r>
              <a:rPr lang="en-US" sz="1800" dirty="0" err="1">
                <a:solidFill>
                  <a:schemeClr val="accent1"/>
                </a:solidFill>
              </a:rPr>
              <a:t>DataFrame</a:t>
            </a:r>
            <a:r>
              <a:rPr lang="en-US" sz="1800" dirty="0">
                <a:solidFill>
                  <a:schemeClr val="accent1"/>
                </a:solidFill>
              </a:rPr>
              <a:t>, allowing for easy data manipulation and summary. The head() function displays the initial rows of the dataset, while the describe() function provides statistical insights such as mean, standard deviation, and quartiles, aiding in understanding the central tendencies and distribution o.</a:t>
            </a:r>
          </a:p>
        </p:txBody>
      </p:sp>
      <p:sp>
        <p:nvSpPr>
          <p:cNvPr id="4" name="Rectangle 3">
            <a:extLst>
              <a:ext uri="{FF2B5EF4-FFF2-40B4-BE49-F238E27FC236}">
                <a16:creationId xmlns:a16="http://schemas.microsoft.com/office/drawing/2014/main" id="{2C5A960A-808D-4E8F-8F2C-B0D1A755F77B}"/>
              </a:ext>
            </a:extLst>
          </p:cNvPr>
          <p:cNvSpPr/>
          <p:nvPr/>
        </p:nvSpPr>
        <p:spPr>
          <a:xfrm>
            <a:off x="6071207" y="1207622"/>
            <a:ext cx="6092825" cy="5324535"/>
          </a:xfrm>
          <a:prstGeom prst="rect">
            <a:avLst/>
          </a:prstGeom>
        </p:spPr>
        <p:txBody>
          <a:bodyPr>
            <a:spAutoFit/>
          </a:bodyPr>
          <a:lstStyle/>
          <a:p>
            <a:pPr marL="171450" lvl="0" indent="-171450">
              <a:buFont typeface="Wingdings" panose="05000000000000000000" pitchFamily="2" charset="2"/>
              <a:buChar char="§"/>
            </a:pPr>
            <a:r>
              <a:rPr lang="en-US" sz="2000" b="1" dirty="0">
                <a:solidFill>
                  <a:schemeClr val="accent1"/>
                </a:solidFill>
              </a:rPr>
              <a:t>Data Visualization: </a:t>
            </a:r>
            <a:r>
              <a:rPr lang="en-US" sz="2000" dirty="0">
                <a:solidFill>
                  <a:schemeClr val="accent1"/>
                </a:solidFill>
              </a:rPr>
              <a:t>Leveraging the capabilities of Matplotlib, data exploration can be further enhanced through various visualization techniques. In the provided example, a scatter plot is generated to visualize the relationship between two specific columns. Visualizations help in identifying patterns, trends, and correlations within the dataset, enabling data architects to communicate complex insights effectively and make informed </a:t>
            </a:r>
          </a:p>
          <a:p>
            <a:pPr marL="171450" lvl="0" indent="-171450">
              <a:buFont typeface="Wingdings" panose="05000000000000000000" pitchFamily="2" charset="2"/>
              <a:buChar char="§"/>
            </a:pPr>
            <a:endParaRPr lang="en-US" sz="2000" dirty="0">
              <a:solidFill>
                <a:schemeClr val="accent1"/>
              </a:solidFill>
            </a:endParaRPr>
          </a:p>
          <a:p>
            <a:pPr marL="171450" lvl="0" indent="-171450">
              <a:buFont typeface="Wingdings" panose="05000000000000000000" pitchFamily="2" charset="2"/>
              <a:buChar char="§"/>
            </a:pPr>
            <a:r>
              <a:rPr lang="en-US" sz="2000" b="1" dirty="0" err="1">
                <a:solidFill>
                  <a:schemeClr val="accent1"/>
                </a:solidFill>
              </a:rPr>
              <a:t>decisions.Advanced</a:t>
            </a:r>
            <a:r>
              <a:rPr lang="en-US" sz="2000" b="1" dirty="0">
                <a:solidFill>
                  <a:schemeClr val="accent1"/>
                </a:solidFill>
              </a:rPr>
              <a:t> Analysis: </a:t>
            </a:r>
            <a:r>
              <a:rPr lang="en-US" sz="2000" dirty="0">
                <a:solidFill>
                  <a:schemeClr val="accent1"/>
                </a:solidFill>
              </a:rPr>
              <a:t>In addition to these basic techniques, advanced analysis can be performed using statistical functions and machine learning algorithms to uncover more complex patterns and trends within the data, enabling data architects to extract deeper insights and make data-driven recommendations for strategic decision-making</a:t>
            </a:r>
          </a:p>
        </p:txBody>
      </p:sp>
    </p:spTree>
    <p:extLst>
      <p:ext uri="{BB962C8B-B14F-4D97-AF65-F5344CB8AC3E}">
        <p14:creationId xmlns:p14="http://schemas.microsoft.com/office/powerpoint/2010/main" val="62117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B1449-1AE2-4248-87FD-A7F24C5E64DE}"/>
              </a:ext>
            </a:extLst>
          </p:cNvPr>
          <p:cNvSpPr/>
          <p:nvPr/>
        </p:nvSpPr>
        <p:spPr>
          <a:xfrm>
            <a:off x="2086930" y="764704"/>
            <a:ext cx="8014964" cy="5016758"/>
          </a:xfrm>
          <a:prstGeom prst="rect">
            <a:avLst/>
          </a:prstGeom>
        </p:spPr>
        <p:txBody>
          <a:bodyPr wrap="square">
            <a:spAutoFit/>
          </a:bodyPr>
          <a:lstStyle/>
          <a:p>
            <a:r>
              <a:rPr lang="en-IN" sz="2000" dirty="0">
                <a:solidFill>
                  <a:schemeClr val="accent1"/>
                </a:solidFill>
              </a:rPr>
              <a:t> The successful execution of the project "Implementing a Scalable Data Warehousing Solution with IBM Cloud Db2 Warehouse" has demonstrated the transformative potential of modern data warehousing strategies. By harnessing the power of IBM Cloud Db2 Warehouse, the project has established a resilient and adaptable data management framework, equipped to handle the evolving demands of data-intensive environments. Through meticulous planning and execution, the project has showcased the significance of a well-designed schema, robust security protocols, and effective monitoring and optimization practices in ensuring the integrity and performance of the data warehouse. The integration of advanced analytics and reporting tools has empowered stakeholders with actionable insights, fostering a culture of data-driven decision-making and enhancing overall business agility. With a focus on scalability and future enhancements, the project serves as a guiding beacon for organizations seeking to harness the full potential of cloud-based data warehousing solutions in an ever-evolving digital landscape</a:t>
            </a:r>
          </a:p>
        </p:txBody>
      </p:sp>
      <p:sp>
        <p:nvSpPr>
          <p:cNvPr id="3" name="Rectangle 2">
            <a:extLst>
              <a:ext uri="{FF2B5EF4-FFF2-40B4-BE49-F238E27FC236}">
                <a16:creationId xmlns:a16="http://schemas.microsoft.com/office/drawing/2014/main" id="{BC648179-B4D8-4A39-BF53-6C52878F4BD5}"/>
              </a:ext>
            </a:extLst>
          </p:cNvPr>
          <p:cNvSpPr/>
          <p:nvPr/>
        </p:nvSpPr>
        <p:spPr>
          <a:xfrm>
            <a:off x="1413892" y="118373"/>
            <a:ext cx="6092825" cy="646331"/>
          </a:xfrm>
          <a:prstGeom prst="rect">
            <a:avLst/>
          </a:prstGeom>
        </p:spPr>
        <p:txBody>
          <a:bodyPr>
            <a:spAutoFit/>
          </a:bodyPr>
          <a:lstStyle/>
          <a:p>
            <a:r>
              <a:rPr lang="en-US" sz="3600" dirty="0"/>
              <a:t>CONCLUSION:</a:t>
            </a:r>
            <a:endParaRPr lang="en-IN" sz="3600" dirty="0"/>
          </a:p>
        </p:txBody>
      </p:sp>
    </p:spTree>
    <p:extLst>
      <p:ext uri="{BB962C8B-B14F-4D97-AF65-F5344CB8AC3E}">
        <p14:creationId xmlns:p14="http://schemas.microsoft.com/office/powerpoint/2010/main" val="414878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PROJECT OVERVIEW:</a:t>
            </a:r>
            <a:br>
              <a:rPr lang="en-IN" dirty="0"/>
            </a:br>
            <a:endParaRPr lang="en-US" dirty="0"/>
          </a:p>
        </p:txBody>
      </p:sp>
      <p:sp>
        <p:nvSpPr>
          <p:cNvPr id="14" name="Content Placeholder 13"/>
          <p:cNvSpPr>
            <a:spLocks noGrp="1"/>
          </p:cNvSpPr>
          <p:nvPr>
            <p:ph idx="1"/>
          </p:nvPr>
        </p:nvSpPr>
        <p:spPr>
          <a:xfrm>
            <a:off x="1218883" y="1197864"/>
            <a:ext cx="10360501" cy="4462272"/>
          </a:xfrm>
        </p:spPr>
        <p:txBody>
          <a:bodyPr/>
          <a:lstStyle/>
          <a:p>
            <a:r>
              <a:rPr lang="en-IN" dirty="0">
                <a:solidFill>
                  <a:schemeClr val="accent1">
                    <a:lumMod val="75000"/>
                  </a:schemeClr>
                </a:solidFill>
              </a:rPr>
              <a:t>The project aims to create a comprehensive data warehousing solution by leveraging IBM Cloud Db2 Warehouse. </a:t>
            </a:r>
          </a:p>
          <a:p>
            <a:r>
              <a:rPr lang="en-IN" dirty="0">
                <a:solidFill>
                  <a:schemeClr val="accent1">
                    <a:lumMod val="75000"/>
                  </a:schemeClr>
                </a:solidFill>
              </a:rPr>
              <a:t>This data warehouse will serve as a centralized repository for data from diverse sources, enabling advanced data integration, transformation, and analysis.</a:t>
            </a:r>
          </a:p>
          <a:p>
            <a:r>
              <a:rPr lang="en-IN" dirty="0">
                <a:solidFill>
                  <a:schemeClr val="accent1">
                    <a:lumMod val="75000"/>
                  </a:schemeClr>
                </a:solidFill>
              </a:rPr>
              <a:t>Key components of the project include defining the data warehouse structure, integrating data sources,</a:t>
            </a:r>
          </a:p>
          <a:p>
            <a:r>
              <a:rPr lang="en-IN" dirty="0">
                <a:solidFill>
                  <a:schemeClr val="accent1">
                    <a:lumMod val="75000"/>
                  </a:schemeClr>
                </a:solidFill>
              </a:rPr>
              <a:t>Implementing ETL (Extract, Transform, Load) processes, and facilitating data exploration and analysis</a:t>
            </a:r>
            <a:r>
              <a:rPr lang="en-IN" dirty="0"/>
              <a:t>.</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OBJECTIVES:</a:t>
            </a:r>
            <a:endParaRPr lang="en-US" dirty="0"/>
          </a:p>
        </p:txBody>
      </p:sp>
      <p:sp>
        <p:nvSpPr>
          <p:cNvPr id="2" name="Content Placeholder 1">
            <a:extLst>
              <a:ext uri="{FF2B5EF4-FFF2-40B4-BE49-F238E27FC236}">
                <a16:creationId xmlns:a16="http://schemas.microsoft.com/office/drawing/2014/main" id="{982254C8-3FDB-460A-94BE-37E23AB1C5E8}"/>
              </a:ext>
            </a:extLst>
          </p:cNvPr>
          <p:cNvSpPr>
            <a:spLocks noGrp="1"/>
          </p:cNvSpPr>
          <p:nvPr>
            <p:ph idx="1"/>
          </p:nvPr>
        </p:nvSpPr>
        <p:spPr/>
        <p:txBody>
          <a:bodyPr>
            <a:normAutofit fontScale="92500" lnSpcReduction="20000"/>
          </a:bodyPr>
          <a:lstStyle/>
          <a:p>
            <a:r>
              <a:rPr lang="en-IN" dirty="0">
                <a:solidFill>
                  <a:schemeClr val="accent1">
                    <a:lumMod val="75000"/>
                  </a:schemeClr>
                </a:solidFill>
              </a:rPr>
              <a:t>The primary objectives of this project are as follows: </a:t>
            </a:r>
          </a:p>
          <a:p>
            <a:r>
              <a:rPr lang="en-IN" dirty="0">
                <a:solidFill>
                  <a:schemeClr val="accent1">
                    <a:lumMod val="75000"/>
                  </a:schemeClr>
                </a:solidFill>
              </a:rPr>
              <a:t>Design Data Warehouse Structure: Define the architecture, schema, and data models for the data warehouse, ensuring it meets the specific requirements of the organization. </a:t>
            </a:r>
          </a:p>
          <a:p>
            <a:r>
              <a:rPr lang="en-IN" dirty="0">
                <a:solidFill>
                  <a:schemeClr val="accent1">
                    <a:lumMod val="75000"/>
                  </a:schemeClr>
                </a:solidFill>
              </a:rPr>
              <a:t>Data Integration: Implement mechanisms to collect, cleanse, and integrate data from various sources, including databases, APIs, and external files. </a:t>
            </a:r>
          </a:p>
          <a:p>
            <a:r>
              <a:rPr lang="en-IN" dirty="0">
                <a:solidFill>
                  <a:schemeClr val="accent1">
                    <a:lumMod val="75000"/>
                  </a:schemeClr>
                </a:solidFill>
              </a:rPr>
              <a:t>ETL Processes: Develop Extract, Transform, Load (ETL) processes to efficiently move data into the data warehouse, ensuring data quality and consistency</a:t>
            </a:r>
          </a:p>
          <a:p>
            <a:r>
              <a:rPr lang="en-IN" dirty="0">
                <a:solidFill>
                  <a:schemeClr val="accent1">
                    <a:lumMod val="75000"/>
                  </a:schemeClr>
                </a:solidFill>
              </a:rPr>
              <a:t>Data Analysis Tools: Provide data architects with the necessary tools and platforms to explore and </a:t>
            </a:r>
            <a:r>
              <a:rPr lang="en-IN" dirty="0" err="1">
                <a:solidFill>
                  <a:schemeClr val="accent1">
                    <a:lumMod val="75000"/>
                  </a:schemeClr>
                </a:solidFill>
              </a:rPr>
              <a:t>analyze</a:t>
            </a:r>
            <a:r>
              <a:rPr lang="en-IN" dirty="0">
                <a:solidFill>
                  <a:schemeClr val="accent1">
                    <a:lumMod val="75000"/>
                  </a:schemeClr>
                </a:solidFill>
              </a:rPr>
              <a:t> data for decision-making purposes.</a:t>
            </a:r>
          </a:p>
          <a:p>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br>
              <a:rPr lang="en-IN" dirty="0"/>
            </a:br>
            <a:endParaRPr lang="en-US" dirty="0"/>
          </a:p>
        </p:txBody>
      </p:sp>
      <p:sp>
        <p:nvSpPr>
          <p:cNvPr id="3" name="Content Placeholder 2"/>
          <p:cNvSpPr>
            <a:spLocks noGrp="1"/>
          </p:cNvSpPr>
          <p:nvPr>
            <p:ph sz="half" idx="1"/>
          </p:nvPr>
        </p:nvSpPr>
        <p:spPr>
          <a:xfrm>
            <a:off x="1217687" y="620688"/>
            <a:ext cx="9196009" cy="4465320"/>
          </a:xfrm>
        </p:spPr>
        <p:txBody>
          <a:bodyPr>
            <a:normAutofit fontScale="92500" lnSpcReduction="10000"/>
          </a:bodyPr>
          <a:lstStyle/>
          <a:p>
            <a:pPr marL="0" indent="0">
              <a:buNone/>
            </a:pPr>
            <a:endParaRPr lang="en-IN" dirty="0"/>
          </a:p>
          <a:p>
            <a:r>
              <a:rPr lang="en-IN" dirty="0">
                <a:solidFill>
                  <a:schemeClr val="accent1">
                    <a:lumMod val="75000"/>
                  </a:schemeClr>
                </a:solidFill>
              </a:rPr>
              <a:t>The project scope encompasses: </a:t>
            </a:r>
          </a:p>
          <a:p>
            <a:r>
              <a:rPr lang="en-IN" dirty="0">
                <a:solidFill>
                  <a:schemeClr val="accent1">
                    <a:lumMod val="75000"/>
                  </a:schemeClr>
                </a:solidFill>
              </a:rPr>
              <a:t> Identifying and profiling data sources.</a:t>
            </a:r>
          </a:p>
          <a:p>
            <a:r>
              <a:rPr lang="en-IN" dirty="0">
                <a:solidFill>
                  <a:schemeClr val="accent1">
                    <a:lumMod val="75000"/>
                  </a:schemeClr>
                </a:solidFill>
              </a:rPr>
              <a:t> Designing the data warehouse schema.</a:t>
            </a:r>
          </a:p>
          <a:p>
            <a:r>
              <a:rPr lang="en-IN" dirty="0">
                <a:solidFill>
                  <a:schemeClr val="accent1">
                    <a:lumMod val="75000"/>
                  </a:schemeClr>
                </a:solidFill>
              </a:rPr>
              <a:t> Developing ETL processes for data extraction, transformation, and loading.</a:t>
            </a:r>
          </a:p>
          <a:p>
            <a:r>
              <a:rPr lang="en-IN" dirty="0">
                <a:solidFill>
                  <a:schemeClr val="accent1">
                    <a:lumMod val="75000"/>
                  </a:schemeClr>
                </a:solidFill>
              </a:rPr>
              <a:t> Implementing security and access controls.</a:t>
            </a:r>
          </a:p>
          <a:p>
            <a:r>
              <a:rPr lang="en-IN" dirty="0">
                <a:solidFill>
                  <a:schemeClr val="accent1">
                    <a:lumMod val="75000"/>
                  </a:schemeClr>
                </a:solidFill>
              </a:rPr>
              <a:t> Setting up data visualization and analytics tools.</a:t>
            </a:r>
          </a:p>
          <a:p>
            <a:r>
              <a:rPr lang="en-IN" dirty="0">
                <a:solidFill>
                  <a:schemeClr val="accent1">
                    <a:lumMod val="75000"/>
                  </a:schemeClr>
                </a:solidFill>
              </a:rPr>
              <a:t> Conducting user training and documentation.</a:t>
            </a:r>
          </a:p>
          <a:p>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DELIVERABLES:</a:t>
            </a:r>
            <a:br>
              <a:rPr lang="en-IN" dirty="0"/>
            </a:br>
            <a:endParaRPr lang="en-US" dirty="0"/>
          </a:p>
        </p:txBody>
      </p:sp>
      <p:sp>
        <p:nvSpPr>
          <p:cNvPr id="3" name="Content Placeholder 2"/>
          <p:cNvSpPr>
            <a:spLocks noGrp="1"/>
          </p:cNvSpPr>
          <p:nvPr>
            <p:ph sz="half" idx="1"/>
          </p:nvPr>
        </p:nvSpPr>
        <p:spPr/>
        <p:txBody>
          <a:bodyPr>
            <a:normAutofit fontScale="85000" lnSpcReduction="20000"/>
          </a:bodyPr>
          <a:lstStyle/>
          <a:p>
            <a:r>
              <a:rPr lang="en-IN" dirty="0">
                <a:solidFill>
                  <a:schemeClr val="accent1">
                    <a:lumMod val="75000"/>
                  </a:schemeClr>
                </a:solidFill>
              </a:rPr>
              <a:t>The key deliverables for this project include:</a:t>
            </a:r>
          </a:p>
          <a:p>
            <a:r>
              <a:rPr lang="en-IN" dirty="0">
                <a:solidFill>
                  <a:schemeClr val="accent1">
                    <a:lumMod val="75000"/>
                  </a:schemeClr>
                </a:solidFill>
              </a:rPr>
              <a:t>Data Warehouse Architecture and Schema Design Document.</a:t>
            </a:r>
          </a:p>
          <a:p>
            <a:r>
              <a:rPr lang="en-IN" dirty="0">
                <a:solidFill>
                  <a:schemeClr val="accent1">
                    <a:lumMod val="75000"/>
                  </a:schemeClr>
                </a:solidFill>
              </a:rPr>
              <a:t>ETL Process Implementation.</a:t>
            </a:r>
          </a:p>
          <a:p>
            <a:r>
              <a:rPr lang="en-IN" dirty="0">
                <a:solidFill>
                  <a:schemeClr val="accent1">
                    <a:lumMod val="75000"/>
                  </a:schemeClr>
                </a:solidFill>
              </a:rPr>
              <a:t>Data Integration Framework.</a:t>
            </a:r>
          </a:p>
          <a:p>
            <a:r>
              <a:rPr lang="en-IN" dirty="0">
                <a:solidFill>
                  <a:schemeClr val="accent1">
                    <a:lumMod val="75000"/>
                  </a:schemeClr>
                </a:solidFill>
              </a:rPr>
              <a:t>Security and Access Control Configuration.</a:t>
            </a:r>
          </a:p>
          <a:p>
            <a:r>
              <a:rPr lang="en-IN" dirty="0">
                <a:solidFill>
                  <a:schemeClr val="accent1">
                    <a:lumMod val="75000"/>
                  </a:schemeClr>
                </a:solidFill>
              </a:rPr>
              <a:t>Data Analysis and Visualization Platform Setup.</a:t>
            </a:r>
          </a:p>
          <a:p>
            <a:r>
              <a:rPr lang="en-IN" dirty="0">
                <a:solidFill>
                  <a:schemeClr val="accent1">
                    <a:lumMod val="75000"/>
                  </a:schemeClr>
                </a:solidFill>
              </a:rPr>
              <a:t>User Training Materials and Documentation.</a:t>
            </a:r>
          </a:p>
          <a:p>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3852" y="0"/>
            <a:ext cx="8938472" cy="825056"/>
          </a:xfrm>
        </p:spPr>
        <p:txBody>
          <a:bodyPr>
            <a:normAutofit/>
          </a:bodyPr>
          <a:lstStyle/>
          <a:p>
            <a:r>
              <a:rPr lang="en-US" sz="3600" dirty="0"/>
              <a:t>Data Warehouse Structure</a:t>
            </a:r>
          </a:p>
        </p:txBody>
      </p:sp>
      <p:sp>
        <p:nvSpPr>
          <p:cNvPr id="5" name="Text Placeholder 4"/>
          <p:cNvSpPr>
            <a:spLocks noGrp="1"/>
          </p:cNvSpPr>
          <p:nvPr>
            <p:ph type="body" idx="1"/>
          </p:nvPr>
        </p:nvSpPr>
        <p:spPr>
          <a:xfrm>
            <a:off x="2281405" y="4725144"/>
            <a:ext cx="7626013" cy="1220933"/>
          </a:xfrm>
        </p:spPr>
        <p:txBody>
          <a:bodyPr>
            <a:noAutofit/>
          </a:bodyPr>
          <a:lstStyle/>
          <a:p>
            <a:r>
              <a:rPr lang="en-US" sz="1500" dirty="0"/>
              <a:t>THIS Use automation and AI-driven schema design tools that can analyze query patterns and data relationships to suggest optimal schema structures dynamically. Consider hybrid data warehousing, which combines structured and unstructured data to meet evolving analytical needs.</a:t>
            </a:r>
            <a:endParaRPr lang="en-IN" sz="1500" dirty="0"/>
          </a:p>
          <a:p>
            <a:endParaRPr lang="en-US" sz="1500" dirty="0"/>
          </a:p>
        </p:txBody>
      </p:sp>
      <p:pic>
        <p:nvPicPr>
          <p:cNvPr id="6" name="Picture 5" descr="24916data warehouse structure">
            <a:extLst>
              <a:ext uri="{FF2B5EF4-FFF2-40B4-BE49-F238E27FC236}">
                <a16:creationId xmlns:a16="http://schemas.microsoft.com/office/drawing/2014/main" id="{AD0AF727-8F18-4DBA-8F37-0597144A8A33}"/>
              </a:ext>
            </a:extLst>
          </p:cNvPr>
          <p:cNvPicPr/>
          <p:nvPr/>
        </p:nvPicPr>
        <p:blipFill>
          <a:blip r:embed="rId2"/>
          <a:stretch>
            <a:fillRect/>
          </a:stretch>
        </p:blipFill>
        <p:spPr>
          <a:xfrm>
            <a:off x="2354187" y="980728"/>
            <a:ext cx="8204721" cy="3528392"/>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84354" y="177800"/>
            <a:ext cx="10360501" cy="812800"/>
          </a:xfrm>
        </p:spPr>
        <p:txBody>
          <a:bodyPr/>
          <a:lstStyle/>
          <a:p>
            <a:r>
              <a:rPr lang="en-US" dirty="0"/>
              <a:t>ETL PROCESSES:</a:t>
            </a:r>
          </a:p>
        </p:txBody>
      </p:sp>
      <p:sp>
        <p:nvSpPr>
          <p:cNvPr id="8" name="Text Placeholder 7"/>
          <p:cNvSpPr>
            <a:spLocks noGrp="1"/>
          </p:cNvSpPr>
          <p:nvPr>
            <p:ph type="body" idx="1"/>
          </p:nvPr>
        </p:nvSpPr>
        <p:spPr>
          <a:xfrm>
            <a:off x="1184354" y="4841677"/>
            <a:ext cx="9735108" cy="914400"/>
          </a:xfrm>
        </p:spPr>
        <p:txBody>
          <a:bodyPr>
            <a:noAutofit/>
          </a:bodyPr>
          <a:lstStyle/>
          <a:p>
            <a:r>
              <a:rPr lang="en-US" sz="1500" dirty="0"/>
              <a:t>Implement event-driven ETL pipelines that can automatically trigger ETL jobs based on changes in source data. Use containerization and orchestration (e.g., Docker and Kubernetes) for scalable and efficient ETL processing</a:t>
            </a:r>
          </a:p>
        </p:txBody>
      </p:sp>
      <p:pic>
        <p:nvPicPr>
          <p:cNvPr id="12" name="Picture 11" descr="llm9kff5">
            <a:extLst>
              <a:ext uri="{FF2B5EF4-FFF2-40B4-BE49-F238E27FC236}">
                <a16:creationId xmlns:a16="http://schemas.microsoft.com/office/drawing/2014/main" id="{BD72A939-1A99-4540-8071-00BC34887804}"/>
              </a:ext>
            </a:extLst>
          </p:cNvPr>
          <p:cNvPicPr/>
          <p:nvPr/>
        </p:nvPicPr>
        <p:blipFill>
          <a:blip r:embed="rId2"/>
          <a:stretch>
            <a:fillRect/>
          </a:stretch>
        </p:blipFill>
        <p:spPr>
          <a:xfrm>
            <a:off x="1199499" y="1291590"/>
            <a:ext cx="9791457" cy="3505562"/>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161" y="116632"/>
            <a:ext cx="10360501" cy="719907"/>
          </a:xfrm>
        </p:spPr>
        <p:txBody>
          <a:bodyPr/>
          <a:lstStyle/>
          <a:p>
            <a:r>
              <a:rPr lang="en-US" dirty="0"/>
              <a:t>DATA INTEGRATION:</a:t>
            </a:r>
          </a:p>
        </p:txBody>
      </p:sp>
      <p:pic>
        <p:nvPicPr>
          <p:cNvPr id="4" name="Picture 3" descr="qjp3j6sf">
            <a:extLst>
              <a:ext uri="{FF2B5EF4-FFF2-40B4-BE49-F238E27FC236}">
                <a16:creationId xmlns:a16="http://schemas.microsoft.com/office/drawing/2014/main" id="{51130614-6F78-41D5-8739-59E9117D3750}"/>
              </a:ext>
            </a:extLst>
          </p:cNvPr>
          <p:cNvPicPr/>
          <p:nvPr/>
        </p:nvPicPr>
        <p:blipFill>
          <a:blip r:embed="rId2"/>
          <a:stretch>
            <a:fillRect/>
          </a:stretch>
        </p:blipFill>
        <p:spPr>
          <a:xfrm>
            <a:off x="2205979" y="1015714"/>
            <a:ext cx="7776864" cy="3853445"/>
          </a:xfrm>
          <a:prstGeom prst="rect">
            <a:avLst/>
          </a:prstGeom>
        </p:spPr>
      </p:pic>
      <p:sp>
        <p:nvSpPr>
          <p:cNvPr id="2" name="Rectangle 1">
            <a:extLst>
              <a:ext uri="{FF2B5EF4-FFF2-40B4-BE49-F238E27FC236}">
                <a16:creationId xmlns:a16="http://schemas.microsoft.com/office/drawing/2014/main" id="{44801A80-8DEC-4B97-9778-342AD18A81F5}"/>
              </a:ext>
            </a:extLst>
          </p:cNvPr>
          <p:cNvSpPr/>
          <p:nvPr/>
        </p:nvSpPr>
        <p:spPr>
          <a:xfrm>
            <a:off x="2205979" y="5079855"/>
            <a:ext cx="6092825" cy="784830"/>
          </a:xfrm>
          <a:prstGeom prst="rect">
            <a:avLst/>
          </a:prstGeom>
        </p:spPr>
        <p:txBody>
          <a:bodyPr>
            <a:spAutoFit/>
          </a:bodyPr>
          <a:lstStyle/>
          <a:p>
            <a:r>
              <a:rPr lang="en-US" sz="1500" dirty="0">
                <a:solidFill>
                  <a:schemeClr val="accent1"/>
                </a:solidFill>
                <a:latin typeface="Calibri" panose="020F0502020204030204" pitchFamily="34" charset="0"/>
                <a:ea typeface="SimSun" panose="02010600030101010101" pitchFamily="2" charset="-122"/>
                <a:cs typeface="Times New Roman" panose="02020603050405020304" pitchFamily="18" charset="0"/>
              </a:rPr>
              <a:t>Utilize automated data integration tools with machine learning capabilities. These tools can learn from previous data integration processes to automate mapping and transformation tasks more accurately over time</a:t>
            </a:r>
            <a:endParaRPr lang="en-IN" sz="1500" dirty="0">
              <a:solidFill>
                <a:schemeClr val="accent1"/>
              </a:solidFill>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61</TotalTime>
  <Words>2772</Words>
  <Application>Microsoft Office PowerPoint</Application>
  <PresentationFormat>Custom</PresentationFormat>
  <Paragraphs>155</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Albert Sans</vt:lpstr>
      <vt:lpstr>Arial</vt:lpstr>
      <vt:lpstr>Calibri</vt:lpstr>
      <vt:lpstr>Manrope</vt:lpstr>
      <vt:lpstr>Manrope Medium</vt:lpstr>
      <vt:lpstr>Open Sans</vt:lpstr>
      <vt:lpstr>Wingdings</vt:lpstr>
      <vt:lpstr>Tech 16x9</vt:lpstr>
      <vt:lpstr>DATA WAREHOUSING WITH IBM CLOUD DB2 WAREHOUSE</vt:lpstr>
      <vt:lpstr>PowerPoint Presentation</vt:lpstr>
      <vt:lpstr>PROJECT OVERVIEW: </vt:lpstr>
      <vt:lpstr>OBJECTIVES:</vt:lpstr>
      <vt:lpstr>SCOPE: </vt:lpstr>
      <vt:lpstr>KEY DELIVERABLES: </vt:lpstr>
      <vt:lpstr>Data Warehouse Structure</vt:lpstr>
      <vt:lpstr>ETL PROCESSES:</vt:lpstr>
      <vt:lpstr>DATA INTEGRATION:</vt:lpstr>
      <vt:lpstr>PowerPoint Presentation</vt:lpstr>
      <vt:lpstr>Designing a Data Warehouse Schema and Integration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dc:title>
  <dc:creator>DELL</dc:creator>
  <cp:lastModifiedBy>Manoj R</cp:lastModifiedBy>
  <cp:revision>27</cp:revision>
  <dcterms:created xsi:type="dcterms:W3CDTF">2023-11-01T10:25:08Z</dcterms:created>
  <dcterms:modified xsi:type="dcterms:W3CDTF">2023-11-01T14:37:17Z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2023-11-01T14:37:07Z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3c7de176-bf75-4583-be42-6ed150049e5b</vt:lpwstr>
  </property>
  <property fmtid="{D5CDD505-2E9C-101B-9397-08002B2CF9AE}" pid="13" name="MSIP_Label_defa4170-0d19-0005-0004-bc88714345d2_ActionId">
    <vt:lpwstr>f43bcd5b-e0c9-4f80-aae7-c72bd8783918</vt:lpwstr>
  </property>
  <property fmtid="{D5CDD505-2E9C-101B-9397-08002B2CF9AE}" pid="14" name="MSIP_Label_defa4170-0d19-0005-0004-bc88714345d2_ContentBits">
    <vt:lpwstr>0</vt:lpwstr>
  </property>
</Properties>
</file>