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Gill Sans"/>
      <p:regular r:id="rId16"/>
      <p:bold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Qo3El/6iArvxWEd3wNWY2Rs3Z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4"/>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24"/>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25"/>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6"/>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4" name="Google Shape;94;p26"/>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5" name="Google Shape;95;p26"/>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6"/>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7"/>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8"/>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1" name="Google Shape;111;p28"/>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2" name="Google Shape;112;p28"/>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8"/>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29"/>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29"/>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30"/>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31"/>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4"/>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4"/>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4"/>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2" name="Shape 152"/>
        <p:cNvGrpSpPr/>
        <p:nvPr/>
      </p:nvGrpSpPr>
      <p:grpSpPr>
        <a:xfrm>
          <a:off x="0" y="0"/>
          <a:ext cx="0" cy="0"/>
          <a:chOff x="0" y="0"/>
          <a:chExt cx="0" cy="0"/>
        </a:xfrm>
      </p:grpSpPr>
      <p:sp>
        <p:nvSpPr>
          <p:cNvPr id="153" name="Google Shape;153;p1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15"/>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55" name="Google Shape;155;p15"/>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5"/>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5"/>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E1DBC9"/>
            </a:gs>
            <a:gs pos="77000">
              <a:srgbClr val="C8C1B0"/>
            </a:gs>
            <a:gs pos="100000">
              <a:srgbClr val="C0BAAA"/>
            </a:gs>
          </a:gsLst>
          <a:lin ang="5400000" scaled="0"/>
        </a:gradFill>
      </p:bgPr>
    </p:bg>
    <p:spTree>
      <p:nvGrpSpPr>
        <p:cNvPr id="158" name="Shape 158"/>
        <p:cNvGrpSpPr/>
        <p:nvPr/>
      </p:nvGrpSpPr>
      <p:grpSpPr>
        <a:xfrm>
          <a:off x="0" y="0"/>
          <a:ext cx="0" cy="0"/>
          <a:chOff x="0" y="0"/>
          <a:chExt cx="0" cy="0"/>
        </a:xfrm>
      </p:grpSpPr>
      <p:sp>
        <p:nvSpPr>
          <p:cNvPr id="159" name="Google Shape;159;p32"/>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2"/>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2"/>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2"/>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32"/>
          <p:cNvGrpSpPr/>
          <p:nvPr/>
        </p:nvGrpSpPr>
        <p:grpSpPr>
          <a:xfrm>
            <a:off x="5250180" y="1267730"/>
            <a:ext cx="1691640" cy="645295"/>
            <a:chOff x="5318306" y="1386268"/>
            <a:chExt cx="1567331" cy="645295"/>
          </a:xfrm>
        </p:grpSpPr>
        <p:cxnSp>
          <p:nvCxnSpPr>
            <p:cNvPr id="164" name="Google Shape;164;p32"/>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165" name="Google Shape;165;p32"/>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166" name="Google Shape;166;p32"/>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167" name="Google Shape;167;p32"/>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b="0"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32"/>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169" name="Google Shape;169;p32"/>
          <p:cNvSpPr txBox="1"/>
          <p:nvPr>
            <p:ph idx="10" type="dt"/>
          </p:nvPr>
        </p:nvSpPr>
        <p:spPr>
          <a:xfrm>
            <a:off x="5318760" y="1341255"/>
            <a:ext cx="1554480" cy="52721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2"/>
          <p:cNvSpPr txBox="1"/>
          <p:nvPr>
            <p:ph idx="11" type="ftr"/>
          </p:nvPr>
        </p:nvSpPr>
        <p:spPr>
          <a:xfrm>
            <a:off x="1453896" y="5211060"/>
            <a:ext cx="5905500"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2"/>
          <p:cNvSpPr txBox="1"/>
          <p:nvPr>
            <p:ph idx="12" type="sldNum"/>
          </p:nvPr>
        </p:nvSpPr>
        <p:spPr>
          <a:xfrm>
            <a:off x="8606919" y="5212080"/>
            <a:ext cx="2111881"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000">
                <a:solidFill>
                  <a:srgbClr val="3F3F3F"/>
                </a:solidFill>
                <a:latin typeface="Century Gothic"/>
                <a:ea typeface="Century Gothic"/>
                <a:cs typeface="Century Gothic"/>
                <a:sym typeface="Century Gothic"/>
              </a:defRPr>
            </a:lvl1pPr>
            <a:lvl2pPr indent="0" lvl="1" marL="0" algn="r">
              <a:spcBef>
                <a:spcPts val="0"/>
              </a:spcBef>
              <a:buNone/>
              <a:defRPr sz="1000">
                <a:solidFill>
                  <a:srgbClr val="3F3F3F"/>
                </a:solidFill>
                <a:latin typeface="Century Gothic"/>
                <a:ea typeface="Century Gothic"/>
                <a:cs typeface="Century Gothic"/>
                <a:sym typeface="Century Gothic"/>
              </a:defRPr>
            </a:lvl2pPr>
            <a:lvl3pPr indent="0" lvl="2" marL="0" algn="r">
              <a:spcBef>
                <a:spcPts val="0"/>
              </a:spcBef>
              <a:buNone/>
              <a:defRPr sz="1000">
                <a:solidFill>
                  <a:srgbClr val="3F3F3F"/>
                </a:solidFill>
                <a:latin typeface="Century Gothic"/>
                <a:ea typeface="Century Gothic"/>
                <a:cs typeface="Century Gothic"/>
                <a:sym typeface="Century Gothic"/>
              </a:defRPr>
            </a:lvl3pPr>
            <a:lvl4pPr indent="0" lvl="3" marL="0" algn="r">
              <a:spcBef>
                <a:spcPts val="0"/>
              </a:spcBef>
              <a:buNone/>
              <a:defRPr sz="1000">
                <a:solidFill>
                  <a:srgbClr val="3F3F3F"/>
                </a:solidFill>
                <a:latin typeface="Century Gothic"/>
                <a:ea typeface="Century Gothic"/>
                <a:cs typeface="Century Gothic"/>
                <a:sym typeface="Century Gothic"/>
              </a:defRPr>
            </a:lvl4pPr>
            <a:lvl5pPr indent="0" lvl="4" marL="0" algn="r">
              <a:spcBef>
                <a:spcPts val="0"/>
              </a:spcBef>
              <a:buNone/>
              <a:defRPr sz="1000">
                <a:solidFill>
                  <a:srgbClr val="3F3F3F"/>
                </a:solidFill>
                <a:latin typeface="Century Gothic"/>
                <a:ea typeface="Century Gothic"/>
                <a:cs typeface="Century Gothic"/>
                <a:sym typeface="Century Gothic"/>
              </a:defRPr>
            </a:lvl5pPr>
            <a:lvl6pPr indent="0" lvl="5" marL="0" algn="r">
              <a:spcBef>
                <a:spcPts val="0"/>
              </a:spcBef>
              <a:buNone/>
              <a:defRPr sz="1000">
                <a:solidFill>
                  <a:srgbClr val="3F3F3F"/>
                </a:solidFill>
                <a:latin typeface="Century Gothic"/>
                <a:ea typeface="Century Gothic"/>
                <a:cs typeface="Century Gothic"/>
                <a:sym typeface="Century Gothic"/>
              </a:defRPr>
            </a:lvl6pPr>
            <a:lvl7pPr indent="0" lvl="6" marL="0" algn="r">
              <a:spcBef>
                <a:spcPts val="0"/>
              </a:spcBef>
              <a:buNone/>
              <a:defRPr sz="1000">
                <a:solidFill>
                  <a:srgbClr val="3F3F3F"/>
                </a:solidFill>
                <a:latin typeface="Century Gothic"/>
                <a:ea typeface="Century Gothic"/>
                <a:cs typeface="Century Gothic"/>
                <a:sym typeface="Century Gothic"/>
              </a:defRPr>
            </a:lvl7pPr>
            <a:lvl8pPr indent="0" lvl="7" marL="0" algn="r">
              <a:spcBef>
                <a:spcPts val="0"/>
              </a:spcBef>
              <a:buNone/>
              <a:defRPr sz="1000">
                <a:solidFill>
                  <a:srgbClr val="3F3F3F"/>
                </a:solidFill>
                <a:latin typeface="Century Gothic"/>
                <a:ea typeface="Century Gothic"/>
                <a:cs typeface="Century Gothic"/>
                <a:sym typeface="Century Gothic"/>
              </a:defRPr>
            </a:lvl8pPr>
            <a:lvl9pPr indent="0" lvl="8" marL="0" algn="r">
              <a:spcBef>
                <a:spcPts val="0"/>
              </a:spcBef>
              <a:buNone/>
              <a:defRPr sz="1000">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172" name="Shape 172"/>
        <p:cNvGrpSpPr/>
        <p:nvPr/>
      </p:nvGrpSpPr>
      <p:grpSpPr>
        <a:xfrm>
          <a:off x="0" y="0"/>
          <a:ext cx="0" cy="0"/>
          <a:chOff x="0" y="0"/>
          <a:chExt cx="0" cy="0"/>
        </a:xfrm>
      </p:grpSpPr>
      <p:sp>
        <p:nvSpPr>
          <p:cNvPr id="173" name="Google Shape;173;p33"/>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3"/>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3"/>
          <p:cNvSpPr/>
          <p:nvPr/>
        </p:nvSpPr>
        <p:spPr>
          <a:xfrm>
            <a:off x="1447800"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3"/>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33"/>
          <p:cNvGrpSpPr/>
          <p:nvPr/>
        </p:nvGrpSpPr>
        <p:grpSpPr>
          <a:xfrm>
            <a:off x="5250180" y="1267730"/>
            <a:ext cx="1691640" cy="645295"/>
            <a:chOff x="5318306" y="1386268"/>
            <a:chExt cx="1567331" cy="645295"/>
          </a:xfrm>
        </p:grpSpPr>
        <p:cxnSp>
          <p:nvCxnSpPr>
            <p:cNvPr id="178" name="Google Shape;178;p33"/>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179" name="Google Shape;179;p33"/>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180" name="Google Shape;180;p33"/>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181" name="Google Shape;181;p33"/>
          <p:cNvSpPr txBox="1"/>
          <p:nvPr>
            <p:ph type="title"/>
          </p:nvPr>
        </p:nvSpPr>
        <p:spPr>
          <a:xfrm>
            <a:off x="1563623" y="2094309"/>
            <a:ext cx="9070848"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3"/>
          <p:cNvSpPr txBox="1"/>
          <p:nvPr>
            <p:ph idx="1" type="body"/>
          </p:nvPr>
        </p:nvSpPr>
        <p:spPr>
          <a:xfrm>
            <a:off x="1563624" y="4682062"/>
            <a:ext cx="9070848"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600"/>
              <a:buNone/>
              <a:defRPr sz="1600">
                <a:solidFill>
                  <a:schemeClr val="dk1"/>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183" name="Google Shape;183;p33"/>
          <p:cNvSpPr txBox="1"/>
          <p:nvPr>
            <p:ph idx="10" type="dt"/>
          </p:nvPr>
        </p:nvSpPr>
        <p:spPr>
          <a:xfrm>
            <a:off x="5321808" y="1344502"/>
            <a:ext cx="1554480" cy="5303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3"/>
          <p:cNvSpPr txBox="1"/>
          <p:nvPr>
            <p:ph idx="11" type="ftr"/>
          </p:nvPr>
        </p:nvSpPr>
        <p:spPr>
          <a:xfrm>
            <a:off x="1453553" y="5211060"/>
            <a:ext cx="590702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33"/>
          <p:cNvSpPr txBox="1"/>
          <p:nvPr>
            <p:ph idx="12" type="sldNum"/>
          </p:nvPr>
        </p:nvSpPr>
        <p:spPr>
          <a:xfrm>
            <a:off x="8604504" y="5211060"/>
            <a:ext cx="2112264"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6" name="Shape 186"/>
        <p:cNvGrpSpPr/>
        <p:nvPr/>
      </p:nvGrpSpPr>
      <p:grpSpPr>
        <a:xfrm>
          <a:off x="0" y="0"/>
          <a:ext cx="0" cy="0"/>
          <a:chOff x="0" y="0"/>
          <a:chExt cx="0" cy="0"/>
        </a:xfrm>
      </p:grpSpPr>
      <p:sp>
        <p:nvSpPr>
          <p:cNvPr id="187" name="Google Shape;187;p3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34"/>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89" name="Google Shape;189;p34"/>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90" name="Google Shape;190;p34"/>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4"/>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4"/>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3" name="Shape 193"/>
        <p:cNvGrpSpPr/>
        <p:nvPr/>
      </p:nvGrpSpPr>
      <p:grpSpPr>
        <a:xfrm>
          <a:off x="0" y="0"/>
          <a:ext cx="0" cy="0"/>
          <a:chOff x="0" y="0"/>
          <a:chExt cx="0" cy="0"/>
        </a:xfrm>
      </p:grpSpPr>
      <p:sp>
        <p:nvSpPr>
          <p:cNvPr id="194" name="Google Shape;194;p3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5"/>
          <p:cNvSpPr txBox="1"/>
          <p:nvPr>
            <p:ph idx="1" type="body"/>
          </p:nvPr>
        </p:nvSpPr>
        <p:spPr>
          <a:xfrm>
            <a:off x="106984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196" name="Google Shape;196;p35"/>
          <p:cNvSpPr txBox="1"/>
          <p:nvPr>
            <p:ph idx="2" type="body"/>
          </p:nvPr>
        </p:nvSpPr>
        <p:spPr>
          <a:xfrm>
            <a:off x="1069848" y="2755898"/>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97" name="Google Shape;197;p35"/>
          <p:cNvSpPr txBox="1"/>
          <p:nvPr>
            <p:ph idx="3" type="body"/>
          </p:nvPr>
        </p:nvSpPr>
        <p:spPr>
          <a:xfrm>
            <a:off x="637336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198" name="Google Shape;198;p35"/>
          <p:cNvSpPr txBox="1"/>
          <p:nvPr>
            <p:ph idx="4" type="body"/>
          </p:nvPr>
        </p:nvSpPr>
        <p:spPr>
          <a:xfrm>
            <a:off x="6373368" y="2756581"/>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99" name="Google Shape;199;p35"/>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5"/>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5"/>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36"/>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6"/>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6"/>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06" name="Shape 206"/>
        <p:cNvGrpSpPr/>
        <p:nvPr/>
      </p:nvGrpSpPr>
      <p:grpSpPr>
        <a:xfrm>
          <a:off x="0" y="0"/>
          <a:ext cx="0" cy="0"/>
          <a:chOff x="0" y="0"/>
          <a:chExt cx="0" cy="0"/>
        </a:xfrm>
      </p:grpSpPr>
      <p:sp>
        <p:nvSpPr>
          <p:cNvPr id="207" name="Google Shape;207;p37"/>
          <p:cNvSpPr/>
          <p:nvPr/>
        </p:nvSpPr>
        <p:spPr>
          <a:xfrm>
            <a:off x="245529" y="237744"/>
            <a:ext cx="8531352"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7"/>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7"/>
          <p:cNvSpPr txBox="1"/>
          <p:nvPr>
            <p:ph type="title"/>
          </p:nvPr>
        </p:nvSpPr>
        <p:spPr>
          <a:xfrm>
            <a:off x="9296400" y="607392"/>
            <a:ext cx="2430780"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800"/>
              <a:buFont typeface="Century Gothic"/>
              <a:buNone/>
              <a:defRPr b="0" sz="280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7"/>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211" name="Google Shape;211;p37"/>
          <p:cNvSpPr txBox="1"/>
          <p:nvPr>
            <p:ph idx="2" type="body"/>
          </p:nvPr>
        </p:nvSpPr>
        <p:spPr>
          <a:xfrm>
            <a:off x="9296400" y="2286000"/>
            <a:ext cx="2430780"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212" name="Google Shape;212;p37"/>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7"/>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7"/>
          <p:cNvSpPr txBox="1"/>
          <p:nvPr>
            <p:ph idx="12" type="sldNum"/>
          </p:nvPr>
        </p:nvSpPr>
        <p:spPr>
          <a:xfrm>
            <a:off x="10393677" y="622300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000">
                <a:solidFill>
                  <a:srgbClr val="FFFFFF"/>
                </a:solidFill>
                <a:latin typeface="Century Gothic"/>
                <a:ea typeface="Century Gothic"/>
                <a:cs typeface="Century Gothic"/>
                <a:sym typeface="Century Gothic"/>
              </a:defRPr>
            </a:lvl1pPr>
            <a:lvl2pPr indent="0" lvl="1" marL="0" algn="r">
              <a:spcBef>
                <a:spcPts val="0"/>
              </a:spcBef>
              <a:buNone/>
              <a:defRPr sz="1000">
                <a:solidFill>
                  <a:srgbClr val="FFFFFF"/>
                </a:solidFill>
                <a:latin typeface="Century Gothic"/>
                <a:ea typeface="Century Gothic"/>
                <a:cs typeface="Century Gothic"/>
                <a:sym typeface="Century Gothic"/>
              </a:defRPr>
            </a:lvl2pPr>
            <a:lvl3pPr indent="0" lvl="2" marL="0" algn="r">
              <a:spcBef>
                <a:spcPts val="0"/>
              </a:spcBef>
              <a:buNone/>
              <a:defRPr sz="1000">
                <a:solidFill>
                  <a:srgbClr val="FFFFFF"/>
                </a:solidFill>
                <a:latin typeface="Century Gothic"/>
                <a:ea typeface="Century Gothic"/>
                <a:cs typeface="Century Gothic"/>
                <a:sym typeface="Century Gothic"/>
              </a:defRPr>
            </a:lvl3pPr>
            <a:lvl4pPr indent="0" lvl="3" marL="0" algn="r">
              <a:spcBef>
                <a:spcPts val="0"/>
              </a:spcBef>
              <a:buNone/>
              <a:defRPr sz="1000">
                <a:solidFill>
                  <a:srgbClr val="FFFFFF"/>
                </a:solidFill>
                <a:latin typeface="Century Gothic"/>
                <a:ea typeface="Century Gothic"/>
                <a:cs typeface="Century Gothic"/>
                <a:sym typeface="Century Gothic"/>
              </a:defRPr>
            </a:lvl4pPr>
            <a:lvl5pPr indent="0" lvl="4" marL="0" algn="r">
              <a:spcBef>
                <a:spcPts val="0"/>
              </a:spcBef>
              <a:buNone/>
              <a:defRPr sz="1000">
                <a:solidFill>
                  <a:srgbClr val="FFFFFF"/>
                </a:solidFill>
                <a:latin typeface="Century Gothic"/>
                <a:ea typeface="Century Gothic"/>
                <a:cs typeface="Century Gothic"/>
                <a:sym typeface="Century Gothic"/>
              </a:defRPr>
            </a:lvl5pPr>
            <a:lvl6pPr indent="0" lvl="5" marL="0" algn="r">
              <a:spcBef>
                <a:spcPts val="0"/>
              </a:spcBef>
              <a:buNone/>
              <a:defRPr sz="1000">
                <a:solidFill>
                  <a:srgbClr val="FFFFFF"/>
                </a:solidFill>
                <a:latin typeface="Century Gothic"/>
                <a:ea typeface="Century Gothic"/>
                <a:cs typeface="Century Gothic"/>
                <a:sym typeface="Century Gothic"/>
              </a:defRPr>
            </a:lvl6pPr>
            <a:lvl7pPr indent="0" lvl="6" marL="0" algn="r">
              <a:spcBef>
                <a:spcPts val="0"/>
              </a:spcBef>
              <a:buNone/>
              <a:defRPr sz="1000">
                <a:solidFill>
                  <a:srgbClr val="FFFFFF"/>
                </a:solidFill>
                <a:latin typeface="Century Gothic"/>
                <a:ea typeface="Century Gothic"/>
                <a:cs typeface="Century Gothic"/>
                <a:sym typeface="Century Gothic"/>
              </a:defRPr>
            </a:lvl7pPr>
            <a:lvl8pPr indent="0" lvl="7" marL="0" algn="r">
              <a:spcBef>
                <a:spcPts val="0"/>
              </a:spcBef>
              <a:buNone/>
              <a:defRPr sz="1000">
                <a:solidFill>
                  <a:srgbClr val="FFFFFF"/>
                </a:solidFill>
                <a:latin typeface="Century Gothic"/>
                <a:ea typeface="Century Gothic"/>
                <a:cs typeface="Century Gothic"/>
                <a:sym typeface="Century Gothic"/>
              </a:defRPr>
            </a:lvl8pPr>
            <a:lvl9pPr indent="0" lvl="8" marL="0" algn="r">
              <a:spcBef>
                <a:spcPts val="0"/>
              </a:spcBef>
              <a:buNone/>
              <a:defRPr sz="1000">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215" name="Google Shape;215;p37"/>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16" name="Shape 216"/>
        <p:cNvGrpSpPr/>
        <p:nvPr/>
      </p:nvGrpSpPr>
      <p:grpSpPr>
        <a:xfrm>
          <a:off x="0" y="0"/>
          <a:ext cx="0" cy="0"/>
          <a:chOff x="0" y="0"/>
          <a:chExt cx="0" cy="0"/>
        </a:xfrm>
      </p:grpSpPr>
      <p:sp>
        <p:nvSpPr>
          <p:cNvPr id="217" name="Google Shape;217;p38"/>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8"/>
          <p:cNvSpPr txBox="1"/>
          <p:nvPr>
            <p:ph type="title"/>
          </p:nvPr>
        </p:nvSpPr>
        <p:spPr>
          <a:xfrm>
            <a:off x="9296400" y="603504"/>
            <a:ext cx="2432304"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800"/>
              <a:buFont typeface="Century Gothic"/>
              <a:buNone/>
              <a:defRPr b="0" sz="280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8"/>
          <p:cNvSpPr/>
          <p:nvPr>
            <p:ph idx="2" type="pic"/>
          </p:nvPr>
        </p:nvSpPr>
        <p:spPr>
          <a:xfrm>
            <a:off x="228599" y="237744"/>
            <a:ext cx="8531352" cy="6382512"/>
          </a:xfrm>
          <a:prstGeom prst="rect">
            <a:avLst/>
          </a:prstGeom>
          <a:solidFill>
            <a:srgbClr val="76CEEF"/>
          </a:solidFill>
          <a:ln>
            <a:noFill/>
          </a:ln>
        </p:spPr>
      </p:sp>
      <p:sp>
        <p:nvSpPr>
          <p:cNvPr id="220" name="Google Shape;220;p38"/>
          <p:cNvSpPr txBox="1"/>
          <p:nvPr>
            <p:ph idx="1" type="body"/>
          </p:nvPr>
        </p:nvSpPr>
        <p:spPr>
          <a:xfrm>
            <a:off x="9296400" y="2286000"/>
            <a:ext cx="2432304"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221" name="Google Shape;221;p38"/>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8"/>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8"/>
          <p:cNvSpPr txBox="1"/>
          <p:nvPr>
            <p:ph idx="12" type="sldNum"/>
          </p:nvPr>
        </p:nvSpPr>
        <p:spPr>
          <a:xfrm>
            <a:off x="10396728" y="6227064"/>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000">
                <a:solidFill>
                  <a:srgbClr val="FFFFFF"/>
                </a:solidFill>
                <a:latin typeface="Century Gothic"/>
                <a:ea typeface="Century Gothic"/>
                <a:cs typeface="Century Gothic"/>
                <a:sym typeface="Century Gothic"/>
              </a:defRPr>
            </a:lvl1pPr>
            <a:lvl2pPr indent="0" lvl="1" marL="0" algn="r">
              <a:spcBef>
                <a:spcPts val="0"/>
              </a:spcBef>
              <a:buNone/>
              <a:defRPr sz="1000">
                <a:solidFill>
                  <a:srgbClr val="FFFFFF"/>
                </a:solidFill>
                <a:latin typeface="Century Gothic"/>
                <a:ea typeface="Century Gothic"/>
                <a:cs typeface="Century Gothic"/>
                <a:sym typeface="Century Gothic"/>
              </a:defRPr>
            </a:lvl2pPr>
            <a:lvl3pPr indent="0" lvl="2" marL="0" algn="r">
              <a:spcBef>
                <a:spcPts val="0"/>
              </a:spcBef>
              <a:buNone/>
              <a:defRPr sz="1000">
                <a:solidFill>
                  <a:srgbClr val="FFFFFF"/>
                </a:solidFill>
                <a:latin typeface="Century Gothic"/>
                <a:ea typeface="Century Gothic"/>
                <a:cs typeface="Century Gothic"/>
                <a:sym typeface="Century Gothic"/>
              </a:defRPr>
            </a:lvl3pPr>
            <a:lvl4pPr indent="0" lvl="3" marL="0" algn="r">
              <a:spcBef>
                <a:spcPts val="0"/>
              </a:spcBef>
              <a:buNone/>
              <a:defRPr sz="1000">
                <a:solidFill>
                  <a:srgbClr val="FFFFFF"/>
                </a:solidFill>
                <a:latin typeface="Century Gothic"/>
                <a:ea typeface="Century Gothic"/>
                <a:cs typeface="Century Gothic"/>
                <a:sym typeface="Century Gothic"/>
              </a:defRPr>
            </a:lvl4pPr>
            <a:lvl5pPr indent="0" lvl="4" marL="0" algn="r">
              <a:spcBef>
                <a:spcPts val="0"/>
              </a:spcBef>
              <a:buNone/>
              <a:defRPr sz="1000">
                <a:solidFill>
                  <a:srgbClr val="FFFFFF"/>
                </a:solidFill>
                <a:latin typeface="Century Gothic"/>
                <a:ea typeface="Century Gothic"/>
                <a:cs typeface="Century Gothic"/>
                <a:sym typeface="Century Gothic"/>
              </a:defRPr>
            </a:lvl5pPr>
            <a:lvl6pPr indent="0" lvl="5" marL="0" algn="r">
              <a:spcBef>
                <a:spcPts val="0"/>
              </a:spcBef>
              <a:buNone/>
              <a:defRPr sz="1000">
                <a:solidFill>
                  <a:srgbClr val="FFFFFF"/>
                </a:solidFill>
                <a:latin typeface="Century Gothic"/>
                <a:ea typeface="Century Gothic"/>
                <a:cs typeface="Century Gothic"/>
                <a:sym typeface="Century Gothic"/>
              </a:defRPr>
            </a:lvl6pPr>
            <a:lvl7pPr indent="0" lvl="6" marL="0" algn="r">
              <a:spcBef>
                <a:spcPts val="0"/>
              </a:spcBef>
              <a:buNone/>
              <a:defRPr sz="1000">
                <a:solidFill>
                  <a:srgbClr val="FFFFFF"/>
                </a:solidFill>
                <a:latin typeface="Century Gothic"/>
                <a:ea typeface="Century Gothic"/>
                <a:cs typeface="Century Gothic"/>
                <a:sym typeface="Century Gothic"/>
              </a:defRPr>
            </a:lvl7pPr>
            <a:lvl8pPr indent="0" lvl="7" marL="0" algn="r">
              <a:spcBef>
                <a:spcPts val="0"/>
              </a:spcBef>
              <a:buNone/>
              <a:defRPr sz="1000">
                <a:solidFill>
                  <a:srgbClr val="FFFFFF"/>
                </a:solidFill>
                <a:latin typeface="Century Gothic"/>
                <a:ea typeface="Century Gothic"/>
                <a:cs typeface="Century Gothic"/>
                <a:sym typeface="Century Gothic"/>
              </a:defRPr>
            </a:lvl8pPr>
            <a:lvl9pPr indent="0" lvl="8" marL="0" algn="r">
              <a:spcBef>
                <a:spcPts val="0"/>
              </a:spcBef>
              <a:buNone/>
              <a:defRPr sz="1000">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224" name="Google Shape;224;p38"/>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3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39"/>
          <p:cNvSpPr txBox="1"/>
          <p:nvPr>
            <p:ph idx="1" type="body"/>
          </p:nvPr>
        </p:nvSpPr>
        <p:spPr>
          <a:xfrm rot="5400000">
            <a:off x="4130040" y="-960120"/>
            <a:ext cx="3931920"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228" name="Google Shape;228;p39"/>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9"/>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9"/>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1" name="Shape 231"/>
        <p:cNvGrpSpPr/>
        <p:nvPr/>
      </p:nvGrpSpPr>
      <p:grpSpPr>
        <a:xfrm>
          <a:off x="0" y="0"/>
          <a:ext cx="0" cy="0"/>
          <a:chOff x="0" y="0"/>
          <a:chExt cx="0" cy="0"/>
        </a:xfrm>
      </p:grpSpPr>
      <p:sp>
        <p:nvSpPr>
          <p:cNvPr id="232" name="Google Shape;232;p40"/>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0"/>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234" name="Google Shape;234;p40"/>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40"/>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40"/>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17"/>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1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18"/>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19"/>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19"/>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19"/>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22"/>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22"/>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3"/>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23"/>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3.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3"/>
          <p:cNvSpPr/>
          <p:nvPr/>
        </p:nvSpPr>
        <p:spPr>
          <a:xfrm>
            <a:off x="234696" y="237744"/>
            <a:ext cx="11722608"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13"/>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Century Gothic"/>
                <a:ea typeface="Century Gothic"/>
                <a:cs typeface="Century Gothic"/>
                <a:sym typeface="Century Gothic"/>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44" name="Google Shape;144;p13"/>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5" name="Google Shape;145;p13"/>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6" name="Google Shape;146;p13"/>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hyperlink" Target="https://drive.google.com/file/d/1A_CswYDB5gAEbK1yeVwowI6KVEVEddWb/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
          <p:cNvSpPr txBox="1"/>
          <p:nvPr>
            <p:ph type="ctrTitle"/>
          </p:nvPr>
        </p:nvSpPr>
        <p:spPr>
          <a:xfrm>
            <a:off x="3962398" y="432619"/>
            <a:ext cx="7576009" cy="583620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3600"/>
              <a:buFont typeface="Gill Sans"/>
              <a:buNone/>
            </a:pPr>
            <a:r>
              <a:rPr b="0" i="0" lang="en-US" sz="3600">
                <a:latin typeface="Gill Sans"/>
                <a:ea typeface="Gill Sans"/>
                <a:cs typeface="Gill Sans"/>
                <a:sym typeface="Gill Sans"/>
              </a:rPr>
              <a:t>ROBOT NAVIGATION IN A DYNAMIC ENVIRONMENT USING QL AND DQL</a:t>
            </a:r>
            <a:br>
              <a:rPr b="0" i="0" lang="en-US" sz="3600">
                <a:latin typeface="Gill Sans"/>
                <a:ea typeface="Gill Sans"/>
                <a:cs typeface="Gill Sans"/>
                <a:sym typeface="Gill Sans"/>
              </a:rPr>
            </a:br>
            <a:br>
              <a:rPr b="0" i="0" lang="en-US" sz="3600">
                <a:latin typeface="Gill Sans"/>
                <a:ea typeface="Gill Sans"/>
                <a:cs typeface="Gill Sans"/>
                <a:sym typeface="Gill Sans"/>
              </a:rPr>
            </a:br>
            <a:r>
              <a:rPr b="0" i="0" lang="en-US" sz="2000">
                <a:solidFill>
                  <a:srgbClr val="C0291E"/>
                </a:solidFill>
                <a:latin typeface="Gill Sans"/>
                <a:ea typeface="Gill Sans"/>
                <a:cs typeface="Gill Sans"/>
                <a:sym typeface="Gill Sans"/>
              </a:rPr>
              <a:t>UNIVERSITY OF MARYLAND</a:t>
            </a:r>
            <a:br>
              <a:rPr b="0" i="0" lang="en-US" sz="3600">
                <a:latin typeface="Gill Sans"/>
                <a:ea typeface="Gill Sans"/>
                <a:cs typeface="Gill Sans"/>
                <a:sym typeface="Gill Sans"/>
              </a:rPr>
            </a:br>
            <a:r>
              <a:rPr b="0" i="0" lang="en-US" sz="2000">
                <a:latin typeface="Gill Sans"/>
                <a:ea typeface="Gill Sans"/>
                <a:cs typeface="Gill Sans"/>
                <a:sym typeface="Gill Sans"/>
              </a:rPr>
              <a:t>-PRANAV ANV</a:t>
            </a:r>
            <a:br>
              <a:rPr b="0" i="0" lang="en-US" sz="2000">
                <a:latin typeface="Gill Sans"/>
                <a:ea typeface="Gill Sans"/>
                <a:cs typeface="Gill Sans"/>
                <a:sym typeface="Gill Sans"/>
              </a:rPr>
            </a:br>
            <a:r>
              <a:rPr b="0" i="0" lang="en-US" sz="2000">
                <a:latin typeface="Gill Sans"/>
                <a:ea typeface="Gill Sans"/>
                <a:cs typeface="Gill Sans"/>
                <a:sym typeface="Gill Sans"/>
              </a:rPr>
              <a:t>-MANOJ KUMAR SELVARAJ</a:t>
            </a:r>
            <a:endParaRPr sz="2000">
              <a:latin typeface="Gill Sans"/>
              <a:ea typeface="Gill Sans"/>
              <a:cs typeface="Gill Sans"/>
              <a:sym typeface="Gill Sans"/>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0"/>
          <p:cNvSpPr/>
          <p:nvPr/>
        </p:nvSpPr>
        <p:spPr>
          <a:xfrm>
            <a:off x="3857245" y="2967335"/>
            <a:ext cx="4477509" cy="1015663"/>
          </a:xfrm>
          <a:prstGeom prst="rect">
            <a:avLst/>
          </a:prstGeom>
          <a:noFill/>
          <a:ln>
            <a:noFill/>
          </a:ln>
          <a:effectLst>
            <a:outerShdw blurRad="50800" rotWithShape="0" dir="162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cap="none">
                <a:solidFill>
                  <a:srgbClr val="A2CDED"/>
                </a:solidFill>
                <a:latin typeface="Century Gothic"/>
                <a:ea typeface="Century Gothic"/>
                <a:cs typeface="Century Gothic"/>
                <a:sym typeface="Century Gothic"/>
              </a:rPr>
              <a:t>THANK YOU</a:t>
            </a:r>
            <a:endParaRPr b="1" sz="6000" cap="none">
              <a:solidFill>
                <a:srgbClr val="A2CDED"/>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
          <p:cNvSpPr txBox="1"/>
          <p:nvPr>
            <p:ph type="title"/>
          </p:nvPr>
        </p:nvSpPr>
        <p:spPr>
          <a:xfrm>
            <a:off x="838200" y="678729"/>
            <a:ext cx="10515600" cy="6862613"/>
          </a:xfrm>
          <a:prstGeom prst="rect">
            <a:avLst/>
          </a:prstGeom>
          <a:noFill/>
          <a:ln>
            <a:noFill/>
          </a:ln>
        </p:spPr>
        <p:txBody>
          <a:bodyPr anchorCtr="0" anchor="ctr" bIns="45700" lIns="91425" spcFirstLastPara="1" rIns="91425" wrap="square" tIns="45700">
            <a:normAutofit/>
          </a:bodyPr>
          <a:lstStyle/>
          <a:p>
            <a:pPr indent="0" lvl="0" marL="216000" rtl="0" algn="l">
              <a:lnSpc>
                <a:spcPct val="90000"/>
              </a:lnSpc>
              <a:spcBef>
                <a:spcPts val="0"/>
              </a:spcBef>
              <a:spcAft>
                <a:spcPts val="0"/>
              </a:spcAft>
              <a:buClr>
                <a:srgbClr val="262626"/>
              </a:buClr>
              <a:buSzPts val="2400"/>
              <a:buFont typeface="Arial"/>
              <a:buNone/>
            </a:pPr>
            <a:r>
              <a:rPr b="1" i="0" lang="en-US" sz="2400">
                <a:latin typeface="Arial"/>
                <a:ea typeface="Arial"/>
                <a:cs typeface="Arial"/>
                <a:sym typeface="Arial"/>
              </a:rPr>
              <a:t>Goal or Objective:</a:t>
            </a:r>
            <a:br>
              <a:rPr b="1" i="0" lang="en-US" sz="2400">
                <a:latin typeface="Arial"/>
                <a:ea typeface="Arial"/>
                <a:cs typeface="Arial"/>
                <a:sym typeface="Arial"/>
              </a:rPr>
            </a:br>
            <a:br>
              <a:rPr b="1" i="0" lang="en-US" sz="2400">
                <a:latin typeface="Arial"/>
                <a:ea typeface="Arial"/>
                <a:cs typeface="Arial"/>
                <a:sym typeface="Arial"/>
              </a:rPr>
            </a:br>
            <a:r>
              <a:rPr i="0" lang="en-US" sz="2400">
                <a:latin typeface="Times New Roman"/>
                <a:ea typeface="Times New Roman"/>
                <a:cs typeface="Times New Roman"/>
                <a:sym typeface="Times New Roman"/>
              </a:rPr>
              <a:t>The objective is to navigate a robot through a dynamic environment, To reach from the start to the goal point using Q-Learning and Deep Q-Learning. Upon completion, the results obtained from both methods will be compared. Python will serve as the programming language for the implementation, while Pygame will be used as the simulation platform. For Deep Q-Learning, the necessary neural network models will be created using PyTorch , which </a:t>
            </a:r>
            <a:r>
              <a:rPr lang="en-US" sz="2400">
                <a:latin typeface="Times New Roman"/>
                <a:ea typeface="Times New Roman"/>
                <a:cs typeface="Times New Roman"/>
                <a:sym typeface="Times New Roman"/>
              </a:rPr>
              <a:t>is a </a:t>
            </a:r>
            <a:r>
              <a:rPr i="0" lang="en-US" sz="2400">
                <a:latin typeface="Times New Roman"/>
                <a:ea typeface="Times New Roman"/>
                <a:cs typeface="Times New Roman"/>
                <a:sym typeface="Times New Roman"/>
              </a:rPr>
              <a:t>popular deep learning framework.</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br>
              <a:rPr b="0" i="0" lang="en-US" sz="1800">
                <a:latin typeface="Arial"/>
                <a:ea typeface="Arial"/>
                <a:cs typeface="Arial"/>
                <a:sym typeface="Arial"/>
              </a:rPr>
            </a:br>
            <a:br>
              <a:rPr b="0" i="0" lang="en-US" sz="1800">
                <a:latin typeface="Arial"/>
                <a:ea typeface="Arial"/>
                <a:cs typeface="Arial"/>
                <a:sym typeface="Arial"/>
              </a:rPr>
            </a:b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
          <p:cNvSpPr txBox="1"/>
          <p:nvPr>
            <p:ph type="title"/>
          </p:nvPr>
        </p:nvSpPr>
        <p:spPr>
          <a:xfrm>
            <a:off x="838201" y="872384"/>
            <a:ext cx="10511672" cy="5078313"/>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Algorithms:</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r>
              <a:rPr b="1" i="0" lang="en-US" sz="1800" u="none" cap="none" strike="noStrike">
                <a:solidFill>
                  <a:schemeClr val="dk1"/>
                </a:solidFill>
                <a:latin typeface="Arial"/>
                <a:ea typeface="Arial"/>
                <a:cs typeface="Arial"/>
                <a:sym typeface="Arial"/>
              </a:rPr>
              <a:t>Q Learning:</a:t>
            </a:r>
            <a:br>
              <a:rPr b="1" i="0" lang="en-US" sz="1800" u="none" cap="none" strike="noStrike">
                <a:solidFill>
                  <a:schemeClr val="dk1"/>
                </a:solidFill>
                <a:latin typeface="Arial"/>
                <a:ea typeface="Arial"/>
                <a:cs typeface="Arial"/>
                <a:sym typeface="Arial"/>
              </a:rPr>
            </a:br>
            <a:br>
              <a:rPr b="1"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Q-learning is a model-free reinforcement learning algorithm that seeks to find the best action to take given the current state. It's considered model-free because it doesn't require a model of the environment, that is, it doesn't need to know the transition probabilities from one state to another (which would be the case in model-based methods). Instead, it aims to learn the value of an action in a particular state based on the reward outcome, which it experiences directly by interacting with the environment. </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By utilizing observable rewards and transitions to update Q-values, the robot agent in Q-Learning determines the best course of action. The location and orientation of the robot are represented by the state space, and movement commands are reflected in the actions.</a:t>
            </a:r>
            <a:r>
              <a:rPr lang="en-US" sz="1800">
                <a:latin typeface="Arial"/>
                <a:ea typeface="Arial"/>
                <a:cs typeface="Arial"/>
                <a:sym typeface="Arial"/>
              </a:rPr>
              <a:t> </a:t>
            </a:r>
            <a:r>
              <a:rPr b="0" i="0" lang="en-US" sz="1800" u="none" cap="none" strike="noStrike">
                <a:solidFill>
                  <a:schemeClr val="dk1"/>
                </a:solidFill>
                <a:latin typeface="Arial"/>
                <a:ea typeface="Arial"/>
                <a:cs typeface="Arial"/>
                <a:sym typeface="Arial"/>
              </a:rPr>
              <a:t>Through iterative exploration and updates, Q-values allow the agent to travel towards goals while avoiding barriers by predicting the expected payoff for specific actions from given states</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ph type="title"/>
          </p:nvPr>
        </p:nvSpPr>
        <p:spPr>
          <a:xfrm>
            <a:off x="1640264" y="642595"/>
            <a:ext cx="9484936" cy="51690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400"/>
              <a:buFont typeface="Times New Roman"/>
              <a:buNone/>
            </a:pPr>
            <a:r>
              <a:rPr lang="en-US" sz="4400">
                <a:latin typeface="Times New Roman"/>
                <a:ea typeface="Times New Roman"/>
                <a:cs typeface="Times New Roman"/>
                <a:sym typeface="Times New Roman"/>
              </a:rPr>
              <a:t>Implementation</a:t>
            </a:r>
            <a:endParaRPr/>
          </a:p>
        </p:txBody>
      </p:sp>
      <p:sp>
        <p:nvSpPr>
          <p:cNvPr id="257" name="Google Shape;257;p4"/>
          <p:cNvSpPr txBox="1"/>
          <p:nvPr>
            <p:ph idx="1" type="body"/>
          </p:nvPr>
        </p:nvSpPr>
        <p:spPr>
          <a:xfrm>
            <a:off x="1066800" y="1611984"/>
            <a:ext cx="10058400" cy="4423056"/>
          </a:xfrm>
          <a:prstGeom prst="rect">
            <a:avLst/>
          </a:prstGeom>
          <a:noFill/>
          <a:ln>
            <a:noFill/>
          </a:ln>
        </p:spPr>
        <p:txBody>
          <a:bodyPr anchorCtr="0" anchor="t" bIns="45700" lIns="91425" spcFirstLastPara="1" rIns="91425" wrap="square" tIns="45700">
            <a:noAutofit/>
          </a:bodyPr>
          <a:lstStyle/>
          <a:p>
            <a:pPr indent="-182880" lvl="0" marL="182880" rtl="0" algn="l">
              <a:lnSpc>
                <a:spcPct val="100000"/>
              </a:lnSpc>
              <a:spcBef>
                <a:spcPts val="0"/>
              </a:spcBef>
              <a:spcAft>
                <a:spcPts val="0"/>
              </a:spcAft>
              <a:buSzPts val="2200"/>
              <a:buChar char="◦"/>
            </a:pPr>
            <a:r>
              <a:rPr lang="en-US" sz="2200">
                <a:latin typeface="Times New Roman"/>
                <a:ea typeface="Times New Roman"/>
                <a:cs typeface="Times New Roman"/>
                <a:sym typeface="Times New Roman"/>
              </a:rPr>
              <a:t>Initialization: A QLearningAgent class is created with its own Q-table that stores the estimated rewards for state-action pairs.</a:t>
            </a:r>
            <a:endParaRPr/>
          </a:p>
          <a:p>
            <a:pPr indent="-182880" lvl="0" marL="182880" rtl="0" algn="l">
              <a:lnSpc>
                <a:spcPct val="100000"/>
              </a:lnSpc>
              <a:spcBef>
                <a:spcPts val="900"/>
              </a:spcBef>
              <a:spcAft>
                <a:spcPts val="0"/>
              </a:spcAft>
              <a:buSzPts val="2200"/>
              <a:buChar char="◦"/>
            </a:pPr>
            <a:r>
              <a:rPr lang="en-US" sz="2200">
                <a:latin typeface="Times New Roman"/>
                <a:ea typeface="Times New Roman"/>
                <a:cs typeface="Times New Roman"/>
                <a:sym typeface="Times New Roman"/>
              </a:rPr>
              <a:t>State Representation: The get_state method generates a state representation from the agent's perspective.</a:t>
            </a:r>
            <a:endParaRPr/>
          </a:p>
          <a:p>
            <a:pPr indent="-182880" lvl="0" marL="182880" rtl="0" algn="l">
              <a:lnSpc>
                <a:spcPct val="100000"/>
              </a:lnSpc>
              <a:spcBef>
                <a:spcPts val="900"/>
              </a:spcBef>
              <a:spcAft>
                <a:spcPts val="0"/>
              </a:spcAft>
              <a:buSzPts val="2200"/>
              <a:buChar char="◦"/>
            </a:pPr>
            <a:r>
              <a:rPr lang="en-US" sz="2200">
                <a:latin typeface="Times New Roman"/>
                <a:ea typeface="Times New Roman"/>
                <a:cs typeface="Times New Roman"/>
                <a:sym typeface="Times New Roman"/>
              </a:rPr>
              <a:t>Action Selection: The choose_action method is where action selection happens. If the current state is not in the Q-table, a new entry is created.</a:t>
            </a:r>
            <a:endParaRPr/>
          </a:p>
          <a:p>
            <a:pPr indent="-182880" lvl="0" marL="182880" rtl="0" algn="l">
              <a:lnSpc>
                <a:spcPct val="100000"/>
              </a:lnSpc>
              <a:spcBef>
                <a:spcPts val="900"/>
              </a:spcBef>
              <a:spcAft>
                <a:spcPts val="0"/>
              </a:spcAft>
              <a:buSzPts val="2200"/>
              <a:buChar char="◦"/>
            </a:pPr>
            <a:r>
              <a:rPr lang="en-US" sz="2200">
                <a:latin typeface="Times New Roman"/>
                <a:ea typeface="Times New Roman"/>
                <a:cs typeface="Times New Roman"/>
                <a:sym typeface="Times New Roman"/>
              </a:rPr>
              <a:t>Learning: After the agent takes an action and receives a reward, the update_q_value method updates the Q-value for the state-action pair in the Q-table.</a:t>
            </a:r>
            <a:endParaRPr/>
          </a:p>
          <a:p>
            <a:pPr indent="-182880" lvl="0" marL="182880" rtl="0" algn="l">
              <a:lnSpc>
                <a:spcPct val="100000"/>
              </a:lnSpc>
              <a:spcBef>
                <a:spcPts val="900"/>
              </a:spcBef>
              <a:spcAft>
                <a:spcPts val="0"/>
              </a:spcAft>
              <a:buSzPts val="2200"/>
              <a:buChar char="◦"/>
            </a:pPr>
            <a:r>
              <a:rPr lang="en-US" sz="2200">
                <a:latin typeface="Times New Roman"/>
                <a:ea typeface="Times New Roman"/>
                <a:cs typeface="Times New Roman"/>
                <a:sym typeface="Times New Roman"/>
              </a:rPr>
              <a:t>Exploration Rate Decay:  Gradually shifting from exploration to exploitation is achieved by the decay of the exploration rate as learning proceeds.</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
          <p:cNvSpPr txBox="1"/>
          <p:nvPr>
            <p:ph type="title"/>
          </p:nvPr>
        </p:nvSpPr>
        <p:spPr>
          <a:xfrm>
            <a:off x="1725104" y="642594"/>
            <a:ext cx="8597247" cy="7808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400"/>
              <a:buFont typeface="Times New Roman"/>
              <a:buNone/>
            </a:pPr>
            <a:r>
              <a:rPr lang="en-US" sz="4400">
                <a:latin typeface="Times New Roman"/>
                <a:ea typeface="Times New Roman"/>
                <a:cs typeface="Times New Roman"/>
                <a:sym typeface="Times New Roman"/>
              </a:rPr>
              <a:t>Outcome</a:t>
            </a:r>
            <a:endParaRPr/>
          </a:p>
        </p:txBody>
      </p:sp>
      <p:sp>
        <p:nvSpPr>
          <p:cNvPr id="263" name="Google Shape;263;p5"/>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200"/>
              <a:buChar char="◦"/>
            </a:pPr>
            <a:r>
              <a:rPr lang="en-US" sz="2200">
                <a:latin typeface="Times New Roman"/>
                <a:ea typeface="Times New Roman"/>
                <a:cs typeface="Times New Roman"/>
                <a:sym typeface="Times New Roman"/>
              </a:rPr>
              <a:t>Q-learning enables an agent to navigate through a dynamic environment by learning from interactions with the environment, updating a Q-table to maximize future rewards. This approach uses a balance of exploration and exploitation without requiring a model of the environment.</a:t>
            </a:r>
            <a:endParaRPr/>
          </a:p>
          <a:p>
            <a:pPr indent="-43179" lvl="0" marL="182880" rtl="0" algn="l">
              <a:lnSpc>
                <a:spcPct val="100000"/>
              </a:lnSpc>
              <a:spcBef>
                <a:spcPts val="900"/>
              </a:spcBef>
              <a:spcAft>
                <a:spcPts val="0"/>
              </a:spcAft>
              <a:buSzPts val="2200"/>
              <a:buNone/>
            </a:pPr>
            <a:r>
              <a:t/>
            </a:r>
            <a:endParaRPr sz="2200">
              <a:latin typeface="Times New Roman"/>
              <a:ea typeface="Times New Roman"/>
              <a:cs typeface="Times New Roman"/>
              <a:sym typeface="Times New Roman"/>
            </a:endParaRPr>
          </a:p>
          <a:p>
            <a:pPr indent="-182880" lvl="0" marL="182880" rtl="0" algn="l">
              <a:lnSpc>
                <a:spcPct val="100000"/>
              </a:lnSpc>
              <a:spcBef>
                <a:spcPts val="900"/>
              </a:spcBef>
              <a:spcAft>
                <a:spcPts val="0"/>
              </a:spcAft>
              <a:buSzPts val="2200"/>
              <a:buChar char="◦"/>
            </a:pPr>
            <a:r>
              <a:rPr lang="en-US" sz="2200">
                <a:latin typeface="Times New Roman"/>
                <a:ea typeface="Times New Roman"/>
                <a:cs typeface="Times New Roman"/>
                <a:sym typeface="Times New Roman"/>
              </a:rPr>
              <a:t>A more calculated strategy based on the knowledge gathered from the Q-table is made possible as the agent's exploration rate decreases with time. As a result, the route to the objective becomes more and more optimal, adjusting to environmental changes like shifting impediments.</a:t>
            </a:r>
            <a:endParaRPr/>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6"/>
          <p:cNvSpPr txBox="1"/>
          <p:nvPr>
            <p:ph type="title"/>
          </p:nvPr>
        </p:nvSpPr>
        <p:spPr>
          <a:xfrm>
            <a:off x="1066800" y="137160"/>
            <a:ext cx="10058400" cy="11543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000"/>
              <a:buFont typeface="Times New Roman"/>
              <a:buNone/>
            </a:pPr>
            <a:r>
              <a:rPr b="1" lang="en-US" sz="3000">
                <a:latin typeface="Times New Roman"/>
                <a:ea typeface="Times New Roman"/>
                <a:cs typeface="Times New Roman"/>
                <a:sym typeface="Times New Roman"/>
              </a:rPr>
              <a:t>Deep Q-Learning</a:t>
            </a:r>
            <a:endParaRPr b="1" sz="3000">
              <a:latin typeface="Times New Roman"/>
              <a:ea typeface="Times New Roman"/>
              <a:cs typeface="Times New Roman"/>
              <a:sym typeface="Times New Roman"/>
            </a:endParaRPr>
          </a:p>
        </p:txBody>
      </p:sp>
      <p:sp>
        <p:nvSpPr>
          <p:cNvPr id="269" name="Google Shape;269;p6"/>
          <p:cNvSpPr txBox="1"/>
          <p:nvPr>
            <p:ph idx="1" type="body"/>
          </p:nvPr>
        </p:nvSpPr>
        <p:spPr>
          <a:xfrm>
            <a:off x="1066800" y="1187777"/>
            <a:ext cx="10058400" cy="4847263"/>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Deep Q-Learning is a variant of Q-learning, which is a model-free reinforcement learning algorithm, that uses deep neural networks to approximate the action-value function (Q-function). The algorithm aims to maximize the expected cumulative reward for an agent interacting with an environment. It combines Q-learning's approach to learning optimal policies through Q-values with the function approximation capabilities of deep neural networks.</a:t>
            </a:r>
            <a:endParaRPr/>
          </a:p>
          <a:p>
            <a:pPr indent="0" lvl="0" marL="0" rtl="0" algn="l">
              <a:lnSpc>
                <a:spcPct val="100000"/>
              </a:lnSpc>
              <a:spcBef>
                <a:spcPts val="900"/>
              </a:spcBef>
              <a:spcAft>
                <a:spcPts val="0"/>
              </a:spcAft>
              <a:buSzPts val="2000"/>
              <a:buNone/>
            </a:pPr>
            <a:r>
              <a:rPr b="1" lang="en-US" sz="2000" u="sng">
                <a:latin typeface="Times New Roman"/>
                <a:ea typeface="Times New Roman"/>
                <a:cs typeface="Times New Roman"/>
                <a:sym typeface="Times New Roman"/>
              </a:rPr>
              <a:t>Implementation:</a:t>
            </a:r>
            <a:endParaRPr/>
          </a:p>
          <a:p>
            <a:pPr indent="-342900" lvl="0" marL="342900" rtl="0" algn="l">
              <a:lnSpc>
                <a:spcPct val="100000"/>
              </a:lnSpc>
              <a:spcBef>
                <a:spcPts val="900"/>
              </a:spcBef>
              <a:spcAft>
                <a:spcPts val="0"/>
              </a:spcAft>
              <a:buSzPts val="1600"/>
              <a:buAutoNum type="arabicPeriod"/>
            </a:pPr>
            <a:r>
              <a:rPr b="1" lang="en-US" sz="1600">
                <a:latin typeface="Times New Roman"/>
                <a:ea typeface="Times New Roman"/>
                <a:cs typeface="Times New Roman"/>
                <a:sym typeface="Times New Roman"/>
              </a:rPr>
              <a:t>Initialize Networks and Replay Buffer:</a:t>
            </a:r>
            <a:r>
              <a:rPr lang="en-US" sz="1600">
                <a:latin typeface="Times New Roman"/>
                <a:ea typeface="Times New Roman"/>
                <a:cs typeface="Times New Roman"/>
                <a:sym typeface="Times New Roman"/>
              </a:rPr>
              <a:t> Set up the Q-network and target network, and initialize a replay buffer.</a:t>
            </a:r>
            <a:endParaRPr/>
          </a:p>
          <a:p>
            <a:pPr indent="0" lvl="0" marL="0" rtl="0" algn="l">
              <a:lnSpc>
                <a:spcPct val="100000"/>
              </a:lnSpc>
              <a:spcBef>
                <a:spcPts val="900"/>
              </a:spcBef>
              <a:spcAft>
                <a:spcPts val="0"/>
              </a:spcAft>
              <a:buSzPts val="1600"/>
              <a:buNone/>
            </a:pPr>
            <a:r>
              <a:rPr b="1" lang="en-US" sz="1600">
                <a:latin typeface="Times New Roman"/>
                <a:ea typeface="Times New Roman"/>
                <a:cs typeface="Times New Roman"/>
                <a:sym typeface="Times New Roman"/>
              </a:rPr>
              <a:t>2.   Collect Experience: </a:t>
            </a:r>
            <a:r>
              <a:rPr lang="en-US" sz="1600">
                <a:latin typeface="Times New Roman"/>
                <a:ea typeface="Times New Roman"/>
                <a:cs typeface="Times New Roman"/>
                <a:sym typeface="Times New Roman"/>
              </a:rPr>
              <a:t>Observe the state, select an action, perform it, and store the experience (state, action, reward, next state).</a:t>
            </a:r>
            <a:endParaRPr/>
          </a:p>
          <a:p>
            <a:pPr indent="0" lvl="0" marL="0" rtl="0" algn="l">
              <a:lnSpc>
                <a:spcPct val="100000"/>
              </a:lnSpc>
              <a:spcBef>
                <a:spcPts val="900"/>
              </a:spcBef>
              <a:spcAft>
                <a:spcPts val="0"/>
              </a:spcAft>
              <a:buSzPts val="1600"/>
              <a:buNone/>
            </a:pPr>
            <a:r>
              <a:rPr b="1" lang="en-US" sz="1600">
                <a:latin typeface="Times New Roman"/>
                <a:ea typeface="Times New Roman"/>
                <a:cs typeface="Times New Roman"/>
                <a:sym typeface="Times New Roman"/>
              </a:rPr>
              <a:t>3.   Sample from Replay Buffer: </a:t>
            </a:r>
            <a:r>
              <a:rPr lang="en-US" sz="1600">
                <a:latin typeface="Times New Roman"/>
                <a:ea typeface="Times New Roman"/>
                <a:cs typeface="Times New Roman"/>
                <a:sym typeface="Times New Roman"/>
              </a:rPr>
              <a:t>Periodically sample a batch of experiences from the replay buffer.</a:t>
            </a:r>
            <a:endParaRPr/>
          </a:p>
          <a:p>
            <a:pPr indent="0" lvl="0" marL="0" rtl="0" algn="l">
              <a:lnSpc>
                <a:spcPct val="100000"/>
              </a:lnSpc>
              <a:spcBef>
                <a:spcPts val="900"/>
              </a:spcBef>
              <a:spcAft>
                <a:spcPts val="0"/>
              </a:spcAft>
              <a:buSzPts val="1600"/>
              <a:buNone/>
            </a:pPr>
            <a:r>
              <a:rPr b="1" lang="en-US" sz="1600">
                <a:latin typeface="Times New Roman"/>
                <a:ea typeface="Times New Roman"/>
                <a:cs typeface="Times New Roman"/>
                <a:sym typeface="Times New Roman"/>
              </a:rPr>
              <a:t>4.   Train Q-Network: </a:t>
            </a:r>
            <a:r>
              <a:rPr lang="en-US" sz="1600">
                <a:latin typeface="Times New Roman"/>
                <a:ea typeface="Times New Roman"/>
                <a:cs typeface="Times New Roman"/>
                <a:sym typeface="Times New Roman"/>
              </a:rPr>
              <a:t>Calculate target Q-values using the target network, compute loss, and update the main Q-network.</a:t>
            </a:r>
            <a:endParaRPr/>
          </a:p>
          <a:p>
            <a:pPr indent="0" lvl="0" marL="0" rtl="0" algn="l">
              <a:lnSpc>
                <a:spcPct val="100000"/>
              </a:lnSpc>
              <a:spcBef>
                <a:spcPts val="900"/>
              </a:spcBef>
              <a:spcAft>
                <a:spcPts val="0"/>
              </a:spcAft>
              <a:buSzPts val="1600"/>
              <a:buNone/>
            </a:pPr>
            <a:r>
              <a:rPr b="1" lang="en-US" sz="1600">
                <a:latin typeface="Times New Roman"/>
                <a:ea typeface="Times New Roman"/>
                <a:cs typeface="Times New Roman"/>
                <a:sym typeface="Times New Roman"/>
              </a:rPr>
              <a:t>5.   Update Target Network: </a:t>
            </a:r>
            <a:r>
              <a:rPr lang="en-US" sz="1600">
                <a:latin typeface="Times New Roman"/>
                <a:ea typeface="Times New Roman"/>
                <a:cs typeface="Times New Roman"/>
                <a:sym typeface="Times New Roman"/>
              </a:rPr>
              <a:t>Regularly synchronize the target network's weights with the main Q-network's weights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7"/>
          <p:cNvSpPr txBox="1"/>
          <p:nvPr>
            <p:ph type="title"/>
          </p:nvPr>
        </p:nvSpPr>
        <p:spPr>
          <a:xfrm>
            <a:off x="1066800" y="642594"/>
            <a:ext cx="10058400" cy="5828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000"/>
              <a:buFont typeface="Century Gothic"/>
              <a:buNone/>
            </a:pPr>
            <a:r>
              <a:rPr b="1" lang="en-US" sz="3000"/>
              <a:t>DQL Architecture</a:t>
            </a:r>
            <a:endParaRPr b="1" sz="3000"/>
          </a:p>
        </p:txBody>
      </p:sp>
      <p:sp>
        <p:nvSpPr>
          <p:cNvPr id="275" name="Google Shape;275;p7"/>
          <p:cNvSpPr/>
          <p:nvPr/>
        </p:nvSpPr>
        <p:spPr>
          <a:xfrm>
            <a:off x="1170880" y="2957198"/>
            <a:ext cx="490193" cy="395926"/>
          </a:xfrm>
          <a:prstGeom prst="rect">
            <a:avLst/>
          </a:prstGeom>
          <a:solidFill>
            <a:srgbClr val="D2F5F7"/>
          </a:solidFill>
          <a:ln cap="flat" cmpd="sng" w="12700">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6" name="Google Shape;276;p7"/>
          <p:cNvSpPr/>
          <p:nvPr/>
        </p:nvSpPr>
        <p:spPr>
          <a:xfrm>
            <a:off x="2060756" y="2427373"/>
            <a:ext cx="405352" cy="1517715"/>
          </a:xfrm>
          <a:prstGeom prst="rect">
            <a:avLst/>
          </a:prstGeom>
          <a:solidFill>
            <a:srgbClr val="D2F5F7"/>
          </a:solidFill>
          <a:ln cap="flat" cmpd="sng" w="12700">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7" name="Google Shape;277;p7"/>
          <p:cNvSpPr/>
          <p:nvPr/>
        </p:nvSpPr>
        <p:spPr>
          <a:xfrm>
            <a:off x="2911006" y="2412797"/>
            <a:ext cx="405352" cy="1517715"/>
          </a:xfrm>
          <a:prstGeom prst="rect">
            <a:avLst/>
          </a:prstGeom>
          <a:solidFill>
            <a:srgbClr val="D2F5F7"/>
          </a:solidFill>
          <a:ln cap="flat" cmpd="sng" w="12700">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8" name="Google Shape;278;p7"/>
          <p:cNvSpPr/>
          <p:nvPr/>
        </p:nvSpPr>
        <p:spPr>
          <a:xfrm>
            <a:off x="3761256" y="2923862"/>
            <a:ext cx="490193" cy="395926"/>
          </a:xfrm>
          <a:prstGeom prst="rect">
            <a:avLst/>
          </a:prstGeom>
          <a:solidFill>
            <a:srgbClr val="D2F5F7"/>
          </a:solidFill>
          <a:ln cap="flat" cmpd="sng" w="12700">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9" name="Google Shape;279;p7"/>
          <p:cNvSpPr txBox="1"/>
          <p:nvPr/>
        </p:nvSpPr>
        <p:spPr>
          <a:xfrm>
            <a:off x="1066800" y="3353121"/>
            <a:ext cx="842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entury Gothic"/>
                <a:ea typeface="Century Gothic"/>
                <a:cs typeface="Century Gothic"/>
                <a:sym typeface="Century Gothic"/>
              </a:rPr>
              <a:t>Input Layer</a:t>
            </a:r>
            <a:endParaRPr sz="1200">
              <a:solidFill>
                <a:schemeClr val="dk1"/>
              </a:solidFill>
              <a:latin typeface="Century Gothic"/>
              <a:ea typeface="Century Gothic"/>
              <a:cs typeface="Century Gothic"/>
              <a:sym typeface="Century Gothic"/>
            </a:endParaRPr>
          </a:p>
        </p:txBody>
      </p:sp>
      <p:sp>
        <p:nvSpPr>
          <p:cNvPr id="280" name="Google Shape;280;p7"/>
          <p:cNvSpPr txBox="1"/>
          <p:nvPr/>
        </p:nvSpPr>
        <p:spPr>
          <a:xfrm>
            <a:off x="1872794" y="3920972"/>
            <a:ext cx="10092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64 Hidden ReLu</a:t>
            </a:r>
            <a:endParaRPr sz="1200">
              <a:solidFill>
                <a:schemeClr val="dk1"/>
              </a:solidFill>
              <a:latin typeface="Century Gothic"/>
              <a:ea typeface="Century Gothic"/>
              <a:cs typeface="Century Gothic"/>
              <a:sym typeface="Century Gothic"/>
            </a:endParaRPr>
          </a:p>
        </p:txBody>
      </p:sp>
      <p:sp>
        <p:nvSpPr>
          <p:cNvPr id="281" name="Google Shape;281;p7"/>
          <p:cNvSpPr txBox="1"/>
          <p:nvPr/>
        </p:nvSpPr>
        <p:spPr>
          <a:xfrm>
            <a:off x="3689627" y="3353121"/>
            <a:ext cx="842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Output Layer</a:t>
            </a:r>
            <a:endParaRPr sz="1200">
              <a:solidFill>
                <a:schemeClr val="dk1"/>
              </a:solidFill>
              <a:latin typeface="Century Gothic"/>
              <a:ea typeface="Century Gothic"/>
              <a:cs typeface="Century Gothic"/>
              <a:sym typeface="Century Gothic"/>
            </a:endParaRPr>
          </a:p>
        </p:txBody>
      </p:sp>
      <p:sp>
        <p:nvSpPr>
          <p:cNvPr id="282" name="Google Shape;282;p7"/>
          <p:cNvSpPr/>
          <p:nvPr/>
        </p:nvSpPr>
        <p:spPr>
          <a:xfrm>
            <a:off x="1661073" y="3095173"/>
            <a:ext cx="405352" cy="128813"/>
          </a:xfrm>
          <a:prstGeom prst="rightArrow">
            <a:avLst>
              <a:gd fmla="val 50000" name="adj1"/>
              <a:gd fmla="val 50000" name="adj2"/>
            </a:avLst>
          </a:prstGeom>
          <a:solidFill>
            <a:schemeClr val="accent1"/>
          </a:solidFill>
          <a:ln cap="flat" cmpd="sng" w="12700">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3" name="Google Shape;283;p7"/>
          <p:cNvSpPr/>
          <p:nvPr/>
        </p:nvSpPr>
        <p:spPr>
          <a:xfrm>
            <a:off x="2495109" y="3090754"/>
            <a:ext cx="405352" cy="128813"/>
          </a:xfrm>
          <a:prstGeom prst="rightArrow">
            <a:avLst>
              <a:gd fmla="val 50000" name="adj1"/>
              <a:gd fmla="val 50000" name="adj2"/>
            </a:avLst>
          </a:prstGeom>
          <a:solidFill>
            <a:schemeClr val="accent1"/>
          </a:solidFill>
          <a:ln cap="flat" cmpd="sng" w="12700">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4" name="Google Shape;284;p7"/>
          <p:cNvSpPr/>
          <p:nvPr/>
        </p:nvSpPr>
        <p:spPr>
          <a:xfrm>
            <a:off x="3345359" y="3090753"/>
            <a:ext cx="405352" cy="128813"/>
          </a:xfrm>
          <a:prstGeom prst="rightArrow">
            <a:avLst>
              <a:gd fmla="val 50000" name="adj1"/>
              <a:gd fmla="val 50000" name="adj2"/>
            </a:avLst>
          </a:prstGeom>
          <a:solidFill>
            <a:schemeClr val="accent1"/>
          </a:solidFill>
          <a:ln cap="flat" cmpd="sng" w="12700">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5" name="Google Shape;285;p7"/>
          <p:cNvSpPr txBox="1"/>
          <p:nvPr/>
        </p:nvSpPr>
        <p:spPr>
          <a:xfrm>
            <a:off x="2781211" y="3945088"/>
            <a:ext cx="10092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64 Hidden</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ReLu</a:t>
            </a:r>
            <a:endParaRPr sz="1200">
              <a:solidFill>
                <a:schemeClr val="dk1"/>
              </a:solidFill>
              <a:latin typeface="Century Gothic"/>
              <a:ea typeface="Century Gothic"/>
              <a:cs typeface="Century Gothic"/>
              <a:sym typeface="Century Gothic"/>
            </a:endParaRPr>
          </a:p>
        </p:txBody>
      </p:sp>
      <p:sp>
        <p:nvSpPr>
          <p:cNvPr id="286" name="Google Shape;286;p7"/>
          <p:cNvSpPr txBox="1"/>
          <p:nvPr/>
        </p:nvSpPr>
        <p:spPr>
          <a:xfrm>
            <a:off x="5073445" y="1474839"/>
            <a:ext cx="684325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Improvements:</a:t>
            </a:r>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Improved the layers of NN. DQL consist of 2 ,64 Hidden Layers with ReLu activation. </a:t>
            </a:r>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Used ray sensor with limited range as sensor readings. (range &lt;=1 cell grid).</a:t>
            </a:r>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Rewards are chosen such that the distance to reach the goal is shorter.</a:t>
            </a:r>
            <a:endParaRPr/>
          </a:p>
          <a:p>
            <a:pPr indent="-228600" lvl="0" marL="342900" marR="0" rtl="0" algn="l">
              <a:spcBef>
                <a:spcPts val="0"/>
              </a:spcBef>
              <a:spcAft>
                <a:spcPts val="0"/>
              </a:spcAft>
              <a:buClr>
                <a:schemeClr val="dk1"/>
              </a:buClr>
              <a:buSzPts val="1800"/>
              <a:buFont typeface="Century Gothic"/>
              <a:buNone/>
            </a:pPr>
            <a:r>
              <a:t/>
            </a:r>
            <a:endParaRPr sz="1800">
              <a:solidFill>
                <a:schemeClr val="dk1"/>
              </a:solidFill>
              <a:latin typeface="Times New Roman"/>
              <a:ea typeface="Times New Roman"/>
              <a:cs typeface="Times New Roman"/>
              <a:sym typeface="Times New Roman"/>
            </a:endParaRPr>
          </a:p>
          <a:p>
            <a:pPr indent="-228600" lvl="0" marL="342900" marR="0" rtl="0" algn="l">
              <a:spcBef>
                <a:spcPts val="0"/>
              </a:spcBef>
              <a:spcAft>
                <a:spcPts val="0"/>
              </a:spcAft>
              <a:buClr>
                <a:schemeClr val="dk1"/>
              </a:buClr>
              <a:buSzPts val="1800"/>
              <a:buFont typeface="Century Gothic"/>
              <a:buNone/>
            </a:pPr>
            <a:r>
              <a:t/>
            </a:r>
            <a:endParaRPr sz="1800">
              <a:solidFill>
                <a:schemeClr val="dk1"/>
              </a:solidFill>
              <a:latin typeface="Times New Roman"/>
              <a:ea typeface="Times New Roman"/>
              <a:cs typeface="Times New Roman"/>
              <a:sym typeface="Times New Roman"/>
            </a:endParaRPr>
          </a:p>
          <a:p>
            <a:pPr indent="-228600" lvl="0" marL="342900" marR="0" rtl="0" algn="l">
              <a:spcBef>
                <a:spcPts val="0"/>
              </a:spcBef>
              <a:spcAft>
                <a:spcPts val="0"/>
              </a:spcAft>
              <a:buClr>
                <a:schemeClr val="dk1"/>
              </a:buClr>
              <a:buSzPts val="1800"/>
              <a:buFont typeface="Century Gothic"/>
              <a:buNone/>
            </a:pPr>
            <a:r>
              <a:t/>
            </a:r>
            <a:endParaRPr sz="1800">
              <a:solidFill>
                <a:schemeClr val="dk1"/>
              </a:solidFill>
              <a:latin typeface="Times New Roman"/>
              <a:ea typeface="Times New Roman"/>
              <a:cs typeface="Times New Roman"/>
              <a:sym typeface="Times New Roman"/>
            </a:endParaRPr>
          </a:p>
          <a:p>
            <a:pPr indent="-228600" lvl="0" marL="342900" marR="0" rtl="0" algn="l">
              <a:spcBef>
                <a:spcPts val="0"/>
              </a:spcBef>
              <a:spcAft>
                <a:spcPts val="0"/>
              </a:spcAft>
              <a:buClr>
                <a:schemeClr val="dk1"/>
              </a:buClr>
              <a:buSzPts val="1800"/>
              <a:buFont typeface="Century Gothic"/>
              <a:buNone/>
            </a:pPr>
            <a:r>
              <a:t/>
            </a:r>
            <a:endParaRPr sz="1800">
              <a:solidFill>
                <a:schemeClr val="dk1"/>
              </a:solidFill>
              <a:latin typeface="Times New Roman"/>
              <a:ea typeface="Times New Roman"/>
              <a:cs typeface="Times New Roman"/>
              <a:sym typeface="Times New Roman"/>
            </a:endParaRPr>
          </a:p>
          <a:p>
            <a:pPr indent="-228600" lvl="0" marL="342900" marR="0" rtl="0" algn="l">
              <a:spcBef>
                <a:spcPts val="0"/>
              </a:spcBef>
              <a:spcAft>
                <a:spcPts val="0"/>
              </a:spcAft>
              <a:buClr>
                <a:schemeClr val="dk1"/>
              </a:buClr>
              <a:buSzPts val="1800"/>
              <a:buFont typeface="Century Gothic"/>
              <a:buNone/>
            </a:pPr>
            <a:r>
              <a:t/>
            </a:r>
            <a:endParaRPr sz="1800">
              <a:solidFill>
                <a:schemeClr val="dk1"/>
              </a:solidFill>
              <a:latin typeface="Times New Roman"/>
              <a:ea typeface="Times New Roman"/>
              <a:cs typeface="Times New Roman"/>
              <a:sym typeface="Times New Roman"/>
            </a:endParaRPr>
          </a:p>
          <a:p>
            <a:pPr indent="-228600" lvl="0" marL="342900" marR="0" rtl="0" algn="l">
              <a:spcBef>
                <a:spcPts val="0"/>
              </a:spcBef>
              <a:spcAft>
                <a:spcPts val="0"/>
              </a:spcAft>
              <a:buClr>
                <a:schemeClr val="dk1"/>
              </a:buClr>
              <a:buSzPts val="1800"/>
              <a:buFont typeface="Century Gothic"/>
              <a:buNone/>
            </a:pPr>
            <a:r>
              <a:t/>
            </a:r>
            <a:endParaRPr sz="1800">
              <a:solidFill>
                <a:schemeClr val="dk1"/>
              </a:solidFill>
              <a:latin typeface="Times New Roman"/>
              <a:ea typeface="Times New Roman"/>
              <a:cs typeface="Times New Roman"/>
              <a:sym typeface="Times New Roman"/>
            </a:endParaRPr>
          </a:p>
          <a:p>
            <a:pPr indent="-228600" lvl="0" marL="342900" marR="0" rtl="0" algn="l">
              <a:spcBef>
                <a:spcPts val="0"/>
              </a:spcBef>
              <a:spcAft>
                <a:spcPts val="0"/>
              </a:spcAft>
              <a:buClr>
                <a:schemeClr val="dk1"/>
              </a:buClr>
              <a:buSzPts val="1800"/>
              <a:buFont typeface="Century Gothic"/>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Used a replay buffer to store experiences (state, action, reward, next state) and learn from them using batch updates.</a:t>
            </a:r>
            <a:endParaRPr/>
          </a:p>
        </p:txBody>
      </p:sp>
      <p:pic>
        <p:nvPicPr>
          <p:cNvPr id="287" name="Google Shape;287;p7"/>
          <p:cNvPicPr preferRelativeResize="0"/>
          <p:nvPr/>
        </p:nvPicPr>
        <p:blipFill rotWithShape="1">
          <a:blip r:embed="rId3">
            <a:alphaModFix/>
          </a:blip>
          <a:srcRect b="0" l="0" r="0" t="0"/>
          <a:stretch/>
        </p:blipFill>
        <p:spPr>
          <a:xfrm>
            <a:off x="5273210" y="3536743"/>
            <a:ext cx="6515667" cy="16917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8"/>
          <p:cNvSpPr txBox="1"/>
          <p:nvPr>
            <p:ph type="title"/>
          </p:nvPr>
        </p:nvSpPr>
        <p:spPr>
          <a:xfrm>
            <a:off x="1066800" y="642594"/>
            <a:ext cx="10058400" cy="66804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entury Gothic"/>
              <a:buNone/>
            </a:pPr>
            <a:r>
              <a:rPr b="1" lang="en-US" sz="3000"/>
              <a:t>Performance</a:t>
            </a:r>
            <a:br>
              <a:rPr b="1" lang="en-US" sz="3000"/>
            </a:br>
            <a:br>
              <a:rPr b="1" lang="en-US" sz="2000"/>
            </a:br>
            <a:r>
              <a:rPr lang="en-US" sz="2000">
                <a:solidFill>
                  <a:srgbClr val="FF0000"/>
                </a:solidFill>
              </a:rPr>
              <a:t>Training:</a:t>
            </a:r>
            <a:endParaRPr sz="2000">
              <a:solidFill>
                <a:srgbClr val="FF0000"/>
              </a:solidFill>
            </a:endParaRPr>
          </a:p>
        </p:txBody>
      </p:sp>
      <p:sp>
        <p:nvSpPr>
          <p:cNvPr id="293" name="Google Shape;293;p8"/>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68579" lvl="0" marL="182880" rtl="0" algn="l">
              <a:lnSpc>
                <a:spcPct val="100000"/>
              </a:lnSpc>
              <a:spcBef>
                <a:spcPts val="0"/>
              </a:spcBef>
              <a:spcAft>
                <a:spcPts val="0"/>
              </a:spcAft>
              <a:buSzPts val="1800"/>
              <a:buNone/>
            </a:pPr>
            <a:r>
              <a:t/>
            </a:r>
            <a:endParaRPr b="1"/>
          </a:p>
          <a:p>
            <a:pPr indent="-68579" lvl="0" marL="182880" rtl="0" algn="l">
              <a:lnSpc>
                <a:spcPct val="100000"/>
              </a:lnSpc>
              <a:spcBef>
                <a:spcPts val="900"/>
              </a:spcBef>
              <a:spcAft>
                <a:spcPts val="0"/>
              </a:spcAft>
              <a:buSzPts val="1800"/>
              <a:buNone/>
            </a:pPr>
            <a:r>
              <a:t/>
            </a:r>
            <a:endParaRPr b="1"/>
          </a:p>
        </p:txBody>
      </p:sp>
      <p:pic>
        <p:nvPicPr>
          <p:cNvPr id="294" name="Google Shape;294;p8"/>
          <p:cNvPicPr preferRelativeResize="0"/>
          <p:nvPr/>
        </p:nvPicPr>
        <p:blipFill rotWithShape="1">
          <a:blip r:embed="rId3">
            <a:alphaModFix/>
          </a:blip>
          <a:srcRect b="0" l="0" r="0" t="0"/>
          <a:stretch/>
        </p:blipFill>
        <p:spPr>
          <a:xfrm>
            <a:off x="970965" y="4176695"/>
            <a:ext cx="3979682" cy="1989842"/>
          </a:xfrm>
          <a:prstGeom prst="rect">
            <a:avLst/>
          </a:prstGeom>
          <a:noFill/>
          <a:ln>
            <a:noFill/>
          </a:ln>
        </p:spPr>
      </p:pic>
      <p:pic>
        <p:nvPicPr>
          <p:cNvPr id="295" name="Google Shape;295;p8"/>
          <p:cNvPicPr preferRelativeResize="0"/>
          <p:nvPr/>
        </p:nvPicPr>
        <p:blipFill rotWithShape="1">
          <a:blip r:embed="rId4">
            <a:alphaModFix/>
          </a:blip>
          <a:srcRect b="0" l="0" r="0" t="0"/>
          <a:stretch/>
        </p:blipFill>
        <p:spPr>
          <a:xfrm>
            <a:off x="6465208" y="1421871"/>
            <a:ext cx="4433749" cy="2216875"/>
          </a:xfrm>
          <a:prstGeom prst="rect">
            <a:avLst/>
          </a:prstGeom>
          <a:noFill/>
          <a:ln>
            <a:noFill/>
          </a:ln>
        </p:spPr>
      </p:pic>
      <p:pic>
        <p:nvPicPr>
          <p:cNvPr id="296" name="Google Shape;296;p8"/>
          <p:cNvPicPr preferRelativeResize="0"/>
          <p:nvPr/>
        </p:nvPicPr>
        <p:blipFill rotWithShape="1">
          <a:blip r:embed="rId5">
            <a:alphaModFix/>
          </a:blip>
          <a:srcRect b="0" l="0" r="0" t="0"/>
          <a:stretch/>
        </p:blipFill>
        <p:spPr>
          <a:xfrm>
            <a:off x="970965" y="1440725"/>
            <a:ext cx="4171352" cy="2198021"/>
          </a:xfrm>
          <a:prstGeom prst="rect">
            <a:avLst/>
          </a:prstGeom>
          <a:noFill/>
          <a:ln>
            <a:noFill/>
          </a:ln>
        </p:spPr>
      </p:pic>
      <p:sp>
        <p:nvSpPr>
          <p:cNvPr id="297" name="Google Shape;297;p8"/>
          <p:cNvSpPr txBox="1"/>
          <p:nvPr/>
        </p:nvSpPr>
        <p:spPr>
          <a:xfrm>
            <a:off x="1066800" y="3807363"/>
            <a:ext cx="19497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entury Gothic"/>
                <a:ea typeface="Century Gothic"/>
                <a:cs typeface="Century Gothic"/>
                <a:sym typeface="Century Gothic"/>
              </a:rPr>
              <a:t>Testing:</a:t>
            </a:r>
            <a:endParaRPr sz="1800">
              <a:solidFill>
                <a:schemeClr val="dk1"/>
              </a:solidFill>
              <a:latin typeface="Century Gothic"/>
              <a:ea typeface="Century Gothic"/>
              <a:cs typeface="Century Gothic"/>
              <a:sym typeface="Century Gothic"/>
            </a:endParaRPr>
          </a:p>
        </p:txBody>
      </p:sp>
      <p:sp>
        <p:nvSpPr>
          <p:cNvPr id="298" name="Google Shape;298;p8"/>
          <p:cNvSpPr txBox="1"/>
          <p:nvPr/>
        </p:nvSpPr>
        <p:spPr>
          <a:xfrm>
            <a:off x="6465208" y="4260915"/>
            <a:ext cx="486581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entury Gothic"/>
                <a:ea typeface="Century Gothic"/>
                <a:cs typeface="Century Gothic"/>
                <a:sym typeface="Century Gothic"/>
              </a:rPr>
              <a:t>Demo Video</a:t>
            </a:r>
            <a:r>
              <a:rPr lang="en-US" sz="1800">
                <a:solidFill>
                  <a:schemeClr val="dk1"/>
                </a:solidFill>
                <a:latin typeface="Century Gothic"/>
                <a:ea typeface="Century Gothic"/>
                <a:cs typeface="Century Gothic"/>
                <a:sym typeface="Century Gothic"/>
              </a:rPr>
              <a:t>:</a:t>
            </a:r>
            <a:endParaRPr/>
          </a:p>
          <a:p>
            <a:pPr indent="0" lvl="0" marL="0" marR="0" rtl="0" algn="l">
              <a:spcBef>
                <a:spcPts val="0"/>
              </a:spcBef>
              <a:spcAft>
                <a:spcPts val="0"/>
              </a:spcAft>
              <a:buNone/>
            </a:pPr>
            <a:r>
              <a:rPr lang="en-US" sz="1800" u="sng">
                <a:solidFill>
                  <a:schemeClr val="dk1"/>
                </a:solidFill>
                <a:latin typeface="Century Gothic"/>
                <a:ea typeface="Century Gothic"/>
                <a:cs typeface="Century Gothic"/>
                <a:sym typeface="Century Gothic"/>
                <a:hlinkClick r:id="rId6">
                  <a:extLst>
                    <a:ext uri="{A12FA001-AC4F-418D-AE19-62706E023703}">
                      <ahyp:hlinkClr val="tx"/>
                    </a:ext>
                  </a:extLst>
                </a:hlinkClick>
              </a:rPr>
              <a:t>https://drive.google.com/file/d/1A_CswYDB5gAEbK1yeVwowI6KVEVEddWb/view?usp=sharing</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9"/>
          <p:cNvSpPr txBox="1"/>
          <p:nvPr>
            <p:ph type="title"/>
          </p:nvPr>
        </p:nvSpPr>
        <p:spPr>
          <a:xfrm>
            <a:off x="1066800" y="663994"/>
            <a:ext cx="10058400" cy="6463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entury Gothic"/>
              <a:buNone/>
            </a:pPr>
            <a:r>
              <a:rPr b="1" lang="en-US" sz="3400"/>
              <a:t>                   Q-Learning Vs Deep Q-Learning:</a:t>
            </a:r>
            <a:br>
              <a:rPr b="1" lang="en-US" sz="3400"/>
            </a:br>
            <a:endParaRPr b="1" sz="3400"/>
          </a:p>
        </p:txBody>
      </p:sp>
      <p:pic>
        <p:nvPicPr>
          <p:cNvPr id="304" name="Google Shape;304;p9"/>
          <p:cNvPicPr preferRelativeResize="0"/>
          <p:nvPr>
            <p:ph idx="1" type="body"/>
          </p:nvPr>
        </p:nvPicPr>
        <p:blipFill rotWithShape="1">
          <a:blip r:embed="rId3">
            <a:alphaModFix/>
          </a:blip>
          <a:srcRect b="0" l="0" r="0" t="0"/>
          <a:stretch/>
        </p:blipFill>
        <p:spPr>
          <a:xfrm>
            <a:off x="557907" y="1755072"/>
            <a:ext cx="5198571" cy="2740369"/>
          </a:xfrm>
          <a:prstGeom prst="rect">
            <a:avLst/>
          </a:prstGeom>
          <a:noFill/>
          <a:ln>
            <a:noFill/>
          </a:ln>
        </p:spPr>
      </p:pic>
      <p:sp>
        <p:nvSpPr>
          <p:cNvPr id="305" name="Google Shape;305;p9"/>
          <p:cNvSpPr txBox="1"/>
          <p:nvPr/>
        </p:nvSpPr>
        <p:spPr>
          <a:xfrm>
            <a:off x="1066800" y="1348033"/>
            <a:ext cx="5029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Q-Learning steps to reach Goal</a:t>
            </a:r>
            <a:endParaRPr sz="1800">
              <a:solidFill>
                <a:schemeClr val="dk1"/>
              </a:solidFill>
              <a:latin typeface="Century Gothic"/>
              <a:ea typeface="Century Gothic"/>
              <a:cs typeface="Century Gothic"/>
              <a:sym typeface="Century Gothic"/>
            </a:endParaRPr>
          </a:p>
        </p:txBody>
      </p:sp>
      <p:sp>
        <p:nvSpPr>
          <p:cNvPr id="306" name="Google Shape;306;p9"/>
          <p:cNvSpPr txBox="1"/>
          <p:nvPr/>
        </p:nvSpPr>
        <p:spPr>
          <a:xfrm>
            <a:off x="7121941" y="1368573"/>
            <a:ext cx="53010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Deep Q-Learning steps to reach Goal</a:t>
            </a:r>
            <a:endParaRPr sz="1800">
              <a:solidFill>
                <a:schemeClr val="dk1"/>
              </a:solidFill>
              <a:latin typeface="Century Gothic"/>
              <a:ea typeface="Century Gothic"/>
              <a:cs typeface="Century Gothic"/>
              <a:sym typeface="Century Gothic"/>
            </a:endParaRPr>
          </a:p>
        </p:txBody>
      </p:sp>
      <p:pic>
        <p:nvPicPr>
          <p:cNvPr id="307" name="Google Shape;307;p9"/>
          <p:cNvPicPr preferRelativeResize="0"/>
          <p:nvPr/>
        </p:nvPicPr>
        <p:blipFill rotWithShape="1">
          <a:blip r:embed="rId4">
            <a:alphaModFix/>
          </a:blip>
          <a:srcRect b="0" l="0" r="0" t="0"/>
          <a:stretch/>
        </p:blipFill>
        <p:spPr>
          <a:xfrm>
            <a:off x="6586185" y="1796152"/>
            <a:ext cx="5301015" cy="2650508"/>
          </a:xfrm>
          <a:prstGeom prst="rect">
            <a:avLst/>
          </a:prstGeom>
          <a:noFill/>
          <a:ln>
            <a:noFill/>
          </a:ln>
        </p:spPr>
      </p:pic>
      <p:sp>
        <p:nvSpPr>
          <p:cNvPr id="308" name="Google Shape;308;p9"/>
          <p:cNvSpPr txBox="1"/>
          <p:nvPr/>
        </p:nvSpPr>
        <p:spPr>
          <a:xfrm>
            <a:off x="829559" y="4835951"/>
            <a:ext cx="1129331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By comparing Q-Learning with Deep Q-Learning it is evident that the steps taken to reach the goal in DQL are way lesser than Q-Learning.</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2024-03-28T00:43:57Z</dcterms:created>
  <dc:creator>ANV Pranav</dc:creator>
</cp:coreProperties>
</file>