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2"/>
  </p:notesMasterIdLst>
  <p:sldIdLst>
    <p:sldId id="256" r:id="rId2"/>
    <p:sldId id="267" r:id="rId3"/>
    <p:sldId id="284" r:id="rId4"/>
    <p:sldId id="278" r:id="rId5"/>
    <p:sldId id="259" r:id="rId6"/>
    <p:sldId id="260" r:id="rId7"/>
    <p:sldId id="261" r:id="rId8"/>
    <p:sldId id="262" r:id="rId9"/>
    <p:sldId id="263" r:id="rId10"/>
    <p:sldId id="264" r:id="rId11"/>
    <p:sldId id="277" r:id="rId12"/>
    <p:sldId id="279" r:id="rId13"/>
    <p:sldId id="280" r:id="rId14"/>
    <p:sldId id="281" r:id="rId15"/>
    <p:sldId id="282" r:id="rId16"/>
    <p:sldId id="269" r:id="rId17"/>
    <p:sldId id="268" r:id="rId18"/>
    <p:sldId id="266" r:id="rId19"/>
    <p:sldId id="283"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CC"/>
    <a:srgbClr val="CC3399"/>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79" d="100"/>
          <a:sy n="79" d="100"/>
        </p:scale>
        <p:origin x="86" y="2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E05610-EDD4-4AFF-8D28-A2E0120A6126}" type="datetimeFigureOut">
              <a:rPr lang="en-IN" smtClean="0"/>
              <a:t>04-08-2021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AFBB7-F4FB-47AB-AA8D-A410C9C11FF5}" type="slidenum">
              <a:rPr lang="en-IN" smtClean="0"/>
              <a:t>‹#›</a:t>
            </a:fld>
            <a:endParaRPr lang="en-IN"/>
          </a:p>
        </p:txBody>
      </p:sp>
    </p:spTree>
    <p:extLst>
      <p:ext uri="{BB962C8B-B14F-4D97-AF65-F5344CB8AC3E}">
        <p14:creationId xmlns:p14="http://schemas.microsoft.com/office/powerpoint/2010/main" val="1346517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CBC2968E-D462-4AD6-B067-5842773337A4}" type="datetime1">
              <a:rPr lang="en-US" smtClean="0"/>
              <a:t>8/4/2021</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r>
              <a:rPr lang="en-US"/>
              <a:t>Second review, Department of ECE, PSGiTech</a:t>
            </a:r>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579477-3A81-468C-836D-34B05434B88A}" type="datetime1">
              <a:rPr lang="en-US" smtClean="0"/>
              <a:t>8/4/2021</a:t>
            </a:fld>
            <a:endParaRPr lang="en-US"/>
          </a:p>
        </p:txBody>
      </p:sp>
      <p:sp>
        <p:nvSpPr>
          <p:cNvPr id="5" name="Footer Placeholder 4"/>
          <p:cNvSpPr>
            <a:spLocks noGrp="1"/>
          </p:cNvSpPr>
          <p:nvPr>
            <p:ph type="ftr" sz="quarter" idx="11"/>
          </p:nvPr>
        </p:nvSpPr>
        <p:spPr/>
        <p:txBody>
          <a:bodyPr/>
          <a:lstStyle/>
          <a:p>
            <a:r>
              <a:rPr lang="en-US"/>
              <a:t>Second review, Department of ECE, PSGiTech</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FFB8D7-4BDC-4FC8-9516-93711D6D9893}" type="datetime1">
              <a:rPr lang="en-US" smtClean="0"/>
              <a:t>8/4/2021</a:t>
            </a:fld>
            <a:endParaRPr lang="en-US"/>
          </a:p>
        </p:txBody>
      </p:sp>
      <p:sp>
        <p:nvSpPr>
          <p:cNvPr id="5" name="Footer Placeholder 4"/>
          <p:cNvSpPr>
            <a:spLocks noGrp="1"/>
          </p:cNvSpPr>
          <p:nvPr>
            <p:ph type="ftr" sz="quarter" idx="11"/>
          </p:nvPr>
        </p:nvSpPr>
        <p:spPr/>
        <p:txBody>
          <a:bodyPr/>
          <a:lstStyle/>
          <a:p>
            <a:r>
              <a:rPr lang="en-US"/>
              <a:t>Second review, Department of ECE, PSGiTech</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02BF66-827C-4064-9929-9D90469E8ADF}" type="datetime1">
              <a:rPr lang="en-US" smtClean="0"/>
              <a:t>8/4/2021</a:t>
            </a:fld>
            <a:endParaRPr lang="en-US"/>
          </a:p>
        </p:txBody>
      </p:sp>
      <p:sp>
        <p:nvSpPr>
          <p:cNvPr id="5" name="Footer Placeholder 4"/>
          <p:cNvSpPr>
            <a:spLocks noGrp="1"/>
          </p:cNvSpPr>
          <p:nvPr>
            <p:ph type="ftr" sz="quarter" idx="11"/>
          </p:nvPr>
        </p:nvSpPr>
        <p:spPr/>
        <p:txBody>
          <a:bodyPr/>
          <a:lstStyle/>
          <a:p>
            <a:r>
              <a:rPr lang="en-US"/>
              <a:t>Second review, Department of ECE, PSGiTech</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03227255-BCB1-42DB-A5DB-4C14F5EA9350}" type="datetime1">
              <a:rPr lang="en-US" smtClean="0"/>
              <a:t>8/4/2021</a:t>
            </a:fld>
            <a:endParaRPr lang="en-US"/>
          </a:p>
        </p:txBody>
      </p:sp>
      <p:sp>
        <p:nvSpPr>
          <p:cNvPr id="5" name="Footer Placeholder 4"/>
          <p:cNvSpPr>
            <a:spLocks noGrp="1"/>
          </p:cNvSpPr>
          <p:nvPr>
            <p:ph type="ftr" sz="quarter" idx="11"/>
          </p:nvPr>
        </p:nvSpPr>
        <p:spPr/>
        <p:txBody>
          <a:bodyPr/>
          <a:lstStyle/>
          <a:p>
            <a:r>
              <a:rPr lang="en-US"/>
              <a:t>Second review, Department of ECE, PSGiTech</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108E50-64E3-4ED7-B5F9-C047813278C9}" type="datetime1">
              <a:rPr lang="en-US" smtClean="0"/>
              <a:t>8/4/2021</a:t>
            </a:fld>
            <a:endParaRPr lang="en-US"/>
          </a:p>
        </p:txBody>
      </p:sp>
      <p:sp>
        <p:nvSpPr>
          <p:cNvPr id="6" name="Footer Placeholder 5"/>
          <p:cNvSpPr>
            <a:spLocks noGrp="1"/>
          </p:cNvSpPr>
          <p:nvPr>
            <p:ph type="ftr" sz="quarter" idx="11"/>
          </p:nvPr>
        </p:nvSpPr>
        <p:spPr/>
        <p:txBody>
          <a:bodyPr/>
          <a:lstStyle/>
          <a:p>
            <a:r>
              <a:rPr lang="en-US"/>
              <a:t>Second review, Department of ECE, PSGiTech</a:t>
            </a:r>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039518F-9F11-4038-BB69-5AFF070ACE83}" type="datetime1">
              <a:rPr lang="en-US" smtClean="0"/>
              <a:t>8/4/2021</a:t>
            </a:fld>
            <a:endParaRPr lang="en-US"/>
          </a:p>
        </p:txBody>
      </p:sp>
      <p:sp>
        <p:nvSpPr>
          <p:cNvPr id="8" name="Footer Placeholder 7"/>
          <p:cNvSpPr>
            <a:spLocks noGrp="1"/>
          </p:cNvSpPr>
          <p:nvPr>
            <p:ph type="ftr" sz="quarter" idx="11"/>
          </p:nvPr>
        </p:nvSpPr>
        <p:spPr/>
        <p:txBody>
          <a:bodyPr/>
          <a:lstStyle/>
          <a:p>
            <a:r>
              <a:rPr lang="en-US"/>
              <a:t>Second review, Department of ECE, PSGiTech</a:t>
            </a:r>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B948935-E04B-4E3C-8689-E0AF58EF94E1}" type="datetime1">
              <a:rPr lang="en-US" smtClean="0"/>
              <a:t>8/4/2021</a:t>
            </a:fld>
            <a:endParaRPr lang="en-US"/>
          </a:p>
        </p:txBody>
      </p:sp>
      <p:sp>
        <p:nvSpPr>
          <p:cNvPr id="4" name="Footer Placeholder 3"/>
          <p:cNvSpPr>
            <a:spLocks noGrp="1"/>
          </p:cNvSpPr>
          <p:nvPr>
            <p:ph type="ftr" sz="quarter" idx="11"/>
          </p:nvPr>
        </p:nvSpPr>
        <p:spPr/>
        <p:txBody>
          <a:bodyPr/>
          <a:lstStyle/>
          <a:p>
            <a:r>
              <a:rPr lang="en-US"/>
              <a:t>Second review, Department of ECE, PSGiTech</a:t>
            </a:r>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680725-57A4-4948-AB14-9290F748278A}" type="datetime1">
              <a:rPr lang="en-US" smtClean="0"/>
              <a:t>8/4/2021</a:t>
            </a:fld>
            <a:endParaRPr lang="en-US"/>
          </a:p>
        </p:txBody>
      </p:sp>
      <p:sp>
        <p:nvSpPr>
          <p:cNvPr id="3" name="Footer Placeholder 2"/>
          <p:cNvSpPr>
            <a:spLocks noGrp="1"/>
          </p:cNvSpPr>
          <p:nvPr>
            <p:ph type="ftr" sz="quarter" idx="11"/>
          </p:nvPr>
        </p:nvSpPr>
        <p:spPr/>
        <p:txBody>
          <a:bodyPr/>
          <a:lstStyle/>
          <a:p>
            <a:r>
              <a:rPr lang="en-US"/>
              <a:t>Second review, Department of ECE, PSGiTech</a:t>
            </a:r>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53146D-77BB-4FF8-9DBB-CBE21F54C08D}" type="datetime1">
              <a:rPr lang="en-US" smtClean="0"/>
              <a:t>8/4/2021</a:t>
            </a:fld>
            <a:endParaRPr lang="en-US"/>
          </a:p>
        </p:txBody>
      </p:sp>
      <p:sp>
        <p:nvSpPr>
          <p:cNvPr id="6" name="Footer Placeholder 5"/>
          <p:cNvSpPr>
            <a:spLocks noGrp="1"/>
          </p:cNvSpPr>
          <p:nvPr>
            <p:ph type="ftr" sz="quarter" idx="11"/>
          </p:nvPr>
        </p:nvSpPr>
        <p:spPr/>
        <p:txBody>
          <a:bodyPr/>
          <a:lstStyle/>
          <a:p>
            <a:r>
              <a:rPr lang="en-US"/>
              <a:t>Second review, Department of ECE, PSGiTech</a:t>
            </a:r>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85497D-E45E-4260-94CA-70DE092A9D45}" type="datetime1">
              <a:rPr lang="en-US" smtClean="0"/>
              <a:t>8/4/2021</a:t>
            </a:fld>
            <a:endParaRPr lang="en-US"/>
          </a:p>
        </p:txBody>
      </p:sp>
      <p:sp>
        <p:nvSpPr>
          <p:cNvPr id="6" name="Footer Placeholder 5"/>
          <p:cNvSpPr>
            <a:spLocks noGrp="1"/>
          </p:cNvSpPr>
          <p:nvPr>
            <p:ph type="ftr" sz="quarter" idx="11"/>
          </p:nvPr>
        </p:nvSpPr>
        <p:spPr/>
        <p:txBody>
          <a:bodyPr/>
          <a:lstStyle/>
          <a:p>
            <a:r>
              <a:rPr lang="en-US"/>
              <a:t>Second review, Department of ECE, PSGiTech</a:t>
            </a:r>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
          <p:cNvPicPr>
            <a:picLocks noChangeAspect="1"/>
          </p:cNvPicPr>
          <p:nvPr/>
        </p:nvPicPr>
        <p:blipFill>
          <a:blip r:embed="rId13"/>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B900BC81-FEB0-42EA-A4D5-72E1FFF20684}" type="datetime1">
              <a:rPr lang="en-US" smtClean="0"/>
              <a:t>8/4/2021</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r>
              <a:rPr lang="en-US"/>
              <a:t>Second review, Department of ECE, PSGiTech</a:t>
            </a:r>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5205" y="354330"/>
            <a:ext cx="9211945" cy="690880"/>
          </a:xfrm>
        </p:spPr>
        <p:txBody>
          <a:bodyPr/>
          <a:lstStyle/>
          <a:p>
            <a:pPr algn="ctr"/>
            <a:r>
              <a:rPr lang="en-US" sz="2800" dirty="0"/>
              <a:t>PSG Institute Of Technology and Applied Research</a:t>
            </a:r>
            <a:r>
              <a:rPr lang="en-US" dirty="0"/>
              <a:t> </a:t>
            </a:r>
          </a:p>
        </p:txBody>
      </p:sp>
      <p:sp>
        <p:nvSpPr>
          <p:cNvPr id="3" name="Subtitle 2"/>
          <p:cNvSpPr>
            <a:spLocks noGrp="1"/>
          </p:cNvSpPr>
          <p:nvPr>
            <p:ph type="subTitle" idx="1"/>
          </p:nvPr>
        </p:nvSpPr>
        <p:spPr>
          <a:xfrm>
            <a:off x="2760980" y="2803525"/>
            <a:ext cx="8240395" cy="1250315"/>
          </a:xfrm>
        </p:spPr>
        <p:txBody>
          <a:bodyPr/>
          <a:lstStyle/>
          <a:p>
            <a:pPr algn="ctr"/>
            <a:r>
              <a:rPr lang="en-US" b="1" dirty="0">
                <a:solidFill>
                  <a:srgbClr val="FF0000"/>
                </a:solidFill>
              </a:rPr>
              <a:t>INTELLIGENT PARKING FOR ADAS</a:t>
            </a:r>
          </a:p>
        </p:txBody>
      </p:sp>
      <p:pic>
        <p:nvPicPr>
          <p:cNvPr id="4" name="Picture 3" descr="PSG"/>
          <p:cNvPicPr>
            <a:picLocks noChangeAspect="1"/>
          </p:cNvPicPr>
          <p:nvPr/>
        </p:nvPicPr>
        <p:blipFill>
          <a:blip r:embed="rId2"/>
          <a:stretch>
            <a:fillRect/>
          </a:stretch>
        </p:blipFill>
        <p:spPr>
          <a:xfrm>
            <a:off x="361950" y="235585"/>
            <a:ext cx="1543050" cy="1602740"/>
          </a:xfrm>
          <a:prstGeom prst="rect">
            <a:avLst/>
          </a:prstGeom>
        </p:spPr>
      </p:pic>
      <p:sp>
        <p:nvSpPr>
          <p:cNvPr id="7" name="Title 1"/>
          <p:cNvSpPr>
            <a:spLocks noGrp="1"/>
          </p:cNvSpPr>
          <p:nvPr/>
        </p:nvSpPr>
        <p:spPr>
          <a:xfrm>
            <a:off x="2275205" y="1045210"/>
            <a:ext cx="9211945" cy="690880"/>
          </a:xfrm>
          <a:prstGeom prst="rect">
            <a:avLst/>
          </a:prstGeom>
          <a:noFill/>
          <a:ln w="9525">
            <a:noFill/>
          </a:ln>
        </p:spPr>
        <p:txBody>
          <a:bodyPr anchor="ctr" anchorCtr="0"/>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algn="ctr"/>
            <a:r>
              <a:rPr lang="en-US" sz="2800" dirty="0"/>
              <a:t>Neelambur,Coimbatore</a:t>
            </a:r>
            <a:r>
              <a:rPr lang="en-US" dirty="0"/>
              <a:t> </a:t>
            </a:r>
          </a:p>
        </p:txBody>
      </p:sp>
      <p:sp>
        <p:nvSpPr>
          <p:cNvPr id="8" name="Title 1"/>
          <p:cNvSpPr>
            <a:spLocks noGrp="1"/>
          </p:cNvSpPr>
          <p:nvPr/>
        </p:nvSpPr>
        <p:spPr>
          <a:xfrm>
            <a:off x="2275205" y="1736090"/>
            <a:ext cx="9211945" cy="690880"/>
          </a:xfrm>
          <a:prstGeom prst="rect">
            <a:avLst/>
          </a:prstGeom>
          <a:noFill/>
          <a:ln w="9525">
            <a:noFill/>
          </a:ln>
        </p:spPr>
        <p:txBody>
          <a:bodyPr anchor="ctr" anchorCtr="0"/>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algn="ctr"/>
            <a:r>
              <a:rPr lang="en-US" sz="2400" dirty="0"/>
              <a:t>Department of Electronics and Communication Engineering</a:t>
            </a:r>
            <a:r>
              <a:rPr lang="en-US" dirty="0"/>
              <a:t> </a:t>
            </a:r>
          </a:p>
        </p:txBody>
      </p:sp>
      <p:sp>
        <p:nvSpPr>
          <p:cNvPr id="5" name="Subtitle 2"/>
          <p:cNvSpPr>
            <a:spLocks noGrp="1"/>
          </p:cNvSpPr>
          <p:nvPr/>
        </p:nvSpPr>
        <p:spPr>
          <a:xfrm>
            <a:off x="6078220" y="4175125"/>
            <a:ext cx="5932170" cy="1250315"/>
          </a:xfrm>
          <a:prstGeom prst="rect">
            <a:avLst/>
          </a:prstGeom>
          <a:noFill/>
          <a:ln w="9525">
            <a:noFill/>
          </a:ln>
        </p:spPr>
        <p:txBody>
          <a:bodyPr/>
          <a:lstStyle>
            <a:lvl1pPr marL="0" indent="0" algn="r" rtl="0" fontAlgn="base">
              <a:spcBef>
                <a:spcPct val="20000"/>
              </a:spcBef>
              <a:spcAft>
                <a:spcPct val="0"/>
              </a:spcAft>
              <a:buFontTx/>
              <a:buNone/>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solidFill>
                  <a:schemeClr val="tx1"/>
                </a:solidFill>
                <a:latin typeface="Rockwell" panose="02060603020205020403" pitchFamily="18" charset="0"/>
                <a:ea typeface="+mj-ea"/>
              </a:rPr>
              <a:t>Project Viva-voce</a:t>
            </a:r>
          </a:p>
        </p:txBody>
      </p:sp>
      <p:sp>
        <p:nvSpPr>
          <p:cNvPr id="6" name="TextBox 5">
            <a:extLst>
              <a:ext uri="{FF2B5EF4-FFF2-40B4-BE49-F238E27FC236}">
                <a16:creationId xmlns:a16="http://schemas.microsoft.com/office/drawing/2014/main" id="{4743B115-83D7-49A0-BB89-496ED0C37823}"/>
              </a:ext>
            </a:extLst>
          </p:cNvPr>
          <p:cNvSpPr txBox="1"/>
          <p:nvPr/>
        </p:nvSpPr>
        <p:spPr>
          <a:xfrm>
            <a:off x="8504806" y="4800282"/>
            <a:ext cx="2130641" cy="369332"/>
          </a:xfrm>
          <a:prstGeom prst="rect">
            <a:avLst/>
          </a:prstGeom>
          <a:noFill/>
        </p:spPr>
        <p:txBody>
          <a:bodyPr wrap="square" rtlCol="0">
            <a:spAutoFit/>
          </a:bodyPr>
          <a:lstStyle/>
          <a:p>
            <a:r>
              <a:rPr lang="en-US" b="1" dirty="0"/>
              <a:t>05/08/2021</a:t>
            </a:r>
            <a:endParaRPr lang="en-I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950" y="915035"/>
            <a:ext cx="10972800" cy="582613"/>
          </a:xfrm>
        </p:spPr>
        <p:txBody>
          <a:bodyPr/>
          <a:lstStyle/>
          <a:p>
            <a:r>
              <a:rPr lang="en-US" b="1" dirty="0">
                <a:solidFill>
                  <a:srgbClr val="0070C0"/>
                </a:solidFill>
                <a:latin typeface="Rockwell" panose="02060603020205020403" pitchFamily="18" charset="0"/>
              </a:rPr>
              <a:t> WORK DONE</a:t>
            </a:r>
          </a:p>
        </p:txBody>
      </p:sp>
      <p:sp>
        <p:nvSpPr>
          <p:cNvPr id="3" name="Content Placeholder 2"/>
          <p:cNvSpPr>
            <a:spLocks noGrp="1"/>
          </p:cNvSpPr>
          <p:nvPr>
            <p:ph idx="1"/>
          </p:nvPr>
        </p:nvSpPr>
        <p:spPr>
          <a:xfrm>
            <a:off x="488950" y="1627505"/>
            <a:ext cx="11327228" cy="4953000"/>
          </a:xfrm>
        </p:spPr>
        <p:txBody>
          <a:bodyPr/>
          <a:lstStyle/>
          <a:p>
            <a:pPr algn="just">
              <a:buFont typeface="Arial" panose="020B0604020202020204" pitchFamily="34" charset="0"/>
              <a:buChar char="•"/>
            </a:pPr>
            <a:r>
              <a:rPr lang="en-US" dirty="0">
                <a:solidFill>
                  <a:schemeClr val="tx1"/>
                </a:solidFill>
                <a:latin typeface="Rockwell" panose="02060603020205020403" pitchFamily="18" charset="0"/>
                <a:sym typeface="+mn-ea"/>
              </a:rPr>
              <a:t>An Android Application ‘BLE s</a:t>
            </a:r>
            <a:r>
              <a:rPr lang="en-US" dirty="0">
                <a:latin typeface="Rockwell" panose="02060603020205020403" pitchFamily="18" charset="0"/>
                <a:sym typeface="+mn-ea"/>
              </a:rPr>
              <a:t>can’</a:t>
            </a:r>
            <a:r>
              <a:rPr lang="en-US" dirty="0">
                <a:solidFill>
                  <a:schemeClr val="tx1"/>
                </a:solidFill>
                <a:latin typeface="Rockwell" panose="02060603020205020403" pitchFamily="18" charset="0"/>
                <a:sym typeface="+mn-ea"/>
              </a:rPr>
              <a:t> </a:t>
            </a:r>
            <a:r>
              <a:rPr lang="en-US" dirty="0">
                <a:latin typeface="Rockwell" panose="02060603020205020403" pitchFamily="18" charset="0"/>
                <a:sym typeface="+mn-ea"/>
              </a:rPr>
              <a:t>wa</a:t>
            </a:r>
            <a:r>
              <a:rPr lang="en-US" dirty="0">
                <a:solidFill>
                  <a:schemeClr val="tx1"/>
                </a:solidFill>
                <a:latin typeface="Rockwell" panose="02060603020205020403" pitchFamily="18" charset="0"/>
                <a:sym typeface="+mn-ea"/>
              </a:rPr>
              <a:t>s created. </a:t>
            </a:r>
            <a:r>
              <a:rPr lang="en-US" dirty="0">
                <a:latin typeface="Rockwell" panose="02060603020205020403" pitchFamily="18" charset="0"/>
                <a:sym typeface="+mn-ea"/>
              </a:rPr>
              <a:t>This app scans the Bluetooth devices available nearby, it keeps track of Bluetooth ID and RSSI values.</a:t>
            </a:r>
          </a:p>
          <a:p>
            <a:pPr algn="just">
              <a:buFont typeface="Arial" panose="020B0604020202020204" pitchFamily="34" charset="0"/>
              <a:buChar char="•"/>
            </a:pPr>
            <a:r>
              <a:rPr lang="en-US" dirty="0">
                <a:latin typeface="Rockwell" panose="02060603020205020403" pitchFamily="18" charset="0"/>
                <a:sym typeface="+mn-ea"/>
              </a:rPr>
              <a:t>An Android application ‘Parking App’ was developed and users can book their parking slot and view the live location using the data collected from the BLE beacons.</a:t>
            </a:r>
          </a:p>
          <a:p>
            <a:pPr algn="just">
              <a:buFont typeface="Arial" panose="020B0604020202020204" pitchFamily="34" charset="0"/>
              <a:buChar char="•"/>
            </a:pPr>
            <a:endParaRPr lang="en-US" dirty="0">
              <a:latin typeface="Rockwell" panose="02060603020205020403" pitchFamily="18" charset="0"/>
              <a:sym typeface="+mn-ea"/>
            </a:endParaRPr>
          </a:p>
          <a:p>
            <a:pPr marL="0" indent="0" algn="just">
              <a:buNone/>
            </a:pPr>
            <a:endParaRPr lang="en-US" dirty="0">
              <a:latin typeface="Rockwell" panose="02060603020205020403" pitchFamily="18" charset="0"/>
              <a:sym typeface="+mn-ea"/>
            </a:endParaRPr>
          </a:p>
          <a:p>
            <a:pPr marL="0" indent="0" algn="just">
              <a:buNone/>
            </a:pPr>
            <a:endParaRPr lang="en-US" dirty="0">
              <a:latin typeface="Rockwell" panose="02060603020205020403" pitchFamily="18" charset="0"/>
              <a:sym typeface="+mn-ea"/>
            </a:endParaRPr>
          </a:p>
          <a:p>
            <a:pPr marL="0" indent="0" algn="just">
              <a:buNone/>
            </a:pPr>
            <a:endParaRPr lang="en-US" dirty="0">
              <a:latin typeface="Rockwell" panose="02060603020205020403" pitchFamily="18" charset="0"/>
              <a:sym typeface="+mn-ea"/>
            </a:endParaRPr>
          </a:p>
          <a:p>
            <a:pPr marL="0" indent="0" algn="just">
              <a:buNone/>
            </a:pPr>
            <a:endParaRPr lang="en-US" dirty="0">
              <a:solidFill>
                <a:schemeClr val="tx1"/>
              </a:solidFill>
              <a:latin typeface="Rockwell" panose="02060603020205020403" pitchFamily="18" charset="0"/>
            </a:endParaRPr>
          </a:p>
          <a:p>
            <a:pPr marL="0" indent="0" algn="just">
              <a:buNone/>
            </a:pPr>
            <a:endParaRPr lang="en-IN" dirty="0">
              <a:solidFill>
                <a:schemeClr val="tx1"/>
              </a:solidFill>
              <a:latin typeface="Rockwell" panose="02060603020205020403" pitchFamily="18" charset="0"/>
            </a:endParaRPr>
          </a:p>
          <a:p>
            <a:endParaRPr lang="en-IN" dirty="0">
              <a:solidFill>
                <a:schemeClr val="tx1"/>
              </a:solidFill>
              <a:latin typeface="Rockwell" panose="02060603020205020403" pitchFamily="18" charset="0"/>
            </a:endParaRPr>
          </a:p>
        </p:txBody>
      </p:sp>
      <p:sp>
        <p:nvSpPr>
          <p:cNvPr id="5" name="Footer Placeholder 4">
            <a:extLst>
              <a:ext uri="{FF2B5EF4-FFF2-40B4-BE49-F238E27FC236}">
                <a16:creationId xmlns:a16="http://schemas.microsoft.com/office/drawing/2014/main" id="{F62791B2-7603-407C-BCEB-D1E81BF35C43}"/>
              </a:ext>
            </a:extLst>
          </p:cNvPr>
          <p:cNvSpPr>
            <a:spLocks noGrp="1"/>
          </p:cNvSpPr>
          <p:nvPr>
            <p:ph type="ftr" sz="quarter" idx="11"/>
          </p:nvPr>
        </p:nvSpPr>
        <p:spPr>
          <a:xfrm>
            <a:off x="3586579" y="6436311"/>
            <a:ext cx="4439821" cy="285164"/>
          </a:xfrm>
        </p:spPr>
        <p:txBody>
          <a:bodyPr/>
          <a:lstStyle/>
          <a:p>
            <a:r>
              <a:rPr lang="en-US"/>
              <a:t>Project viva-voce, Department of ECE, PSGiTech</a:t>
            </a:r>
            <a:endParaRPr lang="en-US" dirty="0"/>
          </a:p>
        </p:txBody>
      </p:sp>
      <p:sp>
        <p:nvSpPr>
          <p:cNvPr id="8" name="Slide Number Placeholder 7">
            <a:extLst>
              <a:ext uri="{FF2B5EF4-FFF2-40B4-BE49-F238E27FC236}">
                <a16:creationId xmlns:a16="http://schemas.microsoft.com/office/drawing/2014/main" id="{D5A7A571-FDCD-4440-AF10-01893EB54206}"/>
              </a:ext>
            </a:extLst>
          </p:cNvPr>
          <p:cNvSpPr>
            <a:spLocks noGrp="1"/>
          </p:cNvSpPr>
          <p:nvPr>
            <p:ph type="sldNum" sz="quarter" idx="12"/>
          </p:nvPr>
        </p:nvSpPr>
        <p:spPr/>
        <p:txBody>
          <a:bodyPr/>
          <a:lstStyle/>
          <a:p>
            <a:fld id="{9B618960-8005-486C-9A75-10CB2AAC16F9}" type="slidenum">
              <a:rPr lang="en-US" smtClean="0"/>
              <a:t>10</a:t>
            </a:fld>
            <a:endParaRPr lang="en-US"/>
          </a:p>
        </p:txBody>
      </p:sp>
      <p:sp>
        <p:nvSpPr>
          <p:cNvPr id="7" name="TextBox 6">
            <a:extLst>
              <a:ext uri="{FF2B5EF4-FFF2-40B4-BE49-F238E27FC236}">
                <a16:creationId xmlns:a16="http://schemas.microsoft.com/office/drawing/2014/main" id="{A78E2C38-522A-41E0-83F0-58523374D102}"/>
              </a:ext>
            </a:extLst>
          </p:cNvPr>
          <p:cNvSpPr txBox="1"/>
          <p:nvPr/>
        </p:nvSpPr>
        <p:spPr>
          <a:xfrm>
            <a:off x="865573" y="6413698"/>
            <a:ext cx="6098958" cy="307777"/>
          </a:xfrm>
          <a:prstGeom prst="rect">
            <a:avLst/>
          </a:prstGeom>
          <a:noFill/>
        </p:spPr>
        <p:txBody>
          <a:bodyPr wrap="square">
            <a:spAutoFit/>
          </a:bodyPr>
          <a:lstStyle/>
          <a:p>
            <a:r>
              <a:rPr lang="en-US" sz="1400" dirty="0"/>
              <a:t>05/08/2021</a:t>
            </a:r>
            <a:endParaRPr lang="en-IN"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9C1518A-8520-48F9-A704-72009B7FBE49}"/>
              </a:ext>
            </a:extLst>
          </p:cNvPr>
          <p:cNvSpPr>
            <a:spLocks noGrp="1"/>
          </p:cNvSpPr>
          <p:nvPr>
            <p:ph type="ftr" sz="quarter" idx="11"/>
          </p:nvPr>
        </p:nvSpPr>
        <p:spPr>
          <a:xfrm>
            <a:off x="3577701" y="6245225"/>
            <a:ext cx="4448699" cy="476250"/>
          </a:xfrm>
        </p:spPr>
        <p:txBody>
          <a:bodyPr/>
          <a:lstStyle/>
          <a:p>
            <a:r>
              <a:rPr lang="en-US"/>
              <a:t>Project viva-voce, Department of ECE, PSGiTech</a:t>
            </a:r>
            <a:endParaRPr lang="en-US" dirty="0"/>
          </a:p>
        </p:txBody>
      </p:sp>
      <p:sp>
        <p:nvSpPr>
          <p:cNvPr id="3" name="Slide Number Placeholder 2">
            <a:extLst>
              <a:ext uri="{FF2B5EF4-FFF2-40B4-BE49-F238E27FC236}">
                <a16:creationId xmlns:a16="http://schemas.microsoft.com/office/drawing/2014/main" id="{5F532104-D0C9-4959-8A87-160B46E27ED6}"/>
              </a:ext>
            </a:extLst>
          </p:cNvPr>
          <p:cNvSpPr>
            <a:spLocks noGrp="1"/>
          </p:cNvSpPr>
          <p:nvPr>
            <p:ph type="sldNum" sz="quarter" idx="12"/>
          </p:nvPr>
        </p:nvSpPr>
        <p:spPr/>
        <p:txBody>
          <a:bodyPr/>
          <a:lstStyle/>
          <a:p>
            <a:fld id="{9B618960-8005-486C-9A75-10CB2AAC16F9}" type="slidenum">
              <a:rPr lang="en-US" smtClean="0"/>
              <a:t>11</a:t>
            </a:fld>
            <a:endParaRPr lang="en-US"/>
          </a:p>
        </p:txBody>
      </p:sp>
      <p:sp>
        <p:nvSpPr>
          <p:cNvPr id="4" name="Title 1">
            <a:extLst>
              <a:ext uri="{FF2B5EF4-FFF2-40B4-BE49-F238E27FC236}">
                <a16:creationId xmlns:a16="http://schemas.microsoft.com/office/drawing/2014/main" id="{0FACB755-8F44-4C27-B3FD-814D40ABD268}"/>
              </a:ext>
            </a:extLst>
          </p:cNvPr>
          <p:cNvSpPr txBox="1">
            <a:spLocks/>
          </p:cNvSpPr>
          <p:nvPr/>
        </p:nvSpPr>
        <p:spPr>
          <a:xfrm>
            <a:off x="7523825" y="4052503"/>
            <a:ext cx="3323845" cy="423127"/>
          </a:xfrm>
          <a:prstGeom prst="rect">
            <a:avLst/>
          </a:prstGeom>
        </p:spPr>
        <p:txBody>
          <a:bodyPr vert="horz" lIns="91440" tIns="45720" rIns="91440" bIns="45720" rtlCol="0" anchor="b">
            <a:normAutofit fontScale="92500" lnSpcReduction="1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50000"/>
              </a:lnSpc>
            </a:pPr>
            <a:r>
              <a:rPr lang="en-IN" sz="1800" b="1">
                <a:effectLst/>
                <a:latin typeface="Times New Roman" panose="02020603050405020304" pitchFamily="18" charset="0"/>
                <a:ea typeface="Times New Roman" panose="02020603050405020304" pitchFamily="18" charset="0"/>
              </a:rPr>
              <a:t>Home Page</a:t>
            </a:r>
            <a:endParaRPr lang="en-IN" sz="1800">
              <a:effectLst/>
              <a:latin typeface="Arial" panose="020B0604020202020204" pitchFamily="34" charset="0"/>
              <a:ea typeface="Arial" panose="020B0604020202020204" pitchFamily="34" charset="0"/>
            </a:endParaRPr>
          </a:p>
        </p:txBody>
      </p:sp>
      <p:sp>
        <p:nvSpPr>
          <p:cNvPr id="5" name="Date Placeholder 2">
            <a:extLst>
              <a:ext uri="{FF2B5EF4-FFF2-40B4-BE49-F238E27FC236}">
                <a16:creationId xmlns:a16="http://schemas.microsoft.com/office/drawing/2014/main" id="{5B491F4C-5C15-40C9-9ED2-A823BB6FBF78}"/>
              </a:ext>
            </a:extLst>
          </p:cNvPr>
          <p:cNvSpPr>
            <a:spLocks noGrp="1"/>
          </p:cNvSpPr>
          <p:nvPr/>
        </p:nvSpPr>
        <p:spPr>
          <a:xfrm>
            <a:off x="1181751" y="6403373"/>
            <a:ext cx="2472271"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lumMod val="95000"/>
                  <a:lumOff val="5000"/>
                </a:schemeClr>
              </a:solidFill>
              <a:latin typeface="Rockwell" panose="02060603020205020403" pitchFamily="18" charset="0"/>
            </a:endParaRPr>
          </a:p>
        </p:txBody>
      </p:sp>
      <p:sp>
        <p:nvSpPr>
          <p:cNvPr id="6" name="Footer Placeholder 3">
            <a:extLst>
              <a:ext uri="{FF2B5EF4-FFF2-40B4-BE49-F238E27FC236}">
                <a16:creationId xmlns:a16="http://schemas.microsoft.com/office/drawing/2014/main" id="{F5D2FE0A-5A70-4D84-BF12-7254CEF3A5BD}"/>
              </a:ext>
            </a:extLst>
          </p:cNvPr>
          <p:cNvSpPr>
            <a:spLocks noGrp="1"/>
          </p:cNvSpPr>
          <p:nvPr/>
        </p:nvSpPr>
        <p:spPr>
          <a:xfrm>
            <a:off x="3151573" y="6292249"/>
            <a:ext cx="6143347" cy="476250"/>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lumMod val="95000"/>
                  <a:lumOff val="5000"/>
                </a:schemeClr>
              </a:solidFill>
              <a:latin typeface="Rockwell" panose="02060603020205020403" pitchFamily="18" charset="0"/>
            </a:endParaRPr>
          </a:p>
        </p:txBody>
      </p:sp>
      <p:sp>
        <p:nvSpPr>
          <p:cNvPr id="7" name="Slide Number Placeholder 5">
            <a:extLst>
              <a:ext uri="{FF2B5EF4-FFF2-40B4-BE49-F238E27FC236}">
                <a16:creationId xmlns:a16="http://schemas.microsoft.com/office/drawing/2014/main" id="{407D7DEE-EF00-4628-8556-C4F3D5E911D5}"/>
              </a:ext>
            </a:extLst>
          </p:cNvPr>
          <p:cNvSpPr>
            <a:spLocks noGrp="1"/>
          </p:cNvSpPr>
          <p:nvPr/>
        </p:nvSpPr>
        <p:spPr>
          <a:xfrm>
            <a:off x="9984929" y="6403373"/>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lumMod val="95000"/>
                  <a:lumOff val="5000"/>
                </a:schemeClr>
              </a:solidFill>
              <a:latin typeface="Rockwell" panose="02060603020205020403" pitchFamily="18" charset="0"/>
            </a:endParaRPr>
          </a:p>
        </p:txBody>
      </p:sp>
      <p:sp>
        <p:nvSpPr>
          <p:cNvPr id="8" name="TextBox 8">
            <a:extLst>
              <a:ext uri="{FF2B5EF4-FFF2-40B4-BE49-F238E27FC236}">
                <a16:creationId xmlns:a16="http://schemas.microsoft.com/office/drawing/2014/main" id="{53B6B097-8F3D-4648-AFCE-88685102BE5D}"/>
              </a:ext>
            </a:extLst>
          </p:cNvPr>
          <p:cNvSpPr txBox="1"/>
          <p:nvPr/>
        </p:nvSpPr>
        <p:spPr>
          <a:xfrm>
            <a:off x="337390" y="91780"/>
            <a:ext cx="9141567" cy="861774"/>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200" b="1" dirty="0">
                <a:solidFill>
                  <a:schemeClr val="accent1">
                    <a:lumMod val="75000"/>
                  </a:schemeClr>
                </a:solidFill>
                <a:latin typeface="Rockwell" panose="02060603020205020403" pitchFamily="18" charset="0"/>
              </a:rPr>
              <a:t>  </a:t>
            </a:r>
            <a:r>
              <a:rPr lang="en-US" sz="3200" b="1" dirty="0">
                <a:solidFill>
                  <a:srgbClr val="0070C0"/>
                </a:solidFill>
                <a:latin typeface="Rockwell" panose="02060603020205020403" pitchFamily="18" charset="0"/>
              </a:rPr>
              <a:t> RESULTS</a:t>
            </a:r>
            <a:endParaRPr lang="en-US" sz="4000" b="1" dirty="0">
              <a:solidFill>
                <a:schemeClr val="accent1">
                  <a:lumMod val="75000"/>
                </a:schemeClr>
              </a:solidFill>
            </a:endParaRPr>
          </a:p>
          <a:p>
            <a:endParaRPr lang="en-IN" dirty="0"/>
          </a:p>
        </p:txBody>
      </p:sp>
      <p:sp>
        <p:nvSpPr>
          <p:cNvPr id="9" name="TextBox 4">
            <a:extLst>
              <a:ext uri="{FF2B5EF4-FFF2-40B4-BE49-F238E27FC236}">
                <a16:creationId xmlns:a16="http://schemas.microsoft.com/office/drawing/2014/main" id="{7699CD34-620E-4897-B2C4-A0A6E64AFDB8}"/>
              </a:ext>
            </a:extLst>
          </p:cNvPr>
          <p:cNvSpPr txBox="1"/>
          <p:nvPr/>
        </p:nvSpPr>
        <p:spPr>
          <a:xfrm>
            <a:off x="337390" y="1179001"/>
            <a:ext cx="11070077"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dirty="0"/>
          </a:p>
        </p:txBody>
      </p:sp>
      <p:pic>
        <p:nvPicPr>
          <p:cNvPr id="13" name="Picture 12">
            <a:extLst>
              <a:ext uri="{FF2B5EF4-FFF2-40B4-BE49-F238E27FC236}">
                <a16:creationId xmlns:a16="http://schemas.microsoft.com/office/drawing/2014/main" id="{9B5971C2-15DC-4121-B407-AB3AD3C42AE1}"/>
              </a:ext>
            </a:extLst>
          </p:cNvPr>
          <p:cNvPicPr>
            <a:picLocks noChangeAspect="1"/>
          </p:cNvPicPr>
          <p:nvPr/>
        </p:nvPicPr>
        <p:blipFill>
          <a:blip r:embed="rId2" cstate="print"/>
          <a:stretch>
            <a:fillRect/>
          </a:stretch>
        </p:blipFill>
        <p:spPr>
          <a:xfrm>
            <a:off x="4598731" y="1238979"/>
            <a:ext cx="1624515" cy="2702401"/>
          </a:xfrm>
          <a:prstGeom prst="rect">
            <a:avLst/>
          </a:prstGeom>
        </p:spPr>
      </p:pic>
      <p:pic>
        <p:nvPicPr>
          <p:cNvPr id="16" name="Picture 15">
            <a:extLst>
              <a:ext uri="{FF2B5EF4-FFF2-40B4-BE49-F238E27FC236}">
                <a16:creationId xmlns:a16="http://schemas.microsoft.com/office/drawing/2014/main" id="{4E9135EA-C215-4764-8031-9684CFE50D98}"/>
              </a:ext>
            </a:extLst>
          </p:cNvPr>
          <p:cNvPicPr>
            <a:picLocks noChangeAspect="1"/>
          </p:cNvPicPr>
          <p:nvPr/>
        </p:nvPicPr>
        <p:blipFill>
          <a:blip r:embed="rId3" cstate="print"/>
          <a:stretch>
            <a:fillRect/>
          </a:stretch>
        </p:blipFill>
        <p:spPr>
          <a:xfrm>
            <a:off x="8404091" y="1179001"/>
            <a:ext cx="1633116" cy="2702401"/>
          </a:xfrm>
          <a:prstGeom prst="rect">
            <a:avLst/>
          </a:prstGeom>
        </p:spPr>
      </p:pic>
      <p:pic>
        <p:nvPicPr>
          <p:cNvPr id="17" name="Picture 16">
            <a:extLst>
              <a:ext uri="{FF2B5EF4-FFF2-40B4-BE49-F238E27FC236}">
                <a16:creationId xmlns:a16="http://schemas.microsoft.com/office/drawing/2014/main" id="{4EE6FC4E-C5D7-403B-924B-887ACEEE4DB2}"/>
              </a:ext>
            </a:extLst>
          </p:cNvPr>
          <p:cNvPicPr/>
          <p:nvPr/>
        </p:nvPicPr>
        <p:blipFill>
          <a:blip r:embed="rId4">
            <a:extLst>
              <a:ext uri="{28A0092B-C50C-407E-A947-70E740481C1C}">
                <a14:useLocalDpi xmlns:a14="http://schemas.microsoft.com/office/drawing/2010/main" val="0"/>
              </a:ext>
            </a:extLst>
          </a:blip>
          <a:srcRect l="72364" t="56024" b="32702"/>
          <a:stretch>
            <a:fillRect/>
          </a:stretch>
        </p:blipFill>
        <p:spPr>
          <a:xfrm>
            <a:off x="1181751" y="2764268"/>
            <a:ext cx="1236135" cy="973883"/>
          </a:xfrm>
          <a:prstGeom prst="rect">
            <a:avLst/>
          </a:prstGeom>
          <a:noFill/>
          <a:ln>
            <a:noFill/>
          </a:ln>
        </p:spPr>
      </p:pic>
      <p:sp>
        <p:nvSpPr>
          <p:cNvPr id="19" name="TextBox 18">
            <a:extLst>
              <a:ext uri="{FF2B5EF4-FFF2-40B4-BE49-F238E27FC236}">
                <a16:creationId xmlns:a16="http://schemas.microsoft.com/office/drawing/2014/main" id="{8FD7E114-068C-47ED-891C-F0C57CE06516}"/>
              </a:ext>
            </a:extLst>
          </p:cNvPr>
          <p:cNvSpPr txBox="1"/>
          <p:nvPr/>
        </p:nvSpPr>
        <p:spPr>
          <a:xfrm>
            <a:off x="528222" y="3941380"/>
            <a:ext cx="2623351" cy="369332"/>
          </a:xfrm>
          <a:prstGeom prst="rect">
            <a:avLst/>
          </a:prstGeom>
          <a:noFill/>
        </p:spPr>
        <p:txBody>
          <a:bodyPr wrap="square">
            <a:spAutoFit/>
          </a:bodyPr>
          <a:lstStyle/>
          <a:p>
            <a:r>
              <a:rPr lang="en-IN" sz="1800" b="1" dirty="0">
                <a:effectLst/>
                <a:latin typeface="Times New Roman" panose="02020603050405020304" pitchFamily="18" charset="0"/>
                <a:ea typeface="Times New Roman" panose="02020603050405020304" pitchFamily="18" charset="0"/>
              </a:rPr>
              <a:t>Logo of the Parking App</a:t>
            </a:r>
            <a:endParaRPr lang="en-IN" dirty="0"/>
          </a:p>
        </p:txBody>
      </p:sp>
      <p:sp>
        <p:nvSpPr>
          <p:cNvPr id="21" name="TextBox 20">
            <a:extLst>
              <a:ext uri="{FF2B5EF4-FFF2-40B4-BE49-F238E27FC236}">
                <a16:creationId xmlns:a16="http://schemas.microsoft.com/office/drawing/2014/main" id="{6A4CD9B0-8A14-4D2F-B86F-C47C453C20EF}"/>
              </a:ext>
            </a:extLst>
          </p:cNvPr>
          <p:cNvSpPr txBox="1"/>
          <p:nvPr/>
        </p:nvSpPr>
        <p:spPr>
          <a:xfrm>
            <a:off x="4452152" y="3852958"/>
            <a:ext cx="1771094" cy="457754"/>
          </a:xfrm>
          <a:prstGeom prst="rect">
            <a:avLst/>
          </a:prstGeom>
          <a:noFill/>
        </p:spPr>
        <p:txBody>
          <a:bodyPr wrap="square">
            <a:spAutoFit/>
          </a:bodyPr>
          <a:lstStyle/>
          <a:p>
            <a:pPr algn="just">
              <a:lnSpc>
                <a:spcPct val="150000"/>
              </a:lnSpc>
            </a:pPr>
            <a:r>
              <a:rPr lang="en-IN" sz="1800" b="1" dirty="0">
                <a:effectLst/>
                <a:latin typeface="Times New Roman" panose="02020603050405020304" pitchFamily="18" charset="0"/>
                <a:ea typeface="Times New Roman" panose="02020603050405020304" pitchFamily="18" charset="0"/>
              </a:rPr>
              <a:t>   Register Page</a:t>
            </a:r>
            <a:endParaRPr lang="en-IN" sz="1400" dirty="0">
              <a:effectLst/>
              <a:latin typeface="Arial" panose="020B0604020202020204" pitchFamily="34" charset="0"/>
              <a:ea typeface="Arial" panose="020B0604020202020204" pitchFamily="34" charset="0"/>
            </a:endParaRPr>
          </a:p>
        </p:txBody>
      </p:sp>
      <p:sp>
        <p:nvSpPr>
          <p:cNvPr id="18" name="TextBox 17">
            <a:extLst>
              <a:ext uri="{FF2B5EF4-FFF2-40B4-BE49-F238E27FC236}">
                <a16:creationId xmlns:a16="http://schemas.microsoft.com/office/drawing/2014/main" id="{6C7B87DB-4A09-4E99-B6F1-5C6C354FA1D0}"/>
              </a:ext>
            </a:extLst>
          </p:cNvPr>
          <p:cNvSpPr txBox="1"/>
          <p:nvPr/>
        </p:nvSpPr>
        <p:spPr>
          <a:xfrm>
            <a:off x="1181751" y="6292248"/>
            <a:ext cx="6098958" cy="307777"/>
          </a:xfrm>
          <a:prstGeom prst="rect">
            <a:avLst/>
          </a:prstGeom>
          <a:noFill/>
        </p:spPr>
        <p:txBody>
          <a:bodyPr wrap="square">
            <a:spAutoFit/>
          </a:bodyPr>
          <a:lstStyle/>
          <a:p>
            <a:r>
              <a:rPr lang="en-US" sz="1400" dirty="0"/>
              <a:t>05/08/2021</a:t>
            </a:r>
            <a:endParaRPr lang="en-IN" sz="1400" dirty="0"/>
          </a:p>
        </p:txBody>
      </p:sp>
    </p:spTree>
    <p:extLst>
      <p:ext uri="{BB962C8B-B14F-4D97-AF65-F5344CB8AC3E}">
        <p14:creationId xmlns:p14="http://schemas.microsoft.com/office/powerpoint/2010/main" val="2864637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0CE3A9F-ABEE-4367-8961-E17221D0CD5A}"/>
              </a:ext>
            </a:extLst>
          </p:cNvPr>
          <p:cNvSpPr>
            <a:spLocks noGrp="1"/>
          </p:cNvSpPr>
          <p:nvPr>
            <p:ph type="ftr" sz="quarter" idx="11"/>
          </p:nvPr>
        </p:nvSpPr>
        <p:spPr>
          <a:xfrm>
            <a:off x="3941685" y="6245225"/>
            <a:ext cx="4084715" cy="476250"/>
          </a:xfrm>
        </p:spPr>
        <p:txBody>
          <a:bodyPr/>
          <a:lstStyle/>
          <a:p>
            <a:r>
              <a:rPr lang="en-US"/>
              <a:t>Project viva-voce, Department of ECE, PSGiTech</a:t>
            </a:r>
            <a:endParaRPr lang="en-US" dirty="0"/>
          </a:p>
        </p:txBody>
      </p:sp>
      <p:sp>
        <p:nvSpPr>
          <p:cNvPr id="3" name="Slide Number Placeholder 2">
            <a:extLst>
              <a:ext uri="{FF2B5EF4-FFF2-40B4-BE49-F238E27FC236}">
                <a16:creationId xmlns:a16="http://schemas.microsoft.com/office/drawing/2014/main" id="{01EF7825-3FFE-418B-B2D3-FF4720F99858}"/>
              </a:ext>
            </a:extLst>
          </p:cNvPr>
          <p:cNvSpPr>
            <a:spLocks noGrp="1"/>
          </p:cNvSpPr>
          <p:nvPr>
            <p:ph type="sldNum" sz="quarter" idx="12"/>
          </p:nvPr>
        </p:nvSpPr>
        <p:spPr/>
        <p:txBody>
          <a:bodyPr/>
          <a:lstStyle/>
          <a:p>
            <a:fld id="{9B618960-8005-486C-9A75-10CB2AAC16F9}" type="slidenum">
              <a:rPr lang="en-US" smtClean="0"/>
              <a:t>12</a:t>
            </a:fld>
            <a:endParaRPr lang="en-US"/>
          </a:p>
        </p:txBody>
      </p:sp>
      <p:pic>
        <p:nvPicPr>
          <p:cNvPr id="6" name="Picture 5">
            <a:extLst>
              <a:ext uri="{FF2B5EF4-FFF2-40B4-BE49-F238E27FC236}">
                <a16:creationId xmlns:a16="http://schemas.microsoft.com/office/drawing/2014/main" id="{FFFC68FE-574E-42A4-85A3-4F7898117E0A}"/>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143539" y="1084953"/>
            <a:ext cx="2270125" cy="3693795"/>
          </a:xfrm>
          <a:prstGeom prst="rect">
            <a:avLst/>
          </a:prstGeom>
        </p:spPr>
      </p:pic>
      <p:sp>
        <p:nvSpPr>
          <p:cNvPr id="8" name="TextBox 7">
            <a:extLst>
              <a:ext uri="{FF2B5EF4-FFF2-40B4-BE49-F238E27FC236}">
                <a16:creationId xmlns:a16="http://schemas.microsoft.com/office/drawing/2014/main" id="{E250FE68-400E-4E87-8EE9-E6010C65FF0D}"/>
              </a:ext>
            </a:extLst>
          </p:cNvPr>
          <p:cNvSpPr txBox="1"/>
          <p:nvPr/>
        </p:nvSpPr>
        <p:spPr>
          <a:xfrm>
            <a:off x="1580225" y="4888922"/>
            <a:ext cx="1580225" cy="369332"/>
          </a:xfrm>
          <a:prstGeom prst="rect">
            <a:avLst/>
          </a:prstGeom>
          <a:noFill/>
        </p:spPr>
        <p:txBody>
          <a:bodyPr wrap="square">
            <a:spAutoFit/>
          </a:bodyPr>
          <a:lstStyle/>
          <a:p>
            <a:r>
              <a:rPr lang="en-IN" sz="1800" b="1" dirty="0">
                <a:solidFill>
                  <a:srgbClr val="000000"/>
                </a:solidFill>
                <a:effectLst/>
                <a:latin typeface="Times New Roman" panose="02020603050405020304" pitchFamily="18" charset="0"/>
                <a:ea typeface="Arial" panose="020B0604020202020204" pitchFamily="34" charset="0"/>
              </a:rPr>
              <a:t>Booking slot </a:t>
            </a:r>
            <a:endParaRPr lang="en-IN" dirty="0"/>
          </a:p>
        </p:txBody>
      </p:sp>
      <p:pic>
        <p:nvPicPr>
          <p:cNvPr id="9" name="Picture 8">
            <a:extLst>
              <a:ext uri="{FF2B5EF4-FFF2-40B4-BE49-F238E27FC236}">
                <a16:creationId xmlns:a16="http://schemas.microsoft.com/office/drawing/2014/main" id="{48DE8E3D-3D54-4F15-B281-09791B252851}"/>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997798" y="909256"/>
            <a:ext cx="1780540" cy="3573968"/>
          </a:xfrm>
          <a:prstGeom prst="rect">
            <a:avLst/>
          </a:prstGeom>
        </p:spPr>
      </p:pic>
      <p:sp>
        <p:nvSpPr>
          <p:cNvPr id="11" name="TextBox 10">
            <a:extLst>
              <a:ext uri="{FF2B5EF4-FFF2-40B4-BE49-F238E27FC236}">
                <a16:creationId xmlns:a16="http://schemas.microsoft.com/office/drawing/2014/main" id="{C5F12618-4882-430D-BBAE-0AA4CC3BC3E6}"/>
              </a:ext>
            </a:extLst>
          </p:cNvPr>
          <p:cNvSpPr txBox="1"/>
          <p:nvPr/>
        </p:nvSpPr>
        <p:spPr>
          <a:xfrm>
            <a:off x="6767990" y="4704256"/>
            <a:ext cx="2516819" cy="369332"/>
          </a:xfrm>
          <a:prstGeom prst="rect">
            <a:avLst/>
          </a:prstGeom>
          <a:noFill/>
        </p:spPr>
        <p:txBody>
          <a:bodyPr wrap="square">
            <a:spAutoFit/>
          </a:bodyPr>
          <a:lstStyle/>
          <a:p>
            <a:r>
              <a:rPr lang="en-IN" sz="1800" b="1" dirty="0">
                <a:solidFill>
                  <a:srgbClr val="000000"/>
                </a:solidFill>
                <a:effectLst/>
                <a:latin typeface="Times New Roman" panose="02020603050405020304" pitchFamily="18" charset="0"/>
                <a:ea typeface="Arial" panose="020B0604020202020204" pitchFamily="34" charset="0"/>
              </a:rPr>
              <a:t>Parking Slot Indicator</a:t>
            </a:r>
            <a:endParaRPr lang="en-IN" dirty="0"/>
          </a:p>
        </p:txBody>
      </p:sp>
      <p:sp>
        <p:nvSpPr>
          <p:cNvPr id="10" name="TextBox 9">
            <a:extLst>
              <a:ext uri="{FF2B5EF4-FFF2-40B4-BE49-F238E27FC236}">
                <a16:creationId xmlns:a16="http://schemas.microsoft.com/office/drawing/2014/main" id="{A1C32C4F-C64E-4F58-8BB6-2C73E52A5C3A}"/>
              </a:ext>
            </a:extLst>
          </p:cNvPr>
          <p:cNvSpPr txBox="1"/>
          <p:nvPr/>
        </p:nvSpPr>
        <p:spPr>
          <a:xfrm>
            <a:off x="1247312" y="6175573"/>
            <a:ext cx="6098958" cy="307777"/>
          </a:xfrm>
          <a:prstGeom prst="rect">
            <a:avLst/>
          </a:prstGeom>
          <a:noFill/>
        </p:spPr>
        <p:txBody>
          <a:bodyPr wrap="square">
            <a:spAutoFit/>
          </a:bodyPr>
          <a:lstStyle/>
          <a:p>
            <a:r>
              <a:rPr lang="en-US" sz="1400" dirty="0"/>
              <a:t>05/08/2021</a:t>
            </a:r>
            <a:endParaRPr lang="en-IN" sz="1400" dirty="0"/>
          </a:p>
        </p:txBody>
      </p:sp>
    </p:spTree>
    <p:extLst>
      <p:ext uri="{BB962C8B-B14F-4D97-AF65-F5344CB8AC3E}">
        <p14:creationId xmlns:p14="http://schemas.microsoft.com/office/powerpoint/2010/main" val="4108583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EBEFD30-C843-4F7B-8BD5-3CDD59E1DBD1}"/>
              </a:ext>
            </a:extLst>
          </p:cNvPr>
          <p:cNvSpPr>
            <a:spLocks noGrp="1"/>
          </p:cNvSpPr>
          <p:nvPr>
            <p:ph type="ftr" sz="quarter" idx="11"/>
          </p:nvPr>
        </p:nvSpPr>
        <p:spPr>
          <a:xfrm>
            <a:off x="3817398" y="6245225"/>
            <a:ext cx="4209002" cy="476250"/>
          </a:xfrm>
        </p:spPr>
        <p:txBody>
          <a:bodyPr/>
          <a:lstStyle/>
          <a:p>
            <a:r>
              <a:rPr lang="en-US"/>
              <a:t>Project viva-voce, Department of ECE, PSGiTech</a:t>
            </a:r>
            <a:endParaRPr lang="en-US" dirty="0"/>
          </a:p>
        </p:txBody>
      </p:sp>
      <p:sp>
        <p:nvSpPr>
          <p:cNvPr id="3" name="Slide Number Placeholder 2">
            <a:extLst>
              <a:ext uri="{FF2B5EF4-FFF2-40B4-BE49-F238E27FC236}">
                <a16:creationId xmlns:a16="http://schemas.microsoft.com/office/drawing/2014/main" id="{6521793F-1A6D-4D70-A356-244737B96D5F}"/>
              </a:ext>
            </a:extLst>
          </p:cNvPr>
          <p:cNvSpPr>
            <a:spLocks noGrp="1"/>
          </p:cNvSpPr>
          <p:nvPr>
            <p:ph type="sldNum" sz="quarter" idx="12"/>
          </p:nvPr>
        </p:nvSpPr>
        <p:spPr/>
        <p:txBody>
          <a:bodyPr/>
          <a:lstStyle/>
          <a:p>
            <a:fld id="{9B618960-8005-486C-9A75-10CB2AAC16F9}" type="slidenum">
              <a:rPr lang="en-US" smtClean="0"/>
              <a:t>13</a:t>
            </a:fld>
            <a:endParaRPr lang="en-US"/>
          </a:p>
        </p:txBody>
      </p:sp>
      <p:pic>
        <p:nvPicPr>
          <p:cNvPr id="6" name="Picture 5">
            <a:extLst>
              <a:ext uri="{FF2B5EF4-FFF2-40B4-BE49-F238E27FC236}">
                <a16:creationId xmlns:a16="http://schemas.microsoft.com/office/drawing/2014/main" id="{E7027701-ACA5-4F8A-B493-3623D01ACAD1}"/>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106146" y="3293616"/>
            <a:ext cx="1819910" cy="2863572"/>
          </a:xfrm>
          <a:prstGeom prst="rect">
            <a:avLst/>
          </a:prstGeom>
        </p:spPr>
      </p:pic>
      <p:sp>
        <p:nvSpPr>
          <p:cNvPr id="8" name="TextBox 7">
            <a:extLst>
              <a:ext uri="{FF2B5EF4-FFF2-40B4-BE49-F238E27FC236}">
                <a16:creationId xmlns:a16="http://schemas.microsoft.com/office/drawing/2014/main" id="{F4182F84-5CDC-41B2-B650-9C176F5E5731}"/>
              </a:ext>
            </a:extLst>
          </p:cNvPr>
          <p:cNvSpPr txBox="1"/>
          <p:nvPr/>
        </p:nvSpPr>
        <p:spPr>
          <a:xfrm>
            <a:off x="614034" y="475246"/>
            <a:ext cx="10527442" cy="3088025"/>
          </a:xfrm>
          <a:prstGeom prst="rect">
            <a:avLst/>
          </a:prstGeom>
          <a:noFill/>
        </p:spPr>
        <p:txBody>
          <a:bodyPr wrap="square">
            <a:spAutoFit/>
          </a:bodyPr>
          <a:lstStyle/>
          <a:p>
            <a:pPr algn="just">
              <a:lnSpc>
                <a:spcPct val="150000"/>
              </a:lnSpc>
              <a:spcAft>
                <a:spcPts val="800"/>
              </a:spcAft>
            </a:pPr>
            <a:r>
              <a:rPr lang="en-IN" sz="3200" b="1" dirty="0">
                <a:solidFill>
                  <a:srgbClr val="0070C0"/>
                </a:solidFill>
                <a:effectLst/>
                <a:latin typeface="Rockwell" panose="02060603020205020403" pitchFamily="18" charset="0"/>
                <a:ea typeface="Times New Roman" panose="02020603050405020304" pitchFamily="18" charset="0"/>
              </a:rPr>
              <a:t>BLE Scan </a:t>
            </a:r>
          </a:p>
          <a:p>
            <a:pPr indent="457200" algn="just"/>
            <a:r>
              <a:rPr lang="en-IN" sz="2800" dirty="0">
                <a:effectLst/>
                <a:latin typeface="Rockwell" panose="02060603020205020403" pitchFamily="18" charset="0"/>
                <a:ea typeface="Arial" panose="020B0604020202020204" pitchFamily="34" charset="0"/>
              </a:rPr>
              <a:t>BLE Scan application scans the nearby Bluetooth devices and stores their information when scanning starts. It stores all the details about the scanned devices, such as the name of the device, last scanned RSSI value of the device, MAC address of device, time of scanning.</a:t>
            </a:r>
          </a:p>
        </p:txBody>
      </p:sp>
      <p:sp>
        <p:nvSpPr>
          <p:cNvPr id="7" name="TextBox 6">
            <a:extLst>
              <a:ext uri="{FF2B5EF4-FFF2-40B4-BE49-F238E27FC236}">
                <a16:creationId xmlns:a16="http://schemas.microsoft.com/office/drawing/2014/main" id="{7E0C3B6A-99BF-414B-976E-7C18D5427572}"/>
              </a:ext>
            </a:extLst>
          </p:cNvPr>
          <p:cNvSpPr txBox="1"/>
          <p:nvPr/>
        </p:nvSpPr>
        <p:spPr>
          <a:xfrm>
            <a:off x="1131903" y="6245225"/>
            <a:ext cx="6098958" cy="307777"/>
          </a:xfrm>
          <a:prstGeom prst="rect">
            <a:avLst/>
          </a:prstGeom>
          <a:noFill/>
        </p:spPr>
        <p:txBody>
          <a:bodyPr wrap="square">
            <a:spAutoFit/>
          </a:bodyPr>
          <a:lstStyle/>
          <a:p>
            <a:r>
              <a:rPr lang="en-US" sz="1400" dirty="0"/>
              <a:t>05/08/2021</a:t>
            </a:r>
            <a:endParaRPr lang="en-IN" sz="1400" dirty="0"/>
          </a:p>
        </p:txBody>
      </p:sp>
    </p:spTree>
    <p:extLst>
      <p:ext uri="{BB962C8B-B14F-4D97-AF65-F5344CB8AC3E}">
        <p14:creationId xmlns:p14="http://schemas.microsoft.com/office/powerpoint/2010/main" val="3267204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A0173FA-7D6C-4C24-96B3-DC54F1973E74}"/>
              </a:ext>
            </a:extLst>
          </p:cNvPr>
          <p:cNvSpPr>
            <a:spLocks noGrp="1"/>
          </p:cNvSpPr>
          <p:nvPr>
            <p:ph type="ftr" sz="quarter" idx="11"/>
          </p:nvPr>
        </p:nvSpPr>
        <p:spPr>
          <a:xfrm>
            <a:off x="3861786" y="6245225"/>
            <a:ext cx="4164614" cy="476250"/>
          </a:xfrm>
        </p:spPr>
        <p:txBody>
          <a:bodyPr/>
          <a:lstStyle/>
          <a:p>
            <a:r>
              <a:rPr lang="en-US"/>
              <a:t>Project viva-voce, Department of ECE, PSGiTech</a:t>
            </a:r>
            <a:endParaRPr lang="en-US" dirty="0"/>
          </a:p>
        </p:txBody>
      </p:sp>
      <p:sp>
        <p:nvSpPr>
          <p:cNvPr id="3" name="Slide Number Placeholder 2">
            <a:extLst>
              <a:ext uri="{FF2B5EF4-FFF2-40B4-BE49-F238E27FC236}">
                <a16:creationId xmlns:a16="http://schemas.microsoft.com/office/drawing/2014/main" id="{FDB7FA80-D0B7-4B10-B459-6D7ADFA00E92}"/>
              </a:ext>
            </a:extLst>
          </p:cNvPr>
          <p:cNvSpPr>
            <a:spLocks noGrp="1"/>
          </p:cNvSpPr>
          <p:nvPr>
            <p:ph type="sldNum" sz="quarter" idx="12"/>
          </p:nvPr>
        </p:nvSpPr>
        <p:spPr/>
        <p:txBody>
          <a:bodyPr/>
          <a:lstStyle/>
          <a:p>
            <a:fld id="{9B618960-8005-486C-9A75-10CB2AAC16F9}" type="slidenum">
              <a:rPr lang="en-US" smtClean="0"/>
              <a:t>14</a:t>
            </a:fld>
            <a:endParaRPr lang="en-US"/>
          </a:p>
        </p:txBody>
      </p:sp>
      <p:pic>
        <p:nvPicPr>
          <p:cNvPr id="4" name="Picture 3">
            <a:extLst>
              <a:ext uri="{FF2B5EF4-FFF2-40B4-BE49-F238E27FC236}">
                <a16:creationId xmlns:a16="http://schemas.microsoft.com/office/drawing/2014/main" id="{5A44A3A9-C31F-4610-99A7-29F2BABCE98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987061" y="2981586"/>
            <a:ext cx="3860800" cy="2681057"/>
          </a:xfrm>
          <a:prstGeom prst="rect">
            <a:avLst/>
          </a:prstGeom>
        </p:spPr>
      </p:pic>
      <p:sp>
        <p:nvSpPr>
          <p:cNvPr id="6" name="TextBox 5">
            <a:extLst>
              <a:ext uri="{FF2B5EF4-FFF2-40B4-BE49-F238E27FC236}">
                <a16:creationId xmlns:a16="http://schemas.microsoft.com/office/drawing/2014/main" id="{AC865EDA-C4FB-4CAE-BA7A-69024D582765}"/>
              </a:ext>
            </a:extLst>
          </p:cNvPr>
          <p:cNvSpPr txBox="1"/>
          <p:nvPr/>
        </p:nvSpPr>
        <p:spPr>
          <a:xfrm>
            <a:off x="4523173" y="5707432"/>
            <a:ext cx="6098958" cy="369332"/>
          </a:xfrm>
          <a:prstGeom prst="rect">
            <a:avLst/>
          </a:prstGeom>
          <a:noFill/>
        </p:spPr>
        <p:txBody>
          <a:bodyPr wrap="square">
            <a:spAutoFit/>
          </a:bodyPr>
          <a:lstStyle/>
          <a:p>
            <a:r>
              <a:rPr lang="en-IN" sz="1800" b="1" dirty="0">
                <a:effectLst/>
                <a:latin typeface="Times New Roman" panose="02020603050405020304" pitchFamily="18" charset="0"/>
                <a:ea typeface="Times New Roman" panose="02020603050405020304" pitchFamily="18" charset="0"/>
              </a:rPr>
              <a:t>Experimental setup</a:t>
            </a:r>
            <a:endParaRPr lang="en-IN" dirty="0"/>
          </a:p>
        </p:txBody>
      </p:sp>
      <p:sp>
        <p:nvSpPr>
          <p:cNvPr id="8" name="TextBox 7">
            <a:extLst>
              <a:ext uri="{FF2B5EF4-FFF2-40B4-BE49-F238E27FC236}">
                <a16:creationId xmlns:a16="http://schemas.microsoft.com/office/drawing/2014/main" id="{2CF53661-365F-4CC2-BB2F-283F046FAAD8}"/>
              </a:ext>
            </a:extLst>
          </p:cNvPr>
          <p:cNvSpPr txBox="1"/>
          <p:nvPr/>
        </p:nvSpPr>
        <p:spPr>
          <a:xfrm>
            <a:off x="776795" y="781236"/>
            <a:ext cx="9050786" cy="1692771"/>
          </a:xfrm>
          <a:prstGeom prst="rect">
            <a:avLst/>
          </a:prstGeom>
          <a:noFill/>
        </p:spPr>
        <p:txBody>
          <a:bodyPr wrap="square">
            <a:spAutoFit/>
          </a:bodyPr>
          <a:lstStyle/>
          <a:p>
            <a:r>
              <a:rPr lang="en-IN" sz="3200" b="1" dirty="0">
                <a:solidFill>
                  <a:srgbClr val="0070C0"/>
                </a:solidFill>
                <a:effectLst/>
                <a:latin typeface="Rockwell" panose="02060603020205020403" pitchFamily="18" charset="0"/>
                <a:ea typeface="Times New Roman" panose="02020603050405020304" pitchFamily="18" charset="0"/>
              </a:rPr>
              <a:t>EXPERIMENTAL SETUP</a:t>
            </a:r>
          </a:p>
          <a:p>
            <a:r>
              <a:rPr lang="en-IN" sz="2400" dirty="0">
                <a:effectLst/>
                <a:latin typeface="Rockwell" panose="02060603020205020403" pitchFamily="18" charset="0"/>
                <a:ea typeface="Times New Roman" panose="02020603050405020304" pitchFamily="18" charset="0"/>
              </a:rPr>
              <a:t>We have used a demo parking area wherein 6 parking slots are available sideways which is shown below. Here slot 2 and slot 4 are occupied, whereas remaining slots are not occupied</a:t>
            </a:r>
            <a:endParaRPr lang="en-IN" sz="2400" dirty="0">
              <a:latin typeface="Rockwell" panose="02060603020205020403" pitchFamily="18" charset="0"/>
            </a:endParaRPr>
          </a:p>
        </p:txBody>
      </p:sp>
      <p:sp>
        <p:nvSpPr>
          <p:cNvPr id="9" name="TextBox 8">
            <a:extLst>
              <a:ext uri="{FF2B5EF4-FFF2-40B4-BE49-F238E27FC236}">
                <a16:creationId xmlns:a16="http://schemas.microsoft.com/office/drawing/2014/main" id="{83CA11C1-FE86-4FBD-863A-2B67BC2799E5}"/>
              </a:ext>
            </a:extLst>
          </p:cNvPr>
          <p:cNvSpPr txBox="1"/>
          <p:nvPr/>
        </p:nvSpPr>
        <p:spPr>
          <a:xfrm>
            <a:off x="812307" y="6245225"/>
            <a:ext cx="6098958" cy="307777"/>
          </a:xfrm>
          <a:prstGeom prst="rect">
            <a:avLst/>
          </a:prstGeom>
          <a:noFill/>
        </p:spPr>
        <p:txBody>
          <a:bodyPr wrap="square">
            <a:spAutoFit/>
          </a:bodyPr>
          <a:lstStyle/>
          <a:p>
            <a:r>
              <a:rPr lang="en-US" sz="1400" dirty="0"/>
              <a:t>05/08/2021</a:t>
            </a:r>
            <a:endParaRPr lang="en-IN" sz="1400" dirty="0"/>
          </a:p>
        </p:txBody>
      </p:sp>
    </p:spTree>
    <p:extLst>
      <p:ext uri="{BB962C8B-B14F-4D97-AF65-F5344CB8AC3E}">
        <p14:creationId xmlns:p14="http://schemas.microsoft.com/office/powerpoint/2010/main" val="2659580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0934819-CFA5-439B-B51E-A0324EDC34F3}"/>
              </a:ext>
            </a:extLst>
          </p:cNvPr>
          <p:cNvSpPr>
            <a:spLocks noGrp="1"/>
          </p:cNvSpPr>
          <p:nvPr>
            <p:ph type="ftr" sz="quarter" idx="11"/>
          </p:nvPr>
        </p:nvSpPr>
        <p:spPr>
          <a:xfrm>
            <a:off x="3844031" y="6245225"/>
            <a:ext cx="4182369" cy="476250"/>
          </a:xfrm>
        </p:spPr>
        <p:txBody>
          <a:bodyPr/>
          <a:lstStyle/>
          <a:p>
            <a:r>
              <a:rPr lang="en-US"/>
              <a:t>Project viva-voce, Department of ECE, PSGiTech</a:t>
            </a:r>
            <a:endParaRPr lang="en-US" dirty="0"/>
          </a:p>
        </p:txBody>
      </p:sp>
      <p:sp>
        <p:nvSpPr>
          <p:cNvPr id="3" name="Slide Number Placeholder 2">
            <a:extLst>
              <a:ext uri="{FF2B5EF4-FFF2-40B4-BE49-F238E27FC236}">
                <a16:creationId xmlns:a16="http://schemas.microsoft.com/office/drawing/2014/main" id="{75C12ABD-898D-4603-BD8D-09C9A4505CFC}"/>
              </a:ext>
            </a:extLst>
          </p:cNvPr>
          <p:cNvSpPr>
            <a:spLocks noGrp="1"/>
          </p:cNvSpPr>
          <p:nvPr>
            <p:ph type="sldNum" sz="quarter" idx="12"/>
          </p:nvPr>
        </p:nvSpPr>
        <p:spPr/>
        <p:txBody>
          <a:bodyPr/>
          <a:lstStyle/>
          <a:p>
            <a:fld id="{9B618960-8005-486C-9A75-10CB2AAC16F9}" type="slidenum">
              <a:rPr lang="en-US" smtClean="0"/>
              <a:t>15</a:t>
            </a:fld>
            <a:endParaRPr lang="en-US"/>
          </a:p>
        </p:txBody>
      </p:sp>
      <p:pic>
        <p:nvPicPr>
          <p:cNvPr id="4" name="Picture 3">
            <a:extLst>
              <a:ext uri="{FF2B5EF4-FFF2-40B4-BE49-F238E27FC236}">
                <a16:creationId xmlns:a16="http://schemas.microsoft.com/office/drawing/2014/main" id="{B2E2DF94-FC40-4D24-8007-593461BCC6CE}"/>
              </a:ext>
            </a:extLst>
          </p:cNvPr>
          <p:cNvPicPr/>
          <p:nvPr/>
        </p:nvPicPr>
        <p:blipFill>
          <a:blip r:embed="rId2"/>
          <a:srcRect t="8272" b="4983"/>
          <a:stretch>
            <a:fillRect/>
          </a:stretch>
        </p:blipFill>
        <p:spPr>
          <a:xfrm>
            <a:off x="919830" y="2231267"/>
            <a:ext cx="4397893" cy="2731350"/>
          </a:xfrm>
          <a:prstGeom prst="rect">
            <a:avLst/>
          </a:prstGeom>
          <a:ln>
            <a:noFill/>
          </a:ln>
        </p:spPr>
      </p:pic>
      <p:pic>
        <p:nvPicPr>
          <p:cNvPr id="5" name="Picture 4">
            <a:extLst>
              <a:ext uri="{FF2B5EF4-FFF2-40B4-BE49-F238E27FC236}">
                <a16:creationId xmlns:a16="http://schemas.microsoft.com/office/drawing/2014/main" id="{4EB3C535-6587-4ADB-BE9B-F4BAD3C4BA1D}"/>
              </a:ext>
            </a:extLst>
          </p:cNvPr>
          <p:cNvPicPr/>
          <p:nvPr/>
        </p:nvPicPr>
        <p:blipFill>
          <a:blip r:embed="rId3"/>
          <a:srcRect t="8509" b="4983"/>
          <a:stretch>
            <a:fillRect/>
          </a:stretch>
        </p:blipFill>
        <p:spPr>
          <a:xfrm>
            <a:off x="6368985" y="2293411"/>
            <a:ext cx="5430662" cy="2731350"/>
          </a:xfrm>
          <a:prstGeom prst="rect">
            <a:avLst/>
          </a:prstGeom>
          <a:ln>
            <a:noFill/>
          </a:ln>
        </p:spPr>
      </p:pic>
      <p:sp>
        <p:nvSpPr>
          <p:cNvPr id="7" name="TextBox 6">
            <a:extLst>
              <a:ext uri="{FF2B5EF4-FFF2-40B4-BE49-F238E27FC236}">
                <a16:creationId xmlns:a16="http://schemas.microsoft.com/office/drawing/2014/main" id="{C8E10004-216C-4B23-9153-505E39F86466}"/>
              </a:ext>
            </a:extLst>
          </p:cNvPr>
          <p:cNvSpPr txBox="1"/>
          <p:nvPr/>
        </p:nvSpPr>
        <p:spPr>
          <a:xfrm>
            <a:off x="1540276" y="5024761"/>
            <a:ext cx="3328383" cy="369332"/>
          </a:xfrm>
          <a:prstGeom prst="rect">
            <a:avLst/>
          </a:prstGeom>
          <a:noFill/>
        </p:spPr>
        <p:txBody>
          <a:bodyPr wrap="square">
            <a:spAutoFit/>
          </a:bodyPr>
          <a:lstStyle/>
          <a:p>
            <a:r>
              <a:rPr lang="en-US" sz="1800" b="1" dirty="0">
                <a:effectLst/>
                <a:latin typeface="Times New Roman" panose="02020603050405020304" pitchFamily="18" charset="0"/>
                <a:ea typeface="Arial" panose="020B0604020202020204" pitchFamily="34" charset="0"/>
              </a:rPr>
              <a:t> Data stored in cloud </a:t>
            </a:r>
            <a:r>
              <a:rPr lang="en-US" sz="1800" b="1" dirty="0" err="1">
                <a:effectLst/>
                <a:latin typeface="Times New Roman" panose="02020603050405020304" pitchFamily="18" charset="0"/>
                <a:ea typeface="Arial" panose="020B0604020202020204" pitchFamily="34" charset="0"/>
              </a:rPr>
              <a:t>Firestore</a:t>
            </a:r>
            <a:r>
              <a:rPr lang="en-US" sz="1800" b="1" dirty="0">
                <a:effectLst/>
                <a:latin typeface="Times New Roman" panose="02020603050405020304" pitchFamily="18" charset="0"/>
                <a:ea typeface="Arial" panose="020B0604020202020204" pitchFamily="34" charset="0"/>
              </a:rPr>
              <a:t> </a:t>
            </a:r>
            <a:endParaRPr lang="en-IN" dirty="0"/>
          </a:p>
        </p:txBody>
      </p:sp>
      <p:sp>
        <p:nvSpPr>
          <p:cNvPr id="9" name="TextBox 8">
            <a:extLst>
              <a:ext uri="{FF2B5EF4-FFF2-40B4-BE49-F238E27FC236}">
                <a16:creationId xmlns:a16="http://schemas.microsoft.com/office/drawing/2014/main" id="{3285966F-CEEB-429A-BD36-A02023668A23}"/>
              </a:ext>
            </a:extLst>
          </p:cNvPr>
          <p:cNvSpPr txBox="1"/>
          <p:nvPr/>
        </p:nvSpPr>
        <p:spPr>
          <a:xfrm>
            <a:off x="7559336" y="5049923"/>
            <a:ext cx="3457852" cy="369332"/>
          </a:xfrm>
          <a:prstGeom prst="rect">
            <a:avLst/>
          </a:prstGeom>
          <a:noFill/>
        </p:spPr>
        <p:txBody>
          <a:bodyPr wrap="square">
            <a:spAutoFit/>
          </a:bodyPr>
          <a:lstStyle/>
          <a:p>
            <a:r>
              <a:rPr lang="en-US" sz="1800" b="1" dirty="0">
                <a:effectLst/>
                <a:latin typeface="Times New Roman" panose="02020603050405020304" pitchFamily="18" charset="0"/>
                <a:ea typeface="Arial" panose="020B0604020202020204" pitchFamily="34" charset="0"/>
              </a:rPr>
              <a:t>Data stored in Realtime Database</a:t>
            </a:r>
            <a:endParaRPr lang="en-IN" dirty="0"/>
          </a:p>
        </p:txBody>
      </p:sp>
      <p:sp>
        <p:nvSpPr>
          <p:cNvPr id="11" name="TextBox 10">
            <a:extLst>
              <a:ext uri="{FF2B5EF4-FFF2-40B4-BE49-F238E27FC236}">
                <a16:creationId xmlns:a16="http://schemas.microsoft.com/office/drawing/2014/main" id="{2E1C3EFD-3EBC-4786-994F-EBA494BBBA90}"/>
              </a:ext>
            </a:extLst>
          </p:cNvPr>
          <p:cNvSpPr txBox="1"/>
          <p:nvPr/>
        </p:nvSpPr>
        <p:spPr>
          <a:xfrm>
            <a:off x="919830" y="656271"/>
            <a:ext cx="6098958" cy="584775"/>
          </a:xfrm>
          <a:prstGeom prst="rect">
            <a:avLst/>
          </a:prstGeom>
          <a:noFill/>
        </p:spPr>
        <p:txBody>
          <a:bodyPr wrap="square">
            <a:spAutoFit/>
          </a:bodyPr>
          <a:lstStyle/>
          <a:p>
            <a:r>
              <a:rPr lang="en-US" sz="3200" b="1" dirty="0">
                <a:solidFill>
                  <a:srgbClr val="0070C0"/>
                </a:solidFill>
                <a:latin typeface="Rockwell" panose="02060603020205020403" pitchFamily="18" charset="0"/>
              </a:rPr>
              <a:t>FIREBASE</a:t>
            </a:r>
            <a:endParaRPr lang="en-IN" sz="3200" b="1" dirty="0">
              <a:solidFill>
                <a:srgbClr val="0070C0"/>
              </a:solidFill>
              <a:latin typeface="Rockwell" panose="02060603020205020403" pitchFamily="18" charset="0"/>
            </a:endParaRPr>
          </a:p>
        </p:txBody>
      </p:sp>
      <p:sp>
        <p:nvSpPr>
          <p:cNvPr id="10" name="TextBox 9">
            <a:extLst>
              <a:ext uri="{FF2B5EF4-FFF2-40B4-BE49-F238E27FC236}">
                <a16:creationId xmlns:a16="http://schemas.microsoft.com/office/drawing/2014/main" id="{0BFA9E5D-3371-4A5E-AC7C-1CB41129908F}"/>
              </a:ext>
            </a:extLst>
          </p:cNvPr>
          <p:cNvSpPr txBox="1"/>
          <p:nvPr/>
        </p:nvSpPr>
        <p:spPr>
          <a:xfrm>
            <a:off x="1052004" y="6175573"/>
            <a:ext cx="6098958" cy="307777"/>
          </a:xfrm>
          <a:prstGeom prst="rect">
            <a:avLst/>
          </a:prstGeom>
          <a:noFill/>
        </p:spPr>
        <p:txBody>
          <a:bodyPr wrap="square">
            <a:spAutoFit/>
          </a:bodyPr>
          <a:lstStyle/>
          <a:p>
            <a:r>
              <a:rPr lang="en-US" sz="1400" dirty="0"/>
              <a:t>05/08/2021</a:t>
            </a:r>
            <a:endParaRPr lang="en-IN" sz="1400" dirty="0"/>
          </a:p>
        </p:txBody>
      </p:sp>
    </p:spTree>
    <p:extLst>
      <p:ext uri="{BB962C8B-B14F-4D97-AF65-F5344CB8AC3E}">
        <p14:creationId xmlns:p14="http://schemas.microsoft.com/office/powerpoint/2010/main" val="23434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7B105-AD4A-4345-947D-3CA3D678C58E}"/>
              </a:ext>
            </a:extLst>
          </p:cNvPr>
          <p:cNvSpPr>
            <a:spLocks noGrp="1"/>
          </p:cNvSpPr>
          <p:nvPr>
            <p:ph type="title"/>
          </p:nvPr>
        </p:nvSpPr>
        <p:spPr>
          <a:xfrm>
            <a:off x="609600" y="167677"/>
            <a:ext cx="10972800" cy="582613"/>
          </a:xfrm>
        </p:spPr>
        <p:txBody>
          <a:bodyPr/>
          <a:lstStyle/>
          <a:p>
            <a:r>
              <a:rPr lang="en-US" b="1" dirty="0">
                <a:solidFill>
                  <a:srgbClr val="0070C0"/>
                </a:solidFill>
                <a:latin typeface="Rockwell" panose="02060603020205020403" pitchFamily="18" charset="0"/>
              </a:rPr>
              <a:t>                                     </a:t>
            </a:r>
            <a:endParaRPr lang="en-IN" b="1" dirty="0">
              <a:solidFill>
                <a:srgbClr val="0070C0"/>
              </a:solidFill>
              <a:latin typeface="Rockwell" panose="02060603020205020403" pitchFamily="18" charset="0"/>
            </a:endParaRPr>
          </a:p>
        </p:txBody>
      </p:sp>
      <p:sp>
        <p:nvSpPr>
          <p:cNvPr id="3" name="Footer Placeholder 2">
            <a:extLst>
              <a:ext uri="{FF2B5EF4-FFF2-40B4-BE49-F238E27FC236}">
                <a16:creationId xmlns:a16="http://schemas.microsoft.com/office/drawing/2014/main" id="{B8300B1D-4055-48C5-AA15-E943616E28BD}"/>
              </a:ext>
            </a:extLst>
          </p:cNvPr>
          <p:cNvSpPr>
            <a:spLocks noGrp="1"/>
          </p:cNvSpPr>
          <p:nvPr>
            <p:ph type="ftr" sz="quarter" idx="11"/>
          </p:nvPr>
        </p:nvSpPr>
        <p:spPr>
          <a:xfrm>
            <a:off x="3657600" y="6436311"/>
            <a:ext cx="4368800" cy="285164"/>
          </a:xfrm>
        </p:spPr>
        <p:txBody>
          <a:bodyPr/>
          <a:lstStyle/>
          <a:p>
            <a:r>
              <a:rPr lang="en-US"/>
              <a:t>Project viva-voce, Department of ECE, PSGiTech</a:t>
            </a:r>
            <a:endParaRPr lang="en-US" dirty="0"/>
          </a:p>
        </p:txBody>
      </p:sp>
      <p:sp>
        <p:nvSpPr>
          <p:cNvPr id="6" name="Slide Number Placeholder 5">
            <a:extLst>
              <a:ext uri="{FF2B5EF4-FFF2-40B4-BE49-F238E27FC236}">
                <a16:creationId xmlns:a16="http://schemas.microsoft.com/office/drawing/2014/main" id="{5C1076CA-F6E0-4874-A96F-379E41274F91}"/>
              </a:ext>
            </a:extLst>
          </p:cNvPr>
          <p:cNvSpPr>
            <a:spLocks noGrp="1"/>
          </p:cNvSpPr>
          <p:nvPr>
            <p:ph type="sldNum" sz="quarter" idx="12"/>
          </p:nvPr>
        </p:nvSpPr>
        <p:spPr/>
        <p:txBody>
          <a:bodyPr/>
          <a:lstStyle/>
          <a:p>
            <a:fld id="{9B618960-8005-486C-9A75-10CB2AAC16F9}" type="slidenum">
              <a:rPr lang="en-US" smtClean="0"/>
              <a:t>16</a:t>
            </a:fld>
            <a:endParaRPr lang="en-US"/>
          </a:p>
        </p:txBody>
      </p:sp>
      <p:sp>
        <p:nvSpPr>
          <p:cNvPr id="12" name="Content Placeholder 11">
            <a:extLst>
              <a:ext uri="{FF2B5EF4-FFF2-40B4-BE49-F238E27FC236}">
                <a16:creationId xmlns:a16="http://schemas.microsoft.com/office/drawing/2014/main" id="{2728DA1C-B37F-4036-A087-5F9D704583E9}"/>
              </a:ext>
            </a:extLst>
          </p:cNvPr>
          <p:cNvSpPr>
            <a:spLocks noGrp="1"/>
          </p:cNvSpPr>
          <p:nvPr>
            <p:ph idx="1"/>
          </p:nvPr>
        </p:nvSpPr>
        <p:spPr>
          <a:xfrm>
            <a:off x="905522" y="750290"/>
            <a:ext cx="10676877" cy="5377460"/>
          </a:xfrm>
        </p:spPr>
        <p:txBody>
          <a:bodyPr/>
          <a:lstStyle/>
          <a:p>
            <a:pPr marL="0" indent="0">
              <a:buNone/>
            </a:pPr>
            <a:r>
              <a:rPr lang="en-US" b="1" dirty="0">
                <a:solidFill>
                  <a:srgbClr val="0070C0"/>
                </a:solidFill>
                <a:latin typeface="Rockwell" panose="02060603020205020403" pitchFamily="18" charset="0"/>
              </a:rPr>
              <a:t>CONCLUSION</a:t>
            </a:r>
          </a:p>
          <a:p>
            <a:pPr algn="just"/>
            <a:r>
              <a:rPr lang="en-IN" dirty="0">
                <a:effectLst/>
                <a:latin typeface="Rockwell" panose="02060603020205020403" pitchFamily="18" charset="0"/>
                <a:ea typeface="Arial" panose="020B0604020202020204" pitchFamily="34" charset="0"/>
              </a:rPr>
              <a:t>Outdoor navigation systems, like google maps uses GPS for positioning and navigation. GPS doesn’t work in indoors so it couldn’t be preferable</a:t>
            </a:r>
            <a:r>
              <a:rPr lang="en-IN" sz="1800" dirty="0">
                <a:effectLst/>
                <a:latin typeface="Times New Roman" panose="02020603050405020304" pitchFamily="18" charset="0"/>
                <a:ea typeface="Arial" panose="020B0604020202020204" pitchFamily="34" charset="0"/>
              </a:rPr>
              <a:t>.</a:t>
            </a:r>
            <a:endParaRPr lang="en-IN" sz="1800" dirty="0">
              <a:latin typeface="Rockwell" panose="02060603020205020403" pitchFamily="18" charset="0"/>
              <a:ea typeface="Arial" panose="020B0604020202020204" pitchFamily="34" charset="0"/>
            </a:endParaRPr>
          </a:p>
          <a:p>
            <a:pPr algn="just"/>
            <a:r>
              <a:rPr lang="en-IN" dirty="0">
                <a:effectLst/>
                <a:latin typeface="Rockwell" panose="02060603020205020403" pitchFamily="18" charset="0"/>
                <a:ea typeface="Arial" panose="020B0604020202020204" pitchFamily="34" charset="0"/>
              </a:rPr>
              <a:t>We have used the RSSI parameter and  followed the </a:t>
            </a:r>
            <a:r>
              <a:rPr lang="en-IN" dirty="0" err="1">
                <a:effectLst/>
                <a:latin typeface="Rockwell" panose="02060603020205020403" pitchFamily="18" charset="0"/>
                <a:ea typeface="Arial" panose="020B0604020202020204" pitchFamily="34" charset="0"/>
              </a:rPr>
              <a:t>multilateration</a:t>
            </a:r>
            <a:r>
              <a:rPr lang="en-IN" dirty="0">
                <a:effectLst/>
                <a:latin typeface="Rockwell" panose="02060603020205020403" pitchFamily="18" charset="0"/>
                <a:ea typeface="Arial" panose="020B0604020202020204" pitchFamily="34" charset="0"/>
              </a:rPr>
              <a:t> technique for positioning and navigation. An application is developed, as a whole outcome of the system. The application interacts with the hardware and performs further calculations on the basis of the inputs taken from the BLE Beacons.</a:t>
            </a:r>
            <a:endParaRPr lang="en-IN" dirty="0">
              <a:latin typeface="Rockwell" panose="02060603020205020403" pitchFamily="18" charset="0"/>
            </a:endParaRPr>
          </a:p>
        </p:txBody>
      </p:sp>
      <p:sp>
        <p:nvSpPr>
          <p:cNvPr id="7" name="TextBox 6">
            <a:extLst>
              <a:ext uri="{FF2B5EF4-FFF2-40B4-BE49-F238E27FC236}">
                <a16:creationId xmlns:a16="http://schemas.microsoft.com/office/drawing/2014/main" id="{324D3E4A-9E2C-4FF2-9A04-52B70C279058}"/>
              </a:ext>
            </a:extLst>
          </p:cNvPr>
          <p:cNvSpPr txBox="1"/>
          <p:nvPr/>
        </p:nvSpPr>
        <p:spPr>
          <a:xfrm>
            <a:off x="1220679" y="6413698"/>
            <a:ext cx="6098958" cy="307777"/>
          </a:xfrm>
          <a:prstGeom prst="rect">
            <a:avLst/>
          </a:prstGeom>
          <a:noFill/>
        </p:spPr>
        <p:txBody>
          <a:bodyPr wrap="square">
            <a:spAutoFit/>
          </a:bodyPr>
          <a:lstStyle/>
          <a:p>
            <a:r>
              <a:rPr lang="en-US" sz="1400" dirty="0"/>
              <a:t>05/08/2021</a:t>
            </a:r>
            <a:endParaRPr lang="en-IN" sz="1400" dirty="0"/>
          </a:p>
        </p:txBody>
      </p:sp>
    </p:spTree>
    <p:extLst>
      <p:ext uri="{BB962C8B-B14F-4D97-AF65-F5344CB8AC3E}">
        <p14:creationId xmlns:p14="http://schemas.microsoft.com/office/powerpoint/2010/main" val="3684347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4D358-B2D8-45CC-91BC-09EF40B77ADB}"/>
              </a:ext>
            </a:extLst>
          </p:cNvPr>
          <p:cNvSpPr>
            <a:spLocks noGrp="1"/>
          </p:cNvSpPr>
          <p:nvPr>
            <p:ph type="title"/>
          </p:nvPr>
        </p:nvSpPr>
        <p:spPr/>
        <p:txBody>
          <a:bodyPr/>
          <a:lstStyle/>
          <a:p>
            <a:r>
              <a:rPr lang="en-US" b="1" dirty="0">
                <a:solidFill>
                  <a:srgbClr val="0070C0"/>
                </a:solidFill>
                <a:latin typeface="Rockwell" panose="02060603020205020403" pitchFamily="18" charset="0"/>
              </a:rPr>
              <a:t>FUTURE WORK</a:t>
            </a:r>
            <a:endParaRPr lang="en-IN" b="1" dirty="0">
              <a:solidFill>
                <a:srgbClr val="0070C0"/>
              </a:solidFill>
              <a:latin typeface="Rockwell" panose="02060603020205020403" pitchFamily="18" charset="0"/>
            </a:endParaRPr>
          </a:p>
        </p:txBody>
      </p:sp>
      <p:sp>
        <p:nvSpPr>
          <p:cNvPr id="3" name="Content Placeholder 2">
            <a:extLst>
              <a:ext uri="{FF2B5EF4-FFF2-40B4-BE49-F238E27FC236}">
                <a16:creationId xmlns:a16="http://schemas.microsoft.com/office/drawing/2014/main" id="{A9CCDA8B-DBD5-43D7-9B51-A64199BD6271}"/>
              </a:ext>
            </a:extLst>
          </p:cNvPr>
          <p:cNvSpPr>
            <a:spLocks noGrp="1"/>
          </p:cNvSpPr>
          <p:nvPr>
            <p:ph idx="1"/>
          </p:nvPr>
        </p:nvSpPr>
        <p:spPr>
          <a:xfrm>
            <a:off x="363984" y="1065320"/>
            <a:ext cx="10591061" cy="5062430"/>
          </a:xfrm>
        </p:spPr>
        <p:txBody>
          <a:bodyPr/>
          <a:lstStyle/>
          <a:p>
            <a:pPr algn="just"/>
            <a:r>
              <a:rPr lang="en-IN" sz="3000" dirty="0">
                <a:effectLst/>
                <a:latin typeface="Rockwell" panose="02060603020205020403" pitchFamily="18" charset="0"/>
                <a:ea typeface="Arial" panose="020B0604020202020204" pitchFamily="34" charset="0"/>
              </a:rPr>
              <a:t>Integrating localization processing capabilities and using filtering techniques to reduce errors and increase accuracy. </a:t>
            </a:r>
          </a:p>
          <a:p>
            <a:pPr algn="just"/>
            <a:r>
              <a:rPr lang="en-IN" sz="3000" dirty="0">
                <a:effectLst/>
                <a:latin typeface="Rockwell" panose="02060603020205020403" pitchFamily="18" charset="0"/>
                <a:ea typeface="Arial" panose="020B0604020202020204" pitchFamily="34" charset="0"/>
              </a:rPr>
              <a:t>Using Time of Flight (</a:t>
            </a:r>
            <a:r>
              <a:rPr lang="en-IN" sz="3000" dirty="0" err="1">
                <a:effectLst/>
                <a:latin typeface="Rockwell" panose="02060603020205020403" pitchFamily="18" charset="0"/>
                <a:ea typeface="Arial" panose="020B0604020202020204" pitchFamily="34" charset="0"/>
              </a:rPr>
              <a:t>ToF</a:t>
            </a:r>
            <a:r>
              <a:rPr lang="en-IN" sz="3000" dirty="0">
                <a:effectLst/>
                <a:latin typeface="Rockwell" panose="02060603020205020403" pitchFamily="18" charset="0"/>
                <a:ea typeface="Arial" panose="020B0604020202020204" pitchFamily="34" charset="0"/>
              </a:rPr>
              <a:t>) &amp; Angle of Arrival (</a:t>
            </a:r>
            <a:r>
              <a:rPr lang="en-IN" sz="3000" dirty="0" err="1">
                <a:effectLst/>
                <a:latin typeface="Rockwell" panose="02060603020205020403" pitchFamily="18" charset="0"/>
                <a:ea typeface="Arial" panose="020B0604020202020204" pitchFamily="34" charset="0"/>
              </a:rPr>
              <a:t>AoA</a:t>
            </a:r>
            <a:r>
              <a:rPr lang="en-IN" sz="3000" dirty="0">
                <a:effectLst/>
                <a:latin typeface="Rockwell" panose="02060603020205020403" pitchFamily="18" charset="0"/>
                <a:ea typeface="Arial" panose="020B0604020202020204" pitchFamily="34" charset="0"/>
              </a:rPr>
              <a:t>) measurement method-based (BLE) positioning system. This can be achieved by using antennas or an antenna grid. </a:t>
            </a:r>
          </a:p>
          <a:p>
            <a:pPr algn="just"/>
            <a:r>
              <a:rPr lang="en-IN" sz="3000" dirty="0">
                <a:effectLst/>
                <a:latin typeface="Rockwell" panose="02060603020205020403" pitchFamily="18" charset="0"/>
                <a:ea typeface="Arial" panose="020B0604020202020204" pitchFamily="34" charset="0"/>
              </a:rPr>
              <a:t>Deploying hybrid solution with BLE devices (i.e., iBeacon) and other infrastructure nodes (like Wi-Fi etc.). Using machine learning and data fusion algorithms to ease deployment, expansion of already existing system.</a:t>
            </a:r>
            <a:endParaRPr lang="en-IN" sz="3000" dirty="0">
              <a:latin typeface="Rockwell" panose="02060603020205020403" pitchFamily="18" charset="0"/>
            </a:endParaRPr>
          </a:p>
        </p:txBody>
      </p:sp>
      <p:sp>
        <p:nvSpPr>
          <p:cNvPr id="5" name="Footer Placeholder 4">
            <a:extLst>
              <a:ext uri="{FF2B5EF4-FFF2-40B4-BE49-F238E27FC236}">
                <a16:creationId xmlns:a16="http://schemas.microsoft.com/office/drawing/2014/main" id="{E765FA56-8C02-4464-963F-DAF4946814DB}"/>
              </a:ext>
            </a:extLst>
          </p:cNvPr>
          <p:cNvSpPr>
            <a:spLocks noGrp="1"/>
          </p:cNvSpPr>
          <p:nvPr>
            <p:ph type="ftr" sz="quarter" idx="11"/>
          </p:nvPr>
        </p:nvSpPr>
        <p:spPr>
          <a:xfrm>
            <a:off x="3666478" y="6356411"/>
            <a:ext cx="4359922" cy="365063"/>
          </a:xfrm>
        </p:spPr>
        <p:txBody>
          <a:bodyPr/>
          <a:lstStyle/>
          <a:p>
            <a:r>
              <a:rPr lang="en-US"/>
              <a:t>Project viva-voce, Department of ECE, PSGiTech</a:t>
            </a:r>
            <a:endParaRPr lang="en-US" dirty="0"/>
          </a:p>
        </p:txBody>
      </p:sp>
      <p:sp>
        <p:nvSpPr>
          <p:cNvPr id="8" name="Slide Number Placeholder 7">
            <a:extLst>
              <a:ext uri="{FF2B5EF4-FFF2-40B4-BE49-F238E27FC236}">
                <a16:creationId xmlns:a16="http://schemas.microsoft.com/office/drawing/2014/main" id="{9A338551-5F95-4B8A-B4A3-77421807C0DF}"/>
              </a:ext>
            </a:extLst>
          </p:cNvPr>
          <p:cNvSpPr>
            <a:spLocks noGrp="1"/>
          </p:cNvSpPr>
          <p:nvPr>
            <p:ph type="sldNum" sz="quarter" idx="12"/>
          </p:nvPr>
        </p:nvSpPr>
        <p:spPr/>
        <p:txBody>
          <a:bodyPr/>
          <a:lstStyle/>
          <a:p>
            <a:fld id="{9B618960-8005-486C-9A75-10CB2AAC16F9}" type="slidenum">
              <a:rPr lang="en-US" smtClean="0"/>
              <a:t>17</a:t>
            </a:fld>
            <a:endParaRPr lang="en-US"/>
          </a:p>
        </p:txBody>
      </p:sp>
      <p:sp>
        <p:nvSpPr>
          <p:cNvPr id="7" name="TextBox 6">
            <a:extLst>
              <a:ext uri="{FF2B5EF4-FFF2-40B4-BE49-F238E27FC236}">
                <a16:creationId xmlns:a16="http://schemas.microsoft.com/office/drawing/2014/main" id="{82EC2D09-5B5D-4182-A14C-86F63F4450C7}"/>
              </a:ext>
            </a:extLst>
          </p:cNvPr>
          <p:cNvSpPr txBox="1"/>
          <p:nvPr/>
        </p:nvSpPr>
        <p:spPr>
          <a:xfrm>
            <a:off x="714653" y="6320900"/>
            <a:ext cx="6098958" cy="307777"/>
          </a:xfrm>
          <a:prstGeom prst="rect">
            <a:avLst/>
          </a:prstGeom>
          <a:noFill/>
        </p:spPr>
        <p:txBody>
          <a:bodyPr wrap="square">
            <a:spAutoFit/>
          </a:bodyPr>
          <a:lstStyle/>
          <a:p>
            <a:r>
              <a:rPr lang="en-US" sz="1400" dirty="0"/>
              <a:t>05/08/2021</a:t>
            </a:r>
            <a:endParaRPr lang="en-IN" sz="1400" dirty="0"/>
          </a:p>
        </p:txBody>
      </p:sp>
    </p:spTree>
    <p:extLst>
      <p:ext uri="{BB962C8B-B14F-4D97-AF65-F5344CB8AC3E}">
        <p14:creationId xmlns:p14="http://schemas.microsoft.com/office/powerpoint/2010/main" val="3590272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555" y="109220"/>
            <a:ext cx="10972800" cy="582613"/>
          </a:xfrm>
        </p:spPr>
        <p:txBody>
          <a:bodyPr/>
          <a:lstStyle/>
          <a:p>
            <a:r>
              <a:rPr lang="en-US" b="1" dirty="0">
                <a:solidFill>
                  <a:srgbClr val="0070C0"/>
                </a:solidFill>
                <a:latin typeface="Rockwell" panose="02060603020205020403" pitchFamily="18" charset="0"/>
              </a:rPr>
              <a:t>REFERENCES</a:t>
            </a:r>
          </a:p>
        </p:txBody>
      </p:sp>
      <p:sp>
        <p:nvSpPr>
          <p:cNvPr id="3" name="Content Placeholder 2"/>
          <p:cNvSpPr>
            <a:spLocks noGrp="1"/>
          </p:cNvSpPr>
          <p:nvPr>
            <p:ph idx="1"/>
          </p:nvPr>
        </p:nvSpPr>
        <p:spPr>
          <a:xfrm>
            <a:off x="503555" y="827405"/>
            <a:ext cx="10972800" cy="5679927"/>
          </a:xfrm>
        </p:spPr>
        <p:txBody>
          <a:bodyPr/>
          <a:lstStyle/>
          <a:p>
            <a:pPr marL="514350" indent="-514350" algn="just">
              <a:buFont typeface="+mj-lt"/>
              <a:buAutoNum type="arabicPeriod"/>
            </a:pPr>
            <a:r>
              <a:rPr lang="en-US" sz="2000" dirty="0">
                <a:latin typeface="Rockwell" panose="02060603020205020403" pitchFamily="18" charset="0"/>
                <a:sym typeface="+mn-ea"/>
              </a:rPr>
              <a:t>Andrew Mackey, Petros </a:t>
            </a:r>
            <a:r>
              <a:rPr lang="en-US" sz="2000" dirty="0" err="1">
                <a:latin typeface="Rockwell" panose="02060603020205020403" pitchFamily="18" charset="0"/>
                <a:sym typeface="+mn-ea"/>
              </a:rPr>
              <a:t>Spachos</a:t>
            </a:r>
            <a:r>
              <a:rPr lang="en-US" sz="2000" dirty="0">
                <a:latin typeface="Rockwell" panose="02060603020205020403" pitchFamily="18" charset="0"/>
                <a:sym typeface="+mn-ea"/>
              </a:rPr>
              <a:t> and Konstantinos N. </a:t>
            </a:r>
            <a:r>
              <a:rPr lang="en-US" sz="2000" dirty="0" err="1">
                <a:latin typeface="Rockwell" panose="02060603020205020403" pitchFamily="18" charset="0"/>
                <a:sym typeface="+mn-ea"/>
              </a:rPr>
              <a:t>Plataniotis</a:t>
            </a:r>
            <a:r>
              <a:rPr lang="en-US" sz="2000" dirty="0">
                <a:latin typeface="Rockwell" panose="02060603020205020403" pitchFamily="18" charset="0"/>
                <a:sym typeface="+mn-ea"/>
              </a:rPr>
              <a:t> “Smart Parking System Based on Bluetooth Low Energy Beacons With Particle Filtering” on IEEE system Journal,2020</a:t>
            </a:r>
            <a:endParaRPr lang="en-US" sz="2000" dirty="0">
              <a:latin typeface="Rockwell" panose="02060603020205020403" pitchFamily="18" charset="0"/>
            </a:endParaRPr>
          </a:p>
          <a:p>
            <a:pPr marL="514350" indent="-514350" algn="just">
              <a:buFont typeface="+mj-lt"/>
              <a:buAutoNum type="arabicPeriod"/>
            </a:pPr>
            <a:r>
              <a:rPr lang="en-US" sz="2000" dirty="0" err="1">
                <a:latin typeface="Rockwell" panose="02060603020205020403" pitchFamily="18" charset="0"/>
                <a:sym typeface="+mn-ea"/>
              </a:rPr>
              <a:t>Haiyun</a:t>
            </a:r>
            <a:r>
              <a:rPr lang="en-US" sz="2000" dirty="0">
                <a:latin typeface="Rockwell" panose="02060603020205020403" pitchFamily="18" charset="0"/>
                <a:sym typeface="+mn-ea"/>
              </a:rPr>
              <a:t> Yao, Hong </a:t>
            </a:r>
            <a:r>
              <a:rPr lang="en-US" sz="2000" dirty="0" err="1">
                <a:latin typeface="Rockwell" panose="02060603020205020403" pitchFamily="18" charset="0"/>
                <a:sym typeface="+mn-ea"/>
              </a:rPr>
              <a:t>shu</a:t>
            </a:r>
            <a:r>
              <a:rPr lang="en-US" sz="2000" dirty="0">
                <a:latin typeface="Rockwell" panose="02060603020205020403" pitchFamily="18" charset="0"/>
                <a:sym typeface="+mn-ea"/>
              </a:rPr>
              <a:t>, </a:t>
            </a:r>
            <a:r>
              <a:rPr lang="en-US" sz="2000" dirty="0" err="1">
                <a:latin typeface="Rockwell" panose="02060603020205020403" pitchFamily="18" charset="0"/>
                <a:sym typeface="+mn-ea"/>
              </a:rPr>
              <a:t>Xinlian</a:t>
            </a:r>
            <a:r>
              <a:rPr lang="en-US" sz="2000" dirty="0">
                <a:latin typeface="Rockwell" panose="02060603020205020403" pitchFamily="18" charset="0"/>
                <a:sym typeface="+mn-ea"/>
              </a:rPr>
              <a:t> Liang, </a:t>
            </a:r>
            <a:r>
              <a:rPr lang="en-US" sz="2000" dirty="0" err="1">
                <a:latin typeface="Rockwell" panose="02060603020205020403" pitchFamily="18" charset="0"/>
                <a:sym typeface="+mn-ea"/>
              </a:rPr>
              <a:t>Hongji</a:t>
            </a:r>
            <a:r>
              <a:rPr lang="en-US" sz="2000" dirty="0">
                <a:latin typeface="Rockwell" panose="02060603020205020403" pitchFamily="18" charset="0"/>
                <a:sym typeface="+mn-ea"/>
              </a:rPr>
              <a:t> Yan AND </a:t>
            </a:r>
            <a:r>
              <a:rPr lang="en-US" sz="2000" dirty="0" err="1">
                <a:latin typeface="Rockwell" panose="02060603020205020403" pitchFamily="18" charset="0"/>
                <a:sym typeface="+mn-ea"/>
              </a:rPr>
              <a:t>Hongxing</a:t>
            </a:r>
            <a:r>
              <a:rPr lang="en-US" sz="2000" dirty="0">
                <a:latin typeface="Rockwell" panose="02060603020205020403" pitchFamily="18" charset="0"/>
                <a:sym typeface="+mn-ea"/>
              </a:rPr>
              <a:t> Sun “Integrity Monitoring for Bluetooth Low Energy Beacons RSSI Based Indoor Positioning” on IEEE Access 2020</a:t>
            </a:r>
            <a:endParaRPr lang="en-US" sz="2000" dirty="0">
              <a:latin typeface="Rockwell" panose="02060603020205020403" pitchFamily="18" charset="0"/>
            </a:endParaRPr>
          </a:p>
          <a:p>
            <a:pPr marL="514350" indent="-514350" algn="just">
              <a:buFont typeface="+mj-lt"/>
              <a:buAutoNum type="arabicPeriod"/>
            </a:pPr>
            <a:r>
              <a:rPr lang="en-US" sz="2000" dirty="0">
                <a:solidFill>
                  <a:srgbClr val="000000"/>
                </a:solidFill>
                <a:effectLst/>
                <a:latin typeface="Rockwell" panose="02060603020205020403" pitchFamily="18" charset="0"/>
                <a:sym typeface="+mn-ea"/>
              </a:rPr>
              <a:t>A. Mackey and P. </a:t>
            </a:r>
            <a:r>
              <a:rPr lang="en-US" sz="2000" dirty="0" err="1">
                <a:solidFill>
                  <a:srgbClr val="000000"/>
                </a:solidFill>
                <a:effectLst/>
                <a:latin typeface="Rockwell" panose="02060603020205020403" pitchFamily="18" charset="0"/>
                <a:sym typeface="+mn-ea"/>
              </a:rPr>
              <a:t>Spachos</a:t>
            </a:r>
            <a:r>
              <a:rPr lang="en-US" sz="2000" dirty="0">
                <a:solidFill>
                  <a:srgbClr val="000000"/>
                </a:solidFill>
                <a:effectLst/>
                <a:latin typeface="Rockwell" panose="02060603020205020403" pitchFamily="18" charset="0"/>
                <a:sym typeface="+mn-ea"/>
              </a:rPr>
              <a:t> “Performance Evaluation of Beacons for Indoor Localization in Smart Buildings” on IEEE Global Conference on Signal and Information Processing (</a:t>
            </a:r>
            <a:r>
              <a:rPr lang="en-US" sz="2000" dirty="0" err="1">
                <a:solidFill>
                  <a:srgbClr val="000000"/>
                </a:solidFill>
                <a:effectLst/>
                <a:latin typeface="Rockwell" panose="02060603020205020403" pitchFamily="18" charset="0"/>
                <a:sym typeface="+mn-ea"/>
              </a:rPr>
              <a:t>GlobalSIP</a:t>
            </a:r>
            <a:r>
              <a:rPr lang="en-US" sz="2000" dirty="0">
                <a:solidFill>
                  <a:srgbClr val="000000"/>
                </a:solidFill>
                <a:effectLst/>
                <a:latin typeface="Rockwell" panose="02060603020205020403" pitchFamily="18" charset="0"/>
                <a:sym typeface="+mn-ea"/>
              </a:rPr>
              <a:t>) 2017</a:t>
            </a:r>
            <a:endParaRPr lang="en-US" sz="2000" i="0" kern="1200" dirty="0">
              <a:solidFill>
                <a:srgbClr val="000000"/>
              </a:solidFill>
              <a:effectLst/>
              <a:latin typeface="Rockwell" panose="02060603020205020403" pitchFamily="18" charset="0"/>
            </a:endParaRPr>
          </a:p>
          <a:p>
            <a:pPr marL="514350" indent="-514350" algn="just">
              <a:buFont typeface="+mj-lt"/>
              <a:buAutoNum type="arabicPeriod"/>
            </a:pPr>
            <a:r>
              <a:rPr lang="en-IN" sz="2000" dirty="0">
                <a:solidFill>
                  <a:srgbClr val="000000"/>
                </a:solidFill>
                <a:effectLst/>
                <a:latin typeface="Rockwell" panose="02060603020205020403" pitchFamily="18" charset="0"/>
                <a:sym typeface="+mn-ea"/>
              </a:rPr>
              <a:t>G. D. Putra, A. R. </a:t>
            </a:r>
            <a:r>
              <a:rPr lang="en-IN" sz="2000" dirty="0" err="1">
                <a:solidFill>
                  <a:srgbClr val="000000"/>
                </a:solidFill>
                <a:effectLst/>
                <a:latin typeface="Rockwell" panose="02060603020205020403" pitchFamily="18" charset="0"/>
                <a:sym typeface="+mn-ea"/>
              </a:rPr>
              <a:t>Pratama</a:t>
            </a:r>
            <a:r>
              <a:rPr lang="en-IN" sz="2000" dirty="0">
                <a:solidFill>
                  <a:srgbClr val="000000"/>
                </a:solidFill>
                <a:effectLst/>
                <a:latin typeface="Rockwell" panose="02060603020205020403" pitchFamily="18" charset="0"/>
                <a:sym typeface="+mn-ea"/>
              </a:rPr>
              <a:t>, A. </a:t>
            </a:r>
            <a:r>
              <a:rPr lang="en-IN" sz="2000" dirty="0" err="1">
                <a:solidFill>
                  <a:srgbClr val="000000"/>
                </a:solidFill>
                <a:effectLst/>
                <a:latin typeface="Rockwell" panose="02060603020205020403" pitchFamily="18" charset="0"/>
                <a:sym typeface="+mn-ea"/>
              </a:rPr>
              <a:t>Lazovik</a:t>
            </a:r>
            <a:r>
              <a:rPr lang="en-IN" sz="2000" dirty="0">
                <a:solidFill>
                  <a:srgbClr val="000000"/>
                </a:solidFill>
                <a:effectLst/>
                <a:latin typeface="Rockwell" panose="02060603020205020403" pitchFamily="18" charset="0"/>
                <a:sym typeface="+mn-ea"/>
              </a:rPr>
              <a:t>, and M. Aiello “</a:t>
            </a:r>
            <a:r>
              <a:rPr lang="en-US" sz="2000" dirty="0">
                <a:solidFill>
                  <a:srgbClr val="000000"/>
                </a:solidFill>
                <a:effectLst/>
                <a:latin typeface="Rockwell" panose="02060603020205020403" pitchFamily="18" charset="0"/>
                <a:sym typeface="+mn-ea"/>
              </a:rPr>
              <a:t>Comparison of energy consumption in Wi-Fi and </a:t>
            </a:r>
            <a:r>
              <a:rPr lang="en-US" sz="2000" dirty="0" err="1">
                <a:solidFill>
                  <a:srgbClr val="000000"/>
                </a:solidFill>
                <a:effectLst/>
                <a:latin typeface="Rockwell" panose="02060603020205020403" pitchFamily="18" charset="0"/>
                <a:sym typeface="+mn-ea"/>
              </a:rPr>
              <a:t>bluetooth</a:t>
            </a:r>
            <a:r>
              <a:rPr lang="en-US" sz="2000" dirty="0">
                <a:solidFill>
                  <a:srgbClr val="000000"/>
                </a:solidFill>
                <a:effectLst/>
                <a:latin typeface="Rockwell" panose="02060603020205020403" pitchFamily="18" charset="0"/>
                <a:sym typeface="+mn-ea"/>
              </a:rPr>
              <a:t>     communication in a Smart Building” on IEEE 7th Annual Computing and Communication Workshop and Conference (CCWC) 2017</a:t>
            </a:r>
            <a:endParaRPr lang="en-US" sz="2000" i="0" kern="1200" dirty="0">
              <a:solidFill>
                <a:srgbClr val="000000"/>
              </a:solidFill>
              <a:effectLst/>
              <a:latin typeface="Rockwell" panose="02060603020205020403" pitchFamily="18" charset="0"/>
            </a:endParaRPr>
          </a:p>
          <a:p>
            <a:pPr marL="514350" indent="-514350" algn="just">
              <a:buFont typeface="+mj-lt"/>
              <a:buAutoNum type="arabicPeriod"/>
            </a:pPr>
            <a:r>
              <a:rPr lang="en-IN" sz="2000" dirty="0" err="1">
                <a:solidFill>
                  <a:srgbClr val="000000"/>
                </a:solidFill>
                <a:effectLst/>
                <a:latin typeface="Rockwell" panose="02060603020205020403" pitchFamily="18" charset="0"/>
                <a:sym typeface="+mn-ea"/>
              </a:rPr>
              <a:t>Agustinus</a:t>
            </a:r>
            <a:r>
              <a:rPr lang="en-IN" sz="2000" dirty="0">
                <a:solidFill>
                  <a:srgbClr val="000000"/>
                </a:solidFill>
                <a:effectLst/>
                <a:latin typeface="Rockwell" panose="02060603020205020403" pitchFamily="18" charset="0"/>
                <a:sym typeface="+mn-ea"/>
              </a:rPr>
              <a:t> </a:t>
            </a:r>
            <a:r>
              <a:rPr lang="en-IN" sz="2000" dirty="0" err="1">
                <a:solidFill>
                  <a:srgbClr val="000000"/>
                </a:solidFill>
                <a:effectLst/>
                <a:latin typeface="Rockwell" panose="02060603020205020403" pitchFamily="18" charset="0"/>
                <a:sym typeface="+mn-ea"/>
              </a:rPr>
              <a:t>Noertjahyana</a:t>
            </a:r>
            <a:r>
              <a:rPr lang="en-IN" sz="2000" dirty="0">
                <a:solidFill>
                  <a:srgbClr val="000000"/>
                </a:solidFill>
                <a:effectLst/>
                <a:latin typeface="Rockwell" panose="02060603020205020403" pitchFamily="18" charset="0"/>
                <a:sym typeface="+mn-ea"/>
              </a:rPr>
              <a:t>, Ignatius Alex </a:t>
            </a:r>
            <a:r>
              <a:rPr lang="en-IN" sz="2000" dirty="0" err="1">
                <a:solidFill>
                  <a:srgbClr val="000000"/>
                </a:solidFill>
                <a:effectLst/>
                <a:latin typeface="Rockwell" panose="02060603020205020403" pitchFamily="18" charset="0"/>
                <a:sym typeface="+mn-ea"/>
              </a:rPr>
              <a:t>Wijayanto</a:t>
            </a:r>
            <a:r>
              <a:rPr lang="en-IN" sz="2000" dirty="0">
                <a:solidFill>
                  <a:srgbClr val="000000"/>
                </a:solidFill>
                <a:effectLst/>
                <a:latin typeface="Rockwell" panose="02060603020205020403" pitchFamily="18" charset="0"/>
                <a:sym typeface="+mn-ea"/>
              </a:rPr>
              <a:t>, Justinus </a:t>
            </a:r>
            <a:r>
              <a:rPr lang="en-IN" sz="2000" dirty="0" err="1">
                <a:solidFill>
                  <a:srgbClr val="000000"/>
                </a:solidFill>
                <a:effectLst/>
                <a:latin typeface="Rockwell" panose="02060603020205020403" pitchFamily="18" charset="0"/>
                <a:sym typeface="+mn-ea"/>
              </a:rPr>
              <a:t>Andjarwirawan</a:t>
            </a:r>
            <a:r>
              <a:rPr lang="en-IN" sz="2000" dirty="0">
                <a:solidFill>
                  <a:srgbClr val="000000"/>
                </a:solidFill>
                <a:effectLst/>
                <a:latin typeface="Rockwell" panose="02060603020205020403" pitchFamily="18" charset="0"/>
                <a:sym typeface="+mn-ea"/>
              </a:rPr>
              <a:t> “</a:t>
            </a:r>
            <a:r>
              <a:rPr lang="en-US" sz="2000" dirty="0">
                <a:solidFill>
                  <a:srgbClr val="000000"/>
                </a:solidFill>
                <a:effectLst/>
                <a:latin typeface="Rockwell" panose="02060603020205020403" pitchFamily="18" charset="0"/>
                <a:sym typeface="+mn-ea"/>
              </a:rPr>
              <a:t>Development of Mobile Indoor Positioning System Application Using Android and Bluetooth Low Energy with Trilateration Method” on International Conference on Soft Computing, Intelligent System and Information Technology (ICSIIT) 2017</a:t>
            </a:r>
            <a:endParaRPr lang="en-US" sz="2000" i="0" kern="1200" dirty="0">
              <a:solidFill>
                <a:srgbClr val="000000"/>
              </a:solidFill>
              <a:effectLst/>
              <a:latin typeface="Rockwell" panose="02060603020205020403" pitchFamily="18" charset="0"/>
            </a:endParaRPr>
          </a:p>
          <a:p>
            <a:pPr marL="514350" indent="-514350" algn="just">
              <a:buFont typeface="+mj-lt"/>
              <a:buAutoNum type="arabicPeriod"/>
            </a:pPr>
            <a:r>
              <a:rPr lang="en-US" sz="2000" dirty="0">
                <a:latin typeface="Rockwell" panose="02060603020205020403" pitchFamily="18" charset="0"/>
                <a:sym typeface="+mn-ea"/>
              </a:rPr>
              <a:t>Android beacon library. [Online]. Available: https://altbeacon.github.io/ android-beacon-library/index.html</a:t>
            </a:r>
            <a:endParaRPr lang="en-US" sz="2000" dirty="0">
              <a:effectLst/>
              <a:latin typeface="Rockwell" panose="02060603020205020403" pitchFamily="18" charset="0"/>
            </a:endParaRPr>
          </a:p>
          <a:p>
            <a:endParaRPr lang="en-US" sz="2000" dirty="0"/>
          </a:p>
        </p:txBody>
      </p:sp>
      <p:sp>
        <p:nvSpPr>
          <p:cNvPr id="5" name="Footer Placeholder 4">
            <a:extLst>
              <a:ext uri="{FF2B5EF4-FFF2-40B4-BE49-F238E27FC236}">
                <a16:creationId xmlns:a16="http://schemas.microsoft.com/office/drawing/2014/main" id="{B43E2057-D4D4-4977-BE58-1EE741F60806}"/>
              </a:ext>
            </a:extLst>
          </p:cNvPr>
          <p:cNvSpPr>
            <a:spLocks noGrp="1"/>
          </p:cNvSpPr>
          <p:nvPr>
            <p:ph type="ftr" sz="quarter" idx="11"/>
          </p:nvPr>
        </p:nvSpPr>
        <p:spPr>
          <a:xfrm>
            <a:off x="3826276" y="6507332"/>
            <a:ext cx="4785064" cy="350667"/>
          </a:xfrm>
        </p:spPr>
        <p:txBody>
          <a:bodyPr/>
          <a:lstStyle/>
          <a:p>
            <a:r>
              <a:rPr lang="en-US"/>
              <a:t>Project viva-voce, Department of ECE, PSGiTech</a:t>
            </a:r>
            <a:endParaRPr lang="en-US" dirty="0"/>
          </a:p>
        </p:txBody>
      </p:sp>
      <p:sp>
        <p:nvSpPr>
          <p:cNvPr id="8" name="Slide Number Placeholder 7">
            <a:extLst>
              <a:ext uri="{FF2B5EF4-FFF2-40B4-BE49-F238E27FC236}">
                <a16:creationId xmlns:a16="http://schemas.microsoft.com/office/drawing/2014/main" id="{48EA47BA-8691-4097-8FB6-8705855A681C}"/>
              </a:ext>
            </a:extLst>
          </p:cNvPr>
          <p:cNvSpPr>
            <a:spLocks noGrp="1"/>
          </p:cNvSpPr>
          <p:nvPr>
            <p:ph type="sldNum" sz="quarter" idx="12"/>
          </p:nvPr>
        </p:nvSpPr>
        <p:spPr/>
        <p:txBody>
          <a:bodyPr/>
          <a:lstStyle/>
          <a:p>
            <a:fld id="{9B618960-8005-486C-9A75-10CB2AAC16F9}" type="slidenum">
              <a:rPr lang="en-US" smtClean="0"/>
              <a:t>18</a:t>
            </a:fld>
            <a:endParaRPr lang="en-US"/>
          </a:p>
        </p:txBody>
      </p:sp>
      <p:sp>
        <p:nvSpPr>
          <p:cNvPr id="7" name="TextBox 6">
            <a:extLst>
              <a:ext uri="{FF2B5EF4-FFF2-40B4-BE49-F238E27FC236}">
                <a16:creationId xmlns:a16="http://schemas.microsoft.com/office/drawing/2014/main" id="{1E25DEE6-E370-4151-B361-C097861162F3}"/>
              </a:ext>
            </a:extLst>
          </p:cNvPr>
          <p:cNvSpPr txBox="1"/>
          <p:nvPr/>
        </p:nvSpPr>
        <p:spPr>
          <a:xfrm>
            <a:off x="892207" y="6586812"/>
            <a:ext cx="6098958" cy="307777"/>
          </a:xfrm>
          <a:prstGeom prst="rect">
            <a:avLst/>
          </a:prstGeom>
          <a:noFill/>
        </p:spPr>
        <p:txBody>
          <a:bodyPr wrap="square">
            <a:spAutoFit/>
          </a:bodyPr>
          <a:lstStyle/>
          <a:p>
            <a:r>
              <a:rPr lang="en-US" sz="1400" dirty="0"/>
              <a:t>05/08/2021</a:t>
            </a:r>
            <a:endParaRPr lang="en-IN"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320D8-42A1-484B-BC51-D724F81C52AD}"/>
              </a:ext>
            </a:extLst>
          </p:cNvPr>
          <p:cNvSpPr>
            <a:spLocks noGrp="1"/>
          </p:cNvSpPr>
          <p:nvPr>
            <p:ph type="title"/>
          </p:nvPr>
        </p:nvSpPr>
        <p:spPr/>
        <p:txBody>
          <a:bodyPr/>
          <a:lstStyle/>
          <a:p>
            <a:r>
              <a:rPr lang="en-US" sz="3200" b="1" dirty="0">
                <a:solidFill>
                  <a:srgbClr val="0070C0"/>
                </a:solidFill>
                <a:latin typeface="Rockwell" panose="02060603020205020403" pitchFamily="18" charset="0"/>
              </a:rPr>
              <a:t>PUBLICATION</a:t>
            </a:r>
            <a:endParaRPr lang="en-IN" sz="3200" b="1" dirty="0">
              <a:solidFill>
                <a:srgbClr val="0070C0"/>
              </a:solidFill>
              <a:latin typeface="Rockwell" panose="02060603020205020403" pitchFamily="18" charset="0"/>
            </a:endParaRPr>
          </a:p>
        </p:txBody>
      </p:sp>
      <p:sp>
        <p:nvSpPr>
          <p:cNvPr id="3" name="Content Placeholder 2">
            <a:extLst>
              <a:ext uri="{FF2B5EF4-FFF2-40B4-BE49-F238E27FC236}">
                <a16:creationId xmlns:a16="http://schemas.microsoft.com/office/drawing/2014/main" id="{3A7C5815-3685-4D04-A8D9-9F4256EC61EF}"/>
              </a:ext>
            </a:extLst>
          </p:cNvPr>
          <p:cNvSpPr>
            <a:spLocks noGrp="1"/>
          </p:cNvSpPr>
          <p:nvPr>
            <p:ph idx="1"/>
          </p:nvPr>
        </p:nvSpPr>
        <p:spPr/>
        <p:txBody>
          <a:bodyPr/>
          <a:lstStyle/>
          <a:p>
            <a:r>
              <a:rPr lang="en-US" sz="2600" dirty="0">
                <a:latin typeface="Rockwell" panose="02060603020205020403" pitchFamily="18" charset="0"/>
              </a:rPr>
              <a:t>Manoj Kumar S, </a:t>
            </a:r>
            <a:r>
              <a:rPr lang="en-US" sz="2600" dirty="0" err="1">
                <a:latin typeface="Rockwell" panose="02060603020205020403" pitchFamily="18" charset="0"/>
              </a:rPr>
              <a:t>Rahesh</a:t>
            </a:r>
            <a:r>
              <a:rPr lang="en-US" sz="2600" dirty="0">
                <a:latin typeface="Rockwell" panose="02060603020205020403" pitchFamily="18" charset="0"/>
              </a:rPr>
              <a:t> R, Anthony Pal </a:t>
            </a:r>
            <a:r>
              <a:rPr lang="en-US" sz="2600" dirty="0" err="1">
                <a:latin typeface="Rockwell" panose="02060603020205020403" pitchFamily="18" charset="0"/>
              </a:rPr>
              <a:t>Clintan</a:t>
            </a:r>
            <a:r>
              <a:rPr lang="en-US" sz="2600" dirty="0">
                <a:latin typeface="Rockwell" panose="02060603020205020403" pitchFamily="18" charset="0"/>
              </a:rPr>
              <a:t> A “Intelligent Parking for ADAS” on Second National Conference on Communication and System Design (NC2SD), 2021.</a:t>
            </a:r>
          </a:p>
          <a:p>
            <a:endParaRPr lang="en-IN" dirty="0"/>
          </a:p>
        </p:txBody>
      </p:sp>
      <p:sp>
        <p:nvSpPr>
          <p:cNvPr id="4" name="Footer Placeholder 3">
            <a:extLst>
              <a:ext uri="{FF2B5EF4-FFF2-40B4-BE49-F238E27FC236}">
                <a16:creationId xmlns:a16="http://schemas.microsoft.com/office/drawing/2014/main" id="{2F681A41-E5A3-4598-9D29-3238F29617A9}"/>
              </a:ext>
            </a:extLst>
          </p:cNvPr>
          <p:cNvSpPr>
            <a:spLocks noGrp="1"/>
          </p:cNvSpPr>
          <p:nvPr>
            <p:ph type="ftr" sz="quarter" idx="11"/>
          </p:nvPr>
        </p:nvSpPr>
        <p:spPr>
          <a:xfrm>
            <a:off x="3915052" y="6245225"/>
            <a:ext cx="4111348" cy="476250"/>
          </a:xfrm>
        </p:spPr>
        <p:txBody>
          <a:bodyPr/>
          <a:lstStyle/>
          <a:p>
            <a:r>
              <a:rPr lang="en-US"/>
              <a:t>Project viva-voce, Department of ECE, PSGiTech</a:t>
            </a:r>
            <a:endParaRPr lang="en-US" dirty="0"/>
          </a:p>
        </p:txBody>
      </p:sp>
      <p:sp>
        <p:nvSpPr>
          <p:cNvPr id="5" name="Slide Number Placeholder 4">
            <a:extLst>
              <a:ext uri="{FF2B5EF4-FFF2-40B4-BE49-F238E27FC236}">
                <a16:creationId xmlns:a16="http://schemas.microsoft.com/office/drawing/2014/main" id="{1C8643CE-6489-4D2C-8A70-CE8B0EBE05BA}"/>
              </a:ext>
            </a:extLst>
          </p:cNvPr>
          <p:cNvSpPr>
            <a:spLocks noGrp="1"/>
          </p:cNvSpPr>
          <p:nvPr>
            <p:ph type="sldNum" sz="quarter" idx="12"/>
          </p:nvPr>
        </p:nvSpPr>
        <p:spPr/>
        <p:txBody>
          <a:bodyPr/>
          <a:lstStyle/>
          <a:p>
            <a:fld id="{9B618960-8005-486C-9A75-10CB2AAC16F9}" type="slidenum">
              <a:rPr lang="en-US" smtClean="0"/>
              <a:t>19</a:t>
            </a:fld>
            <a:endParaRPr lang="en-US"/>
          </a:p>
        </p:txBody>
      </p:sp>
      <p:sp>
        <p:nvSpPr>
          <p:cNvPr id="7" name="TextBox 6">
            <a:extLst>
              <a:ext uri="{FF2B5EF4-FFF2-40B4-BE49-F238E27FC236}">
                <a16:creationId xmlns:a16="http://schemas.microsoft.com/office/drawing/2014/main" id="{35875491-7015-47CC-996D-3F887ED3438D}"/>
              </a:ext>
            </a:extLst>
          </p:cNvPr>
          <p:cNvSpPr txBox="1"/>
          <p:nvPr/>
        </p:nvSpPr>
        <p:spPr>
          <a:xfrm>
            <a:off x="989861" y="6245225"/>
            <a:ext cx="6098958" cy="307777"/>
          </a:xfrm>
          <a:prstGeom prst="rect">
            <a:avLst/>
          </a:prstGeom>
          <a:noFill/>
        </p:spPr>
        <p:txBody>
          <a:bodyPr wrap="square">
            <a:spAutoFit/>
          </a:bodyPr>
          <a:lstStyle/>
          <a:p>
            <a:r>
              <a:rPr lang="en-US" sz="1400" dirty="0"/>
              <a:t>05/08/2021</a:t>
            </a:r>
            <a:endParaRPr lang="en-IN" sz="1400" dirty="0"/>
          </a:p>
        </p:txBody>
      </p:sp>
      <p:pic>
        <p:nvPicPr>
          <p:cNvPr id="8" name="Picture 7">
            <a:extLst>
              <a:ext uri="{FF2B5EF4-FFF2-40B4-BE49-F238E27FC236}">
                <a16:creationId xmlns:a16="http://schemas.microsoft.com/office/drawing/2014/main" id="{D62E1650-B5DC-4DCE-96E3-C78839D5D81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754877" y="2587557"/>
            <a:ext cx="5389123" cy="3598930"/>
          </a:xfrm>
          <a:prstGeom prst="rect">
            <a:avLst/>
          </a:prstGeom>
          <a:scene3d>
            <a:camera prst="orthographicFront">
              <a:rot lat="0" lon="0" rev="0"/>
            </a:camera>
            <a:lightRig rig="threePt" dir="t"/>
          </a:scene3d>
        </p:spPr>
      </p:pic>
    </p:spTree>
    <p:extLst>
      <p:ext uri="{BB962C8B-B14F-4D97-AF65-F5344CB8AC3E}">
        <p14:creationId xmlns:p14="http://schemas.microsoft.com/office/powerpoint/2010/main" val="2871843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l">
              <a:buNone/>
            </a:pPr>
            <a:r>
              <a:rPr lang="en-US" b="1" dirty="0">
                <a:solidFill>
                  <a:srgbClr val="0070C0"/>
                </a:solidFill>
                <a:latin typeface="Rockwell" panose="02060603020205020403" pitchFamily="18" charset="0"/>
                <a:ea typeface="+mj-ea"/>
                <a:cs typeface="+mj-lt"/>
                <a:sym typeface="+mn-ea"/>
              </a:rPr>
              <a:t>PROJECT GUIDE</a:t>
            </a:r>
            <a:endParaRPr lang="en-US" dirty="0">
              <a:solidFill>
                <a:srgbClr val="0070C0"/>
              </a:solidFill>
              <a:latin typeface="Rockwell" panose="02060603020205020403" pitchFamily="18" charset="0"/>
              <a:ea typeface="+mj-ea"/>
              <a:cs typeface="+mj-lt"/>
            </a:endParaRPr>
          </a:p>
          <a:p>
            <a:pPr marL="0" indent="0" algn="l">
              <a:buNone/>
            </a:pPr>
            <a:r>
              <a:rPr lang="en-US" dirty="0">
                <a:solidFill>
                  <a:schemeClr val="tx1">
                    <a:lumMod val="95000"/>
                    <a:lumOff val="5000"/>
                  </a:schemeClr>
                </a:solidFill>
                <a:latin typeface="Rockwell" panose="02060603020205020403" pitchFamily="18" charset="0"/>
                <a:cs typeface="Times New Roman" panose="02020603050405020304" pitchFamily="18" charset="0"/>
                <a:sym typeface="+mn-ea"/>
              </a:rPr>
              <a:t>Dr. G. SANTHANAMARI.ASSO PROF/DEPT OF ECE/PSGITECH</a:t>
            </a:r>
          </a:p>
          <a:p>
            <a:pPr marL="0" indent="0" algn="l">
              <a:buNone/>
            </a:pPr>
            <a:endParaRPr lang="en-US" b="1" dirty="0">
              <a:solidFill>
                <a:srgbClr val="FF0000"/>
              </a:solidFill>
              <a:latin typeface="Rockwell" panose="02060603020205020403" pitchFamily="18" charset="0"/>
              <a:cs typeface="+mn-lt"/>
              <a:sym typeface="+mn-ea"/>
            </a:endParaRPr>
          </a:p>
          <a:p>
            <a:pPr marL="0" indent="0" algn="l">
              <a:buNone/>
            </a:pPr>
            <a:r>
              <a:rPr lang="en-US" b="1" dirty="0">
                <a:solidFill>
                  <a:srgbClr val="0070C0"/>
                </a:solidFill>
                <a:latin typeface="Rockwell" panose="02060603020205020403" pitchFamily="18" charset="0"/>
                <a:ea typeface="+mj-ea"/>
                <a:cs typeface="+mn-lt"/>
                <a:sym typeface="+mn-ea"/>
              </a:rPr>
              <a:t>TEAM</a:t>
            </a:r>
            <a:r>
              <a:rPr lang="en-US" b="1" dirty="0">
                <a:solidFill>
                  <a:srgbClr val="0070C0"/>
                </a:solidFill>
                <a:latin typeface="Rockwell" panose="02060603020205020403" pitchFamily="18" charset="0"/>
                <a:ea typeface="+mj-ea"/>
                <a:cs typeface="Times New Roman" panose="02020603050405020304" pitchFamily="18" charset="0"/>
                <a:sym typeface="+mn-ea"/>
              </a:rPr>
              <a:t> </a:t>
            </a:r>
            <a:r>
              <a:rPr lang="en-US" b="1" dirty="0">
                <a:solidFill>
                  <a:srgbClr val="0070C0"/>
                </a:solidFill>
                <a:latin typeface="Rockwell" panose="02060603020205020403" pitchFamily="18" charset="0"/>
                <a:ea typeface="+mj-ea"/>
                <a:cs typeface="+mn-lt"/>
                <a:sym typeface="+mn-ea"/>
              </a:rPr>
              <a:t>MEMBERS</a:t>
            </a:r>
            <a:r>
              <a:rPr lang="en-US" dirty="0">
                <a:solidFill>
                  <a:srgbClr val="0070C0"/>
                </a:solidFill>
                <a:latin typeface="Rockwell" panose="02060603020205020403" pitchFamily="18" charset="0"/>
                <a:ea typeface="+mj-ea"/>
                <a:cs typeface="+mn-lt"/>
                <a:sym typeface="+mn-ea"/>
              </a:rPr>
              <a:t> </a:t>
            </a:r>
            <a:endParaRPr lang="en-US" dirty="0">
              <a:solidFill>
                <a:srgbClr val="0070C0"/>
              </a:solidFill>
              <a:latin typeface="Rockwell" panose="02060603020205020403" pitchFamily="18" charset="0"/>
              <a:ea typeface="+mj-ea"/>
              <a:cs typeface="Times New Roman" panose="02020603050405020304" pitchFamily="18" charset="0"/>
            </a:endParaRPr>
          </a:p>
          <a:p>
            <a:pPr marL="0" indent="0" algn="l">
              <a:buNone/>
            </a:pPr>
            <a:r>
              <a:rPr lang="en-US" altLang="en-IN" dirty="0">
                <a:latin typeface="Rockwell" panose="02060603020205020403" pitchFamily="18" charset="0"/>
                <a:sym typeface="+mn-ea"/>
              </a:rPr>
              <a:t>MANOJ KUMAR.S (715517106023)</a:t>
            </a:r>
            <a:endParaRPr lang="en-US" altLang="en-IN" dirty="0">
              <a:latin typeface="Rockwell" panose="02060603020205020403" pitchFamily="18" charset="0"/>
            </a:endParaRPr>
          </a:p>
          <a:p>
            <a:pPr marL="0" indent="0" algn="l">
              <a:buNone/>
            </a:pPr>
            <a:r>
              <a:rPr lang="en-US" altLang="en-IN" dirty="0">
                <a:latin typeface="Rockwell" panose="02060603020205020403" pitchFamily="18" charset="0"/>
                <a:sym typeface="+mn-ea"/>
              </a:rPr>
              <a:t>RAHESH.R (715517106033)</a:t>
            </a:r>
            <a:endParaRPr lang="en-US" altLang="en-IN" dirty="0">
              <a:latin typeface="Rockwell" panose="02060603020205020403" pitchFamily="18" charset="0"/>
            </a:endParaRPr>
          </a:p>
          <a:p>
            <a:pPr marL="0" indent="0" algn="l">
              <a:buNone/>
            </a:pPr>
            <a:r>
              <a:rPr lang="en-US" altLang="en-IN" dirty="0">
                <a:latin typeface="Rockwell" panose="02060603020205020403" pitchFamily="18" charset="0"/>
                <a:sym typeface="+mn-ea"/>
              </a:rPr>
              <a:t>ANTHONY PAL CLINTAN.A (715517106302)</a:t>
            </a:r>
            <a:endParaRPr lang="en-US" dirty="0">
              <a:latin typeface="Rockwell" panose="02060603020205020403" pitchFamily="18" charset="0"/>
            </a:endParaRPr>
          </a:p>
        </p:txBody>
      </p:sp>
      <p:sp>
        <p:nvSpPr>
          <p:cNvPr id="4" name="Footer Placeholder 3">
            <a:extLst>
              <a:ext uri="{FF2B5EF4-FFF2-40B4-BE49-F238E27FC236}">
                <a16:creationId xmlns:a16="http://schemas.microsoft.com/office/drawing/2014/main" id="{C69F4819-9597-4040-B589-93606E615D86}"/>
              </a:ext>
            </a:extLst>
          </p:cNvPr>
          <p:cNvSpPr>
            <a:spLocks noGrp="1"/>
          </p:cNvSpPr>
          <p:nvPr>
            <p:ph type="ftr" sz="quarter" idx="11"/>
          </p:nvPr>
        </p:nvSpPr>
        <p:spPr>
          <a:xfrm>
            <a:off x="3382392" y="6245225"/>
            <a:ext cx="4644008" cy="476250"/>
          </a:xfrm>
        </p:spPr>
        <p:txBody>
          <a:bodyPr/>
          <a:lstStyle/>
          <a:p>
            <a:r>
              <a:rPr lang="en-US"/>
              <a:t>Project viva-voce, Department of ECE, PSGiTech</a:t>
            </a:r>
            <a:endParaRPr lang="en-US" dirty="0"/>
          </a:p>
        </p:txBody>
      </p:sp>
      <p:sp>
        <p:nvSpPr>
          <p:cNvPr id="7" name="Slide Number Placeholder 6">
            <a:extLst>
              <a:ext uri="{FF2B5EF4-FFF2-40B4-BE49-F238E27FC236}">
                <a16:creationId xmlns:a16="http://schemas.microsoft.com/office/drawing/2014/main" id="{5CED8431-3D4C-411C-B985-404A3CEFE899}"/>
              </a:ext>
            </a:extLst>
          </p:cNvPr>
          <p:cNvSpPr>
            <a:spLocks noGrp="1"/>
          </p:cNvSpPr>
          <p:nvPr>
            <p:ph type="sldNum" sz="quarter" idx="12"/>
          </p:nvPr>
        </p:nvSpPr>
        <p:spPr/>
        <p:txBody>
          <a:bodyPr/>
          <a:lstStyle/>
          <a:p>
            <a:fld id="{9B618960-8005-486C-9A75-10CB2AAC16F9}" type="slidenum">
              <a:rPr lang="en-US" smtClean="0"/>
              <a:t>2</a:t>
            </a:fld>
            <a:endParaRPr lang="en-US"/>
          </a:p>
        </p:txBody>
      </p:sp>
      <p:sp>
        <p:nvSpPr>
          <p:cNvPr id="2" name="TextBox 1">
            <a:extLst>
              <a:ext uri="{FF2B5EF4-FFF2-40B4-BE49-F238E27FC236}">
                <a16:creationId xmlns:a16="http://schemas.microsoft.com/office/drawing/2014/main" id="{4673D98E-DB32-4155-916F-57D94B345AF1}"/>
              </a:ext>
            </a:extLst>
          </p:cNvPr>
          <p:cNvSpPr txBox="1"/>
          <p:nvPr/>
        </p:nvSpPr>
        <p:spPr>
          <a:xfrm>
            <a:off x="965200" y="6245225"/>
            <a:ext cx="1538796" cy="307777"/>
          </a:xfrm>
          <a:prstGeom prst="rect">
            <a:avLst/>
          </a:prstGeom>
          <a:noFill/>
        </p:spPr>
        <p:txBody>
          <a:bodyPr wrap="square" rtlCol="0">
            <a:spAutoFit/>
          </a:bodyPr>
          <a:lstStyle/>
          <a:p>
            <a:r>
              <a:rPr lang="en-US" sz="1400" dirty="0"/>
              <a:t>05/08/2021</a:t>
            </a:r>
            <a:endParaRPr lang="en-IN"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227B5-EA43-443B-A9CC-40A15B69FD1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B38C420-CA16-4FB3-B024-386B3484AB9C}"/>
              </a:ext>
            </a:extLst>
          </p:cNvPr>
          <p:cNvSpPr>
            <a:spLocks noGrp="1"/>
          </p:cNvSpPr>
          <p:nvPr>
            <p:ph idx="1"/>
          </p:nvPr>
        </p:nvSpPr>
        <p:spPr/>
        <p:txBody>
          <a:bodyPr/>
          <a:lstStyle/>
          <a:p>
            <a:pPr marL="0" indent="0">
              <a:buNone/>
            </a:pPr>
            <a:r>
              <a:rPr lang="en-US" sz="3200" b="1" dirty="0">
                <a:solidFill>
                  <a:schemeClr val="accent1">
                    <a:lumMod val="75000"/>
                  </a:schemeClr>
                </a:solidFill>
                <a:latin typeface="Rockwell" panose="02060603020205020403" pitchFamily="18" charset="0"/>
              </a:rPr>
              <a:t>                                   </a:t>
            </a:r>
          </a:p>
          <a:p>
            <a:pPr marL="0" indent="0">
              <a:buNone/>
            </a:pPr>
            <a:endParaRPr lang="en-US" b="1" dirty="0">
              <a:solidFill>
                <a:schemeClr val="accent1">
                  <a:lumMod val="75000"/>
                </a:schemeClr>
              </a:solidFill>
              <a:latin typeface="Rockwell" panose="02060603020205020403" pitchFamily="18" charset="0"/>
            </a:endParaRPr>
          </a:p>
          <a:p>
            <a:pPr marL="0" indent="0">
              <a:buNone/>
            </a:pPr>
            <a:endParaRPr lang="en-US" sz="3200" b="1" dirty="0">
              <a:solidFill>
                <a:schemeClr val="accent1">
                  <a:lumMod val="75000"/>
                </a:schemeClr>
              </a:solidFill>
              <a:latin typeface="Rockwell" panose="02060603020205020403" pitchFamily="18" charset="0"/>
            </a:endParaRPr>
          </a:p>
          <a:p>
            <a:pPr marL="0" indent="0">
              <a:buNone/>
            </a:pPr>
            <a:r>
              <a:rPr lang="en-US" b="1" dirty="0">
                <a:solidFill>
                  <a:schemeClr val="accent1">
                    <a:lumMod val="75000"/>
                  </a:schemeClr>
                </a:solidFill>
                <a:latin typeface="Rockwell" panose="02060603020205020403" pitchFamily="18" charset="0"/>
              </a:rPr>
              <a:t>                                     </a:t>
            </a:r>
            <a:r>
              <a:rPr lang="en-US" sz="4400" b="1" dirty="0">
                <a:solidFill>
                  <a:srgbClr val="0070C0"/>
                </a:solidFill>
                <a:latin typeface="Rockwell" panose="02060603020205020403" pitchFamily="18" charset="0"/>
              </a:rPr>
              <a:t>THANK  YOU</a:t>
            </a:r>
            <a:endParaRPr lang="en-IN" sz="4400" dirty="0">
              <a:solidFill>
                <a:srgbClr val="0070C0"/>
              </a:solidFill>
            </a:endParaRPr>
          </a:p>
        </p:txBody>
      </p:sp>
      <p:sp>
        <p:nvSpPr>
          <p:cNvPr id="5" name="Footer Placeholder 4">
            <a:extLst>
              <a:ext uri="{FF2B5EF4-FFF2-40B4-BE49-F238E27FC236}">
                <a16:creationId xmlns:a16="http://schemas.microsoft.com/office/drawing/2014/main" id="{231D42F2-ABD0-4E47-897A-3C0B9C37CDA1}"/>
              </a:ext>
            </a:extLst>
          </p:cNvPr>
          <p:cNvSpPr>
            <a:spLocks noGrp="1"/>
          </p:cNvSpPr>
          <p:nvPr>
            <p:ph type="ftr" sz="quarter" idx="11"/>
          </p:nvPr>
        </p:nvSpPr>
        <p:spPr>
          <a:xfrm>
            <a:off x="3151573" y="6245225"/>
            <a:ext cx="5193437" cy="476250"/>
          </a:xfrm>
        </p:spPr>
        <p:txBody>
          <a:bodyPr/>
          <a:lstStyle/>
          <a:p>
            <a:r>
              <a:rPr lang="en-US"/>
              <a:t>Project viva-voce, Department of ECE, PSGiTech</a:t>
            </a:r>
            <a:endParaRPr lang="en-US" dirty="0"/>
          </a:p>
        </p:txBody>
      </p:sp>
      <p:sp>
        <p:nvSpPr>
          <p:cNvPr id="8" name="Slide Number Placeholder 7">
            <a:extLst>
              <a:ext uri="{FF2B5EF4-FFF2-40B4-BE49-F238E27FC236}">
                <a16:creationId xmlns:a16="http://schemas.microsoft.com/office/drawing/2014/main" id="{40830570-C0F8-4372-B4D9-11A111ADE35B}"/>
              </a:ext>
            </a:extLst>
          </p:cNvPr>
          <p:cNvSpPr>
            <a:spLocks noGrp="1"/>
          </p:cNvSpPr>
          <p:nvPr>
            <p:ph type="sldNum" sz="quarter" idx="12"/>
          </p:nvPr>
        </p:nvSpPr>
        <p:spPr/>
        <p:txBody>
          <a:bodyPr/>
          <a:lstStyle/>
          <a:p>
            <a:fld id="{9B618960-8005-486C-9A75-10CB2AAC16F9}" type="slidenum">
              <a:rPr lang="en-US" smtClean="0"/>
              <a:t>20</a:t>
            </a:fld>
            <a:endParaRPr lang="en-US"/>
          </a:p>
        </p:txBody>
      </p:sp>
      <p:sp>
        <p:nvSpPr>
          <p:cNvPr id="7" name="TextBox 6">
            <a:extLst>
              <a:ext uri="{FF2B5EF4-FFF2-40B4-BE49-F238E27FC236}">
                <a16:creationId xmlns:a16="http://schemas.microsoft.com/office/drawing/2014/main" id="{F6A21971-B399-4040-820A-DA8D434AA5EC}"/>
              </a:ext>
            </a:extLst>
          </p:cNvPr>
          <p:cNvSpPr txBox="1"/>
          <p:nvPr/>
        </p:nvSpPr>
        <p:spPr>
          <a:xfrm>
            <a:off x="989861" y="6245225"/>
            <a:ext cx="6098958" cy="307777"/>
          </a:xfrm>
          <a:prstGeom prst="rect">
            <a:avLst/>
          </a:prstGeom>
          <a:noFill/>
        </p:spPr>
        <p:txBody>
          <a:bodyPr wrap="square">
            <a:spAutoFit/>
          </a:bodyPr>
          <a:lstStyle/>
          <a:p>
            <a:r>
              <a:rPr lang="en-US" sz="1400" dirty="0"/>
              <a:t>05/08/2021</a:t>
            </a:r>
            <a:endParaRPr lang="en-IN" sz="1400" dirty="0"/>
          </a:p>
        </p:txBody>
      </p:sp>
    </p:spTree>
    <p:extLst>
      <p:ext uri="{BB962C8B-B14F-4D97-AF65-F5344CB8AC3E}">
        <p14:creationId xmlns:p14="http://schemas.microsoft.com/office/powerpoint/2010/main" val="842311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EB166-603E-4639-AB69-D1FFF38DBF09}"/>
              </a:ext>
            </a:extLst>
          </p:cNvPr>
          <p:cNvSpPr>
            <a:spLocks noGrp="1"/>
          </p:cNvSpPr>
          <p:nvPr>
            <p:ph type="title"/>
          </p:nvPr>
        </p:nvSpPr>
        <p:spPr/>
        <p:txBody>
          <a:bodyPr/>
          <a:lstStyle/>
          <a:p>
            <a:r>
              <a:rPr lang="en-US" sz="3200" b="1" dirty="0">
                <a:solidFill>
                  <a:srgbClr val="0070C0"/>
                </a:solidFill>
                <a:latin typeface="Rockwell" panose="02060603020205020403" pitchFamily="18" charset="0"/>
              </a:rPr>
              <a:t>OVERVIEW</a:t>
            </a:r>
            <a:endParaRPr lang="en-IN" sz="3200" b="1" dirty="0">
              <a:solidFill>
                <a:srgbClr val="0070C0"/>
              </a:solidFill>
              <a:latin typeface="Rockwell" panose="02060603020205020403" pitchFamily="18" charset="0"/>
            </a:endParaRPr>
          </a:p>
        </p:txBody>
      </p:sp>
      <p:sp>
        <p:nvSpPr>
          <p:cNvPr id="3" name="Content Placeholder 2">
            <a:extLst>
              <a:ext uri="{FF2B5EF4-FFF2-40B4-BE49-F238E27FC236}">
                <a16:creationId xmlns:a16="http://schemas.microsoft.com/office/drawing/2014/main" id="{354627B5-0C18-439A-ACCA-73751CA6725C}"/>
              </a:ext>
            </a:extLst>
          </p:cNvPr>
          <p:cNvSpPr>
            <a:spLocks noGrp="1"/>
          </p:cNvSpPr>
          <p:nvPr>
            <p:ph idx="1"/>
          </p:nvPr>
        </p:nvSpPr>
        <p:spPr/>
        <p:txBody>
          <a:bodyPr/>
          <a:lstStyle/>
          <a:p>
            <a:r>
              <a:rPr lang="en-US" sz="2000" dirty="0">
                <a:latin typeface="Rockwell" panose="02060603020205020403" pitchFamily="18" charset="0"/>
              </a:rPr>
              <a:t>ABSTRACT</a:t>
            </a:r>
          </a:p>
          <a:p>
            <a:r>
              <a:rPr lang="en-US" sz="2000" dirty="0">
                <a:latin typeface="Rockwell" panose="02060603020205020403" pitchFamily="18" charset="0"/>
              </a:rPr>
              <a:t>MOTIVATION</a:t>
            </a:r>
          </a:p>
          <a:p>
            <a:r>
              <a:rPr lang="en-US" sz="2000" dirty="0">
                <a:latin typeface="Rockwell" panose="02060603020205020403" pitchFamily="18" charset="0"/>
              </a:rPr>
              <a:t>LITERATURE SURVEY</a:t>
            </a:r>
          </a:p>
          <a:p>
            <a:r>
              <a:rPr lang="en-US" sz="2000" dirty="0">
                <a:latin typeface="Rockwell" panose="02060603020205020403" pitchFamily="18" charset="0"/>
              </a:rPr>
              <a:t>PROPOSED WORK</a:t>
            </a:r>
          </a:p>
          <a:p>
            <a:r>
              <a:rPr lang="en-US" sz="2000" dirty="0">
                <a:latin typeface="Rockwell" panose="02060603020205020403" pitchFamily="18" charset="0"/>
              </a:rPr>
              <a:t>PROCESS FLOW</a:t>
            </a:r>
          </a:p>
          <a:p>
            <a:r>
              <a:rPr lang="en-US" sz="2000" dirty="0">
                <a:latin typeface="Rockwell" panose="02060603020205020403" pitchFamily="18" charset="0"/>
              </a:rPr>
              <a:t>WORK DONE</a:t>
            </a:r>
          </a:p>
          <a:p>
            <a:r>
              <a:rPr lang="en-US" sz="2000" dirty="0">
                <a:latin typeface="Rockwell" panose="02060603020205020403" pitchFamily="18" charset="0"/>
              </a:rPr>
              <a:t>RESULTS</a:t>
            </a:r>
          </a:p>
          <a:p>
            <a:r>
              <a:rPr lang="en-US" sz="2000" dirty="0">
                <a:latin typeface="Rockwell" panose="02060603020205020403" pitchFamily="18" charset="0"/>
              </a:rPr>
              <a:t>CONCLUSION</a:t>
            </a:r>
          </a:p>
          <a:p>
            <a:r>
              <a:rPr lang="en-US" sz="2000" dirty="0">
                <a:latin typeface="Rockwell" panose="02060603020205020403" pitchFamily="18" charset="0"/>
              </a:rPr>
              <a:t>FUTURE WORK</a:t>
            </a:r>
          </a:p>
          <a:p>
            <a:r>
              <a:rPr lang="en-US" sz="2000" dirty="0">
                <a:latin typeface="Rockwell" panose="02060603020205020403" pitchFamily="18" charset="0"/>
              </a:rPr>
              <a:t>REFERENCES</a:t>
            </a:r>
          </a:p>
          <a:p>
            <a:r>
              <a:rPr lang="en-US" sz="2000" dirty="0">
                <a:latin typeface="Rockwell" panose="02060603020205020403" pitchFamily="18" charset="0"/>
              </a:rPr>
              <a:t>PUBLICATION</a:t>
            </a:r>
          </a:p>
          <a:p>
            <a:endParaRPr lang="en-US" sz="2000" dirty="0"/>
          </a:p>
          <a:p>
            <a:endParaRPr lang="en-US" sz="2000" dirty="0"/>
          </a:p>
          <a:p>
            <a:endParaRPr lang="en-US" sz="2000" dirty="0"/>
          </a:p>
          <a:p>
            <a:pPr marL="0" indent="0">
              <a:buNone/>
            </a:pPr>
            <a:r>
              <a:rPr lang="en-US" sz="1400" dirty="0"/>
              <a:t>05/08/2021</a:t>
            </a:r>
            <a:endParaRPr lang="en-IN" sz="1400" dirty="0"/>
          </a:p>
          <a:p>
            <a:pPr marL="0" indent="0">
              <a:buNone/>
            </a:pPr>
            <a:endParaRPr lang="en-US" sz="2000" dirty="0"/>
          </a:p>
          <a:p>
            <a:endParaRPr lang="en-IN" sz="2000" dirty="0"/>
          </a:p>
        </p:txBody>
      </p:sp>
      <p:sp>
        <p:nvSpPr>
          <p:cNvPr id="4" name="Footer Placeholder 3">
            <a:extLst>
              <a:ext uri="{FF2B5EF4-FFF2-40B4-BE49-F238E27FC236}">
                <a16:creationId xmlns:a16="http://schemas.microsoft.com/office/drawing/2014/main" id="{C8BAB77A-9FD5-4A53-8528-FF7AFF369C1C}"/>
              </a:ext>
            </a:extLst>
          </p:cNvPr>
          <p:cNvSpPr>
            <a:spLocks noGrp="1"/>
          </p:cNvSpPr>
          <p:nvPr>
            <p:ph type="ftr" sz="quarter" idx="11"/>
          </p:nvPr>
        </p:nvSpPr>
        <p:spPr>
          <a:xfrm>
            <a:off x="3897297" y="6245225"/>
            <a:ext cx="4129103" cy="476250"/>
          </a:xfrm>
        </p:spPr>
        <p:txBody>
          <a:bodyPr/>
          <a:lstStyle/>
          <a:p>
            <a:r>
              <a:rPr lang="en-US"/>
              <a:t>Project viva-voce, Department of ECE, PSGiTech</a:t>
            </a:r>
            <a:endParaRPr lang="en-US" dirty="0"/>
          </a:p>
        </p:txBody>
      </p:sp>
      <p:sp>
        <p:nvSpPr>
          <p:cNvPr id="5" name="Slide Number Placeholder 4">
            <a:extLst>
              <a:ext uri="{FF2B5EF4-FFF2-40B4-BE49-F238E27FC236}">
                <a16:creationId xmlns:a16="http://schemas.microsoft.com/office/drawing/2014/main" id="{50F0C3DB-F089-4850-BD7A-FDC3B773CBB1}"/>
              </a:ext>
            </a:extLst>
          </p:cNvPr>
          <p:cNvSpPr>
            <a:spLocks noGrp="1"/>
          </p:cNvSpPr>
          <p:nvPr>
            <p:ph type="sldNum" sz="quarter" idx="12"/>
          </p:nvPr>
        </p:nvSpPr>
        <p:spPr/>
        <p:txBody>
          <a:bodyPr/>
          <a:lstStyle/>
          <a:p>
            <a:fld id="{9B618960-8005-486C-9A75-10CB2AAC16F9}" type="slidenum">
              <a:rPr lang="en-US" smtClean="0"/>
              <a:t>3</a:t>
            </a:fld>
            <a:endParaRPr lang="en-US"/>
          </a:p>
        </p:txBody>
      </p:sp>
    </p:spTree>
    <p:extLst>
      <p:ext uri="{BB962C8B-B14F-4D97-AF65-F5344CB8AC3E}">
        <p14:creationId xmlns:p14="http://schemas.microsoft.com/office/powerpoint/2010/main" val="1090697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53F08-538D-438C-A7DC-99B5AF098149}"/>
              </a:ext>
            </a:extLst>
          </p:cNvPr>
          <p:cNvSpPr>
            <a:spLocks noGrp="1"/>
          </p:cNvSpPr>
          <p:nvPr>
            <p:ph type="title"/>
          </p:nvPr>
        </p:nvSpPr>
        <p:spPr/>
        <p:txBody>
          <a:bodyPr/>
          <a:lstStyle/>
          <a:p>
            <a:r>
              <a:rPr lang="en-US" sz="3200" b="1" dirty="0">
                <a:solidFill>
                  <a:srgbClr val="0070C0"/>
                </a:solidFill>
                <a:latin typeface="Rockwell" panose="02060603020205020403" pitchFamily="18" charset="0"/>
              </a:rPr>
              <a:t>ABSTRACT</a:t>
            </a:r>
            <a:endParaRPr lang="en-IN" b="1" dirty="0">
              <a:solidFill>
                <a:srgbClr val="0070C0"/>
              </a:solidFill>
            </a:endParaRPr>
          </a:p>
        </p:txBody>
      </p:sp>
      <p:sp>
        <p:nvSpPr>
          <p:cNvPr id="3" name="Content Placeholder 2">
            <a:extLst>
              <a:ext uri="{FF2B5EF4-FFF2-40B4-BE49-F238E27FC236}">
                <a16:creationId xmlns:a16="http://schemas.microsoft.com/office/drawing/2014/main" id="{E4D50F1D-AFC3-4504-B3DA-18D145B175F3}"/>
              </a:ext>
            </a:extLst>
          </p:cNvPr>
          <p:cNvSpPr>
            <a:spLocks noGrp="1"/>
          </p:cNvSpPr>
          <p:nvPr>
            <p:ph idx="1"/>
          </p:nvPr>
        </p:nvSpPr>
        <p:spPr/>
        <p:txBody>
          <a:bodyPr/>
          <a:lstStyle/>
          <a:p>
            <a:pPr algn="just"/>
            <a:r>
              <a:rPr lang="en-IN" dirty="0">
                <a:solidFill>
                  <a:srgbClr val="000000"/>
                </a:solidFill>
                <a:effectLst/>
                <a:latin typeface="Rockwell" panose="02060603020205020403" pitchFamily="18" charset="0"/>
                <a:ea typeface="Arial" panose="020B0604020202020204" pitchFamily="34" charset="0"/>
              </a:rPr>
              <a:t>Urban </a:t>
            </a:r>
            <a:r>
              <a:rPr lang="en-IN" dirty="0" err="1">
                <a:solidFill>
                  <a:srgbClr val="000000"/>
                </a:solidFill>
                <a:effectLst/>
                <a:latin typeface="Rockwell" panose="02060603020205020403" pitchFamily="18" charset="0"/>
                <a:ea typeface="Arial" panose="020B0604020202020204" pitchFamily="34" charset="0"/>
              </a:rPr>
              <a:t>centers</a:t>
            </a:r>
            <a:r>
              <a:rPr lang="en-IN" dirty="0">
                <a:solidFill>
                  <a:srgbClr val="000000"/>
                </a:solidFill>
                <a:effectLst/>
                <a:latin typeface="Rockwell" panose="02060603020205020403" pitchFamily="18" charset="0"/>
                <a:ea typeface="Arial" panose="020B0604020202020204" pitchFamily="34" charset="0"/>
              </a:rPr>
              <a:t> and dense population are expanding hence drivers find it difficult to find suitable parking slot in shopping malls, hospital etc.,</a:t>
            </a:r>
          </a:p>
          <a:p>
            <a:pPr algn="just"/>
            <a:r>
              <a:rPr lang="en-IN" dirty="0">
                <a:solidFill>
                  <a:srgbClr val="000000"/>
                </a:solidFill>
                <a:latin typeface="Rockwell" panose="02060603020205020403" pitchFamily="18" charset="0"/>
              </a:rPr>
              <a:t>This increases vehicular exhausts and creates a negative impact on the environment.</a:t>
            </a:r>
          </a:p>
          <a:p>
            <a:pPr algn="just"/>
            <a:r>
              <a:rPr lang="en-IN" dirty="0">
                <a:solidFill>
                  <a:srgbClr val="000000"/>
                </a:solidFill>
                <a:latin typeface="Rockwell" panose="02060603020205020403" pitchFamily="18" charset="0"/>
              </a:rPr>
              <a:t>An intelligent parking system is developed based on BLE and makes use of </a:t>
            </a:r>
            <a:r>
              <a:rPr lang="en-IN" dirty="0" err="1">
                <a:solidFill>
                  <a:srgbClr val="000000"/>
                </a:solidFill>
                <a:latin typeface="Rockwell" panose="02060603020205020403" pitchFamily="18" charset="0"/>
              </a:rPr>
              <a:t>multilateration</a:t>
            </a:r>
            <a:r>
              <a:rPr lang="en-IN" dirty="0">
                <a:solidFill>
                  <a:srgbClr val="000000"/>
                </a:solidFill>
                <a:latin typeface="Rockwell" panose="02060603020205020403" pitchFamily="18" charset="0"/>
              </a:rPr>
              <a:t> approach to increase accuracy. </a:t>
            </a:r>
            <a:endParaRPr lang="en-IN" dirty="0">
              <a:latin typeface="Rockwell" panose="02060603020205020403" pitchFamily="18" charset="0"/>
            </a:endParaRPr>
          </a:p>
        </p:txBody>
      </p:sp>
      <p:sp>
        <p:nvSpPr>
          <p:cNvPr id="4" name="Footer Placeholder 3">
            <a:extLst>
              <a:ext uri="{FF2B5EF4-FFF2-40B4-BE49-F238E27FC236}">
                <a16:creationId xmlns:a16="http://schemas.microsoft.com/office/drawing/2014/main" id="{46B0E917-A6C6-4194-832F-F0A625E9EC48}"/>
              </a:ext>
            </a:extLst>
          </p:cNvPr>
          <p:cNvSpPr>
            <a:spLocks noGrp="1"/>
          </p:cNvSpPr>
          <p:nvPr>
            <p:ph type="ftr" sz="quarter" idx="11"/>
          </p:nvPr>
        </p:nvSpPr>
        <p:spPr>
          <a:xfrm>
            <a:off x="3870664" y="6245225"/>
            <a:ext cx="4155736" cy="476250"/>
          </a:xfrm>
        </p:spPr>
        <p:txBody>
          <a:bodyPr/>
          <a:lstStyle/>
          <a:p>
            <a:r>
              <a:rPr lang="en-US"/>
              <a:t>Project viva-voce, Department of ECE, PSGiTech</a:t>
            </a:r>
            <a:endParaRPr lang="en-US" dirty="0"/>
          </a:p>
        </p:txBody>
      </p:sp>
      <p:sp>
        <p:nvSpPr>
          <p:cNvPr id="5" name="Slide Number Placeholder 4">
            <a:extLst>
              <a:ext uri="{FF2B5EF4-FFF2-40B4-BE49-F238E27FC236}">
                <a16:creationId xmlns:a16="http://schemas.microsoft.com/office/drawing/2014/main" id="{8D65D7B8-CAFC-473B-9854-822FA164F595}"/>
              </a:ext>
            </a:extLst>
          </p:cNvPr>
          <p:cNvSpPr>
            <a:spLocks noGrp="1"/>
          </p:cNvSpPr>
          <p:nvPr>
            <p:ph type="sldNum" sz="quarter" idx="12"/>
          </p:nvPr>
        </p:nvSpPr>
        <p:spPr/>
        <p:txBody>
          <a:bodyPr/>
          <a:lstStyle/>
          <a:p>
            <a:fld id="{9B618960-8005-486C-9A75-10CB2AAC16F9}" type="slidenum">
              <a:rPr lang="en-US" smtClean="0"/>
              <a:t>4</a:t>
            </a:fld>
            <a:endParaRPr lang="en-US"/>
          </a:p>
        </p:txBody>
      </p:sp>
      <p:sp>
        <p:nvSpPr>
          <p:cNvPr id="7" name="TextBox 6">
            <a:extLst>
              <a:ext uri="{FF2B5EF4-FFF2-40B4-BE49-F238E27FC236}">
                <a16:creationId xmlns:a16="http://schemas.microsoft.com/office/drawing/2014/main" id="{3C525D9B-267C-4E0A-9251-D629E6B37841}"/>
              </a:ext>
            </a:extLst>
          </p:cNvPr>
          <p:cNvSpPr txBox="1"/>
          <p:nvPr/>
        </p:nvSpPr>
        <p:spPr>
          <a:xfrm>
            <a:off x="1114147" y="6245225"/>
            <a:ext cx="6098958" cy="307777"/>
          </a:xfrm>
          <a:prstGeom prst="rect">
            <a:avLst/>
          </a:prstGeom>
          <a:noFill/>
        </p:spPr>
        <p:txBody>
          <a:bodyPr wrap="square">
            <a:spAutoFit/>
          </a:bodyPr>
          <a:lstStyle/>
          <a:p>
            <a:r>
              <a:rPr lang="en-US" sz="1400" dirty="0"/>
              <a:t>05/08/2021</a:t>
            </a:r>
            <a:endParaRPr lang="en-IN" sz="1400" dirty="0"/>
          </a:p>
        </p:txBody>
      </p:sp>
    </p:spTree>
    <p:extLst>
      <p:ext uri="{BB962C8B-B14F-4D97-AF65-F5344CB8AC3E}">
        <p14:creationId xmlns:p14="http://schemas.microsoft.com/office/powerpoint/2010/main" val="3896005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91820"/>
            <a:ext cx="10972800" cy="582613"/>
          </a:xfrm>
        </p:spPr>
        <p:txBody>
          <a:bodyPr/>
          <a:lstStyle/>
          <a:p>
            <a:br>
              <a:rPr lang="en-US" b="1" dirty="0">
                <a:solidFill>
                  <a:schemeClr val="tx1"/>
                </a:solidFill>
                <a:latin typeface="+mj-ea"/>
                <a:sym typeface="+mn-ea"/>
              </a:rPr>
            </a:br>
            <a:r>
              <a:rPr lang="en-US" b="1" dirty="0">
                <a:solidFill>
                  <a:srgbClr val="0070C0"/>
                </a:solidFill>
                <a:latin typeface="Rockwell" panose="02060603020205020403" pitchFamily="18" charset="0"/>
                <a:cs typeface="+mn-lt"/>
                <a:sym typeface="+mn-ea"/>
              </a:rPr>
              <a:t>MOTIVATION</a:t>
            </a:r>
            <a:br>
              <a:rPr lang="en-US" b="1" dirty="0">
                <a:solidFill>
                  <a:schemeClr val="tx1"/>
                </a:solidFill>
                <a:latin typeface="Rockwell" panose="02060603020205020403" pitchFamily="18" charset="0"/>
              </a:rPr>
            </a:br>
            <a:endParaRPr lang="en-US" b="1" dirty="0">
              <a:solidFill>
                <a:schemeClr val="tx1"/>
              </a:solidFill>
              <a:latin typeface="Rockwell" panose="02060603020205020403" pitchFamily="18" charset="0"/>
            </a:endParaRPr>
          </a:p>
        </p:txBody>
      </p:sp>
      <p:sp>
        <p:nvSpPr>
          <p:cNvPr id="3" name="Content Placeholder 2"/>
          <p:cNvSpPr>
            <a:spLocks noGrp="1"/>
          </p:cNvSpPr>
          <p:nvPr>
            <p:ph idx="1"/>
          </p:nvPr>
        </p:nvSpPr>
        <p:spPr>
          <a:xfrm>
            <a:off x="609600" y="1443355"/>
            <a:ext cx="10972800" cy="4953000"/>
          </a:xfrm>
        </p:spPr>
        <p:txBody>
          <a:bodyPr/>
          <a:lstStyle/>
          <a:p>
            <a:pPr lvl="1" algn="just">
              <a:lnSpc>
                <a:spcPct val="100000"/>
              </a:lnSpc>
              <a:buFont typeface="Arial" panose="020B0604020202020204" pitchFamily="34" charset="0"/>
              <a:buChar char="•"/>
            </a:pPr>
            <a:r>
              <a:rPr lang="en-US" sz="3200" dirty="0">
                <a:solidFill>
                  <a:schemeClr val="tx1"/>
                </a:solidFill>
                <a:latin typeface="Rockwell" panose="02060603020205020403" pitchFamily="18" charset="0"/>
                <a:ea typeface="Tahoma" panose="020B0604030504040204" pitchFamily="34" charset="0"/>
                <a:cs typeface="Tahoma" panose="020B0604030504040204" pitchFamily="34" charset="0"/>
                <a:sym typeface="+mn-ea"/>
              </a:rPr>
              <a:t>In shopping malls and hospitals, due to enormous number of vehicles and manual parking system people face difficulties in finding the parking spot and it consumes more time</a:t>
            </a:r>
            <a:endParaRPr lang="en-US" sz="3200" dirty="0">
              <a:solidFill>
                <a:schemeClr val="tx1"/>
              </a:solidFill>
              <a:latin typeface="Rockwell" panose="02060603020205020403" pitchFamily="18" charset="0"/>
              <a:ea typeface="Tahoma" panose="020B0604030504040204" pitchFamily="34" charset="0"/>
              <a:cs typeface="Tahoma" panose="020B0604030504040204" pitchFamily="34" charset="0"/>
            </a:endParaRPr>
          </a:p>
          <a:p>
            <a:pPr lvl="1" algn="just">
              <a:lnSpc>
                <a:spcPct val="100000"/>
              </a:lnSpc>
              <a:buFont typeface="Arial" panose="020B0604020202020204" pitchFamily="34" charset="0"/>
              <a:buChar char="•"/>
            </a:pPr>
            <a:r>
              <a:rPr lang="en-US" sz="3200" dirty="0">
                <a:solidFill>
                  <a:schemeClr val="tx1"/>
                </a:solidFill>
                <a:latin typeface="Rockwell" panose="02060603020205020403" pitchFamily="18" charset="0"/>
                <a:ea typeface="Tahoma" panose="020B0604030504040204" pitchFamily="34" charset="0"/>
                <a:cs typeface="Tahoma" panose="020B0604030504040204" pitchFamily="34" charset="0"/>
                <a:sym typeface="+mn-ea"/>
              </a:rPr>
              <a:t>Drivers find difficulties in Parking the vehicle when there is  more number of  parked vehicles and the driver should concern not to damage any other vehicles and arrive at correct spot</a:t>
            </a:r>
            <a:endParaRPr lang="en-US" sz="3200" dirty="0">
              <a:solidFill>
                <a:schemeClr val="tx1"/>
              </a:solidFill>
              <a:latin typeface="Rockwell" panose="02060603020205020403" pitchFamily="18" charset="0"/>
              <a:ea typeface="Tahoma" panose="020B0604030504040204" pitchFamily="34" charset="0"/>
              <a:cs typeface="Tahoma" panose="020B0604030504040204" pitchFamily="34" charset="0"/>
            </a:endParaRPr>
          </a:p>
          <a:p>
            <a:pPr>
              <a:buFont typeface="Arial" panose="020B0604020202020204" pitchFamily="34" charset="0"/>
              <a:buChar char="•"/>
            </a:pPr>
            <a:endParaRPr lang="en-US" sz="3200" dirty="0">
              <a:solidFill>
                <a:schemeClr val="tx1"/>
              </a:solidFill>
              <a:latin typeface="Rockwell" panose="02060603020205020403" pitchFamily="18" charset="0"/>
              <a:ea typeface="Tahoma" panose="020B0604030504040204" pitchFamily="34" charset="0"/>
              <a:cs typeface="Tahoma" panose="020B0604030504040204" pitchFamily="34" charset="0"/>
            </a:endParaRPr>
          </a:p>
        </p:txBody>
      </p:sp>
      <p:sp>
        <p:nvSpPr>
          <p:cNvPr id="5" name="Footer Placeholder 4">
            <a:extLst>
              <a:ext uri="{FF2B5EF4-FFF2-40B4-BE49-F238E27FC236}">
                <a16:creationId xmlns:a16="http://schemas.microsoft.com/office/drawing/2014/main" id="{C8B07CB8-8101-4F50-9B80-8BC2072DED41}"/>
              </a:ext>
            </a:extLst>
          </p:cNvPr>
          <p:cNvSpPr>
            <a:spLocks noGrp="1"/>
          </p:cNvSpPr>
          <p:nvPr>
            <p:ph type="ftr" sz="quarter" idx="11"/>
          </p:nvPr>
        </p:nvSpPr>
        <p:spPr>
          <a:xfrm>
            <a:off x="3480047" y="6396355"/>
            <a:ext cx="4546353" cy="325120"/>
          </a:xfrm>
        </p:spPr>
        <p:txBody>
          <a:bodyPr/>
          <a:lstStyle/>
          <a:p>
            <a:r>
              <a:rPr lang="en-US"/>
              <a:t>Project viva-voce, Department of ECE, PSGiTech</a:t>
            </a:r>
            <a:endParaRPr lang="en-US" dirty="0"/>
          </a:p>
        </p:txBody>
      </p:sp>
      <p:sp>
        <p:nvSpPr>
          <p:cNvPr id="8" name="Slide Number Placeholder 7">
            <a:extLst>
              <a:ext uri="{FF2B5EF4-FFF2-40B4-BE49-F238E27FC236}">
                <a16:creationId xmlns:a16="http://schemas.microsoft.com/office/drawing/2014/main" id="{0779814B-5D87-4E75-AD9A-AE2AF4A8108C}"/>
              </a:ext>
            </a:extLst>
          </p:cNvPr>
          <p:cNvSpPr>
            <a:spLocks noGrp="1"/>
          </p:cNvSpPr>
          <p:nvPr>
            <p:ph type="sldNum" sz="quarter" idx="12"/>
          </p:nvPr>
        </p:nvSpPr>
        <p:spPr/>
        <p:txBody>
          <a:bodyPr/>
          <a:lstStyle/>
          <a:p>
            <a:fld id="{9B618960-8005-486C-9A75-10CB2AAC16F9}" type="slidenum">
              <a:rPr lang="en-US" smtClean="0"/>
              <a:t>5</a:t>
            </a:fld>
            <a:endParaRPr lang="en-US"/>
          </a:p>
        </p:txBody>
      </p:sp>
      <p:sp>
        <p:nvSpPr>
          <p:cNvPr id="7" name="TextBox 6">
            <a:extLst>
              <a:ext uri="{FF2B5EF4-FFF2-40B4-BE49-F238E27FC236}">
                <a16:creationId xmlns:a16="http://schemas.microsoft.com/office/drawing/2014/main" id="{2E153021-7969-4BEE-8DAF-7A2133BC2875}"/>
              </a:ext>
            </a:extLst>
          </p:cNvPr>
          <p:cNvSpPr txBox="1"/>
          <p:nvPr/>
        </p:nvSpPr>
        <p:spPr>
          <a:xfrm>
            <a:off x="1211802" y="6352143"/>
            <a:ext cx="6098958" cy="307777"/>
          </a:xfrm>
          <a:prstGeom prst="rect">
            <a:avLst/>
          </a:prstGeom>
          <a:noFill/>
        </p:spPr>
        <p:txBody>
          <a:bodyPr wrap="square">
            <a:spAutoFit/>
          </a:bodyPr>
          <a:lstStyle/>
          <a:p>
            <a:r>
              <a:rPr lang="en-US" sz="1400" dirty="0"/>
              <a:t>05/08/2021</a:t>
            </a:r>
            <a:endParaRPr lang="en-IN"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9700"/>
            <a:ext cx="10972800" cy="582613"/>
          </a:xfrm>
        </p:spPr>
        <p:txBody>
          <a:bodyPr/>
          <a:lstStyle/>
          <a:p>
            <a:r>
              <a:rPr lang="en-US" b="1" dirty="0">
                <a:solidFill>
                  <a:schemeClr val="accent1">
                    <a:lumMod val="75000"/>
                  </a:schemeClr>
                </a:solidFill>
                <a:latin typeface="Rockwell" panose="02060603020205020403" pitchFamily="18" charset="0"/>
                <a:sym typeface="+mn-ea"/>
              </a:rPr>
              <a:t> </a:t>
            </a:r>
            <a:br>
              <a:rPr lang="en-US" b="1" dirty="0">
                <a:solidFill>
                  <a:schemeClr val="accent1">
                    <a:lumMod val="75000"/>
                  </a:schemeClr>
                </a:solidFill>
                <a:latin typeface="Rockwell" panose="02060603020205020403" pitchFamily="18" charset="0"/>
                <a:sym typeface="+mn-ea"/>
              </a:rPr>
            </a:br>
            <a:r>
              <a:rPr lang="en-US" sz="2800" b="1" dirty="0">
                <a:solidFill>
                  <a:srgbClr val="0070C0"/>
                </a:solidFill>
                <a:latin typeface="Rockwell" panose="02060603020205020403" pitchFamily="18" charset="0"/>
                <a:cs typeface="+mn-lt"/>
                <a:sym typeface="+mn-ea"/>
              </a:rPr>
              <a:t>LITERATURE SURVEY</a:t>
            </a:r>
            <a:br>
              <a:rPr lang="en-IN" dirty="0">
                <a:solidFill>
                  <a:srgbClr val="FF0000"/>
                </a:solidFill>
                <a:latin typeface="Rockwell" panose="02060603020205020403" pitchFamily="18" charset="0"/>
              </a:rPr>
            </a:br>
            <a:endParaRPr lang="en-US" dirty="0">
              <a:latin typeface="Rockwell" panose="02060603020205020403" pitchFamily="18" charset="0"/>
            </a:endParaRPr>
          </a:p>
        </p:txBody>
      </p:sp>
      <p:graphicFrame>
        <p:nvGraphicFramePr>
          <p:cNvPr id="4" name="Content Placeholder 3"/>
          <p:cNvGraphicFramePr>
            <a:graphicFrameLocks noGrp="1"/>
          </p:cNvGraphicFramePr>
          <p:nvPr>
            <p:ph idx="1"/>
          </p:nvPr>
        </p:nvGraphicFramePr>
        <p:xfrm>
          <a:off x="609600" y="722630"/>
          <a:ext cx="10972800" cy="5924678"/>
        </p:xfrm>
        <a:graphic>
          <a:graphicData uri="http://schemas.openxmlformats.org/drawingml/2006/table">
            <a:tbl>
              <a:tblPr firstRow="1" bandRow="1">
                <a:tableStyleId>{5C22544A-7EE6-4342-B048-85BDC9FD1C3A}</a:tableStyleId>
              </a:tblPr>
              <a:tblGrid>
                <a:gridCol w="942340">
                  <a:extLst>
                    <a:ext uri="{9D8B030D-6E8A-4147-A177-3AD203B41FA5}">
                      <a16:colId xmlns:a16="http://schemas.microsoft.com/office/drawing/2014/main" val="20000"/>
                    </a:ext>
                  </a:extLst>
                </a:gridCol>
                <a:gridCol w="1952625">
                  <a:extLst>
                    <a:ext uri="{9D8B030D-6E8A-4147-A177-3AD203B41FA5}">
                      <a16:colId xmlns:a16="http://schemas.microsoft.com/office/drawing/2014/main" val="20001"/>
                    </a:ext>
                  </a:extLst>
                </a:gridCol>
                <a:gridCol w="2633345">
                  <a:extLst>
                    <a:ext uri="{9D8B030D-6E8A-4147-A177-3AD203B41FA5}">
                      <a16:colId xmlns:a16="http://schemas.microsoft.com/office/drawing/2014/main" val="20002"/>
                    </a:ext>
                  </a:extLst>
                </a:gridCol>
                <a:gridCol w="2706370">
                  <a:extLst>
                    <a:ext uri="{9D8B030D-6E8A-4147-A177-3AD203B41FA5}">
                      <a16:colId xmlns:a16="http://schemas.microsoft.com/office/drawing/2014/main" val="20003"/>
                    </a:ext>
                  </a:extLst>
                </a:gridCol>
                <a:gridCol w="2738120">
                  <a:extLst>
                    <a:ext uri="{9D8B030D-6E8A-4147-A177-3AD203B41FA5}">
                      <a16:colId xmlns:a16="http://schemas.microsoft.com/office/drawing/2014/main" val="20004"/>
                    </a:ext>
                  </a:extLst>
                </a:gridCol>
              </a:tblGrid>
              <a:tr h="701040">
                <a:tc>
                  <a:txBody>
                    <a:bodyPr/>
                    <a:lstStyle/>
                    <a:p>
                      <a:pPr algn="ctr">
                        <a:lnSpc>
                          <a:spcPct val="150000"/>
                        </a:lnSpc>
                      </a:pPr>
                      <a:r>
                        <a:rPr lang="en-US">
                          <a:solidFill>
                            <a:schemeClr val="bg1"/>
                          </a:solidFill>
                          <a:latin typeface="Rockwell" panose="02060603020205020403" pitchFamily="18" charset="0"/>
                        </a:rPr>
                        <a:t>NO</a:t>
                      </a:r>
                      <a:endParaRPr lang="en-US" dirty="0">
                        <a:solidFill>
                          <a:schemeClr val="bg1"/>
                        </a:solidFill>
                        <a:latin typeface="Rockwell" panose="02060603020205020403" pitchFamily="18" charset="0"/>
                      </a:endParaRPr>
                    </a:p>
                  </a:txBody>
                  <a:tcPr/>
                </a:tc>
                <a:tc>
                  <a:txBody>
                    <a:bodyPr/>
                    <a:lstStyle/>
                    <a:p>
                      <a:pPr algn="ctr">
                        <a:lnSpc>
                          <a:spcPct val="150000"/>
                        </a:lnSpc>
                      </a:pPr>
                      <a:r>
                        <a:rPr lang="en-IN" dirty="0">
                          <a:solidFill>
                            <a:schemeClr val="bg1"/>
                          </a:solidFill>
                          <a:latin typeface="Rockwell" panose="02060603020205020403" pitchFamily="18" charset="0"/>
                        </a:rPr>
                        <a:t>JOURNAL TITLE</a:t>
                      </a:r>
                    </a:p>
                  </a:txBody>
                  <a:tcPr/>
                </a:tc>
                <a:tc>
                  <a:txBody>
                    <a:bodyPr/>
                    <a:lstStyle/>
                    <a:p>
                      <a:pPr algn="ctr">
                        <a:lnSpc>
                          <a:spcPct val="150000"/>
                        </a:lnSpc>
                      </a:pPr>
                      <a:r>
                        <a:rPr lang="en-US" dirty="0">
                          <a:solidFill>
                            <a:schemeClr val="bg1"/>
                          </a:solidFill>
                          <a:latin typeface="Rockwell" panose="02060603020205020403" pitchFamily="18" charset="0"/>
                        </a:rPr>
                        <a:t>REFERENCE PAPER</a:t>
                      </a:r>
                    </a:p>
                  </a:txBody>
                  <a:tcPr/>
                </a:tc>
                <a:tc>
                  <a:txBody>
                    <a:bodyPr/>
                    <a:lstStyle/>
                    <a:p>
                      <a:pPr algn="ctr">
                        <a:lnSpc>
                          <a:spcPct val="150000"/>
                        </a:lnSpc>
                      </a:pPr>
                      <a:r>
                        <a:rPr lang="en-US" dirty="0">
                          <a:solidFill>
                            <a:schemeClr val="bg1"/>
                          </a:solidFill>
                          <a:latin typeface="Rockwell" panose="02060603020205020403" pitchFamily="18" charset="0"/>
                        </a:rPr>
                        <a:t>Author</a:t>
                      </a:r>
                    </a:p>
                  </a:txBody>
                  <a:tcPr/>
                </a:tc>
                <a:tc>
                  <a:txBody>
                    <a:bodyPr/>
                    <a:lstStyle/>
                    <a:p>
                      <a:pPr algn="ctr">
                        <a:lnSpc>
                          <a:spcPct val="150000"/>
                        </a:lnSpc>
                      </a:pPr>
                      <a:r>
                        <a:rPr lang="en-US" dirty="0">
                          <a:solidFill>
                            <a:schemeClr val="bg1"/>
                          </a:solidFill>
                          <a:latin typeface="Rockwell" panose="02060603020205020403" pitchFamily="18" charset="0"/>
                        </a:rPr>
                        <a:t>INFERENCE</a:t>
                      </a:r>
                    </a:p>
                  </a:txBody>
                  <a:tcPr/>
                </a:tc>
                <a:extLst>
                  <a:ext uri="{0D108BD9-81ED-4DB2-BD59-A6C34878D82A}">
                    <a16:rowId xmlns:a16="http://schemas.microsoft.com/office/drawing/2014/main" val="10000"/>
                  </a:ext>
                </a:extLst>
              </a:tr>
              <a:tr h="1537335">
                <a:tc>
                  <a:txBody>
                    <a:bodyPr/>
                    <a:lstStyle/>
                    <a:p>
                      <a:pPr algn="ctr">
                        <a:lnSpc>
                          <a:spcPct val="300000"/>
                        </a:lnSpc>
                      </a:pPr>
                      <a:r>
                        <a:rPr lang="en-US">
                          <a:latin typeface="Rockwell" panose="02060603020205020403" pitchFamily="18" charset="0"/>
                        </a:rPr>
                        <a:t>1.</a:t>
                      </a:r>
                    </a:p>
                    <a:p>
                      <a:pPr algn="ctr">
                        <a:lnSpc>
                          <a:spcPct val="300000"/>
                        </a:lnSpc>
                      </a:pPr>
                      <a:endParaRPr lang="en-IN" dirty="0">
                        <a:latin typeface="Rockwell" panose="02060603020205020403" pitchFamily="18" charset="0"/>
                      </a:endParaRPr>
                    </a:p>
                  </a:txBody>
                  <a:tcPr/>
                </a:tc>
                <a:tc>
                  <a:txBody>
                    <a:bodyPr/>
                    <a:lstStyle/>
                    <a:p>
                      <a:pPr algn="ctr">
                        <a:lnSpc>
                          <a:spcPct val="300000"/>
                        </a:lnSpc>
                      </a:pPr>
                      <a:r>
                        <a:rPr lang="en-IN" dirty="0">
                          <a:latin typeface="Rockwell" panose="02060603020205020403" pitchFamily="18" charset="0"/>
                        </a:rPr>
                        <a:t>IEEE Access</a:t>
                      </a:r>
                    </a:p>
                  </a:txBody>
                  <a:tcPr/>
                </a:tc>
                <a:tc>
                  <a:txBody>
                    <a:bodyPr/>
                    <a:lstStyle/>
                    <a:p>
                      <a:r>
                        <a:rPr lang="en-US" dirty="0">
                          <a:latin typeface="Rockwell" panose="02060603020205020403" pitchFamily="18" charset="0"/>
                        </a:rPr>
                        <a:t>Integrity Monitoring for Bluetooth Low Energy Beacons RSSI Based Indoor Positioning( 2020)</a:t>
                      </a:r>
                      <a:endParaRPr lang="en-IN" dirty="0">
                        <a:latin typeface="Rockwell" panose="02060603020205020403" pitchFamily="18" charset="0"/>
                      </a:endParaRPr>
                    </a:p>
                  </a:txBody>
                  <a:tcPr/>
                </a:tc>
                <a:tc>
                  <a:txBody>
                    <a:bodyPr/>
                    <a:lstStyle/>
                    <a:p>
                      <a:r>
                        <a:rPr lang="en-IN" dirty="0">
                          <a:latin typeface="Rockwell" panose="02060603020205020403" pitchFamily="18" charset="0"/>
                        </a:rPr>
                        <a:t>HAIYUN YAO , HONG SHU ,XINLIAN LIANG  , (Senior Member, IEEE), HONGJI YAN , AND HONGXING SUN</a:t>
                      </a:r>
                    </a:p>
                  </a:txBody>
                  <a:tcPr/>
                </a:tc>
                <a:tc>
                  <a:txBody>
                    <a:bodyPr/>
                    <a:lstStyle/>
                    <a:p>
                      <a:r>
                        <a:rPr lang="en-US" dirty="0">
                          <a:latin typeface="Rockwell" panose="02060603020205020403" pitchFamily="18" charset="0"/>
                        </a:rPr>
                        <a:t>RSSI value of Bluetooth beacon is calculated at different lengths. Geometry of Network affects Performance</a:t>
                      </a:r>
                    </a:p>
                  </a:txBody>
                  <a:tcPr/>
                </a:tc>
                <a:extLst>
                  <a:ext uri="{0D108BD9-81ED-4DB2-BD59-A6C34878D82A}">
                    <a16:rowId xmlns:a16="http://schemas.microsoft.com/office/drawing/2014/main" val="10001"/>
                  </a:ext>
                </a:extLst>
              </a:tr>
              <a:tr h="1537335">
                <a:tc>
                  <a:txBody>
                    <a:bodyPr/>
                    <a:lstStyle/>
                    <a:p>
                      <a:pPr algn="ctr">
                        <a:lnSpc>
                          <a:spcPct val="300000"/>
                        </a:lnSpc>
                      </a:pPr>
                      <a:r>
                        <a:rPr lang="en-US">
                          <a:latin typeface="Rockwell" panose="02060603020205020403" pitchFamily="18" charset="0"/>
                        </a:rPr>
                        <a:t>2.</a:t>
                      </a:r>
                      <a:endParaRPr lang="en-IN" dirty="0">
                        <a:latin typeface="Rockwell" panose="02060603020205020403" pitchFamily="18" charset="0"/>
                      </a:endParaRPr>
                    </a:p>
                  </a:txBody>
                  <a:tcPr/>
                </a:tc>
                <a:tc>
                  <a:txBody>
                    <a:bodyPr/>
                    <a:lstStyle/>
                    <a:p>
                      <a:pPr algn="ctr">
                        <a:lnSpc>
                          <a:spcPct val="100000"/>
                        </a:lnSpc>
                      </a:pPr>
                      <a:endParaRPr lang="en-IN" dirty="0">
                        <a:latin typeface="Rockwell" panose="02060603020205020403" pitchFamily="18" charset="0"/>
                      </a:endParaRPr>
                    </a:p>
                    <a:p>
                      <a:pPr algn="ctr">
                        <a:lnSpc>
                          <a:spcPct val="100000"/>
                        </a:lnSpc>
                      </a:pPr>
                      <a:endParaRPr lang="en-IN" dirty="0">
                        <a:latin typeface="Rockwell" panose="02060603020205020403" pitchFamily="18" charset="0"/>
                      </a:endParaRPr>
                    </a:p>
                    <a:p>
                      <a:pPr algn="ctr">
                        <a:lnSpc>
                          <a:spcPct val="100000"/>
                        </a:lnSpc>
                      </a:pPr>
                      <a:r>
                        <a:rPr lang="en-IN" dirty="0">
                          <a:latin typeface="Rockwell" panose="02060603020205020403" pitchFamily="18" charset="0"/>
                        </a:rPr>
                        <a:t>IEEE Systems Journal</a:t>
                      </a:r>
                    </a:p>
                  </a:txBody>
                  <a:tcPr/>
                </a:tc>
                <a:tc>
                  <a:txBody>
                    <a:bodyPr/>
                    <a:lstStyle/>
                    <a:p>
                      <a:r>
                        <a:rPr lang="en-US" dirty="0">
                          <a:latin typeface="Rockwell" panose="02060603020205020403" pitchFamily="18" charset="0"/>
                        </a:rPr>
                        <a:t>Smart Parking System Based on Bluetooth Low Energy Beacons with Particle filtering(2020)</a:t>
                      </a:r>
                      <a:endParaRPr lang="en-IN" dirty="0">
                        <a:latin typeface="Rockwell" panose="02060603020205020403" pitchFamily="18" charset="0"/>
                      </a:endParaRPr>
                    </a:p>
                  </a:txBody>
                  <a:tcPr/>
                </a:tc>
                <a:tc>
                  <a:txBody>
                    <a:bodyPr/>
                    <a:lstStyle/>
                    <a:p>
                      <a:r>
                        <a:rPr lang="en-IN" dirty="0">
                          <a:latin typeface="Rockwell" panose="02060603020205020403" pitchFamily="18" charset="0"/>
                        </a:rPr>
                        <a:t>Andrew Mackey, Student Member, IEEE, Petros </a:t>
                      </a:r>
                      <a:r>
                        <a:rPr lang="en-IN" dirty="0" err="1">
                          <a:latin typeface="Rockwell" panose="02060603020205020403" pitchFamily="18" charset="0"/>
                        </a:rPr>
                        <a:t>Spachos</a:t>
                      </a:r>
                      <a:r>
                        <a:rPr lang="en-IN" dirty="0">
                          <a:latin typeface="Rockwell" panose="02060603020205020403" pitchFamily="18" charset="0"/>
                        </a:rPr>
                        <a:t> , Senior Member, IEEE, and Konstantinos N. </a:t>
                      </a:r>
                      <a:r>
                        <a:rPr lang="en-IN" dirty="0" err="1">
                          <a:latin typeface="Rockwell" panose="02060603020205020403" pitchFamily="18" charset="0"/>
                        </a:rPr>
                        <a:t>Plataniotis</a:t>
                      </a:r>
                      <a:r>
                        <a:rPr lang="en-IN" dirty="0">
                          <a:latin typeface="Rockwell" panose="02060603020205020403" pitchFamily="18" charset="0"/>
                        </a:rPr>
                        <a:t>, Fellow, IEEE</a:t>
                      </a:r>
                    </a:p>
                  </a:txBody>
                  <a:tcPr/>
                </a:tc>
                <a:tc>
                  <a:txBody>
                    <a:bodyPr/>
                    <a:lstStyle/>
                    <a:p>
                      <a:r>
                        <a:rPr lang="en-US" dirty="0">
                          <a:latin typeface="Rockwell" panose="02060603020205020403" pitchFamily="18" charset="0"/>
                        </a:rPr>
                        <a:t>Individual BLE beacons</a:t>
                      </a:r>
                    </a:p>
                    <a:p>
                      <a:r>
                        <a:rPr lang="en-US" dirty="0">
                          <a:latin typeface="Rockwell" panose="02060603020205020403" pitchFamily="18" charset="0"/>
                        </a:rPr>
                        <a:t>is used in each slot for parking management. Therefore overall cost increases </a:t>
                      </a:r>
                      <a:endParaRPr lang="en-IN" dirty="0">
                        <a:latin typeface="Rockwell" panose="02060603020205020403" pitchFamily="18" charset="0"/>
                      </a:endParaRPr>
                    </a:p>
                  </a:txBody>
                  <a:tcPr/>
                </a:tc>
                <a:extLst>
                  <a:ext uri="{0D108BD9-81ED-4DB2-BD59-A6C34878D82A}">
                    <a16:rowId xmlns:a16="http://schemas.microsoft.com/office/drawing/2014/main" val="10002"/>
                  </a:ext>
                </a:extLst>
              </a:tr>
              <a:tr h="1537335">
                <a:tc>
                  <a:txBody>
                    <a:bodyPr/>
                    <a:lstStyle/>
                    <a:p>
                      <a:pPr algn="ctr">
                        <a:lnSpc>
                          <a:spcPct val="300000"/>
                        </a:lnSpc>
                      </a:pPr>
                      <a:r>
                        <a:rPr lang="en-US" dirty="0">
                          <a:latin typeface="Rockwell" panose="02060603020205020403" pitchFamily="18" charset="0"/>
                        </a:rPr>
                        <a:t>3.</a:t>
                      </a:r>
                      <a:endParaRPr lang="en-IN" dirty="0">
                        <a:latin typeface="Rockwell" panose="02060603020205020403" pitchFamily="18" charset="0"/>
                      </a:endParaRPr>
                    </a:p>
                  </a:txBody>
                  <a:tcPr/>
                </a:tc>
                <a:tc>
                  <a:txBody>
                    <a:bodyPr/>
                    <a:lstStyle/>
                    <a:p>
                      <a:pPr algn="ctr">
                        <a:lnSpc>
                          <a:spcPct val="100000"/>
                        </a:lnSpc>
                      </a:pPr>
                      <a:r>
                        <a:rPr lang="en-US" sz="1800" b="0" i="0" u="none" strike="noStrike" kern="1200" dirty="0">
                          <a:solidFill>
                            <a:schemeClr val="tx1"/>
                          </a:solidFill>
                          <a:effectLst/>
                          <a:latin typeface="Rockwell" panose="02060603020205020403" pitchFamily="18" charset="0"/>
                          <a:ea typeface="+mn-ea"/>
                          <a:cs typeface="+mn-cs"/>
                        </a:rPr>
                        <a:t>IEEE Global Conference on Signal and Information Processing (</a:t>
                      </a:r>
                      <a:r>
                        <a:rPr lang="en-US" sz="1800" b="0" i="0" u="none" strike="noStrike" kern="1200" dirty="0" err="1">
                          <a:solidFill>
                            <a:schemeClr val="tx1"/>
                          </a:solidFill>
                          <a:effectLst/>
                          <a:latin typeface="Rockwell" panose="02060603020205020403" pitchFamily="18" charset="0"/>
                          <a:ea typeface="+mn-ea"/>
                          <a:cs typeface="+mn-cs"/>
                        </a:rPr>
                        <a:t>GlobalSIP</a:t>
                      </a:r>
                      <a:r>
                        <a:rPr lang="en-US" sz="1800" b="0" i="0" u="none" strike="noStrike" kern="1200" dirty="0">
                          <a:solidFill>
                            <a:schemeClr val="tx1"/>
                          </a:solidFill>
                          <a:effectLst/>
                          <a:latin typeface="Rockwell" panose="02060603020205020403" pitchFamily="18" charset="0"/>
                          <a:ea typeface="+mn-ea"/>
                          <a:cs typeface="+mn-cs"/>
                        </a:rPr>
                        <a:t>)</a:t>
                      </a:r>
                      <a:endParaRPr lang="en-IN" dirty="0">
                        <a:solidFill>
                          <a:schemeClr val="tx1"/>
                        </a:solidFill>
                        <a:latin typeface="Rockwell" panose="02060603020205020403" pitchFamily="18" charset="0"/>
                      </a:endParaRPr>
                    </a:p>
                  </a:txBody>
                  <a:tcPr/>
                </a:tc>
                <a:tc>
                  <a:txBody>
                    <a:bodyPr/>
                    <a:lstStyle/>
                    <a:p>
                      <a:r>
                        <a:rPr lang="en-US" dirty="0">
                          <a:latin typeface="Rockwell" panose="02060603020205020403" pitchFamily="18" charset="0"/>
                        </a:rPr>
                        <a:t>Performance Evaluation of Beacons for Indoor Localization in Smart Buildings(</a:t>
                      </a:r>
                      <a:r>
                        <a:rPr lang="en-IN" sz="1800" b="0" i="0" kern="1200" dirty="0">
                          <a:solidFill>
                            <a:schemeClr val="dk1"/>
                          </a:solidFill>
                          <a:effectLst/>
                          <a:latin typeface="Rockwell" panose="02060603020205020403" pitchFamily="18" charset="0"/>
                          <a:ea typeface="+mn-ea"/>
                          <a:cs typeface="+mn-cs"/>
                        </a:rPr>
                        <a:t>2017</a:t>
                      </a:r>
                      <a:r>
                        <a:rPr lang="en-US" dirty="0">
                          <a:latin typeface="Rockwell" panose="02060603020205020403" pitchFamily="18" charset="0"/>
                        </a:rPr>
                        <a:t>)</a:t>
                      </a:r>
                      <a:endParaRPr lang="en-IN" dirty="0">
                        <a:latin typeface="Rockwell" panose="02060603020205020403" pitchFamily="18" charset="0"/>
                      </a:endParaRPr>
                    </a:p>
                  </a:txBody>
                  <a:tcPr/>
                </a:tc>
                <a:tc>
                  <a:txBody>
                    <a:bodyPr/>
                    <a:lstStyle/>
                    <a:p>
                      <a:r>
                        <a:rPr lang="en-US" dirty="0">
                          <a:latin typeface="Rockwell" panose="02060603020205020403" pitchFamily="18" charset="0"/>
                        </a:rPr>
                        <a:t>A. Mackey and P. </a:t>
                      </a:r>
                      <a:r>
                        <a:rPr lang="en-US" dirty="0" err="1">
                          <a:latin typeface="Rockwell" panose="02060603020205020403" pitchFamily="18" charset="0"/>
                        </a:rPr>
                        <a:t>Spachos</a:t>
                      </a:r>
                      <a:endParaRPr lang="en-IN" dirty="0">
                        <a:latin typeface="Rockwell" panose="02060603020205020403" pitchFamily="18" charset="0"/>
                      </a:endParaRPr>
                    </a:p>
                  </a:txBody>
                  <a:tcPr/>
                </a:tc>
                <a:tc>
                  <a:txBody>
                    <a:bodyPr/>
                    <a:lstStyle/>
                    <a:p>
                      <a:r>
                        <a:rPr lang="en-IN" dirty="0">
                          <a:solidFill>
                            <a:schemeClr val="tx1"/>
                          </a:solidFill>
                          <a:latin typeface="Rockwell" panose="02060603020205020403" pitchFamily="18" charset="0"/>
                        </a:rPr>
                        <a:t>Performance of Different Bluetooth beacons is evaluated. Metals and concrete might block beacon signals</a:t>
                      </a:r>
                    </a:p>
                  </a:txBody>
                  <a:tcPr/>
                </a:tc>
                <a:extLst>
                  <a:ext uri="{0D108BD9-81ED-4DB2-BD59-A6C34878D82A}">
                    <a16:rowId xmlns:a16="http://schemas.microsoft.com/office/drawing/2014/main" val="10003"/>
                  </a:ext>
                </a:extLst>
              </a:tr>
            </a:tbl>
          </a:graphicData>
        </a:graphic>
      </p:graphicFrame>
      <p:sp>
        <p:nvSpPr>
          <p:cNvPr id="5" name="Footer Placeholder 4">
            <a:extLst>
              <a:ext uri="{FF2B5EF4-FFF2-40B4-BE49-F238E27FC236}">
                <a16:creationId xmlns:a16="http://schemas.microsoft.com/office/drawing/2014/main" id="{538AEE16-75D8-4116-A232-7E4111290935}"/>
              </a:ext>
            </a:extLst>
          </p:cNvPr>
          <p:cNvSpPr>
            <a:spLocks noGrp="1"/>
          </p:cNvSpPr>
          <p:nvPr>
            <p:ph type="ftr" sz="quarter" idx="11"/>
          </p:nvPr>
        </p:nvSpPr>
        <p:spPr>
          <a:xfrm>
            <a:off x="3524435" y="6537910"/>
            <a:ext cx="4501965" cy="292963"/>
          </a:xfrm>
        </p:spPr>
        <p:txBody>
          <a:bodyPr/>
          <a:lstStyle/>
          <a:p>
            <a:r>
              <a:rPr lang="en-US"/>
              <a:t>Project viva-voce, Department of ECE, PSGiTech</a:t>
            </a:r>
            <a:endParaRPr lang="en-US" dirty="0"/>
          </a:p>
        </p:txBody>
      </p:sp>
      <p:sp>
        <p:nvSpPr>
          <p:cNvPr id="8" name="Slide Number Placeholder 7">
            <a:extLst>
              <a:ext uri="{FF2B5EF4-FFF2-40B4-BE49-F238E27FC236}">
                <a16:creationId xmlns:a16="http://schemas.microsoft.com/office/drawing/2014/main" id="{E9885CA8-6D01-470E-A7A3-7233ADF3C58C}"/>
              </a:ext>
            </a:extLst>
          </p:cNvPr>
          <p:cNvSpPr>
            <a:spLocks noGrp="1"/>
          </p:cNvSpPr>
          <p:nvPr>
            <p:ph type="sldNum" sz="quarter" idx="12"/>
          </p:nvPr>
        </p:nvSpPr>
        <p:spPr/>
        <p:txBody>
          <a:bodyPr/>
          <a:lstStyle/>
          <a:p>
            <a:fld id="{9B618960-8005-486C-9A75-10CB2AAC16F9}" type="slidenum">
              <a:rPr lang="en-US" smtClean="0"/>
              <a:t>6</a:t>
            </a:fld>
            <a:endParaRPr lang="en-US"/>
          </a:p>
        </p:txBody>
      </p:sp>
      <p:sp>
        <p:nvSpPr>
          <p:cNvPr id="7" name="TextBox 6">
            <a:extLst>
              <a:ext uri="{FF2B5EF4-FFF2-40B4-BE49-F238E27FC236}">
                <a16:creationId xmlns:a16="http://schemas.microsoft.com/office/drawing/2014/main" id="{31876357-4D81-41B0-821F-2D93085B5F4D}"/>
              </a:ext>
            </a:extLst>
          </p:cNvPr>
          <p:cNvSpPr txBox="1"/>
          <p:nvPr/>
        </p:nvSpPr>
        <p:spPr>
          <a:xfrm>
            <a:off x="1398233" y="6554168"/>
            <a:ext cx="6098958" cy="307777"/>
          </a:xfrm>
          <a:prstGeom prst="rect">
            <a:avLst/>
          </a:prstGeom>
          <a:noFill/>
        </p:spPr>
        <p:txBody>
          <a:bodyPr wrap="square">
            <a:spAutoFit/>
          </a:bodyPr>
          <a:lstStyle/>
          <a:p>
            <a:r>
              <a:rPr lang="en-US" sz="1400" dirty="0"/>
              <a:t>05/08/2021</a:t>
            </a:r>
            <a:endParaRPr lang="en-IN"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437230257"/>
              </p:ext>
            </p:extLst>
          </p:nvPr>
        </p:nvGraphicFramePr>
        <p:xfrm>
          <a:off x="609600" y="191736"/>
          <a:ext cx="10972800" cy="6193790"/>
        </p:xfrm>
        <a:graphic>
          <a:graphicData uri="http://schemas.openxmlformats.org/drawingml/2006/table">
            <a:tbl>
              <a:tblPr firstRow="1" bandRow="1">
                <a:tableStyleId>{5C22544A-7EE6-4342-B048-85BDC9FD1C3A}</a:tableStyleId>
              </a:tblPr>
              <a:tblGrid>
                <a:gridCol w="836930">
                  <a:extLst>
                    <a:ext uri="{9D8B030D-6E8A-4147-A177-3AD203B41FA5}">
                      <a16:colId xmlns:a16="http://schemas.microsoft.com/office/drawing/2014/main" val="20000"/>
                    </a:ext>
                  </a:extLst>
                </a:gridCol>
                <a:gridCol w="2510155">
                  <a:extLst>
                    <a:ext uri="{9D8B030D-6E8A-4147-A177-3AD203B41FA5}">
                      <a16:colId xmlns:a16="http://schemas.microsoft.com/office/drawing/2014/main" val="20001"/>
                    </a:ext>
                  </a:extLst>
                </a:gridCol>
                <a:gridCol w="2693670">
                  <a:extLst>
                    <a:ext uri="{9D8B030D-6E8A-4147-A177-3AD203B41FA5}">
                      <a16:colId xmlns:a16="http://schemas.microsoft.com/office/drawing/2014/main" val="20002"/>
                    </a:ext>
                  </a:extLst>
                </a:gridCol>
                <a:gridCol w="2058670">
                  <a:extLst>
                    <a:ext uri="{9D8B030D-6E8A-4147-A177-3AD203B41FA5}">
                      <a16:colId xmlns:a16="http://schemas.microsoft.com/office/drawing/2014/main" val="20003"/>
                    </a:ext>
                  </a:extLst>
                </a:gridCol>
                <a:gridCol w="2873375">
                  <a:extLst>
                    <a:ext uri="{9D8B030D-6E8A-4147-A177-3AD203B41FA5}">
                      <a16:colId xmlns:a16="http://schemas.microsoft.com/office/drawing/2014/main" val="20004"/>
                    </a:ext>
                  </a:extLst>
                </a:gridCol>
              </a:tblGrid>
              <a:tr h="502920">
                <a:tc>
                  <a:txBody>
                    <a:bodyPr/>
                    <a:lstStyle/>
                    <a:p>
                      <a:pPr>
                        <a:lnSpc>
                          <a:spcPct val="150000"/>
                        </a:lnSpc>
                      </a:pPr>
                      <a:r>
                        <a:rPr lang="en-US" dirty="0">
                          <a:solidFill>
                            <a:schemeClr val="bg1"/>
                          </a:solidFill>
                          <a:latin typeface="Rockwell" panose="02060603020205020403" pitchFamily="18" charset="0"/>
                        </a:rPr>
                        <a:t>NO</a:t>
                      </a:r>
                    </a:p>
                  </a:txBody>
                  <a:tcPr/>
                </a:tc>
                <a:tc>
                  <a:txBody>
                    <a:bodyPr/>
                    <a:lstStyle/>
                    <a:p>
                      <a:pPr algn="ctr">
                        <a:lnSpc>
                          <a:spcPct val="150000"/>
                        </a:lnSpc>
                      </a:pPr>
                      <a:r>
                        <a:rPr lang="en-IN" dirty="0">
                          <a:solidFill>
                            <a:schemeClr val="bg1"/>
                          </a:solidFill>
                          <a:latin typeface="Rockwell" panose="02060603020205020403" pitchFamily="18" charset="0"/>
                        </a:rPr>
                        <a:t>JOURNAL TITLE</a:t>
                      </a:r>
                    </a:p>
                  </a:txBody>
                  <a:tcPr/>
                </a:tc>
                <a:tc>
                  <a:txBody>
                    <a:bodyPr/>
                    <a:lstStyle/>
                    <a:p>
                      <a:pPr algn="ctr">
                        <a:lnSpc>
                          <a:spcPct val="150000"/>
                        </a:lnSpc>
                      </a:pPr>
                      <a:r>
                        <a:rPr lang="en-US" dirty="0">
                          <a:solidFill>
                            <a:schemeClr val="bg1"/>
                          </a:solidFill>
                          <a:latin typeface="Rockwell" panose="02060603020205020403" pitchFamily="18" charset="0"/>
                        </a:rPr>
                        <a:t>REFERENCE PAPER</a:t>
                      </a:r>
                    </a:p>
                  </a:txBody>
                  <a:tcPr/>
                </a:tc>
                <a:tc>
                  <a:txBody>
                    <a:bodyPr/>
                    <a:lstStyle/>
                    <a:p>
                      <a:pPr algn="ctr">
                        <a:lnSpc>
                          <a:spcPct val="150000"/>
                        </a:lnSpc>
                      </a:pPr>
                      <a:r>
                        <a:rPr lang="en-US" dirty="0">
                          <a:solidFill>
                            <a:schemeClr val="bg1"/>
                          </a:solidFill>
                          <a:latin typeface="Rockwell" panose="02060603020205020403" pitchFamily="18" charset="0"/>
                        </a:rPr>
                        <a:t>Author</a:t>
                      </a:r>
                    </a:p>
                  </a:txBody>
                  <a:tcPr/>
                </a:tc>
                <a:tc>
                  <a:txBody>
                    <a:bodyPr/>
                    <a:lstStyle/>
                    <a:p>
                      <a:pPr algn="ctr">
                        <a:lnSpc>
                          <a:spcPct val="150000"/>
                        </a:lnSpc>
                      </a:pPr>
                      <a:r>
                        <a:rPr lang="en-US" dirty="0">
                          <a:solidFill>
                            <a:schemeClr val="bg1"/>
                          </a:solidFill>
                          <a:latin typeface="Rockwell" panose="02060603020205020403" pitchFamily="18" charset="0"/>
                        </a:rPr>
                        <a:t>INFERENCE</a:t>
                      </a:r>
                    </a:p>
                  </a:txBody>
                  <a:tcPr/>
                </a:tc>
                <a:extLst>
                  <a:ext uri="{0D108BD9-81ED-4DB2-BD59-A6C34878D82A}">
                    <a16:rowId xmlns:a16="http://schemas.microsoft.com/office/drawing/2014/main" val="10000"/>
                  </a:ext>
                </a:extLst>
              </a:tr>
              <a:tr h="2845435">
                <a:tc>
                  <a:txBody>
                    <a:bodyPr/>
                    <a:lstStyle/>
                    <a:p>
                      <a:pPr algn="ctr">
                        <a:lnSpc>
                          <a:spcPct val="300000"/>
                        </a:lnSpc>
                      </a:pPr>
                      <a:r>
                        <a:rPr lang="en-US" dirty="0">
                          <a:latin typeface="Rockwell" panose="02060603020205020403" pitchFamily="18" charset="0"/>
                        </a:rPr>
                        <a:t>4.</a:t>
                      </a:r>
                      <a:endParaRPr lang="en-IN" dirty="0">
                        <a:latin typeface="Rockwell" panose="02060603020205020403" pitchFamily="18" charset="0"/>
                      </a:endParaRPr>
                    </a:p>
                  </a:txBody>
                  <a:tcPr/>
                </a:tc>
                <a:tc>
                  <a:txBody>
                    <a:bodyPr/>
                    <a:lstStyle/>
                    <a:p>
                      <a:pPr algn="ctr">
                        <a:lnSpc>
                          <a:spcPct val="100000"/>
                        </a:lnSpc>
                      </a:pPr>
                      <a:r>
                        <a:rPr lang="en-US" sz="1800" b="0" i="0" u="none" strike="noStrike" kern="1200" dirty="0">
                          <a:solidFill>
                            <a:schemeClr val="dk1"/>
                          </a:solidFill>
                          <a:effectLst/>
                          <a:latin typeface="Rockwell" panose="02060603020205020403" pitchFamily="18" charset="0"/>
                          <a:ea typeface="+mn-ea"/>
                          <a:cs typeface="+mn-cs"/>
                        </a:rPr>
                        <a:t>IEEE 7th Annual Computing and Communication Workshop and Conference (CCWC)</a:t>
                      </a:r>
                      <a:endParaRPr lang="en-IN" dirty="0">
                        <a:latin typeface="Rockwell" panose="02060603020205020403"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0" i="0" kern="1200" dirty="0">
                          <a:solidFill>
                            <a:schemeClr val="dk1"/>
                          </a:solidFill>
                          <a:effectLst/>
                          <a:latin typeface="Rockwell" panose="02060603020205020403" pitchFamily="18" charset="0"/>
                          <a:ea typeface="+mn-ea"/>
                          <a:cs typeface="+mn-cs"/>
                        </a:rPr>
                        <a:t>Comparison of energy consumption in Wi-Fi and </a:t>
                      </a:r>
                      <a:r>
                        <a:rPr lang="en-US" sz="1800" b="0" i="0" kern="1200" dirty="0" err="1">
                          <a:solidFill>
                            <a:schemeClr val="dk1"/>
                          </a:solidFill>
                          <a:effectLst/>
                          <a:latin typeface="Rockwell" panose="02060603020205020403" pitchFamily="18" charset="0"/>
                          <a:ea typeface="+mn-ea"/>
                          <a:cs typeface="+mn-cs"/>
                        </a:rPr>
                        <a:t>bluetooth</a:t>
                      </a:r>
                      <a:r>
                        <a:rPr lang="en-US" sz="1800" b="0" i="0" kern="1200" dirty="0">
                          <a:solidFill>
                            <a:schemeClr val="dk1"/>
                          </a:solidFill>
                          <a:effectLst/>
                          <a:latin typeface="Rockwell" panose="02060603020205020403" pitchFamily="18" charset="0"/>
                          <a:ea typeface="+mn-ea"/>
                          <a:cs typeface="+mn-cs"/>
                        </a:rPr>
                        <a:t> communication in a Smart Building</a:t>
                      </a:r>
                      <a:r>
                        <a:rPr lang="en-US" dirty="0">
                          <a:latin typeface="Rockwell" panose="02060603020205020403" pitchFamily="18" charset="0"/>
                        </a:rPr>
                        <a:t>(</a:t>
                      </a:r>
                      <a:r>
                        <a:rPr lang="en-IN" sz="1800" b="0" i="0" kern="1200" dirty="0">
                          <a:solidFill>
                            <a:schemeClr val="dk1"/>
                          </a:solidFill>
                          <a:effectLst/>
                          <a:latin typeface="Rockwell" panose="02060603020205020403" pitchFamily="18" charset="0"/>
                          <a:ea typeface="+mn-ea"/>
                          <a:cs typeface="+mn-cs"/>
                        </a:rPr>
                        <a:t>2017)</a:t>
                      </a:r>
                      <a:endParaRPr lang="en-US" sz="1800" b="0" i="0" kern="1200" dirty="0">
                        <a:solidFill>
                          <a:schemeClr val="dk1"/>
                        </a:solidFill>
                        <a:effectLst/>
                        <a:latin typeface="Rockwell" panose="02060603020205020403" pitchFamily="18" charset="0"/>
                        <a:ea typeface="+mn-ea"/>
                        <a:cs typeface="+mn-cs"/>
                      </a:endParaRPr>
                    </a:p>
                    <a:p>
                      <a:endParaRPr lang="en-IN" dirty="0">
                        <a:latin typeface="Rockwell" panose="02060603020205020403" pitchFamily="18" charset="0"/>
                      </a:endParaRPr>
                    </a:p>
                  </a:txBody>
                  <a:tcPr/>
                </a:tc>
                <a:tc>
                  <a:txBody>
                    <a:bodyPr/>
                    <a:lstStyle/>
                    <a:p>
                      <a:r>
                        <a:rPr lang="en-IN" dirty="0">
                          <a:latin typeface="Rockwell" panose="02060603020205020403" pitchFamily="18" charset="0"/>
                        </a:rPr>
                        <a:t>G. D. Putra, A. R. </a:t>
                      </a:r>
                      <a:r>
                        <a:rPr lang="en-IN" dirty="0" err="1">
                          <a:latin typeface="Rockwell" panose="02060603020205020403" pitchFamily="18" charset="0"/>
                        </a:rPr>
                        <a:t>Pratama</a:t>
                      </a:r>
                      <a:r>
                        <a:rPr lang="en-IN" dirty="0">
                          <a:latin typeface="Rockwell" panose="02060603020205020403" pitchFamily="18" charset="0"/>
                        </a:rPr>
                        <a:t>, A. </a:t>
                      </a:r>
                      <a:r>
                        <a:rPr lang="en-IN" dirty="0" err="1">
                          <a:latin typeface="Rockwell" panose="02060603020205020403" pitchFamily="18" charset="0"/>
                        </a:rPr>
                        <a:t>Lazovik</a:t>
                      </a:r>
                      <a:r>
                        <a:rPr lang="en-IN" dirty="0">
                          <a:latin typeface="Rockwell" panose="02060603020205020403" pitchFamily="18" charset="0"/>
                        </a:rPr>
                        <a:t>, and M. Aiello</a:t>
                      </a:r>
                    </a:p>
                  </a:txBody>
                  <a:tcPr/>
                </a:tc>
                <a:tc>
                  <a:txBody>
                    <a:bodyPr/>
                    <a:lstStyle/>
                    <a:p>
                      <a:r>
                        <a:rPr lang="en-US" dirty="0">
                          <a:latin typeface="Rockwell" panose="02060603020205020403" pitchFamily="18" charset="0"/>
                        </a:rPr>
                        <a:t>Bluetooth is 30% more energy efficient than Wi-Fi. Interference may disturb the connection if multiple Bluetooth devices are running simultaneously</a:t>
                      </a:r>
                      <a:endParaRPr lang="en-IN" dirty="0">
                        <a:latin typeface="Rockwell" panose="02060603020205020403" pitchFamily="18" charset="0"/>
                      </a:endParaRPr>
                    </a:p>
                  </a:txBody>
                  <a:tcPr/>
                </a:tc>
                <a:extLst>
                  <a:ext uri="{0D108BD9-81ED-4DB2-BD59-A6C34878D82A}">
                    <a16:rowId xmlns:a16="http://schemas.microsoft.com/office/drawing/2014/main" val="10001"/>
                  </a:ext>
                </a:extLst>
              </a:tr>
              <a:tr h="2845435">
                <a:tc>
                  <a:txBody>
                    <a:bodyPr/>
                    <a:lstStyle/>
                    <a:p>
                      <a:pPr algn="ctr">
                        <a:lnSpc>
                          <a:spcPct val="300000"/>
                        </a:lnSpc>
                      </a:pPr>
                      <a:r>
                        <a:rPr lang="en-US" dirty="0">
                          <a:latin typeface="Rockwell" panose="02060603020205020403" pitchFamily="18" charset="0"/>
                        </a:rPr>
                        <a:t>5.</a:t>
                      </a:r>
                      <a:endParaRPr lang="en-IN" dirty="0">
                        <a:latin typeface="Rockwell" panose="02060603020205020403" pitchFamily="18" charset="0"/>
                      </a:endParaRPr>
                    </a:p>
                  </a:txBody>
                  <a:tcPr/>
                </a:tc>
                <a:tc>
                  <a:txBody>
                    <a:bodyPr/>
                    <a:lstStyle/>
                    <a:p>
                      <a:pPr algn="ctr">
                        <a:lnSpc>
                          <a:spcPct val="100000"/>
                        </a:lnSpc>
                      </a:pPr>
                      <a:r>
                        <a:rPr lang="en-US" sz="1800" b="0" i="0" u="none" strike="noStrike" kern="1200" dirty="0">
                          <a:solidFill>
                            <a:schemeClr val="dk1"/>
                          </a:solidFill>
                          <a:effectLst/>
                          <a:latin typeface="Rockwell" panose="02060603020205020403" pitchFamily="18" charset="0"/>
                          <a:ea typeface="+mn-ea"/>
                          <a:cs typeface="+mn-cs"/>
                        </a:rPr>
                        <a:t>International Conference on Soft Computing, Intelligent System and Information Technology (ICSIIT)</a:t>
                      </a:r>
                      <a:endParaRPr lang="en-IN" dirty="0">
                        <a:latin typeface="Rockwell" panose="02060603020205020403"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Rockwell" panose="02060603020205020403" pitchFamily="18" charset="0"/>
                        </a:rPr>
                        <a:t>Development of Mobile Indoor Positioning System Application Using Android and Bluetooth Low Energy with Trilateration Method (</a:t>
                      </a:r>
                      <a:r>
                        <a:rPr lang="en-IN" sz="1800" b="0" i="0" kern="1200" dirty="0">
                          <a:solidFill>
                            <a:schemeClr val="dk1"/>
                          </a:solidFill>
                          <a:effectLst/>
                          <a:latin typeface="Rockwell" panose="02060603020205020403" pitchFamily="18" charset="0"/>
                          <a:ea typeface="+mn-ea"/>
                          <a:cs typeface="+mn-cs"/>
                        </a:rPr>
                        <a:t>2017)</a:t>
                      </a:r>
                      <a:endParaRPr lang="en-US" sz="1800" b="0" i="0" kern="1200" dirty="0">
                        <a:solidFill>
                          <a:schemeClr val="dk1"/>
                        </a:solidFill>
                        <a:effectLst/>
                        <a:latin typeface="Rockwell" panose="02060603020205020403"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800" b="0" i="0" kern="1200" dirty="0">
                        <a:solidFill>
                          <a:schemeClr val="dk1"/>
                        </a:solidFill>
                        <a:effectLst/>
                        <a:latin typeface="Rockwell" panose="02060603020205020403" pitchFamily="18" charset="0"/>
                        <a:ea typeface="+mn-ea"/>
                        <a:cs typeface="+mn-cs"/>
                      </a:endParaRPr>
                    </a:p>
                    <a:p>
                      <a:endParaRPr lang="en-IN" dirty="0">
                        <a:latin typeface="Rockwell" panose="02060603020205020403"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err="1">
                          <a:latin typeface="Rockwell" panose="02060603020205020403" pitchFamily="18" charset="0"/>
                        </a:rPr>
                        <a:t>Agustinus</a:t>
                      </a:r>
                      <a:r>
                        <a:rPr lang="en-IN" dirty="0">
                          <a:latin typeface="Rockwell" panose="02060603020205020403" pitchFamily="18" charset="0"/>
                        </a:rPr>
                        <a:t> </a:t>
                      </a:r>
                      <a:r>
                        <a:rPr lang="en-IN" dirty="0" err="1">
                          <a:latin typeface="Rockwell" panose="02060603020205020403" pitchFamily="18" charset="0"/>
                        </a:rPr>
                        <a:t>Noertjahyana</a:t>
                      </a:r>
                      <a:r>
                        <a:rPr lang="en-IN" dirty="0">
                          <a:latin typeface="Rockwell" panose="02060603020205020403" pitchFamily="18" charset="0"/>
                        </a:rPr>
                        <a:t>, Ignatius Alex </a:t>
                      </a:r>
                      <a:r>
                        <a:rPr lang="en-IN" dirty="0" err="1">
                          <a:latin typeface="Rockwell" panose="02060603020205020403" pitchFamily="18" charset="0"/>
                        </a:rPr>
                        <a:t>Wijayanto</a:t>
                      </a:r>
                      <a:r>
                        <a:rPr lang="en-IN" dirty="0">
                          <a:latin typeface="Rockwell" panose="02060603020205020403" pitchFamily="18" charset="0"/>
                        </a:rPr>
                        <a:t>, Justinus </a:t>
                      </a:r>
                      <a:r>
                        <a:rPr lang="en-IN" dirty="0" err="1">
                          <a:latin typeface="Rockwell" panose="02060603020205020403" pitchFamily="18" charset="0"/>
                        </a:rPr>
                        <a:t>Andjarwirawan</a:t>
                      </a:r>
                      <a:r>
                        <a:rPr lang="en-IN" dirty="0">
                          <a:latin typeface="Rockwell" panose="02060603020205020403" pitchFamily="18" charset="0"/>
                        </a:rPr>
                        <a:t> </a:t>
                      </a:r>
                    </a:p>
                  </a:txBody>
                  <a:tcPr/>
                </a:tc>
                <a:tc>
                  <a:txBody>
                    <a:bodyPr/>
                    <a:lstStyle/>
                    <a:p>
                      <a:r>
                        <a:rPr lang="en-US" dirty="0">
                          <a:latin typeface="Rockwell" panose="02060603020205020403" pitchFamily="18" charset="0"/>
                        </a:rPr>
                        <a:t>Location is calculated by trilateration method. Therefore hidden node problem may occur.</a:t>
                      </a:r>
                      <a:endParaRPr lang="en-IN" dirty="0">
                        <a:latin typeface="Rockwell" panose="02060603020205020403" pitchFamily="18" charset="0"/>
                      </a:endParaRPr>
                    </a:p>
                  </a:txBody>
                  <a:tcPr/>
                </a:tc>
                <a:extLst>
                  <a:ext uri="{0D108BD9-81ED-4DB2-BD59-A6C34878D82A}">
                    <a16:rowId xmlns:a16="http://schemas.microsoft.com/office/drawing/2014/main" val="10002"/>
                  </a:ext>
                </a:extLst>
              </a:tr>
            </a:tbl>
          </a:graphicData>
        </a:graphic>
      </p:graphicFrame>
      <p:sp>
        <p:nvSpPr>
          <p:cNvPr id="3" name="Footer Placeholder 2">
            <a:extLst>
              <a:ext uri="{FF2B5EF4-FFF2-40B4-BE49-F238E27FC236}">
                <a16:creationId xmlns:a16="http://schemas.microsoft.com/office/drawing/2014/main" id="{76E4CBCF-9CB4-4892-87D0-1AD6B4D96892}"/>
              </a:ext>
            </a:extLst>
          </p:cNvPr>
          <p:cNvSpPr>
            <a:spLocks noGrp="1"/>
          </p:cNvSpPr>
          <p:nvPr>
            <p:ph type="ftr" sz="quarter" idx="11"/>
          </p:nvPr>
        </p:nvSpPr>
        <p:spPr>
          <a:xfrm>
            <a:off x="3568823" y="6351905"/>
            <a:ext cx="4457577" cy="476250"/>
          </a:xfrm>
        </p:spPr>
        <p:txBody>
          <a:bodyPr/>
          <a:lstStyle/>
          <a:p>
            <a:r>
              <a:rPr lang="en-US"/>
              <a:t>Project viva-voce, Department of ECE, PSGiTech</a:t>
            </a:r>
            <a:endParaRPr lang="en-US" dirty="0"/>
          </a:p>
        </p:txBody>
      </p:sp>
      <p:sp>
        <p:nvSpPr>
          <p:cNvPr id="7" name="Slide Number Placeholder 6">
            <a:extLst>
              <a:ext uri="{FF2B5EF4-FFF2-40B4-BE49-F238E27FC236}">
                <a16:creationId xmlns:a16="http://schemas.microsoft.com/office/drawing/2014/main" id="{F7B611ED-EA92-4012-9AA9-B75376545BC6}"/>
              </a:ext>
            </a:extLst>
          </p:cNvPr>
          <p:cNvSpPr>
            <a:spLocks noGrp="1"/>
          </p:cNvSpPr>
          <p:nvPr>
            <p:ph type="sldNum" sz="quarter" idx="12"/>
          </p:nvPr>
        </p:nvSpPr>
        <p:spPr/>
        <p:txBody>
          <a:bodyPr/>
          <a:lstStyle/>
          <a:p>
            <a:fld id="{9B618960-8005-486C-9A75-10CB2AAC16F9}" type="slidenum">
              <a:rPr lang="en-US" smtClean="0"/>
              <a:t>7</a:t>
            </a:fld>
            <a:endParaRPr lang="en-US"/>
          </a:p>
        </p:txBody>
      </p:sp>
      <p:sp>
        <p:nvSpPr>
          <p:cNvPr id="6" name="TextBox 5">
            <a:extLst>
              <a:ext uri="{FF2B5EF4-FFF2-40B4-BE49-F238E27FC236}">
                <a16:creationId xmlns:a16="http://schemas.microsoft.com/office/drawing/2014/main" id="{639B5496-43A9-429E-BB94-F61B6DA74B5A}"/>
              </a:ext>
            </a:extLst>
          </p:cNvPr>
          <p:cNvSpPr txBox="1"/>
          <p:nvPr/>
        </p:nvSpPr>
        <p:spPr>
          <a:xfrm>
            <a:off x="1131904" y="6385526"/>
            <a:ext cx="6098958" cy="307777"/>
          </a:xfrm>
          <a:prstGeom prst="rect">
            <a:avLst/>
          </a:prstGeom>
          <a:noFill/>
        </p:spPr>
        <p:txBody>
          <a:bodyPr wrap="square">
            <a:spAutoFit/>
          </a:bodyPr>
          <a:lstStyle/>
          <a:p>
            <a:r>
              <a:rPr lang="en-US" sz="1400" dirty="0"/>
              <a:t>05/08/2021</a:t>
            </a:r>
            <a:endParaRPr lang="en-IN"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6715"/>
            <a:ext cx="10972800" cy="582613"/>
          </a:xfrm>
        </p:spPr>
        <p:txBody>
          <a:bodyPr/>
          <a:lstStyle/>
          <a:p>
            <a:r>
              <a:rPr lang="en-US" b="1" dirty="0">
                <a:solidFill>
                  <a:srgbClr val="0070C0"/>
                </a:solidFill>
                <a:latin typeface="Rockwell" panose="02060603020205020403" pitchFamily="18" charset="0"/>
              </a:rPr>
              <a:t>PROPOSED WORK</a:t>
            </a:r>
          </a:p>
        </p:txBody>
      </p:sp>
      <p:sp>
        <p:nvSpPr>
          <p:cNvPr id="3" name="Content Placeholder 2"/>
          <p:cNvSpPr>
            <a:spLocks noGrp="1"/>
          </p:cNvSpPr>
          <p:nvPr>
            <p:ph idx="1"/>
          </p:nvPr>
        </p:nvSpPr>
        <p:spPr>
          <a:xfrm>
            <a:off x="518795" y="1159510"/>
            <a:ext cx="10972800" cy="5133975"/>
          </a:xfrm>
        </p:spPr>
        <p:txBody>
          <a:bodyPr/>
          <a:lstStyle/>
          <a:p>
            <a:pPr marL="285750" indent="-285750" algn="just">
              <a:lnSpc>
                <a:spcPct val="100000"/>
              </a:lnSpc>
              <a:buFont typeface="Arial" panose="020B0604020202020204" pitchFamily="34" charset="0"/>
              <a:buChar char="•"/>
            </a:pPr>
            <a:r>
              <a:rPr lang="en-US" sz="3200" dirty="0">
                <a:latin typeface="Rockwell" panose="02060603020205020403" pitchFamily="18" charset="0"/>
              </a:rPr>
              <a:t>In this work, BLE(Bluetooth Low Energy) Beacons are used to track location of the vehicle and send the live location of nearby available free parking slot to the driver</a:t>
            </a:r>
          </a:p>
          <a:p>
            <a:pPr marL="285750" indent="-285750" algn="just">
              <a:lnSpc>
                <a:spcPct val="100000"/>
              </a:lnSpc>
              <a:buFont typeface="Arial" panose="020B0604020202020204" pitchFamily="34" charset="0"/>
              <a:buChar char="•"/>
            </a:pPr>
            <a:r>
              <a:rPr lang="en-US" sz="3200" dirty="0">
                <a:latin typeface="Rockwell" panose="02060603020205020403" pitchFamily="18" charset="0"/>
              </a:rPr>
              <a:t>An IOT server stores the information of available spots and the android mobile application shows the live location of available free slot</a:t>
            </a:r>
          </a:p>
          <a:p>
            <a:pPr marL="285750" indent="-285750" algn="just">
              <a:lnSpc>
                <a:spcPct val="100000"/>
              </a:lnSpc>
              <a:buFont typeface="Arial" panose="020B0604020202020204" pitchFamily="34" charset="0"/>
              <a:buChar char="•"/>
            </a:pPr>
            <a:r>
              <a:rPr lang="en-US" sz="3200" dirty="0">
                <a:latin typeface="Rockwell" panose="02060603020205020403" pitchFamily="18" charset="0"/>
              </a:rPr>
              <a:t>In this system only 4 BLE beacons are required to provide the live location of the driver.</a:t>
            </a:r>
          </a:p>
          <a:p>
            <a:endParaRPr lang="en-US" dirty="0">
              <a:solidFill>
                <a:schemeClr val="tx1"/>
              </a:solidFill>
              <a:latin typeface="Rockwell" panose="02060603020205020403" pitchFamily="18" charset="0"/>
            </a:endParaRPr>
          </a:p>
        </p:txBody>
      </p:sp>
      <p:sp>
        <p:nvSpPr>
          <p:cNvPr id="5" name="Footer Placeholder 4">
            <a:extLst>
              <a:ext uri="{FF2B5EF4-FFF2-40B4-BE49-F238E27FC236}">
                <a16:creationId xmlns:a16="http://schemas.microsoft.com/office/drawing/2014/main" id="{892C9A0F-187D-4EF8-BD36-AFAD76CE7E51}"/>
              </a:ext>
            </a:extLst>
          </p:cNvPr>
          <p:cNvSpPr>
            <a:spLocks noGrp="1"/>
          </p:cNvSpPr>
          <p:nvPr>
            <p:ph type="ftr" sz="quarter" idx="11"/>
          </p:nvPr>
        </p:nvSpPr>
        <p:spPr>
          <a:xfrm>
            <a:off x="3595456" y="6356411"/>
            <a:ext cx="4430944" cy="365063"/>
          </a:xfrm>
        </p:spPr>
        <p:txBody>
          <a:bodyPr/>
          <a:lstStyle/>
          <a:p>
            <a:r>
              <a:rPr lang="en-US"/>
              <a:t>Project viva-voce, Department of ECE, PSGiTech</a:t>
            </a:r>
            <a:endParaRPr lang="en-US" dirty="0"/>
          </a:p>
        </p:txBody>
      </p:sp>
      <p:sp>
        <p:nvSpPr>
          <p:cNvPr id="8" name="Slide Number Placeholder 7">
            <a:extLst>
              <a:ext uri="{FF2B5EF4-FFF2-40B4-BE49-F238E27FC236}">
                <a16:creationId xmlns:a16="http://schemas.microsoft.com/office/drawing/2014/main" id="{A9D7BB39-50AB-4CC1-81B4-84B6C0CD7890}"/>
              </a:ext>
            </a:extLst>
          </p:cNvPr>
          <p:cNvSpPr>
            <a:spLocks noGrp="1"/>
          </p:cNvSpPr>
          <p:nvPr>
            <p:ph type="sldNum" sz="quarter" idx="12"/>
          </p:nvPr>
        </p:nvSpPr>
        <p:spPr/>
        <p:txBody>
          <a:bodyPr/>
          <a:lstStyle/>
          <a:p>
            <a:fld id="{9B618960-8005-486C-9A75-10CB2AAC16F9}" type="slidenum">
              <a:rPr lang="en-US" smtClean="0"/>
              <a:t>8</a:t>
            </a:fld>
            <a:endParaRPr lang="en-US"/>
          </a:p>
        </p:txBody>
      </p:sp>
      <p:sp>
        <p:nvSpPr>
          <p:cNvPr id="7" name="TextBox 6">
            <a:extLst>
              <a:ext uri="{FF2B5EF4-FFF2-40B4-BE49-F238E27FC236}">
                <a16:creationId xmlns:a16="http://schemas.microsoft.com/office/drawing/2014/main" id="{36DCF831-5F4D-4AE9-862F-5F8CD00BA88A}"/>
              </a:ext>
            </a:extLst>
          </p:cNvPr>
          <p:cNvSpPr txBox="1"/>
          <p:nvPr/>
        </p:nvSpPr>
        <p:spPr>
          <a:xfrm>
            <a:off x="883328" y="6353591"/>
            <a:ext cx="6098958" cy="307777"/>
          </a:xfrm>
          <a:prstGeom prst="rect">
            <a:avLst/>
          </a:prstGeom>
          <a:noFill/>
        </p:spPr>
        <p:txBody>
          <a:bodyPr wrap="square">
            <a:spAutoFit/>
          </a:bodyPr>
          <a:lstStyle/>
          <a:p>
            <a:r>
              <a:rPr lang="en-US" sz="1400" dirty="0"/>
              <a:t>05/08/2021</a:t>
            </a:r>
            <a:endParaRPr lang="en-IN"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latin typeface="Rockwell" panose="02060603020205020403" pitchFamily="18" charset="0"/>
              </a:rPr>
              <a:t>PROCESS FLOW</a:t>
            </a:r>
          </a:p>
        </p:txBody>
      </p:sp>
      <p:pic>
        <p:nvPicPr>
          <p:cNvPr id="14" name="Content Placeholder 1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88995" y="636270"/>
            <a:ext cx="5654040" cy="6085205"/>
          </a:xfrm>
          <a:prstGeom prst="rect">
            <a:avLst/>
          </a:prstGeom>
        </p:spPr>
      </p:pic>
      <p:sp>
        <p:nvSpPr>
          <p:cNvPr id="4" name="Footer Placeholder 3">
            <a:extLst>
              <a:ext uri="{FF2B5EF4-FFF2-40B4-BE49-F238E27FC236}">
                <a16:creationId xmlns:a16="http://schemas.microsoft.com/office/drawing/2014/main" id="{D0F96F8B-2784-4510-85BD-827981E2F5DD}"/>
              </a:ext>
            </a:extLst>
          </p:cNvPr>
          <p:cNvSpPr>
            <a:spLocks noGrp="1"/>
          </p:cNvSpPr>
          <p:nvPr>
            <p:ph type="ftr" sz="quarter" idx="11"/>
          </p:nvPr>
        </p:nvSpPr>
        <p:spPr>
          <a:xfrm>
            <a:off x="3080551" y="6445187"/>
            <a:ext cx="4945849" cy="276287"/>
          </a:xfrm>
        </p:spPr>
        <p:txBody>
          <a:bodyPr/>
          <a:lstStyle/>
          <a:p>
            <a:r>
              <a:rPr lang="en-US"/>
              <a:t>Project viva-voce, Department of ECE, PSGiTech</a:t>
            </a:r>
            <a:endParaRPr lang="en-US" dirty="0"/>
          </a:p>
        </p:txBody>
      </p:sp>
      <p:sp>
        <p:nvSpPr>
          <p:cNvPr id="7" name="Slide Number Placeholder 6">
            <a:extLst>
              <a:ext uri="{FF2B5EF4-FFF2-40B4-BE49-F238E27FC236}">
                <a16:creationId xmlns:a16="http://schemas.microsoft.com/office/drawing/2014/main" id="{B450D866-4CFE-4347-A446-6A77E25040A5}"/>
              </a:ext>
            </a:extLst>
          </p:cNvPr>
          <p:cNvSpPr>
            <a:spLocks noGrp="1"/>
          </p:cNvSpPr>
          <p:nvPr>
            <p:ph type="sldNum" sz="quarter" idx="12"/>
          </p:nvPr>
        </p:nvSpPr>
        <p:spPr/>
        <p:txBody>
          <a:bodyPr/>
          <a:lstStyle/>
          <a:p>
            <a:fld id="{9B618960-8005-486C-9A75-10CB2AAC16F9}" type="slidenum">
              <a:rPr lang="en-US" smtClean="0"/>
              <a:t>9</a:t>
            </a:fld>
            <a:endParaRPr lang="en-US"/>
          </a:p>
        </p:txBody>
      </p:sp>
      <p:sp>
        <p:nvSpPr>
          <p:cNvPr id="8" name="TextBox 7">
            <a:extLst>
              <a:ext uri="{FF2B5EF4-FFF2-40B4-BE49-F238E27FC236}">
                <a16:creationId xmlns:a16="http://schemas.microsoft.com/office/drawing/2014/main" id="{E9F8D2CF-C639-4AB1-A8BD-8B3866D52626}"/>
              </a:ext>
            </a:extLst>
          </p:cNvPr>
          <p:cNvSpPr txBox="1"/>
          <p:nvPr/>
        </p:nvSpPr>
        <p:spPr>
          <a:xfrm>
            <a:off x="802615" y="6413697"/>
            <a:ext cx="6098958" cy="307777"/>
          </a:xfrm>
          <a:prstGeom prst="rect">
            <a:avLst/>
          </a:prstGeom>
          <a:noFill/>
        </p:spPr>
        <p:txBody>
          <a:bodyPr wrap="square">
            <a:spAutoFit/>
          </a:bodyPr>
          <a:lstStyle/>
          <a:p>
            <a:r>
              <a:rPr lang="en-US" sz="1400" dirty="0"/>
              <a:t>05/08/2021</a:t>
            </a:r>
            <a:endParaRPr lang="en-IN" sz="1400" dirty="0"/>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TotalTime>
  <Words>1373</Words>
  <Application>Microsoft Office PowerPoint</Application>
  <PresentationFormat>Widescreen</PresentationFormat>
  <Paragraphs>179</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SimSun</vt:lpstr>
      <vt:lpstr>Arial</vt:lpstr>
      <vt:lpstr>Calibri</vt:lpstr>
      <vt:lpstr>Rockwell</vt:lpstr>
      <vt:lpstr>Times New Roman</vt:lpstr>
      <vt:lpstr>Gear Drives</vt:lpstr>
      <vt:lpstr>PSG Institute Of Technology and Applied Research </vt:lpstr>
      <vt:lpstr>PowerPoint Presentation</vt:lpstr>
      <vt:lpstr>OVERVIEW</vt:lpstr>
      <vt:lpstr>ABSTRACT</vt:lpstr>
      <vt:lpstr> MOTIVATION </vt:lpstr>
      <vt:lpstr>  LITERATURE SURVEY </vt:lpstr>
      <vt:lpstr>PowerPoint Presentation</vt:lpstr>
      <vt:lpstr>PROPOSED WORK</vt:lpstr>
      <vt:lpstr>PROCESS FLOW</vt:lpstr>
      <vt:lpstr> WORK DONE</vt:lpstr>
      <vt:lpstr>PowerPoint Presentation</vt:lpstr>
      <vt:lpstr>PowerPoint Presentation</vt:lpstr>
      <vt:lpstr>PowerPoint Presentation</vt:lpstr>
      <vt:lpstr>PowerPoint Presentation</vt:lpstr>
      <vt:lpstr>PowerPoint Presentation</vt:lpstr>
      <vt:lpstr>                                     </vt:lpstr>
      <vt:lpstr>FUTURE WORK</vt:lpstr>
      <vt:lpstr>REFERENCES</vt:lpstr>
      <vt:lpstr>PUBLICATION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PSG Institute Of Technology and Applied Research</dc:title>
  <dc:creator>Manoj</dc:creator>
  <cp:lastModifiedBy>Manoj kumar</cp:lastModifiedBy>
  <cp:revision>26</cp:revision>
  <dcterms:created xsi:type="dcterms:W3CDTF">2021-03-11T16:07:00Z</dcterms:created>
  <dcterms:modified xsi:type="dcterms:W3CDTF">2021-08-04T16:51:37Z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1033-11.2.0.10017</vt:lpwstr>
  </property>
</Properties>
</file>