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74">
          <p15:clr>
            <a:srgbClr val="A4A3A4"/>
          </p15:clr>
        </p15:guide>
        <p15:guide id="2" pos="2160">
          <p15:clr>
            <a:srgbClr val="A4A3A4"/>
          </p15:clr>
        </p15:guide>
      </p15:sldGuideLst>
    </p:ext>
    <p:ext uri="GoogleSlidesCustomDataVersion2">
      <go:slidesCustomData xmlns:go="http://customooxmlschemas.google.com/" r:id="rId22" roundtripDataSignature="AMtx7mhp+bod73UIs4JSIHkKfQA1QWQ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74"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aca0eff5a_1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aca0eff5a_1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4"/>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6"/>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7"/>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8"/>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49" name="Shape 49"/>
        <p:cNvGrpSpPr/>
        <p:nvPr/>
      </p:nvGrpSpPr>
      <p:grpSpPr>
        <a:xfrm>
          <a:off x="0" y="0"/>
          <a:ext cx="0" cy="0"/>
          <a:chOff x="0" y="0"/>
          <a:chExt cx="0" cy="0"/>
        </a:xfrm>
      </p:grpSpPr>
      <p:sp>
        <p:nvSpPr>
          <p:cNvPr id="50" name="Google Shape;50;p19"/>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9"/>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a:lvl1pPr>
            <a:lvl2pPr indent="0" lvl="1" marL="114300">
              <a:lnSpc>
                <a:spcPct val="100000"/>
              </a:lnSpc>
              <a:spcBef>
                <a:spcPts val="0"/>
              </a:spcBef>
              <a:buNone/>
              <a:defRPr/>
            </a:lvl2pPr>
            <a:lvl3pPr indent="0" lvl="2" marL="114300">
              <a:lnSpc>
                <a:spcPct val="100000"/>
              </a:lnSpc>
              <a:spcBef>
                <a:spcPts val="0"/>
              </a:spcBef>
              <a:buNone/>
              <a:defRPr/>
            </a:lvl3pPr>
            <a:lvl4pPr indent="0" lvl="3" marL="114300">
              <a:lnSpc>
                <a:spcPct val="100000"/>
              </a:lnSpc>
              <a:spcBef>
                <a:spcPts val="0"/>
              </a:spcBef>
              <a:buNone/>
              <a:defRPr/>
            </a:lvl4pPr>
            <a:lvl5pPr indent="0" lvl="4" marL="114300">
              <a:lnSpc>
                <a:spcPct val="100000"/>
              </a:lnSpc>
              <a:spcBef>
                <a:spcPts val="0"/>
              </a:spcBef>
              <a:buNone/>
              <a:defRPr/>
            </a:lvl5pPr>
            <a:lvl6pPr indent="0" lvl="5" marL="114300">
              <a:lnSpc>
                <a:spcPct val="100000"/>
              </a:lnSpc>
              <a:spcBef>
                <a:spcPts val="0"/>
              </a:spcBef>
              <a:buNone/>
              <a:defRPr/>
            </a:lvl6pPr>
            <a:lvl7pPr indent="0" lvl="6" marL="114300">
              <a:lnSpc>
                <a:spcPct val="100000"/>
              </a:lnSpc>
              <a:spcBef>
                <a:spcPts val="0"/>
              </a:spcBef>
              <a:buNone/>
              <a:defRPr/>
            </a:lvl7pPr>
            <a:lvl8pPr indent="0" lvl="7" marL="114300">
              <a:lnSpc>
                <a:spcPct val="100000"/>
              </a:lnSpc>
              <a:spcBef>
                <a:spcPts val="0"/>
              </a:spcBef>
              <a:buNone/>
              <a:defRPr/>
            </a:lvl8pPr>
            <a:lvl9pPr indent="0" lvl="8" marL="114300">
              <a:lnSpc>
                <a:spcPct val="100000"/>
              </a:lnSpc>
              <a:spcBef>
                <a:spcPts val="0"/>
              </a:spcBef>
              <a:buNone/>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hyperlink" Target="http://ab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grpSp>
        <p:nvGrpSpPr>
          <p:cNvPr id="59" name="Google Shape;59;p1"/>
          <p:cNvGrpSpPr/>
          <p:nvPr/>
        </p:nvGrpSpPr>
        <p:grpSpPr>
          <a:xfrm>
            <a:off x="742950" y="1104900"/>
            <a:ext cx="1743075" cy="1333500"/>
            <a:chOff x="742950" y="1104900"/>
            <a:chExt cx="1743075" cy="1333500"/>
          </a:xfrm>
        </p:grpSpPr>
        <p:sp>
          <p:nvSpPr>
            <p:cNvPr id="60" name="Google Shape;6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1" name="Google Shape;6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2" name="Google Shape;62;p1"/>
          <p:cNvSpPr/>
          <p:nvPr/>
        </p:nvSpPr>
        <p:spPr>
          <a:xfrm>
            <a:off x="3429000" y="609600"/>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3" name="Google Shape;63;p1"/>
          <p:cNvSpPr txBox="1"/>
          <p:nvPr/>
        </p:nvSpPr>
        <p:spPr>
          <a:xfrm>
            <a:off x="246380" y="2067560"/>
            <a:ext cx="11012100" cy="30555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t/>
            </a:r>
            <a:endParaRPr sz="3200">
              <a:latin typeface="Trebuchet MS"/>
              <a:ea typeface="Trebuchet MS"/>
              <a:cs typeface="Trebuchet MS"/>
              <a:sym typeface="Trebuchet MS"/>
            </a:endParaRPr>
          </a:p>
          <a:p>
            <a:pPr indent="0" lvl="0" marL="12700" rtl="0" algn="l">
              <a:lnSpc>
                <a:spcPct val="100000"/>
              </a:lnSpc>
              <a:spcBef>
                <a:spcPts val="130"/>
              </a:spcBef>
              <a:spcAft>
                <a:spcPts val="0"/>
              </a:spcAft>
              <a:buNone/>
            </a:pPr>
            <a:r>
              <a:t/>
            </a:r>
            <a:endParaRPr sz="3200">
              <a:latin typeface="Trebuchet MS"/>
              <a:ea typeface="Trebuchet MS"/>
              <a:cs typeface="Trebuchet MS"/>
              <a:sym typeface="Trebuchet MS"/>
            </a:endParaRPr>
          </a:p>
          <a:p>
            <a:pPr indent="0" lvl="0" marL="12700" rtl="0" algn="l">
              <a:lnSpc>
                <a:spcPct val="100000"/>
              </a:lnSpc>
              <a:spcBef>
                <a:spcPts val="130"/>
              </a:spcBef>
              <a:spcAft>
                <a:spcPts val="0"/>
              </a:spcAft>
              <a:buNone/>
            </a:pPr>
            <a:r>
              <a:rPr lang="en-IN" sz="3200">
                <a:latin typeface="Trebuchet MS"/>
                <a:ea typeface="Trebuchet MS"/>
                <a:cs typeface="Trebuchet MS"/>
                <a:sym typeface="Trebuchet MS"/>
              </a:rPr>
              <a:t>NAME:MANOJ KUMAR K</a:t>
            </a:r>
            <a:endParaRPr sz="3200">
              <a:latin typeface="Trebuchet MS"/>
              <a:ea typeface="Trebuchet MS"/>
              <a:cs typeface="Trebuchet MS"/>
              <a:sym typeface="Trebuchet MS"/>
            </a:endParaRPr>
          </a:p>
          <a:p>
            <a:pPr indent="0" lvl="0" marL="12700" rtl="0" algn="l">
              <a:lnSpc>
                <a:spcPct val="100000"/>
              </a:lnSpc>
              <a:spcBef>
                <a:spcPts val="130"/>
              </a:spcBef>
              <a:spcAft>
                <a:spcPts val="0"/>
              </a:spcAft>
              <a:buNone/>
            </a:pPr>
            <a:r>
              <a:rPr lang="en-IN" sz="3200">
                <a:latin typeface="Trebuchet MS"/>
                <a:ea typeface="Trebuchet MS"/>
                <a:cs typeface="Trebuchet MS"/>
                <a:sym typeface="Trebuchet MS"/>
              </a:rPr>
              <a:t>REG NO:711721243058</a:t>
            </a:r>
            <a:endParaRPr sz="3200">
              <a:latin typeface="Trebuchet MS"/>
              <a:ea typeface="Trebuchet MS"/>
              <a:cs typeface="Trebuchet MS"/>
              <a:sym typeface="Trebuchet MS"/>
            </a:endParaRPr>
          </a:p>
          <a:p>
            <a:pPr indent="0" lvl="0" marL="12700" rtl="0" algn="l">
              <a:lnSpc>
                <a:spcPct val="100000"/>
              </a:lnSpc>
              <a:spcBef>
                <a:spcPts val="130"/>
              </a:spcBef>
              <a:spcAft>
                <a:spcPts val="0"/>
              </a:spcAft>
              <a:buNone/>
            </a:pPr>
            <a:r>
              <a:rPr lang="en-IN" sz="3200">
                <a:latin typeface="Trebuchet MS"/>
                <a:ea typeface="Trebuchet MS"/>
                <a:cs typeface="Trebuchet MS"/>
                <a:sym typeface="Trebuchet MS"/>
              </a:rPr>
              <a:t>DEPARTMENT:B.TECH Artifical Intelligence And DataScience</a:t>
            </a:r>
            <a:endParaRPr sz="3200">
              <a:latin typeface="Trebuchet MS"/>
              <a:ea typeface="Trebuchet MS"/>
              <a:cs typeface="Trebuchet MS"/>
              <a:sym typeface="Trebuchet MS"/>
            </a:endParaRPr>
          </a:p>
          <a:p>
            <a:pPr indent="0" lvl="0" marL="12700" rtl="0" algn="l">
              <a:lnSpc>
                <a:spcPct val="100000"/>
              </a:lnSpc>
              <a:spcBef>
                <a:spcPts val="130"/>
              </a:spcBef>
              <a:spcAft>
                <a:spcPts val="0"/>
              </a:spcAft>
              <a:buNone/>
            </a:pPr>
            <a:r>
              <a:t/>
            </a:r>
            <a:endParaRPr sz="3200">
              <a:latin typeface="Trebuchet MS"/>
              <a:ea typeface="Trebuchet MS"/>
              <a:cs typeface="Trebuchet MS"/>
              <a:sym typeface="Trebuchet MS"/>
            </a:endParaRPr>
          </a:p>
        </p:txBody>
      </p:sp>
      <p:pic>
        <p:nvPicPr>
          <p:cNvPr id="64" name="Google Shape;64;p1"/>
          <p:cNvPicPr preferRelativeResize="0"/>
          <p:nvPr/>
        </p:nvPicPr>
        <p:blipFill rotWithShape="1">
          <a:blip r:embed="rId3">
            <a:alphaModFix/>
          </a:blip>
          <a:srcRect b="0" l="0" r="0" t="0"/>
          <a:stretch/>
        </p:blipFill>
        <p:spPr>
          <a:xfrm>
            <a:off x="2133600" y="5867400"/>
            <a:ext cx="2143125" cy="200025"/>
          </a:xfrm>
          <a:prstGeom prst="rect">
            <a:avLst/>
          </a:prstGeom>
          <a:noFill/>
          <a:ln>
            <a:noFill/>
          </a:ln>
        </p:spPr>
      </p:pic>
      <p:sp>
        <p:nvSpPr>
          <p:cNvPr id="65" name="Google Shape;65;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6" name="Google Shape;66;p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ph type="title"/>
          </p:nvPr>
        </p:nvSpPr>
        <p:spPr>
          <a:xfrm>
            <a:off x="558175" y="385535"/>
            <a:ext cx="9764400" cy="677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4400"/>
              <a:t>OUTPUT</a:t>
            </a:r>
            <a:endParaRPr sz="5200"/>
          </a:p>
        </p:txBody>
      </p:sp>
      <p:pic>
        <p:nvPicPr>
          <p:cNvPr id="194" name="Google Shape;194;p11"/>
          <p:cNvPicPr preferRelativeResize="0"/>
          <p:nvPr/>
        </p:nvPicPr>
        <p:blipFill>
          <a:blip r:embed="rId3">
            <a:alphaModFix/>
          </a:blip>
          <a:stretch>
            <a:fillRect/>
          </a:stretch>
        </p:blipFill>
        <p:spPr>
          <a:xfrm>
            <a:off x="1264300" y="1215325"/>
            <a:ext cx="9366325" cy="498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00" name="Google Shape;200;p12"/>
          <p:cNvSpPr/>
          <p:nvPr/>
        </p:nvSpPr>
        <p:spPr>
          <a:xfrm>
            <a:off x="6696075" y="1695450"/>
            <a:ext cx="247015" cy="229235"/>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1" name="Google Shape;20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02" name="Google Shape;202;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3" name="Google Shape;203;p12"/>
          <p:cNvSpPr txBox="1"/>
          <p:nvPr>
            <p:ph type="title"/>
          </p:nvPr>
        </p:nvSpPr>
        <p:spPr>
          <a:xfrm>
            <a:off x="558175" y="385476"/>
            <a:ext cx="9764400" cy="5523900"/>
          </a:xfrm>
          <a:prstGeom prst="rect">
            <a:avLst/>
          </a:prstGeom>
          <a:noFill/>
          <a:ln>
            <a:noFill/>
          </a:ln>
        </p:spPr>
        <p:txBody>
          <a:bodyPr anchorCtr="0" anchor="t" bIns="0" lIns="0" spcFirstLastPara="1" rIns="0" wrap="square" tIns="13325">
            <a:spAutoFit/>
          </a:bodyPr>
          <a:lstStyle/>
          <a:p>
            <a:pPr indent="0" lvl="0" marL="0" rtl="0" algn="l">
              <a:lnSpc>
                <a:spcPct val="100000"/>
              </a:lnSpc>
              <a:spcBef>
                <a:spcPts val="0"/>
              </a:spcBef>
              <a:spcAft>
                <a:spcPts val="0"/>
              </a:spcAft>
              <a:buNone/>
            </a:pPr>
            <a:r>
              <a:rPr lang="en-IN"/>
              <a:t>RESULTS</a:t>
            </a:r>
            <a:endParaRPr/>
          </a:p>
          <a:p>
            <a:pPr indent="0" lvl="0" marL="0" rtl="0" algn="l">
              <a:spcBef>
                <a:spcPts val="0"/>
              </a:spcBef>
              <a:spcAft>
                <a:spcPts val="0"/>
              </a:spcAft>
              <a:buClr>
                <a:schemeClr val="dk1"/>
              </a:buClr>
              <a:buSzPts val="1100"/>
              <a:buFont typeface="Arial"/>
              <a:buNone/>
            </a:pPr>
            <a:r>
              <a:rPr b="0" lang="en-IN" sz="2500"/>
              <a:t>Upon completion of the project, we will evaluate the performance of our face mace detection system based on several criteria:</a:t>
            </a:r>
            <a:endParaRPr b="0" sz="2500"/>
          </a:p>
          <a:p>
            <a:pPr indent="0" lvl="0" marL="0" rtl="0" algn="l">
              <a:spcBef>
                <a:spcPts val="0"/>
              </a:spcBef>
              <a:spcAft>
                <a:spcPts val="0"/>
              </a:spcAft>
              <a:buClr>
                <a:schemeClr val="dk1"/>
              </a:buClr>
              <a:buSzPts val="1100"/>
              <a:buFont typeface="Arial"/>
              <a:buNone/>
            </a:pPr>
            <a:r>
              <a:t/>
            </a:r>
            <a:endParaRPr b="0" sz="2500"/>
          </a:p>
          <a:p>
            <a:pPr indent="-387350" lvl="0" marL="457200" rtl="0" algn="l">
              <a:spcBef>
                <a:spcPts val="0"/>
              </a:spcBef>
              <a:spcAft>
                <a:spcPts val="0"/>
              </a:spcAft>
              <a:buSzPts val="2500"/>
              <a:buAutoNum type="arabicPeriod"/>
            </a:pPr>
            <a:r>
              <a:rPr b="0" lang="en-IN" sz="2500"/>
              <a:t>Detection accuracy: Measuring the system's ability to correctly identify individuals carrying mace or pepper spray.</a:t>
            </a:r>
            <a:endParaRPr b="0" sz="2500"/>
          </a:p>
          <a:p>
            <a:pPr indent="-387350" lvl="0" marL="457200" rtl="0" algn="l">
              <a:spcBef>
                <a:spcPts val="0"/>
              </a:spcBef>
              <a:spcAft>
                <a:spcPts val="0"/>
              </a:spcAft>
              <a:buSzPts val="2500"/>
              <a:buAutoNum type="arabicPeriod"/>
            </a:pPr>
            <a:r>
              <a:rPr b="0" lang="en-IN" sz="2500"/>
              <a:t>False positive rate: Assessing the frequency of erroneous alerts triggered by non-threatening objects or activities.</a:t>
            </a:r>
            <a:endParaRPr b="0" sz="2500"/>
          </a:p>
          <a:p>
            <a:pPr indent="-387350" lvl="0" marL="457200" rtl="0" algn="l">
              <a:spcBef>
                <a:spcPts val="0"/>
              </a:spcBef>
              <a:spcAft>
                <a:spcPts val="0"/>
              </a:spcAft>
              <a:buSzPts val="2500"/>
              <a:buAutoNum type="arabicPeriod"/>
            </a:pPr>
            <a:r>
              <a:rPr b="0" lang="en-IN" sz="2500"/>
              <a:t>Response time: Evaluating the speed at which security personnel can react to detected threats and initiate appropriate measures.</a:t>
            </a:r>
            <a:endParaRPr b="0" sz="2500"/>
          </a:p>
          <a:p>
            <a:pPr indent="-387350" lvl="0" marL="457200" rtl="0" algn="l">
              <a:spcBef>
                <a:spcPts val="0"/>
              </a:spcBef>
              <a:spcAft>
                <a:spcPts val="0"/>
              </a:spcAft>
              <a:buSzPts val="2500"/>
              <a:buAutoNum type="arabicPeriod"/>
            </a:pPr>
            <a:r>
              <a:rPr b="0" lang="en-IN" sz="2500"/>
              <a:t>User feedback: Soliciting feedback from end users to gauge the system's usability, reliability, and overall effectiveness.</a:t>
            </a:r>
            <a:endParaRPr b="0" sz="2500"/>
          </a:p>
          <a:p>
            <a:pPr indent="0" lvl="0" marL="0" rtl="0" algn="l">
              <a:lnSpc>
                <a:spcPct val="100000"/>
              </a:lnSpc>
              <a:spcBef>
                <a:spcPts val="0"/>
              </a:spcBef>
              <a:spcAft>
                <a:spcPts val="0"/>
              </a:spcAft>
              <a:buNone/>
            </a:pPr>
            <a:r>
              <a:t/>
            </a:r>
            <a:endParaRPr sz="3500"/>
          </a:p>
        </p:txBody>
      </p:sp>
      <p:sp>
        <p:nvSpPr>
          <p:cNvPr id="204" name="Google Shape;204;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205" name="Google Shape;205;p12"/>
          <p:cNvSpPr txBox="1"/>
          <p:nvPr/>
        </p:nvSpPr>
        <p:spPr>
          <a:xfrm>
            <a:off x="683259" y="6111875"/>
            <a:ext cx="1230630" cy="3352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2000" u="sng">
                <a:solidFill>
                  <a:srgbClr val="006FC0"/>
                </a:solidFill>
                <a:latin typeface="Trebuchet MS"/>
                <a:ea typeface="Trebuchet MS"/>
                <a:cs typeface="Trebuchet MS"/>
                <a:sym typeface="Trebuchet MS"/>
                <a:hlinkClick r:id="rId4">
                  <a:extLst>
                    <a:ext uri="{A12FA001-AC4F-418D-AE19-62706E023703}">
                      <ahyp:hlinkClr val="tx"/>
                    </a:ext>
                  </a:extLst>
                </a:hlinkClick>
              </a:rPr>
              <a:t>Demo Link</a:t>
            </a:r>
            <a:endParaRPr sz="20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caca0eff5a_1_0"/>
          <p:cNvSpPr txBox="1"/>
          <p:nvPr>
            <p:ph type="title"/>
          </p:nvPr>
        </p:nvSpPr>
        <p:spPr>
          <a:xfrm>
            <a:off x="558165" y="385444"/>
            <a:ext cx="9764400" cy="7573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IN"/>
              <a:t>CONCLUSION</a:t>
            </a:r>
            <a:endParaRPr/>
          </a:p>
          <a:p>
            <a:pPr indent="0" lvl="0" marL="0" rtl="0" algn="l">
              <a:spcBef>
                <a:spcPts val="0"/>
              </a:spcBef>
              <a:spcAft>
                <a:spcPts val="0"/>
              </a:spcAft>
              <a:buNone/>
            </a:pPr>
            <a:r>
              <a:rPr lang="en-IN"/>
              <a:t>								</a:t>
            </a:r>
            <a:r>
              <a:rPr b="0" lang="en-IN" sz="3000"/>
              <a:t>In conclusion, the development of a face mace detection system represents a significant advancement in enhancing public safety and security measures. By leveraging cutting-edge technology and machine learning algorithms, we can detect potential threats more efficiently and effectively, thereby reducing the risk of harm in public spaces. Our solution offers a proactive approach to security, empowering security personnel to respond swiftly to emerging threats and safeguarding the well-being of individuals in various environments.</a:t>
            </a:r>
            <a:endParaRPr b="0" sz="3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 name="Google Shape;86;p2"/>
          <p:cNvSpPr txBox="1"/>
          <p:nvPr>
            <p:ph type="title"/>
          </p:nvPr>
        </p:nvSpPr>
        <p:spPr>
          <a:xfrm>
            <a:off x="558165" y="385444"/>
            <a:ext cx="9764400" cy="63990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IN" sz="4250"/>
              <a:t>PROJECT TITLE</a:t>
            </a:r>
            <a:br>
              <a:rPr lang="en-IN" sz="4250"/>
            </a:br>
            <a:r>
              <a:rPr lang="en-IN" sz="4250"/>
              <a:t>   </a:t>
            </a:r>
            <a:br>
              <a:rPr lang="en-IN" sz="4250"/>
            </a:br>
            <a:br>
              <a:rPr lang="en-IN" sz="4250"/>
            </a:br>
            <a:r>
              <a:rPr lang="en-IN" sz="4250"/>
              <a:t>       </a:t>
            </a:r>
            <a:r>
              <a:rPr lang="en-IN" sz="4400"/>
              <a:t>FACE MASK </a:t>
            </a:r>
            <a:r>
              <a:rPr lang="en-IN" sz="4400"/>
              <a:t>DETECTION </a:t>
            </a:r>
            <a:endParaRPr sz="4400"/>
          </a:p>
          <a:p>
            <a:pPr indent="0" lvl="0" marL="193675" rtl="0" algn="l">
              <a:lnSpc>
                <a:spcPct val="100000"/>
              </a:lnSpc>
              <a:spcBef>
                <a:spcPts val="0"/>
              </a:spcBef>
              <a:spcAft>
                <a:spcPts val="0"/>
              </a:spcAft>
              <a:buNone/>
            </a:pPr>
            <a:r>
              <a:rPr lang="en-IN" sz="4400"/>
              <a:t>                               USING CNN</a:t>
            </a:r>
            <a:br>
              <a:rPr lang="en-IN" sz="4400"/>
            </a:br>
            <a:r>
              <a:rPr lang="en-IN" sz="4250"/>
              <a:t>      </a:t>
            </a:r>
            <a:br>
              <a:rPr lang="en-IN" sz="4250"/>
            </a:br>
            <a:br>
              <a:rPr lang="en-IN" sz="4250"/>
            </a:br>
            <a:br>
              <a:rPr lang="en-IN" sz="4250"/>
            </a:b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91" name="Google Shape;91;p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558165" y="385444"/>
            <a:ext cx="9764395" cy="4997450"/>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IN"/>
              <a:t>     AGENDA</a:t>
            </a:r>
            <a:br>
              <a:rPr lang="en-IN"/>
            </a:br>
            <a:r>
              <a:rPr lang="en-IN"/>
              <a:t>           </a:t>
            </a:r>
            <a:r>
              <a:rPr lang="en-IN" sz="3200"/>
              <a:t>1.Problem  Statement</a:t>
            </a:r>
            <a:br>
              <a:rPr lang="en-IN" sz="3200"/>
            </a:br>
            <a:r>
              <a:rPr lang="en-IN" sz="3200"/>
              <a:t>                 2.Project Overview</a:t>
            </a:r>
            <a:br>
              <a:rPr lang="en-IN" sz="3200"/>
            </a:br>
            <a:r>
              <a:rPr lang="en-IN" sz="3200"/>
              <a:t>                 3.End Users</a:t>
            </a:r>
            <a:br>
              <a:rPr lang="en-IN" sz="3200"/>
            </a:br>
            <a:r>
              <a:rPr lang="en-IN" sz="3200"/>
              <a:t>                 4.Our Solution and Proposition</a:t>
            </a:r>
            <a:br>
              <a:rPr lang="en-IN" sz="3200"/>
            </a:br>
            <a:r>
              <a:rPr lang="en-IN" sz="3200"/>
              <a:t>                 5.Key Features</a:t>
            </a:r>
            <a:br>
              <a:rPr lang="en-IN" sz="3200"/>
            </a:br>
            <a:r>
              <a:rPr lang="en-IN" sz="3200"/>
              <a:t>                 6.Modelling Approach</a:t>
            </a:r>
            <a:br>
              <a:rPr lang="en-IN" sz="3200"/>
            </a:br>
            <a:r>
              <a:rPr lang="en-IN" sz="3200"/>
              <a:t>                 7.Results and Evaluation  </a:t>
            </a:r>
            <a:br>
              <a:rPr lang="en-IN" sz="3200"/>
            </a:br>
            <a:r>
              <a:rPr lang="en-IN" sz="3200"/>
              <a:t>                 8.Conclusion</a:t>
            </a:r>
            <a:endParaRPr sz="3200"/>
          </a:p>
        </p:txBody>
      </p:sp>
      <p:sp>
        <p:nvSpPr>
          <p:cNvPr id="116" name="Google Shape;116;p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4"/>
          <p:cNvGrpSpPr/>
          <p:nvPr/>
        </p:nvGrpSpPr>
        <p:grpSpPr>
          <a:xfrm>
            <a:off x="9753600" y="3600450"/>
            <a:ext cx="2762250" cy="3257550"/>
            <a:chOff x="7991475" y="2933700"/>
            <a:chExt cx="2762250" cy="3257550"/>
          </a:xfrm>
        </p:grpSpPr>
        <p:sp>
          <p:nvSpPr>
            <p:cNvPr id="122" name="Google Shape;122;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3" name="Google Shape;123;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4" name="Google Shape;124;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5" name="Google Shape;125;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6" name="Google Shape;126;p4"/>
          <p:cNvSpPr txBox="1"/>
          <p:nvPr>
            <p:ph type="title"/>
          </p:nvPr>
        </p:nvSpPr>
        <p:spPr>
          <a:xfrm>
            <a:off x="833755" y="575310"/>
            <a:ext cx="8669655" cy="5546725"/>
          </a:xfrm>
          <a:prstGeom prst="rect">
            <a:avLst/>
          </a:prstGeom>
          <a:noFill/>
          <a:ln>
            <a:noFill/>
          </a:ln>
        </p:spPr>
        <p:txBody>
          <a:bodyPr anchorCtr="0" anchor="t" bIns="0" lIns="0" spcFirstLastPara="1" rIns="0" wrap="square" tIns="16500">
            <a:noAutofit/>
          </a:bodyPr>
          <a:lstStyle/>
          <a:p>
            <a:pPr indent="0" lvl="0" marL="12700" rtl="0" algn="l">
              <a:lnSpc>
                <a:spcPct val="100000"/>
              </a:lnSpc>
              <a:spcBef>
                <a:spcPts val="0"/>
              </a:spcBef>
              <a:spcAft>
                <a:spcPts val="0"/>
              </a:spcAft>
              <a:buClr>
                <a:schemeClr val="dk1"/>
              </a:buClr>
              <a:buSzPts val="4250"/>
              <a:buFont typeface="Trebuchet MS"/>
              <a:buNone/>
            </a:pPr>
            <a:r>
              <a:rPr lang="en-IN" sz="4250"/>
              <a:t>PROBLEMSTATEMENT</a:t>
            </a:r>
            <a:br>
              <a:rPr lang="en-IN" sz="4250"/>
            </a:br>
            <a:r>
              <a:rPr lang="en-IN" sz="4250"/>
              <a:t>  </a:t>
            </a:r>
            <a:r>
              <a:rPr lang="en-IN" sz="4250"/>
              <a:t> </a:t>
            </a:r>
            <a:r>
              <a:rPr lang="en-IN" sz="2750"/>
              <a:t>In recent years, the need for enhanced security measures has become increasingly evident, particularly in public spaces and crowded events. One of the significant concerns is the potential threat posed by individuals carrying mace or pepper spray, which can be used for malicious purposes such as assault or causing panic in crowded areas. Traditional security systems may not effectively detect concealed mace, leaving a gap in ensuring public safety.</a:t>
            </a:r>
            <a:endParaRPr sz="1550"/>
          </a:p>
        </p:txBody>
      </p:sp>
      <p:pic>
        <p:nvPicPr>
          <p:cNvPr id="127" name="Google Shape;127;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9" name="Google Shape;129;p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5"/>
          <p:cNvGrpSpPr/>
          <p:nvPr/>
        </p:nvGrpSpPr>
        <p:grpSpPr>
          <a:xfrm>
            <a:off x="9630410" y="2895600"/>
            <a:ext cx="3533775" cy="3810000"/>
            <a:chOff x="8658225" y="2647950"/>
            <a:chExt cx="3533775" cy="3810000"/>
          </a:xfrm>
        </p:grpSpPr>
        <p:sp>
          <p:nvSpPr>
            <p:cNvPr id="135" name="Google Shape;13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6" name="Google Shape;136;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7" name="Google Shape;137;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9" name="Google Shape;139;p5"/>
          <p:cNvSpPr txBox="1"/>
          <p:nvPr>
            <p:ph type="title"/>
          </p:nvPr>
        </p:nvSpPr>
        <p:spPr>
          <a:xfrm>
            <a:off x="739775" y="829310"/>
            <a:ext cx="8164195" cy="5391785"/>
          </a:xfrm>
          <a:prstGeom prst="rect">
            <a:avLst/>
          </a:prstGeom>
          <a:noFill/>
          <a:ln>
            <a:noFill/>
          </a:ln>
        </p:spPr>
        <p:txBody>
          <a:bodyPr anchorCtr="0" anchor="t" bIns="0" lIns="0" spcFirstLastPara="1" rIns="0" wrap="square" tIns="16500">
            <a:noAutofit/>
          </a:bodyPr>
          <a:lstStyle/>
          <a:p>
            <a:pPr indent="0" lvl="0" marL="12700" rtl="0" algn="l">
              <a:lnSpc>
                <a:spcPct val="100000"/>
              </a:lnSpc>
              <a:spcBef>
                <a:spcPts val="0"/>
              </a:spcBef>
              <a:spcAft>
                <a:spcPts val="0"/>
              </a:spcAft>
              <a:buNone/>
            </a:pPr>
            <a:r>
              <a:rPr lang="en-IN" sz="4250"/>
              <a:t>PROJECT	OVERVIEW</a:t>
            </a:r>
            <a:br>
              <a:rPr lang="en-IN" sz="4250"/>
            </a:br>
            <a:r>
              <a:rPr lang="en-IN" sz="3200"/>
              <a:t>-</a:t>
            </a:r>
            <a:r>
              <a:rPr lang="en-IN" sz="4250"/>
              <a:t> </a:t>
            </a:r>
            <a:r>
              <a:rPr lang="en-IN" sz="2400"/>
              <a:t>The aim of this project is to develop a robust and reliable system for the detection of mace or pepper spray in public spaces. By employing advanced technology, such as computer vision and machine learning, we seek to create a solution that can accurately identify the presence of mace on individuals entering monitored areas. This system will enhance security measures, enabling prompt responses to potential threats and ensuring the safety of individuals in public settings.</a:t>
            </a:r>
            <a:endParaRPr sz="2400"/>
          </a:p>
        </p:txBody>
      </p:sp>
      <p:pic>
        <p:nvPicPr>
          <p:cNvPr id="140" name="Google Shape;140;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2" name="Google Shape;142;p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8" name="Google Shape;148;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0" name="Google Shape;150;p6"/>
          <p:cNvSpPr txBox="1"/>
          <p:nvPr>
            <p:ph type="title"/>
          </p:nvPr>
        </p:nvSpPr>
        <p:spPr>
          <a:xfrm>
            <a:off x="558175" y="385450"/>
            <a:ext cx="9764400" cy="5927400"/>
          </a:xfrm>
          <a:prstGeom prst="rect">
            <a:avLst/>
          </a:prstGeom>
          <a:noFill/>
          <a:ln>
            <a:noFill/>
          </a:ln>
        </p:spPr>
        <p:txBody>
          <a:bodyPr anchorCtr="0" anchor="t" bIns="0" lIns="0" spcFirstLastPara="1" rIns="0" wrap="square" tIns="522850">
            <a:noAutofit/>
          </a:bodyPr>
          <a:lstStyle/>
          <a:p>
            <a:pPr indent="-317500" lvl="0" marL="457200" rtl="0" algn="l">
              <a:lnSpc>
                <a:spcPct val="100000"/>
              </a:lnSpc>
              <a:spcBef>
                <a:spcPts val="0"/>
              </a:spcBef>
              <a:spcAft>
                <a:spcPts val="0"/>
              </a:spcAft>
              <a:buSzPts val="1400"/>
              <a:buChar char="●"/>
            </a:pPr>
            <a:r>
              <a:rPr lang="en-IN" sz="3400"/>
              <a:t>WHO ARE THE END USERS?</a:t>
            </a:r>
            <a:br>
              <a:rPr lang="en-IN" sz="3400"/>
            </a:br>
            <a:r>
              <a:rPr lang="en-IN" sz="2900"/>
              <a:t>The primary end users of this technology include:</a:t>
            </a:r>
            <a:endParaRPr sz="2900"/>
          </a:p>
          <a:p>
            <a:pPr indent="-412750" lvl="0" marL="457200" rtl="0" algn="l">
              <a:spcBef>
                <a:spcPts val="0"/>
              </a:spcBef>
              <a:spcAft>
                <a:spcPts val="0"/>
              </a:spcAft>
              <a:buSzPts val="2900"/>
              <a:buChar char="●"/>
            </a:pPr>
            <a:r>
              <a:rPr lang="en-IN" sz="2900"/>
              <a:t>Security personnel at airports, train stations, and other transportation hubs</a:t>
            </a:r>
            <a:endParaRPr sz="2900"/>
          </a:p>
          <a:p>
            <a:pPr indent="-412750" lvl="0" marL="457200" rtl="0" algn="l">
              <a:spcBef>
                <a:spcPts val="0"/>
              </a:spcBef>
              <a:spcAft>
                <a:spcPts val="0"/>
              </a:spcAft>
              <a:buSzPts val="2900"/>
              <a:buChar char="●"/>
            </a:pPr>
            <a:r>
              <a:rPr lang="en-IN" sz="2900"/>
              <a:t>Event organizers for concerts, sports events, and festivals</a:t>
            </a:r>
            <a:endParaRPr sz="2900"/>
          </a:p>
          <a:p>
            <a:pPr indent="-412750" lvl="0" marL="457200" rtl="0" algn="l">
              <a:spcBef>
                <a:spcPts val="0"/>
              </a:spcBef>
              <a:spcAft>
                <a:spcPts val="0"/>
              </a:spcAft>
              <a:buSzPts val="2900"/>
              <a:buChar char="●"/>
            </a:pPr>
            <a:r>
              <a:rPr lang="en-IN" sz="2900"/>
              <a:t>Educational institutions such as schools and universities</a:t>
            </a:r>
            <a:endParaRPr sz="2900"/>
          </a:p>
          <a:p>
            <a:pPr indent="-412750" lvl="0" marL="457200" rtl="0" algn="l">
              <a:spcBef>
                <a:spcPts val="0"/>
              </a:spcBef>
              <a:spcAft>
                <a:spcPts val="0"/>
              </a:spcAft>
              <a:buSzPts val="2900"/>
              <a:buChar char="●"/>
            </a:pPr>
            <a:r>
              <a:rPr lang="en-IN" sz="2900"/>
              <a:t>Government agencies responsible for public safety and security</a:t>
            </a:r>
            <a:endParaRPr sz="2900"/>
          </a:p>
          <a:p>
            <a:pPr indent="0" lvl="0" marL="153670" rtl="0" algn="l">
              <a:spcBef>
                <a:spcPts val="0"/>
              </a:spcBef>
              <a:spcAft>
                <a:spcPts val="0"/>
              </a:spcAft>
              <a:buClr>
                <a:schemeClr val="dk1"/>
              </a:buClr>
              <a:buSzPts val="1100"/>
              <a:buFont typeface="Arial"/>
              <a:buNone/>
            </a:pPr>
            <a:r>
              <a:t/>
            </a:r>
            <a:endParaRPr sz="3400"/>
          </a:p>
          <a:p>
            <a:pPr indent="0" lvl="0" marL="153670" rtl="0" algn="l">
              <a:lnSpc>
                <a:spcPct val="100000"/>
              </a:lnSpc>
              <a:spcBef>
                <a:spcPts val="0"/>
              </a:spcBef>
              <a:spcAft>
                <a:spcPts val="0"/>
              </a:spcAft>
              <a:buNone/>
            </a:pPr>
            <a:r>
              <a:t/>
            </a:r>
            <a:endParaRPr sz="3400"/>
          </a:p>
          <a:p>
            <a:pPr indent="0" lvl="0" marL="153670" rtl="0" algn="l">
              <a:lnSpc>
                <a:spcPct val="100000"/>
              </a:lnSpc>
              <a:spcBef>
                <a:spcPts val="0"/>
              </a:spcBef>
              <a:spcAft>
                <a:spcPts val="0"/>
              </a:spcAft>
              <a:buNone/>
            </a:pPr>
            <a:r>
              <a:t/>
            </a:r>
            <a:endParaRPr sz="34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7"/>
          <p:cNvPicPr preferRelativeResize="0"/>
          <p:nvPr/>
        </p:nvPicPr>
        <p:blipFill rotWithShape="1">
          <a:blip r:embed="rId3">
            <a:alphaModFix/>
          </a:blip>
          <a:srcRect b="0" l="0" r="0" t="0"/>
          <a:stretch/>
        </p:blipFill>
        <p:spPr>
          <a:xfrm>
            <a:off x="76200" y="152400"/>
            <a:ext cx="1005205" cy="687070"/>
          </a:xfrm>
          <a:prstGeom prst="rect">
            <a:avLst/>
          </a:prstGeom>
          <a:noFill/>
          <a:ln>
            <a:noFill/>
          </a:ln>
        </p:spPr>
      </p:pic>
      <p:sp>
        <p:nvSpPr>
          <p:cNvPr id="159" name="Google Shape;159;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0" name="Google Shape;160;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7"/>
          <p:cNvSpPr txBox="1"/>
          <p:nvPr>
            <p:ph type="title"/>
          </p:nvPr>
        </p:nvSpPr>
        <p:spPr>
          <a:xfrm>
            <a:off x="533400" y="533400"/>
            <a:ext cx="10846435" cy="5477510"/>
          </a:xfrm>
          <a:prstGeom prst="rect">
            <a:avLst/>
          </a:prstGeom>
          <a:noFill/>
          <a:ln>
            <a:noFill/>
          </a:ln>
        </p:spPr>
        <p:txBody>
          <a:bodyPr anchorCtr="0" anchor="t" bIns="0" lIns="0" spcFirstLastPara="1" rIns="0" wrap="square" tIns="485775">
            <a:noAutofit/>
          </a:bodyPr>
          <a:lstStyle/>
          <a:p>
            <a:pPr indent="0" lvl="0" marL="12700" rtl="0" algn="l">
              <a:lnSpc>
                <a:spcPct val="100000"/>
              </a:lnSpc>
              <a:spcBef>
                <a:spcPts val="0"/>
              </a:spcBef>
              <a:spcAft>
                <a:spcPts val="0"/>
              </a:spcAft>
              <a:buNone/>
            </a:pPr>
            <a:r>
              <a:rPr lang="en-IN" sz="3600"/>
              <a:t>YOUR SOLUTION AND ITS VALUE PROPOSITION</a:t>
            </a:r>
            <a:br>
              <a:rPr lang="en-IN" sz="3600"/>
            </a:br>
            <a:br>
              <a:rPr lang="en-IN" sz="3600"/>
            </a:br>
            <a:r>
              <a:rPr lang="en-IN" sz="3600"/>
              <a:t>                 </a:t>
            </a:r>
            <a:r>
              <a:rPr lang="en-IN" sz="2500"/>
              <a:t>Our solution involves the development of a face mace detection system that utilizes computer vision algorithms to analyze live video feeds from surveillance cameras. By training machine learning models on datasets containing images of individuals carrying mace, we can teach the system to recognize specific characteristics and patterns associated with these devices. Additionally, we will integrate this system with existing security infrastructure to enable real-time monitoring and alerts</a:t>
            </a:r>
            <a:r>
              <a:rPr lang="en-IN" sz="1400"/>
              <a:t>.</a:t>
            </a:r>
            <a:endParaRPr sz="1400"/>
          </a:p>
        </p:txBody>
      </p:sp>
      <p:pic>
        <p:nvPicPr>
          <p:cNvPr id="163" name="Google Shape;163;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4" name="Google Shape;164;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1" name="Google Shape;171;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2" name="Google Shape;172;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4" name="Google Shape;174;p8"/>
          <p:cNvPicPr preferRelativeResize="0"/>
          <p:nvPr/>
        </p:nvPicPr>
        <p:blipFill rotWithShape="1">
          <a:blip r:embed="rId3">
            <a:alphaModFix/>
          </a:blip>
          <a:srcRect b="0" l="0" r="0" t="0"/>
          <a:stretch/>
        </p:blipFill>
        <p:spPr>
          <a:xfrm>
            <a:off x="9677400" y="3381373"/>
            <a:ext cx="2466975" cy="3419475"/>
          </a:xfrm>
          <a:prstGeom prst="rect">
            <a:avLst/>
          </a:prstGeom>
          <a:noFill/>
          <a:ln>
            <a:noFill/>
          </a:ln>
        </p:spPr>
      </p:pic>
      <p:sp>
        <p:nvSpPr>
          <p:cNvPr id="175" name="Google Shape;175;p8"/>
          <p:cNvSpPr txBox="1"/>
          <p:nvPr>
            <p:ph type="title"/>
          </p:nvPr>
        </p:nvSpPr>
        <p:spPr>
          <a:xfrm>
            <a:off x="205875" y="385450"/>
            <a:ext cx="10116600" cy="5636400"/>
          </a:xfrm>
          <a:prstGeom prst="rect">
            <a:avLst/>
          </a:prstGeom>
          <a:noFill/>
          <a:ln>
            <a:noFill/>
          </a:ln>
        </p:spPr>
        <p:txBody>
          <a:bodyPr anchorCtr="0" anchor="t" bIns="0" lIns="0" spcFirstLastPara="1" rIns="0" wrap="square" tIns="286000">
            <a:noAutofit/>
          </a:bodyPr>
          <a:lstStyle/>
          <a:p>
            <a:pPr indent="0" lvl="0" marL="0" rtl="0" algn="l">
              <a:lnSpc>
                <a:spcPct val="100000"/>
              </a:lnSpc>
              <a:spcBef>
                <a:spcPts val="0"/>
              </a:spcBef>
              <a:spcAft>
                <a:spcPts val="0"/>
              </a:spcAft>
              <a:buNone/>
            </a:pPr>
            <a:r>
              <a:rPr lang="en-IN" sz="4250"/>
              <a:t>THE WOW IN YOUR SOLUTION</a:t>
            </a:r>
            <a:endParaRPr sz="4250"/>
          </a:p>
          <a:p>
            <a:pPr indent="-422275" lvl="0" marL="457200" rtl="0" algn="l">
              <a:spcBef>
                <a:spcPts val="0"/>
              </a:spcBef>
              <a:spcAft>
                <a:spcPts val="0"/>
              </a:spcAft>
              <a:buSzPts val="3050"/>
              <a:buChar char="●"/>
            </a:pPr>
            <a:r>
              <a:rPr lang="en-IN" sz="3050"/>
              <a:t>Real-time detection of mace or pepper spray on individuals within monitored areas</a:t>
            </a:r>
            <a:endParaRPr sz="3050"/>
          </a:p>
          <a:p>
            <a:pPr indent="-422275" lvl="0" marL="457200" rtl="0" algn="l">
              <a:spcBef>
                <a:spcPts val="0"/>
              </a:spcBef>
              <a:spcAft>
                <a:spcPts val="0"/>
              </a:spcAft>
              <a:buSzPts val="3050"/>
              <a:buChar char="●"/>
            </a:pPr>
            <a:r>
              <a:rPr lang="en-IN" sz="3050"/>
              <a:t>Integration with existing surveillance systems for seamless deployment</a:t>
            </a:r>
            <a:endParaRPr sz="3050"/>
          </a:p>
          <a:p>
            <a:pPr indent="-422275" lvl="0" marL="457200" rtl="0" algn="l">
              <a:spcBef>
                <a:spcPts val="0"/>
              </a:spcBef>
              <a:spcAft>
                <a:spcPts val="0"/>
              </a:spcAft>
              <a:buSzPts val="3050"/>
              <a:buChar char="●"/>
            </a:pPr>
            <a:r>
              <a:rPr lang="en-IN" sz="3050"/>
              <a:t>Customizable alert mechanisms for security personnel</a:t>
            </a:r>
            <a:endParaRPr sz="3050"/>
          </a:p>
          <a:p>
            <a:pPr indent="-422275" lvl="0" marL="457200" rtl="0" algn="l">
              <a:spcBef>
                <a:spcPts val="0"/>
              </a:spcBef>
              <a:spcAft>
                <a:spcPts val="0"/>
              </a:spcAft>
              <a:buSzPts val="3050"/>
              <a:buChar char="●"/>
            </a:pPr>
            <a:r>
              <a:rPr lang="en-IN" sz="3050"/>
              <a:t>Scalability to accommodate various settings and crowd sizes</a:t>
            </a:r>
            <a:endParaRPr sz="3050"/>
          </a:p>
          <a:p>
            <a:pPr indent="-422275" lvl="0" marL="457200" rtl="0" algn="l">
              <a:spcBef>
                <a:spcPts val="0"/>
              </a:spcBef>
              <a:spcAft>
                <a:spcPts val="0"/>
              </a:spcAft>
              <a:buSzPts val="3050"/>
              <a:buChar char="●"/>
            </a:pPr>
            <a:r>
              <a:rPr lang="en-IN" sz="3050"/>
              <a:t>Continuous learning and improvement through feedback mechanisms</a:t>
            </a:r>
            <a:br>
              <a:rPr lang="en-IN" sz="4250"/>
            </a:br>
            <a:endParaRPr b="0" sz="3000">
              <a:solidFill>
                <a:srgbClr val="ECECEC"/>
              </a:solidFill>
              <a:highlight>
                <a:srgbClr val="212121"/>
              </a:highlight>
              <a:latin typeface="Roboto"/>
              <a:ea typeface="Roboto"/>
              <a:cs typeface="Roboto"/>
              <a:sym typeface="Roboto"/>
            </a:endParaRPr>
          </a:p>
          <a:p>
            <a:pPr indent="0" lvl="0" marL="193675" rtl="0" algn="l">
              <a:lnSpc>
                <a:spcPct val="100000"/>
              </a:lnSpc>
              <a:spcBef>
                <a:spcPts val="0"/>
              </a:spcBef>
              <a:spcAft>
                <a:spcPts val="0"/>
              </a:spcAft>
              <a:buNone/>
            </a:pPr>
            <a:r>
              <a:t/>
            </a:r>
            <a:endParaRPr b="0" sz="2000">
              <a:solidFill>
                <a:srgbClr val="ECECEC"/>
              </a:solidFill>
              <a:highlight>
                <a:srgbClr val="212121"/>
              </a:highlight>
              <a:latin typeface="Roboto"/>
              <a:ea typeface="Roboto"/>
              <a:cs typeface="Roboto"/>
              <a:sym typeface="Roboto"/>
            </a:endParaRPr>
          </a:p>
          <a:p>
            <a:pPr indent="0" lvl="0" marL="193675" rtl="0" algn="l">
              <a:lnSpc>
                <a:spcPct val="100000"/>
              </a:lnSpc>
              <a:spcBef>
                <a:spcPts val="0"/>
              </a:spcBef>
              <a:spcAft>
                <a:spcPts val="0"/>
              </a:spcAft>
              <a:buNone/>
            </a:pPr>
            <a:r>
              <a:t/>
            </a:r>
            <a:endParaRPr b="0" sz="1200">
              <a:solidFill>
                <a:srgbClr val="ECECEC"/>
              </a:solidFill>
              <a:highlight>
                <a:srgbClr val="212121"/>
              </a:highlight>
              <a:latin typeface="Roboto"/>
              <a:ea typeface="Roboto"/>
              <a:cs typeface="Roboto"/>
              <a:sym typeface="Roboto"/>
            </a:endParaRPr>
          </a:p>
          <a:p>
            <a:pPr indent="0" lvl="0" marL="193675" rtl="0" algn="l">
              <a:lnSpc>
                <a:spcPct val="100000"/>
              </a:lnSpc>
              <a:spcBef>
                <a:spcPts val="0"/>
              </a:spcBef>
              <a:spcAft>
                <a:spcPts val="0"/>
              </a:spcAft>
              <a:buNone/>
            </a:pPr>
            <a:r>
              <a:t/>
            </a:r>
            <a:endParaRPr sz="4250"/>
          </a:p>
        </p:txBody>
      </p:sp>
      <p:sp>
        <p:nvSpPr>
          <p:cNvPr id="176" name="Google Shape;176;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2" name="Google Shape;182;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3" name="Google Shape;183;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4" name="Google Shape;184;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5" name="Google Shape;185;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6" name="Google Shape;186;p9"/>
          <p:cNvSpPr txBox="1"/>
          <p:nvPr/>
        </p:nvSpPr>
        <p:spPr>
          <a:xfrm>
            <a:off x="373380" y="1019175"/>
            <a:ext cx="11403330" cy="4985385"/>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None/>
            </a:pPr>
            <a:r>
              <a:rPr lang="en-IN" sz="2000">
                <a:latin typeface="Trebuchet MS"/>
                <a:ea typeface="Trebuchet MS"/>
                <a:cs typeface="Trebuchet MS"/>
                <a:sym typeface="Trebuchet MS"/>
              </a:rPr>
              <a:t>Our modelling approach involves several key steps:</a:t>
            </a:r>
            <a:endParaRPr sz="2000">
              <a:latin typeface="Trebuchet MS"/>
              <a:ea typeface="Trebuchet MS"/>
              <a:cs typeface="Trebuchet MS"/>
              <a:sym typeface="Trebuchet MS"/>
            </a:endParaRPr>
          </a:p>
          <a:p>
            <a:pPr indent="0" lvl="0" marL="0" rtl="0" algn="l">
              <a:spcBef>
                <a:spcPts val="0"/>
              </a:spcBef>
              <a:spcAft>
                <a:spcPts val="0"/>
              </a:spcAft>
              <a:buNone/>
            </a:pPr>
            <a:r>
              <a:t/>
            </a:r>
            <a:endParaRPr sz="2000">
              <a:latin typeface="Trebuchet MS"/>
              <a:ea typeface="Trebuchet MS"/>
              <a:cs typeface="Trebuchet MS"/>
              <a:sym typeface="Trebuchet MS"/>
            </a:endParaRPr>
          </a:p>
          <a:p>
            <a:pPr indent="-374650" lvl="0" marL="457200" rtl="0" algn="l">
              <a:spcBef>
                <a:spcPts val="0"/>
              </a:spcBef>
              <a:spcAft>
                <a:spcPts val="0"/>
              </a:spcAft>
              <a:buSzPts val="2300"/>
              <a:buFont typeface="Trebuchet MS"/>
              <a:buAutoNum type="arabicPeriod"/>
            </a:pPr>
            <a:r>
              <a:rPr lang="en-IN" sz="2300">
                <a:latin typeface="Trebuchet MS"/>
                <a:ea typeface="Trebuchet MS"/>
                <a:cs typeface="Trebuchet MS"/>
                <a:sym typeface="Trebuchet MS"/>
              </a:rPr>
              <a:t>Data collection: Gathering a diverse dataset of images containing individuals carrying mace or pepper spray.</a:t>
            </a:r>
            <a:endParaRPr sz="2300">
              <a:latin typeface="Trebuchet MS"/>
              <a:ea typeface="Trebuchet MS"/>
              <a:cs typeface="Trebuchet MS"/>
              <a:sym typeface="Trebuchet MS"/>
            </a:endParaRPr>
          </a:p>
          <a:p>
            <a:pPr indent="-374650" lvl="0" marL="457200" rtl="0" algn="l">
              <a:spcBef>
                <a:spcPts val="0"/>
              </a:spcBef>
              <a:spcAft>
                <a:spcPts val="0"/>
              </a:spcAft>
              <a:buSzPts val="2300"/>
              <a:buFont typeface="Trebuchet MS"/>
              <a:buAutoNum type="arabicPeriod"/>
            </a:pPr>
            <a:r>
              <a:rPr lang="en-IN" sz="2300">
                <a:latin typeface="Trebuchet MS"/>
                <a:ea typeface="Trebuchet MS"/>
                <a:cs typeface="Trebuchet MS"/>
                <a:sym typeface="Trebuchet MS"/>
              </a:rPr>
              <a:t>Preprocessing: Cleaning and augmenting the data to improve model performance and generalization.</a:t>
            </a:r>
            <a:endParaRPr sz="2300">
              <a:latin typeface="Trebuchet MS"/>
              <a:ea typeface="Trebuchet MS"/>
              <a:cs typeface="Trebuchet MS"/>
              <a:sym typeface="Trebuchet MS"/>
            </a:endParaRPr>
          </a:p>
          <a:p>
            <a:pPr indent="-374650" lvl="0" marL="457200" rtl="0" algn="l">
              <a:spcBef>
                <a:spcPts val="0"/>
              </a:spcBef>
              <a:spcAft>
                <a:spcPts val="0"/>
              </a:spcAft>
              <a:buSzPts val="2300"/>
              <a:buFont typeface="Trebuchet MS"/>
              <a:buAutoNum type="arabicPeriod"/>
            </a:pPr>
            <a:r>
              <a:rPr lang="en-IN" sz="2300">
                <a:latin typeface="Trebuchet MS"/>
                <a:ea typeface="Trebuchet MS"/>
                <a:cs typeface="Trebuchet MS"/>
                <a:sym typeface="Trebuchet MS"/>
              </a:rPr>
              <a:t>Model selection: Experimenting with various computer vision architectures, such as convolutional neural networks (CNNs), to identify the most suitable approach for mace detection.</a:t>
            </a:r>
            <a:endParaRPr sz="2300">
              <a:latin typeface="Trebuchet MS"/>
              <a:ea typeface="Trebuchet MS"/>
              <a:cs typeface="Trebuchet MS"/>
              <a:sym typeface="Trebuchet MS"/>
            </a:endParaRPr>
          </a:p>
          <a:p>
            <a:pPr indent="-374650" lvl="0" marL="457200" rtl="0" algn="l">
              <a:spcBef>
                <a:spcPts val="0"/>
              </a:spcBef>
              <a:spcAft>
                <a:spcPts val="0"/>
              </a:spcAft>
              <a:buSzPts val="2300"/>
              <a:buFont typeface="Trebuchet MS"/>
              <a:buAutoNum type="arabicPeriod"/>
            </a:pPr>
            <a:r>
              <a:rPr lang="en-IN" sz="2300">
                <a:latin typeface="Trebuchet MS"/>
                <a:ea typeface="Trebuchet MS"/>
                <a:cs typeface="Trebuchet MS"/>
                <a:sym typeface="Trebuchet MS"/>
              </a:rPr>
              <a:t>Training and validation: Training the chosen model on the prepared dataset and validating its performance using metrics such as accuracy, precision, and recall.</a:t>
            </a:r>
            <a:endParaRPr sz="2300">
              <a:latin typeface="Trebuchet MS"/>
              <a:ea typeface="Trebuchet MS"/>
              <a:cs typeface="Trebuchet MS"/>
              <a:sym typeface="Trebuchet MS"/>
            </a:endParaRPr>
          </a:p>
          <a:p>
            <a:pPr indent="-374650" lvl="0" marL="457200" rtl="0" algn="l">
              <a:spcBef>
                <a:spcPts val="0"/>
              </a:spcBef>
              <a:spcAft>
                <a:spcPts val="0"/>
              </a:spcAft>
              <a:buSzPts val="2300"/>
              <a:buFont typeface="Trebuchet MS"/>
              <a:buAutoNum type="arabicPeriod"/>
            </a:pPr>
            <a:r>
              <a:rPr lang="en-IN" sz="2300">
                <a:latin typeface="Trebuchet MS"/>
                <a:ea typeface="Trebuchet MS"/>
                <a:cs typeface="Trebuchet MS"/>
                <a:sym typeface="Trebuchet MS"/>
              </a:rPr>
              <a:t>Deployment: Integrating the trained model into the face mace detection system and conducting real-world testing to ensure reliability and effectiveness.</a:t>
            </a:r>
            <a:endParaRPr sz="2300">
              <a:latin typeface="Trebuchet MS"/>
              <a:ea typeface="Trebuchet MS"/>
              <a:cs typeface="Trebuchet MS"/>
              <a:sym typeface="Trebuchet MS"/>
            </a:endParaRPr>
          </a:p>
          <a:p>
            <a:pPr indent="0" lvl="0" marL="12700" rtl="0" algn="l">
              <a:lnSpc>
                <a:spcPct val="100000"/>
              </a:lnSpc>
              <a:spcBef>
                <a:spcPts val="100"/>
              </a:spcBef>
              <a:spcAft>
                <a:spcPts val="0"/>
              </a:spcAft>
              <a:buNone/>
            </a:pPr>
            <a:r>
              <a:t/>
            </a:r>
            <a:endParaRPr sz="2000">
              <a:latin typeface="Trebuchet MS"/>
              <a:ea typeface="Trebuchet MS"/>
              <a:cs typeface="Trebuchet MS"/>
              <a:sym typeface="Trebuchet MS"/>
            </a:endParaRPr>
          </a:p>
          <a:p>
            <a:pPr indent="0" lvl="0" marL="12700" rtl="0" algn="l">
              <a:lnSpc>
                <a:spcPct val="100000"/>
              </a:lnSpc>
              <a:spcBef>
                <a:spcPts val="100"/>
              </a:spcBef>
              <a:spcAft>
                <a:spcPts val="0"/>
              </a:spcAft>
              <a:buNone/>
            </a:pPr>
            <a:r>
              <a:t/>
            </a:r>
            <a:endParaRPr sz="2000">
              <a:latin typeface="Trebuchet MS"/>
              <a:ea typeface="Trebuchet MS"/>
              <a:cs typeface="Trebuchet MS"/>
              <a:sym typeface="Trebuchet MS"/>
            </a:endParaRPr>
          </a:p>
          <a:p>
            <a:pPr indent="0" lvl="0" marL="12700" rtl="0" algn="l">
              <a:lnSpc>
                <a:spcPct val="100000"/>
              </a:lnSpc>
              <a:spcBef>
                <a:spcPts val="100"/>
              </a:spcBef>
              <a:spcAft>
                <a:spcPts val="0"/>
              </a:spcAft>
              <a:buNone/>
            </a:pPr>
            <a:r>
              <a:t/>
            </a:r>
            <a:endParaRPr sz="2000">
              <a:latin typeface="Trebuchet MS"/>
              <a:ea typeface="Trebuchet MS"/>
              <a:cs typeface="Trebuchet MS"/>
              <a:sym typeface="Trebuchet MS"/>
            </a:endParaRPr>
          </a:p>
        </p:txBody>
      </p:sp>
      <p:sp>
        <p:nvSpPr>
          <p:cNvPr id="187" name="Google Shape;187;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88" name="Google Shape;188;p9"/>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MODELLING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2024-04-03T11:10:55Z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0447AB6E4D1B457C9684C9CD9845A0DE_12</vt:lpwstr>
  </property>
  <property fmtid="{D5CDD505-2E9C-101B-9397-08002B2CF9AE}" pid="5" name="KSOProductBuildVer">
    <vt:lpwstr>1033-12.2.0.13518</vt:lpwstr>
  </property>
</Properties>
</file>