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56" r:id="rId2"/>
    <p:sldId id="655" r:id="rId3"/>
    <p:sldId id="657" r:id="rId4"/>
    <p:sldId id="677" r:id="rId5"/>
    <p:sldId id="666" r:id="rId6"/>
    <p:sldId id="660" r:id="rId7"/>
    <p:sldId id="665" r:id="rId8"/>
    <p:sldId id="661" r:id="rId9"/>
    <p:sldId id="663" r:id="rId10"/>
    <p:sldId id="664" r:id="rId11"/>
    <p:sldId id="668" r:id="rId12"/>
    <p:sldId id="673" r:id="rId13"/>
    <p:sldId id="6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B14861-5159-4FC3-87EC-D19A1C13FAFC}">
          <p14:sldIdLst>
            <p14:sldId id="656"/>
            <p14:sldId id="655"/>
            <p14:sldId id="657"/>
            <p14:sldId id="677"/>
            <p14:sldId id="666"/>
            <p14:sldId id="660"/>
          </p14:sldIdLst>
        </p14:section>
        <p14:section name="Untitled Section" id="{8D8ADF02-E9B1-478B-8A0D-720D710B54D0}">
          <p14:sldIdLst>
            <p14:sldId id="665"/>
            <p14:sldId id="661"/>
            <p14:sldId id="663"/>
            <p14:sldId id="664"/>
            <p14:sldId id="668"/>
            <p14:sldId id="673"/>
            <p14:sldId id="67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ik Sain" initials="RS" lastIdx="1" clrIdx="0">
    <p:extLst>
      <p:ext uri="{19B8F6BF-5375-455C-9EA6-DF929625EA0E}">
        <p15:presenceInfo xmlns:p15="http://schemas.microsoft.com/office/powerpoint/2012/main" userId="52a304308090d8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67"/>
    <a:srgbClr val="2F9985"/>
    <a:srgbClr val="1F6457"/>
    <a:srgbClr val="8238BA"/>
    <a:srgbClr val="2B44F9"/>
    <a:srgbClr val="0620E0"/>
    <a:srgbClr val="1607DF"/>
    <a:srgbClr val="FCB414"/>
    <a:srgbClr val="282F39"/>
    <a:srgbClr val="007A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68" autoAdjust="0"/>
    <p:restoredTop sz="94669" autoAdjust="0"/>
  </p:normalViewPr>
  <p:slideViewPr>
    <p:cSldViewPr snapToGrid="0">
      <p:cViewPr>
        <p:scale>
          <a:sx n="75" d="100"/>
          <a:sy n="75" d="100"/>
        </p:scale>
        <p:origin x="774" y="62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pPr/>
              <a:t>14/02/2025</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pPr/>
              <a:t>‹#›</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pPr/>
              <a:t>14/02/2025</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pPr/>
              <a:t>‹#›</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pPr/>
              <a:t>14/02/2025</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pPr/>
              <a:t>‹#›</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pPr/>
              <a:t>14/02/2025</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pPr/>
              <a:t>‹#›</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pPr/>
              <a:t>14/02/2025</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pPr/>
              <a:t>‹#›</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pPr/>
              <a:t>14/02/2025</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pPr/>
              <a:t>‹#›</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pPr/>
              <a:t>14/02/2025</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pPr/>
              <a:t>‹#›</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pPr/>
              <a:t>14/02/2025</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pPr/>
              <a:t>‹#›</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pPr/>
              <a:t>14/02/2025</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pPr/>
              <a:t>‹#›</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pPr/>
              <a:t>14/02/2025</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pPr/>
              <a:t>‹#›</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pPr/>
              <a:t>14/02/2025</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pPr/>
              <a:t>‹#›</a:t>
            </a:fld>
            <a:endParaRPr lang="en-GB"/>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74D67">
            <a:alpha val="14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pPr/>
              <a:t>14/02/2025</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pPr/>
              <a:t>‹#›</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803563" y="1831078"/>
            <a:ext cx="10584873" cy="24929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800" b="1" i="0" u="none" strike="noStrike" kern="1200" normalizeH="0" baseline="0" noProof="0" dirty="0">
                <a:ln/>
                <a:solidFill>
                  <a:schemeClr val="accent3"/>
                </a:solidFill>
                <a:uLnTx/>
                <a:uFillTx/>
                <a:latin typeface="Noto Sans Disp ExtBd" panose="020B0902040504020204" pitchFamily="34"/>
                <a:ea typeface="Noto Sans Disp ExtBd" panose="020B0902040504020204" pitchFamily="34"/>
                <a:cs typeface="Noto Sans Disp ExtBd" panose="020B0902040504020204" pitchFamily="34"/>
              </a:rPr>
              <a:t> </a:t>
            </a:r>
            <a:r>
              <a:rPr lang="en-US" sz="4800" b="1" dirty="0">
                <a:ln/>
                <a:solidFill>
                  <a:schemeClr val="accent3"/>
                </a:solidFill>
                <a:latin typeface="Times New Roman" panose="02020603050405020304" pitchFamily="18" charset="0"/>
                <a:ea typeface="Noto Sans Disp ExtBd" panose="020B0902040504020204" pitchFamily="34"/>
                <a:cs typeface="Times New Roman" panose="02020603050405020304" pitchFamily="18" charset="0"/>
              </a:rPr>
              <a:t>Topic :</a:t>
            </a:r>
            <a:r>
              <a:rPr kumimoji="0" lang="en-US" sz="4800" b="1" i="0" u="none" strike="noStrike" kern="1200" normalizeH="0" baseline="0" noProof="0" dirty="0">
                <a:ln/>
                <a:solidFill>
                  <a:schemeClr val="accent3"/>
                </a:solidFill>
                <a:uLnTx/>
                <a:uFillTx/>
                <a:latin typeface="Times New Roman" panose="02020603050405020304" pitchFamily="18" charset="0"/>
                <a:ea typeface="Noto Sans Disp ExtBd" panose="020B0902040504020204" pitchFamily="34"/>
                <a:cs typeface="Times New Roman" panose="02020603050405020304" pitchFamily="18" charset="0"/>
              </a:rPr>
              <a:t> Cloud Computing</a:t>
            </a:r>
          </a:p>
          <a:p>
            <a:pPr>
              <a:lnSpc>
                <a:spcPct val="150000"/>
              </a:lnSpc>
              <a:defRPr/>
            </a:pPr>
            <a:r>
              <a:rPr lang="en-US" sz="2400" b="1" dirty="0">
                <a:ln/>
                <a:solidFill>
                  <a:schemeClr val="accent3"/>
                </a:solidFill>
                <a:latin typeface="Times New Roman" panose="02020603050405020304" pitchFamily="18" charset="0"/>
                <a:ea typeface="Noto Sans Disp ExtBd" panose="020B0902040504020204" pitchFamily="34"/>
                <a:cs typeface="Times New Roman" panose="02020603050405020304" pitchFamily="18" charset="0"/>
              </a:rPr>
              <a:t>                           Presented</a:t>
            </a:r>
            <a:r>
              <a:rPr kumimoji="0" lang="en-US" sz="2400" b="1" i="0" u="none" strike="noStrike" kern="1200" normalizeH="0" baseline="0" noProof="0" dirty="0">
                <a:ln/>
                <a:solidFill>
                  <a:schemeClr val="accent3"/>
                </a:solidFill>
                <a:uLnTx/>
                <a:uFillTx/>
                <a:latin typeface="Times New Roman" panose="02020603050405020304" pitchFamily="18" charset="0"/>
                <a:ea typeface="Noto Sans Disp ExtBd" panose="020B0902040504020204" pitchFamily="34"/>
                <a:cs typeface="Times New Roman" panose="02020603050405020304" pitchFamily="18" charset="0"/>
              </a:rPr>
              <a:t> By: </a:t>
            </a:r>
            <a:r>
              <a:rPr lang="en-US" sz="2400" b="1" dirty="0">
                <a:ln/>
                <a:solidFill>
                  <a:schemeClr val="accent3"/>
                </a:solidFill>
                <a:latin typeface="Times New Roman" panose="02020603050405020304" pitchFamily="18" charset="0"/>
                <a:ea typeface="Noto Sans Disp ExtBd" panose="020B0902040504020204" pitchFamily="34"/>
                <a:cs typeface="Times New Roman" panose="02020603050405020304" pitchFamily="18" charset="0"/>
              </a:rPr>
              <a:t>Manoj Kumar </a:t>
            </a:r>
            <a:r>
              <a:rPr kumimoji="0" lang="en-US" sz="2400" b="1" i="0" u="none" strike="noStrike" kern="1200" normalizeH="0" baseline="0" noProof="0" dirty="0">
                <a:ln/>
                <a:solidFill>
                  <a:schemeClr val="accent3"/>
                </a:solidFill>
                <a:uLnTx/>
                <a:uFillTx/>
                <a:latin typeface="Times New Roman" panose="02020603050405020304" pitchFamily="18" charset="0"/>
                <a:ea typeface="Noto Sans Disp ExtBd" panose="020B0902040504020204" pitchFamily="34"/>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4800" b="1" i="0" u="none" strike="noStrike" kern="1200" normalizeH="0" baseline="0" noProof="0" dirty="0">
              <a:ln/>
              <a:solidFill>
                <a:schemeClr val="accent3"/>
              </a:solidFill>
              <a:uLnTx/>
              <a:uFillTx/>
              <a:latin typeface="Times New Roman" panose="02020603050405020304" pitchFamily="18" charset="0"/>
              <a:ea typeface="Noto Sans Disp ExtBd" panose="020B0902040504020204" pitchFamily="34"/>
              <a:cs typeface="Times New Roman" panose="02020603050405020304" pitchFamily="18" charset="0"/>
            </a:endParaRPr>
          </a:p>
        </p:txBody>
      </p:sp>
      <p:grpSp>
        <p:nvGrpSpPr>
          <p:cNvPr id="3" name="Group 8"/>
          <p:cNvGrpSpPr/>
          <p:nvPr/>
        </p:nvGrpSpPr>
        <p:grpSpPr>
          <a:xfrm>
            <a:off x="0" y="5953991"/>
            <a:ext cx="12192000" cy="259772"/>
            <a:chOff x="0" y="304800"/>
            <a:chExt cx="8229600" cy="381000"/>
          </a:xfrm>
        </p:grpSpPr>
        <p:sp>
          <p:nvSpPr>
            <p:cNvPr id="67" name="Rounded Rectangle 66"/>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0350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01F867-EA3A-4053-BC23-44561238D953}"/>
              </a:ext>
            </a:extLst>
          </p:cNvPr>
          <p:cNvSpPr txBox="1"/>
          <p:nvPr/>
        </p:nvSpPr>
        <p:spPr>
          <a:xfrm>
            <a:off x="0" y="1"/>
            <a:ext cx="12191999" cy="830997"/>
          </a:xfrm>
          <a:prstGeom prst="rect">
            <a:avLst/>
          </a:prstGeom>
          <a:solidFill>
            <a:schemeClr val="tx1">
              <a:lumMod val="90000"/>
              <a:lumOff val="10000"/>
            </a:schemeClr>
          </a:solidFill>
        </p:spPr>
        <p:txBody>
          <a:bodyPr wrap="square" rtlCol="0">
            <a:spAutoFit/>
          </a:bodyPr>
          <a:lstStyle/>
          <a:p>
            <a:pPr lvl="0" algn="ctr">
              <a:defRPr/>
            </a:pPr>
            <a:r>
              <a:rPr lang="en-US" sz="4800" b="1" dirty="0">
                <a:solidFill>
                  <a:schemeClr val="bg1"/>
                </a:solidFill>
                <a:latin typeface="Noto Sans Disp ExtBd" panose="020B0902040504020204"/>
                <a:ea typeface="Noto Sans Disp ExtBd" panose="020B0902040504020204" pitchFamily="34"/>
                <a:cs typeface="Times New Roman" pitchFamily="18" charset="0"/>
              </a:rPr>
              <a:t>Types Of Cloud Computing</a:t>
            </a:r>
          </a:p>
        </p:txBody>
      </p:sp>
      <p:sp>
        <p:nvSpPr>
          <p:cNvPr id="15" name="Oval 14">
            <a:extLst>
              <a:ext uri="{FF2B5EF4-FFF2-40B4-BE49-F238E27FC236}">
                <a16:creationId xmlns:a16="http://schemas.microsoft.com/office/drawing/2014/main" id="{153D3CDC-87CE-4B7E-B4A3-6496D6D6A53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9</a:t>
            </a:r>
          </a:p>
        </p:txBody>
      </p:sp>
      <p:grpSp>
        <p:nvGrpSpPr>
          <p:cNvPr id="17" name="Group 8"/>
          <p:cNvGrpSpPr/>
          <p:nvPr/>
        </p:nvGrpSpPr>
        <p:grpSpPr>
          <a:xfrm>
            <a:off x="0" y="5832763"/>
            <a:ext cx="12191999"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6901F867-EA3A-4053-BC23-44561238D953}"/>
              </a:ext>
            </a:extLst>
          </p:cNvPr>
          <p:cNvSpPr txBox="1"/>
          <p:nvPr/>
        </p:nvSpPr>
        <p:spPr>
          <a:xfrm>
            <a:off x="429491" y="1565599"/>
            <a:ext cx="11249891"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tabLst/>
              <a:defRPr/>
            </a:pPr>
            <a:endParaRPr lang="en-US" sz="2800" dirty="0">
              <a:latin typeface="Noto Sans Disp ExtBd" panose="020B0902040504020204" pitchFamily="34"/>
              <a:ea typeface="Noto Sans Disp ExtBd" panose="020B0902040504020204" pitchFamily="34"/>
              <a:cs typeface="Noto Sans Disp ExtBd" panose="020B0902040504020204" pitchFamily="34"/>
            </a:endParaRPr>
          </a:p>
        </p:txBody>
      </p:sp>
      <p:sp>
        <p:nvSpPr>
          <p:cNvPr id="2" name="Rectangle 1">
            <a:extLst>
              <a:ext uri="{FF2B5EF4-FFF2-40B4-BE49-F238E27FC236}">
                <a16:creationId xmlns:a16="http://schemas.microsoft.com/office/drawing/2014/main" id="{7F27DA1C-EE90-FF4D-611C-799ECA47CAF2}"/>
              </a:ext>
            </a:extLst>
          </p:cNvPr>
          <p:cNvSpPr/>
          <p:nvPr/>
        </p:nvSpPr>
        <p:spPr>
          <a:xfrm>
            <a:off x="3778857" y="1059766"/>
            <a:ext cx="4335235" cy="76744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b="1" dirty="0">
                <a:latin typeface="Times New Roman" pitchFamily="18" charset="0"/>
                <a:cs typeface="Times New Roman" pitchFamily="18" charset="0"/>
              </a:rPr>
              <a:t>HYBRIDCLOUD</a:t>
            </a:r>
          </a:p>
        </p:txBody>
      </p:sp>
      <p:sp>
        <p:nvSpPr>
          <p:cNvPr id="4" name="TextBox 3">
            <a:extLst>
              <a:ext uri="{FF2B5EF4-FFF2-40B4-BE49-F238E27FC236}">
                <a16:creationId xmlns:a16="http://schemas.microsoft.com/office/drawing/2014/main" id="{E879C8AC-4EF6-7A98-8210-552615C77681}"/>
              </a:ext>
            </a:extLst>
          </p:cNvPr>
          <p:cNvSpPr txBox="1"/>
          <p:nvPr/>
        </p:nvSpPr>
        <p:spPr>
          <a:xfrm>
            <a:off x="870966" y="2534462"/>
            <a:ext cx="8794242" cy="2031325"/>
          </a:xfrm>
          <a:prstGeom prst="rect">
            <a:avLst/>
          </a:prstGeom>
          <a:noFill/>
        </p:spPr>
        <p:txBody>
          <a:bodyPr wrap="square">
            <a:spAutoFit/>
          </a:bodyPr>
          <a:lstStyle/>
          <a:p>
            <a:pPr marL="342900" indent="-342900" eaLnBrk="1" fontAlgn="auto" hangingPunct="1">
              <a:lnSpc>
                <a:spcPct val="90000"/>
              </a:lnSpc>
              <a:spcAft>
                <a:spcPts val="0"/>
              </a:spcAft>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Hybrid Clouds are a composition of two or more clouds (private, community or public) that remain unique entities but are bound together offering the advantages of multiple deployment models. </a:t>
            </a:r>
          </a:p>
          <a:p>
            <a:pPr marL="342900" indent="-342900" eaLnBrk="1" fontAlgn="auto" hangingPunct="1">
              <a:lnSpc>
                <a:spcPct val="90000"/>
              </a:lnSpc>
              <a:spcAft>
                <a:spcPts val="0"/>
              </a:spcAft>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In a hybrid cloud, you can leverage third party cloud providers in either a full or partial manner; increasing the flexibility of computing. Augmenting a traditional private cloud with the resources of a public cloud can be used to manage any unexpected surges in workload. </a:t>
            </a:r>
          </a:p>
        </p:txBody>
      </p:sp>
    </p:spTree>
    <p:extLst>
      <p:ext uri="{BB962C8B-B14F-4D97-AF65-F5344CB8AC3E}">
        <p14:creationId xmlns:p14="http://schemas.microsoft.com/office/powerpoint/2010/main" val="829617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01F867-EA3A-4053-BC23-44561238D953}"/>
              </a:ext>
            </a:extLst>
          </p:cNvPr>
          <p:cNvSpPr txBox="1"/>
          <p:nvPr/>
        </p:nvSpPr>
        <p:spPr>
          <a:xfrm>
            <a:off x="0" y="6350"/>
            <a:ext cx="12191999" cy="923330"/>
          </a:xfrm>
          <a:prstGeom prst="rect">
            <a:avLst/>
          </a:prstGeom>
          <a:solidFill>
            <a:schemeClr val="tx1">
              <a:lumMod val="90000"/>
              <a:lumOff val="10000"/>
            </a:schemeClr>
          </a:solidFill>
        </p:spPr>
        <p:txBody>
          <a:bodyPr wrap="square" rtlCol="0">
            <a:spAutoFit/>
          </a:bodyPr>
          <a:lstStyle/>
          <a:p>
            <a:pPr lvl="0" algn="ctr">
              <a:defRPr/>
            </a:pPr>
            <a:r>
              <a:rPr lang="en-US" sz="5400" b="1" dirty="0">
                <a:solidFill>
                  <a:schemeClr val="bg1"/>
                </a:solidFill>
                <a:latin typeface="Times New Roman" pitchFamily="18" charset="0"/>
                <a:ea typeface="Noto Sans Disp ExtBd" panose="020B0902040504020204" pitchFamily="34"/>
                <a:cs typeface="Times New Roman" pitchFamily="18" charset="0"/>
              </a:rPr>
              <a:t>Architecture</a:t>
            </a:r>
          </a:p>
        </p:txBody>
      </p:sp>
      <p:sp>
        <p:nvSpPr>
          <p:cNvPr id="15" name="Oval 14">
            <a:extLst>
              <a:ext uri="{FF2B5EF4-FFF2-40B4-BE49-F238E27FC236}">
                <a16:creationId xmlns:a16="http://schemas.microsoft.com/office/drawing/2014/main" id="{153D3CDC-87CE-4B7E-B4A3-6496D6D6A532}"/>
              </a:ext>
            </a:extLst>
          </p:cNvPr>
          <p:cNvSpPr/>
          <p:nvPr/>
        </p:nvSpPr>
        <p:spPr>
          <a:xfrm>
            <a:off x="11453823" y="23610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10</a:t>
            </a:r>
          </a:p>
        </p:txBody>
      </p:sp>
      <p:grpSp>
        <p:nvGrpSpPr>
          <p:cNvPr id="17" name="Group 8"/>
          <p:cNvGrpSpPr/>
          <p:nvPr/>
        </p:nvGrpSpPr>
        <p:grpSpPr>
          <a:xfrm>
            <a:off x="0" y="5832763"/>
            <a:ext cx="121920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C882FAA-D74D-8339-7675-B8089BF14666}"/>
              </a:ext>
            </a:extLst>
          </p:cNvPr>
          <p:cNvSpPr txBox="1"/>
          <p:nvPr/>
        </p:nvSpPr>
        <p:spPr>
          <a:xfrm>
            <a:off x="356616" y="1176576"/>
            <a:ext cx="11018520" cy="1569660"/>
          </a:xfrm>
          <a:prstGeom prst="rect">
            <a:avLst/>
          </a:prstGeom>
          <a:noFill/>
        </p:spPr>
        <p:txBody>
          <a:bodyPr wrap="square">
            <a:spAutoFit/>
          </a:bodyPr>
          <a:lstStyle/>
          <a:p>
            <a:pPr marL="285750" indent="-285750" algn="just" eaLnBrk="1" hangingPunct="1">
              <a:buFont typeface="Arial" panose="020B0604020202020204" pitchFamily="34" charset="0"/>
              <a:buChar char="•"/>
            </a:pPr>
            <a:r>
              <a:rPr lang="en-US" sz="2400" dirty="0"/>
              <a:t>Cloud architecture, the systems architecture of the software systems involved in the delivery of cloud computing, typically involves multiple cloud components communicating with each other over application programming interfaces, usually web services. </a:t>
            </a:r>
          </a:p>
        </p:txBody>
      </p:sp>
      <p:pic>
        <p:nvPicPr>
          <p:cNvPr id="4" name="Picture 3" descr="images">
            <a:extLst>
              <a:ext uri="{FF2B5EF4-FFF2-40B4-BE49-F238E27FC236}">
                <a16:creationId xmlns:a16="http://schemas.microsoft.com/office/drawing/2014/main" id="{876A2B0A-DBC9-A676-4726-7F5951A845FB}"/>
              </a:ext>
            </a:extLst>
          </p:cNvPr>
          <p:cNvPicPr>
            <a:picLocks noChangeAspect="1" noChangeArrowheads="1"/>
          </p:cNvPicPr>
          <p:nvPr/>
        </p:nvPicPr>
        <p:blipFill>
          <a:blip r:embed="rId2" cstate="print"/>
          <a:srcRect/>
          <a:stretch>
            <a:fillRect/>
          </a:stretch>
        </p:blipFill>
        <p:spPr bwMode="auto">
          <a:xfrm>
            <a:off x="3317575" y="2746236"/>
            <a:ext cx="5257800" cy="2454561"/>
          </a:xfrm>
          <a:prstGeom prst="rect">
            <a:avLst/>
          </a:prstGeom>
          <a:noFill/>
          <a:ln w="9525">
            <a:noFill/>
            <a:miter lim="800000"/>
            <a:headEnd/>
            <a:tailEnd/>
          </a:ln>
        </p:spPr>
      </p:pic>
    </p:spTree>
    <p:extLst>
      <p:ext uri="{BB962C8B-B14F-4D97-AF65-F5344CB8AC3E}">
        <p14:creationId xmlns:p14="http://schemas.microsoft.com/office/powerpoint/2010/main" val="1471722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01F867-EA3A-4053-BC23-44561238D953}"/>
              </a:ext>
            </a:extLst>
          </p:cNvPr>
          <p:cNvSpPr txBox="1"/>
          <p:nvPr/>
        </p:nvSpPr>
        <p:spPr>
          <a:xfrm>
            <a:off x="0"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b="1" dirty="0">
                <a:solidFill>
                  <a:schemeClr val="bg1"/>
                </a:solidFill>
                <a:latin typeface="Noto Sans Disp ExtBd" panose="020B0902040504020204" pitchFamily="34"/>
                <a:ea typeface="Noto Sans Disp ExtBd" panose="020B0902040504020204" pitchFamily="34"/>
                <a:cs typeface="Noto Sans Disp ExtBd" panose="020B0902040504020204" pitchFamily="34"/>
              </a:rPr>
              <a:t>Conclusion</a:t>
            </a:r>
            <a:endParaRPr lang="en-US" sz="8000" b="1" dirty="0">
              <a:solidFill>
                <a:schemeClr val="bg1"/>
              </a:solidFill>
              <a:latin typeface="Noto Sans Disp ExtBd" panose="020B0902040504020204" pitchFamily="34"/>
              <a:ea typeface="Noto Sans Disp ExtBd" panose="020B0902040504020204" pitchFamily="34"/>
              <a:cs typeface="Noto Sans Disp ExtBd" panose="020B0902040504020204" pitchFamily="34"/>
            </a:endParaRPr>
          </a:p>
        </p:txBody>
      </p:sp>
      <p:sp>
        <p:nvSpPr>
          <p:cNvPr id="15" name="Oval 14">
            <a:extLst>
              <a:ext uri="{FF2B5EF4-FFF2-40B4-BE49-F238E27FC236}">
                <a16:creationId xmlns:a16="http://schemas.microsoft.com/office/drawing/2014/main" id="{153D3CDC-87CE-4B7E-B4A3-6496D6D6A53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14</a:t>
            </a:r>
          </a:p>
        </p:txBody>
      </p:sp>
      <p:sp>
        <p:nvSpPr>
          <p:cNvPr id="23" name="TextBox 22">
            <a:extLst>
              <a:ext uri="{FF2B5EF4-FFF2-40B4-BE49-F238E27FC236}">
                <a16:creationId xmlns:a16="http://schemas.microsoft.com/office/drawing/2014/main" id="{6901F867-EA3A-4053-BC23-44561238D953}"/>
              </a:ext>
            </a:extLst>
          </p:cNvPr>
          <p:cNvSpPr txBox="1"/>
          <p:nvPr/>
        </p:nvSpPr>
        <p:spPr>
          <a:xfrm>
            <a:off x="845416" y="1319783"/>
            <a:ext cx="10257558" cy="3231654"/>
          </a:xfrm>
          <a:prstGeom prst="rect">
            <a:avLst/>
          </a:prstGeom>
          <a:noFill/>
        </p:spPr>
        <p:txBody>
          <a:bodyPr wrap="square" rtlCol="0">
            <a:spAutoFit/>
          </a:bodyPr>
          <a:lstStyle/>
          <a:p>
            <a:pPr marL="457200" indent="-457200" algn="just" eaLnBrk="1" hangingPunct="1">
              <a:lnSpc>
                <a:spcPct val="9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So, while cloud computing is really really great and you’re probably already using it, either for business of for personal means, here’s what we’ve learned from taking a look at the pros and cons:</a:t>
            </a:r>
          </a:p>
          <a:p>
            <a:pPr marL="457200" indent="-457200" algn="just" eaLnBrk="1" hangingPunct="1">
              <a:lnSpc>
                <a:spcPct val="9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Cloud computing is a really cheap way for companies to have all the resources they need in once place.</a:t>
            </a:r>
          </a:p>
          <a:p>
            <a:pPr marL="457200" indent="-457200" algn="just" eaLnBrk="1" hangingPunct="1">
              <a:lnSpc>
                <a:spcPct val="9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It’s a much better way to spread your resources, and it becomes easier to access things from longer distances</a:t>
            </a:r>
            <a:r>
              <a:rPr lang="en-US" sz="3200" dirty="0"/>
              <a:t>.</a:t>
            </a:r>
          </a:p>
          <a:p>
            <a:endParaRPr lang="en-US" sz="2400" dirty="0">
              <a:latin typeface="Times New Roman" pitchFamily="18" charset="0"/>
              <a:cs typeface="Times New Roman" pitchFamily="18" charset="0"/>
            </a:endParaRPr>
          </a:p>
        </p:txBody>
      </p:sp>
      <p:grpSp>
        <p:nvGrpSpPr>
          <p:cNvPr id="3" name="Group 8">
            <a:extLst>
              <a:ext uri="{FF2B5EF4-FFF2-40B4-BE49-F238E27FC236}">
                <a16:creationId xmlns:a16="http://schemas.microsoft.com/office/drawing/2014/main" id="{073A32D2-2F2A-3B75-1532-E01E52599888}"/>
              </a:ext>
            </a:extLst>
          </p:cNvPr>
          <p:cNvGrpSpPr/>
          <p:nvPr/>
        </p:nvGrpSpPr>
        <p:grpSpPr>
          <a:xfrm>
            <a:off x="0" y="5851813"/>
            <a:ext cx="12192000" cy="381000"/>
            <a:chOff x="0" y="304800"/>
            <a:chExt cx="8229600" cy="381000"/>
          </a:xfrm>
        </p:grpSpPr>
        <p:sp>
          <p:nvSpPr>
            <p:cNvPr id="4" name="Rounded Rectangle 18">
              <a:extLst>
                <a:ext uri="{FF2B5EF4-FFF2-40B4-BE49-F238E27FC236}">
                  <a16:creationId xmlns:a16="http://schemas.microsoft.com/office/drawing/2014/main" id="{8708DF3B-3271-4500-332E-55A88D5E70A5}"/>
                </a:ext>
              </a:extLst>
            </p:cNvPr>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19">
              <a:extLst>
                <a:ext uri="{FF2B5EF4-FFF2-40B4-BE49-F238E27FC236}">
                  <a16:creationId xmlns:a16="http://schemas.microsoft.com/office/drawing/2014/main" id="{FDF5294C-1D72-E9F3-25EB-891A4381BCBD}"/>
                </a:ext>
              </a:extLst>
            </p:cNvPr>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1288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6901F867-EA3A-4053-BC23-44561238D953}"/>
              </a:ext>
            </a:extLst>
          </p:cNvPr>
          <p:cNvSpPr txBox="1"/>
          <p:nvPr/>
        </p:nvSpPr>
        <p:spPr>
          <a:xfrm>
            <a:off x="429490" y="1577199"/>
            <a:ext cx="11249891"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tabLst/>
              <a:defRPr/>
            </a:pPr>
            <a:endParaRPr lang="en-US" sz="2800" dirty="0">
              <a:latin typeface="Noto Sans Disp ExtBd" panose="020B0902040504020204" pitchFamily="34"/>
              <a:ea typeface="Noto Sans Disp ExtBd" panose="020B0902040504020204" pitchFamily="34"/>
              <a:cs typeface="Noto Sans Disp ExtBd" panose="020B0902040504020204" pitchFamily="34"/>
            </a:endParaRPr>
          </a:p>
        </p:txBody>
      </p:sp>
      <p:pic>
        <p:nvPicPr>
          <p:cNvPr id="1026" name="Picture 2" descr="Powerpoint Templates Thank You 21 - SlideKit">
            <a:extLst>
              <a:ext uri="{FF2B5EF4-FFF2-40B4-BE49-F238E27FC236}">
                <a16:creationId xmlns:a16="http://schemas.microsoft.com/office/drawing/2014/main" id="{3F35DFBC-8992-84A8-ABB8-CFE893E5A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3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1"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chemeClr val="bg1"/>
                </a:solidFill>
                <a:effectLst/>
                <a:uLnTx/>
                <a:uFillTx/>
                <a:latin typeface="Noto Sans Disp ExtBd" panose="020B0902040504020204" pitchFamily="34"/>
                <a:ea typeface="Noto Sans Disp ExtBd" panose="020B0902040504020204" pitchFamily="34"/>
                <a:cs typeface="Noto Sans Disp ExtBd" panose="020B0902040504020204" pitchFamily="34"/>
              </a:rPr>
              <a:t>Contents</a:t>
            </a:r>
            <a:endParaRPr lang="en-US" sz="8000" b="1" dirty="0">
              <a:solidFill>
                <a:schemeClr val="bg1"/>
              </a:solidFill>
              <a:latin typeface="Noto Sans Disp ExtBd" panose="020B0902040504020204" pitchFamily="34"/>
              <a:ea typeface="Noto Sans Disp ExtBd" panose="020B0902040504020204" pitchFamily="34"/>
              <a:cs typeface="Noto Sans Disp ExtBd" panose="020B0902040504020204" pitchFamily="34"/>
            </a:endParaRPr>
          </a:p>
        </p:txBody>
      </p:sp>
      <p:grpSp>
        <p:nvGrpSpPr>
          <p:cNvPr id="4" name="Group 8"/>
          <p:cNvGrpSpPr/>
          <p:nvPr/>
        </p:nvGrpSpPr>
        <p:grpSpPr>
          <a:xfrm>
            <a:off x="-1" y="5832763"/>
            <a:ext cx="10953883" cy="381000"/>
            <a:chOff x="0" y="304800"/>
            <a:chExt cx="8229600" cy="381000"/>
          </a:xfrm>
        </p:grpSpPr>
        <p:sp>
          <p:nvSpPr>
            <p:cNvPr id="62" name="Rounded Rectangle 61"/>
            <p:cNvSpPr/>
            <p:nvPr/>
          </p:nvSpPr>
          <p:spPr>
            <a:xfrm>
              <a:off x="0" y="304800"/>
              <a:ext cx="8229600" cy="152400"/>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0" y="533400"/>
              <a:ext cx="8229600" cy="152400"/>
            </a:xfrm>
            <a:prstGeom prst="roundRect">
              <a:avLst/>
            </a:prstGeom>
            <a:solidFill>
              <a:srgbClr val="074D6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a:extLst>
              <a:ext uri="{FF2B5EF4-FFF2-40B4-BE49-F238E27FC236}">
                <a16:creationId xmlns:a16="http://schemas.microsoft.com/office/drawing/2014/main" id="{6901F867-EA3A-4053-BC23-44561238D953}"/>
              </a:ext>
            </a:extLst>
          </p:cNvPr>
          <p:cNvSpPr txBox="1"/>
          <p:nvPr/>
        </p:nvSpPr>
        <p:spPr>
          <a:xfrm>
            <a:off x="561933" y="1262614"/>
            <a:ext cx="11249891" cy="2893100"/>
          </a:xfrm>
          <a:prstGeom prst="rect">
            <a:avLst/>
          </a:prstGeom>
          <a:noFill/>
        </p:spPr>
        <p:txBody>
          <a:bodyPr wrap="square" rtlCol="0">
            <a:spAutoFit/>
          </a:bodyPr>
          <a:lstStyle/>
          <a:p>
            <a:pPr>
              <a:spcBef>
                <a:spcPct val="25000"/>
              </a:spcBef>
              <a:buFont typeface="Arial" pitchFamily="34" charset="0"/>
              <a:buChar char="•"/>
            </a:pPr>
            <a:r>
              <a:rPr lang="en-US" altLang="ko-KR" sz="2600" dirty="0">
                <a:latin typeface="Times New Roman" pitchFamily="18" charset="0"/>
                <a:cs typeface="Times New Roman" pitchFamily="18" charset="0"/>
              </a:rPr>
              <a:t> Introduction?</a:t>
            </a:r>
          </a:p>
          <a:p>
            <a:pPr>
              <a:buFont typeface="Arial" pitchFamily="34" charset="0"/>
              <a:buChar char="•"/>
            </a:pPr>
            <a:r>
              <a:rPr lang="en-US" sz="2600" dirty="0">
                <a:latin typeface="Times New Roman" pitchFamily="18" charset="0"/>
                <a:cs typeface="Times New Roman" pitchFamily="18" charset="0"/>
              </a:rPr>
              <a:t> What is Cloud Computing?</a:t>
            </a:r>
          </a:p>
          <a:p>
            <a:pPr>
              <a:buFont typeface="Arial" pitchFamily="34" charset="0"/>
              <a:buChar char="•"/>
            </a:pPr>
            <a:r>
              <a:rPr lang="en-US" sz="2600" dirty="0">
                <a:latin typeface="Times New Roman" pitchFamily="18" charset="0"/>
                <a:cs typeface="Times New Roman" pitchFamily="18" charset="0"/>
              </a:rPr>
              <a:t> Advantages of Cloud Computing</a:t>
            </a:r>
          </a:p>
          <a:p>
            <a:pPr>
              <a:buFont typeface="Arial" pitchFamily="34" charset="0"/>
              <a:buChar char="•"/>
            </a:pPr>
            <a:r>
              <a:rPr lang="en-US" sz="2600" dirty="0">
                <a:latin typeface="Times New Roman" pitchFamily="18" charset="0"/>
                <a:cs typeface="Times New Roman" pitchFamily="18" charset="0"/>
              </a:rPr>
              <a:t> Disadvantages of Cloud Computing</a:t>
            </a:r>
            <a:endParaRPr lang="en-IN" sz="2600" dirty="0">
              <a:latin typeface="Times New Roman" pitchFamily="18" charset="0"/>
              <a:cs typeface="Times New Roman" pitchFamily="18" charset="0"/>
            </a:endParaRPr>
          </a:p>
          <a:p>
            <a:pPr>
              <a:buFont typeface="Arial" pitchFamily="34" charset="0"/>
              <a:buChar char="•"/>
            </a:pPr>
            <a:r>
              <a:rPr lang="en-IN" sz="2600" dirty="0">
                <a:latin typeface="Times New Roman" pitchFamily="18" charset="0"/>
                <a:cs typeface="Times New Roman" pitchFamily="18" charset="0"/>
              </a:rPr>
              <a:t> Types of Cloud Computing</a:t>
            </a:r>
            <a:endParaRPr lang="en-US" sz="2600" dirty="0">
              <a:latin typeface="Times New Roman" pitchFamily="18" charset="0"/>
              <a:cs typeface="Times New Roman" pitchFamily="18" charset="0"/>
            </a:endParaRPr>
          </a:p>
          <a:p>
            <a:pPr>
              <a:buFont typeface="Arial" pitchFamily="34" charset="0"/>
              <a:buChar char="•"/>
            </a:pPr>
            <a:r>
              <a:rPr lang="en-US" sz="2600" dirty="0">
                <a:latin typeface="Times New Roman" pitchFamily="18" charset="0"/>
                <a:cs typeface="Times New Roman" pitchFamily="18" charset="0"/>
              </a:rPr>
              <a:t> Cloud Computing Architecture</a:t>
            </a:r>
          </a:p>
          <a:p>
            <a:pPr>
              <a:buFont typeface="Arial" pitchFamily="34" charset="0"/>
              <a:buChar char="•"/>
            </a:pPr>
            <a:r>
              <a:rPr lang="en-US" sz="2600" dirty="0">
                <a:latin typeface="Times New Roman" pitchFamily="18" charset="0"/>
                <a:cs typeface="Times New Roman" pitchFamily="18" charset="0"/>
              </a:rPr>
              <a:t> Conclusion</a:t>
            </a:r>
          </a:p>
        </p:txBody>
      </p:sp>
      <p:sp>
        <p:nvSpPr>
          <p:cNvPr id="13" name="Oval 12">
            <a:extLst>
              <a:ext uri="{FF2B5EF4-FFF2-40B4-BE49-F238E27FC236}">
                <a16:creationId xmlns:a16="http://schemas.microsoft.com/office/drawing/2014/main" id="{153D3CDC-87CE-4B7E-B4A3-6496D6D6A532}"/>
              </a:ext>
            </a:extLst>
          </p:cNvPr>
          <p:cNvSpPr/>
          <p:nvPr/>
        </p:nvSpPr>
        <p:spPr>
          <a:xfrm>
            <a:off x="11263744" y="23610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1</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17" name="Group 8"/>
          <p:cNvGrpSpPr/>
          <p:nvPr/>
        </p:nvGrpSpPr>
        <p:grpSpPr>
          <a:xfrm>
            <a:off x="0" y="5832763"/>
            <a:ext cx="12191999"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067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0"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b="1" dirty="0">
                <a:solidFill>
                  <a:schemeClr val="bg1"/>
                </a:solidFill>
                <a:latin typeface="Noto Sans Disp ExtBd" panose="020B0902040504020204" pitchFamily="34"/>
                <a:ea typeface="Noto Sans Disp ExtBd" panose="020B0902040504020204" pitchFamily="34"/>
                <a:cs typeface="Noto Sans Disp ExtBd" panose="020B0902040504020204" pitchFamily="34"/>
              </a:rPr>
              <a:t>Introduction</a:t>
            </a:r>
          </a:p>
        </p:txBody>
      </p:sp>
      <p:sp>
        <p:nvSpPr>
          <p:cNvPr id="52" name="Oval 51">
            <a:extLst>
              <a:ext uri="{FF2B5EF4-FFF2-40B4-BE49-F238E27FC236}">
                <a16:creationId xmlns:a16="http://schemas.microsoft.com/office/drawing/2014/main" id="{153D3CDC-87CE-4B7E-B4A3-6496D6D6A53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a:t>
            </a:r>
          </a:p>
        </p:txBody>
      </p:sp>
      <p:grpSp>
        <p:nvGrpSpPr>
          <p:cNvPr id="3" name="Group 8"/>
          <p:cNvGrpSpPr/>
          <p:nvPr/>
        </p:nvGrpSpPr>
        <p:grpSpPr>
          <a:xfrm>
            <a:off x="0" y="5832762"/>
            <a:ext cx="12191999" cy="413661"/>
            <a:chOff x="0" y="304800"/>
            <a:chExt cx="8229600" cy="381000"/>
          </a:xfrm>
        </p:grpSpPr>
        <p:sp>
          <p:nvSpPr>
            <p:cNvPr id="62" name="Rounded Rectangle 61"/>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fig2">
            <a:extLst>
              <a:ext uri="{FF2B5EF4-FFF2-40B4-BE49-F238E27FC236}">
                <a16:creationId xmlns:a16="http://schemas.microsoft.com/office/drawing/2014/main" id="{B4284CDF-B2F9-7953-FDC1-7DFEE371F70E}"/>
              </a:ext>
            </a:extLst>
          </p:cNvPr>
          <p:cNvPicPr>
            <a:picLocks noChangeAspect="1" noChangeArrowheads="1"/>
          </p:cNvPicPr>
          <p:nvPr/>
        </p:nvPicPr>
        <p:blipFill>
          <a:blip r:embed="rId2" cstate="print"/>
          <a:srcRect/>
          <a:stretch>
            <a:fillRect/>
          </a:stretch>
        </p:blipFill>
        <p:spPr bwMode="auto">
          <a:xfrm>
            <a:off x="9052560" y="2491249"/>
            <a:ext cx="3048000" cy="2060134"/>
          </a:xfrm>
          <a:prstGeom prst="rect">
            <a:avLst/>
          </a:prstGeom>
          <a:noFill/>
          <a:ln w="9525">
            <a:noFill/>
            <a:miter lim="800000"/>
            <a:headEnd/>
            <a:tailEnd/>
          </a:ln>
        </p:spPr>
      </p:pic>
      <p:sp>
        <p:nvSpPr>
          <p:cNvPr id="6" name="TextBox 5">
            <a:extLst>
              <a:ext uri="{FF2B5EF4-FFF2-40B4-BE49-F238E27FC236}">
                <a16:creationId xmlns:a16="http://schemas.microsoft.com/office/drawing/2014/main" id="{D9F2C51B-876F-E51C-2DE0-995A94E54579}"/>
              </a:ext>
            </a:extLst>
          </p:cNvPr>
          <p:cNvSpPr txBox="1"/>
          <p:nvPr/>
        </p:nvSpPr>
        <p:spPr>
          <a:xfrm>
            <a:off x="566368" y="1810058"/>
            <a:ext cx="8486192" cy="3046988"/>
          </a:xfrm>
          <a:prstGeom prst="rect">
            <a:avLst/>
          </a:prstGeom>
          <a:noFill/>
        </p:spPr>
        <p:txBody>
          <a:bodyPr wrap="square">
            <a:spAutoFit/>
          </a:bodyPr>
          <a:lstStyle/>
          <a:p>
            <a:pPr marL="285750" indent="-285750" eaLnBrk="1" hangingPunct="1">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Cloud computing is Internet-based computing, whereby shared resources, software, and information are provided to computers and other devices on demand, like the electricity grid.</a:t>
            </a:r>
          </a:p>
          <a:p>
            <a:pPr marL="285750" indent="-285750" eaLnBrk="1" hangingPunct="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Cloud computing is a paradigm shift following the shift from mainframe to client–server in the early 1980s. Details are abstracted from the users, who no longer have need for expertise in, or control over, the technology infrastructure "in the cloud" that supports them</a:t>
            </a:r>
            <a:r>
              <a:rPr lang="en-US" dirty="0">
                <a:latin typeface="Times New Roman" pitchFamily="18" charset="0"/>
              </a:rPr>
              <a:t>.</a:t>
            </a:r>
            <a:r>
              <a:rPr lang="en-US" dirty="0"/>
              <a:t> </a:t>
            </a:r>
          </a:p>
        </p:txBody>
      </p:sp>
    </p:spTree>
    <p:extLst>
      <p:ext uri="{BB962C8B-B14F-4D97-AF65-F5344CB8AC3E}">
        <p14:creationId xmlns:p14="http://schemas.microsoft.com/office/powerpoint/2010/main" val="134067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01F867-EA3A-4053-BC23-44561238D953}"/>
              </a:ext>
            </a:extLst>
          </p:cNvPr>
          <p:cNvSpPr txBox="1"/>
          <p:nvPr/>
        </p:nvSpPr>
        <p:spPr>
          <a:xfrm>
            <a:off x="0"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b="1" dirty="0">
                <a:solidFill>
                  <a:schemeClr val="bg1"/>
                </a:solidFill>
                <a:latin typeface="Noto Sans Disp ExtBd" panose="020B0902040504020204" pitchFamily="34"/>
                <a:ea typeface="Noto Sans Disp ExtBd" panose="020B0902040504020204" pitchFamily="34"/>
                <a:cs typeface="Noto Sans Disp ExtBd" panose="020B0902040504020204" pitchFamily="34"/>
              </a:rPr>
              <a:t>What is Cloud Computing?</a:t>
            </a:r>
            <a:endParaRPr lang="en-US" sz="8000" b="1" dirty="0">
              <a:solidFill>
                <a:schemeClr val="bg1"/>
              </a:solidFill>
              <a:latin typeface="Noto Sans Disp ExtBd" panose="020B0902040504020204" pitchFamily="34"/>
              <a:ea typeface="Noto Sans Disp ExtBd" panose="020B0902040504020204" pitchFamily="34"/>
              <a:cs typeface="Noto Sans Disp ExtBd" panose="020B0902040504020204" pitchFamily="34"/>
            </a:endParaRPr>
          </a:p>
        </p:txBody>
      </p:sp>
      <p:sp>
        <p:nvSpPr>
          <p:cNvPr id="15" name="Oval 14">
            <a:extLst>
              <a:ext uri="{FF2B5EF4-FFF2-40B4-BE49-F238E27FC236}">
                <a16:creationId xmlns:a16="http://schemas.microsoft.com/office/drawing/2014/main" id="{153D3CDC-87CE-4B7E-B4A3-6496D6D6A53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3</a:t>
            </a:r>
          </a:p>
        </p:txBody>
      </p:sp>
      <p:grpSp>
        <p:nvGrpSpPr>
          <p:cNvPr id="17" name="Group 8"/>
          <p:cNvGrpSpPr/>
          <p:nvPr/>
        </p:nvGrpSpPr>
        <p:grpSpPr>
          <a:xfrm>
            <a:off x="0" y="5832763"/>
            <a:ext cx="121920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9AD224B6-1C2A-DCEF-5A1E-A8A2F179E2AF}"/>
              </a:ext>
            </a:extLst>
          </p:cNvPr>
          <p:cNvSpPr>
            <a:spLocks noGrp="1" noChangeArrowheads="1"/>
          </p:cNvSpPr>
          <p:nvPr/>
        </p:nvSpPr>
        <p:spPr bwMode="auto">
          <a:xfrm>
            <a:off x="836372" y="1409949"/>
            <a:ext cx="10060228" cy="4062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eaLnBrk="1" hangingPunct="1">
              <a:buClrTx/>
              <a:buSzPct val="100000"/>
              <a:buFont typeface="Arial" panose="020B0604020202020204" pitchFamily="34" charset="0"/>
              <a:buChar char="•"/>
            </a:pPr>
            <a:r>
              <a:rPr lang="en-US" dirty="0"/>
              <a:t> </a:t>
            </a:r>
            <a:r>
              <a:rPr lang="en-US" dirty="0">
                <a:latin typeface="Times New Roman" panose="02020603050405020304" pitchFamily="18" charset="0"/>
                <a:cs typeface="Times New Roman" panose="02020603050405020304" pitchFamily="18" charset="0"/>
              </a:rPr>
              <a:t>Cloud computing is Internet based computing where virtual shared servers provide software, infrastructure, platform, devices and other resources and hosting to customers on a pay-as-you-use basis. </a:t>
            </a:r>
          </a:p>
          <a:p>
            <a:pPr algn="just" eaLnBrk="1" hangingPunct="1">
              <a:buClrTx/>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information that a digitized system has to offer is provided as a service in the cloud computing model. Users can access these services available on the "Internet cloud" without having any previous know-how on managing the resources involved. </a:t>
            </a:r>
          </a:p>
        </p:txBody>
      </p:sp>
    </p:spTree>
    <p:extLst>
      <p:ext uri="{BB962C8B-B14F-4D97-AF65-F5344CB8AC3E}">
        <p14:creationId xmlns:p14="http://schemas.microsoft.com/office/powerpoint/2010/main" val="1556260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01F867-EA3A-4053-BC23-44561238D953}"/>
              </a:ext>
            </a:extLst>
          </p:cNvPr>
          <p:cNvSpPr txBox="1"/>
          <p:nvPr/>
        </p:nvSpPr>
        <p:spPr>
          <a:xfrm>
            <a:off x="0" y="-1213"/>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b="1" dirty="0">
                <a:solidFill>
                  <a:schemeClr val="bg1"/>
                </a:solidFill>
                <a:latin typeface="Noto Sans Disp ExtBd" panose="020B0902040504020204" pitchFamily="34"/>
                <a:ea typeface="Noto Sans Disp ExtBd" panose="020B0902040504020204" pitchFamily="34"/>
                <a:cs typeface="Noto Sans Disp ExtBd" panose="020B0902040504020204" pitchFamily="34"/>
              </a:rPr>
              <a:t>Advantages of Cloud Computing</a:t>
            </a:r>
            <a:endParaRPr lang="en-US" sz="8000" b="1" dirty="0">
              <a:solidFill>
                <a:schemeClr val="bg1"/>
              </a:solidFill>
              <a:latin typeface="Noto Sans Disp ExtBd" panose="020B0902040504020204" pitchFamily="34"/>
              <a:ea typeface="Noto Sans Disp ExtBd" panose="020B0902040504020204" pitchFamily="34"/>
              <a:cs typeface="Noto Sans Disp ExtBd" panose="020B0902040504020204" pitchFamily="34"/>
            </a:endParaRPr>
          </a:p>
        </p:txBody>
      </p:sp>
      <p:sp>
        <p:nvSpPr>
          <p:cNvPr id="15" name="Oval 14">
            <a:extLst>
              <a:ext uri="{FF2B5EF4-FFF2-40B4-BE49-F238E27FC236}">
                <a16:creationId xmlns:a16="http://schemas.microsoft.com/office/drawing/2014/main" id="{153D3CDC-87CE-4B7E-B4A3-6496D6D6A53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4</a:t>
            </a:r>
          </a:p>
        </p:txBody>
      </p:sp>
      <p:grpSp>
        <p:nvGrpSpPr>
          <p:cNvPr id="17" name="Group 8"/>
          <p:cNvGrpSpPr/>
          <p:nvPr/>
        </p:nvGrpSpPr>
        <p:grpSpPr>
          <a:xfrm>
            <a:off x="0" y="5832763"/>
            <a:ext cx="12191999"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539129B6-1BAD-7679-CB9C-2FA264C07F60}"/>
              </a:ext>
            </a:extLst>
          </p:cNvPr>
          <p:cNvSpPr txBox="1"/>
          <p:nvPr/>
        </p:nvSpPr>
        <p:spPr>
          <a:xfrm>
            <a:off x="881743" y="1459536"/>
            <a:ext cx="10775702" cy="830997"/>
          </a:xfrm>
          <a:prstGeom prst="rect">
            <a:avLst/>
          </a:prstGeom>
          <a:noFill/>
        </p:spPr>
        <p:txBody>
          <a:bodyPr wrap="square">
            <a:spAutoFit/>
          </a:bodyPr>
          <a:lstStyle/>
          <a:p>
            <a:pPr marL="285750" indent="-285750" algn="just" eaLnBrk="1" hangingPunct="1">
              <a:buFont typeface="Arial" panose="020B0604020202020204" pitchFamily="34" charset="0"/>
              <a:buChar char="•"/>
            </a:pPr>
            <a:r>
              <a:rPr lang="en-US" sz="2400" b="1" dirty="0"/>
              <a:t>Increased Storage Capacity :</a:t>
            </a:r>
            <a:r>
              <a:rPr lang="en-US" sz="2400" dirty="0"/>
              <a:t>Increased </a:t>
            </a:r>
            <a:r>
              <a:rPr lang="en-US" sz="2400" dirty="0">
                <a:latin typeface="Times New Roman" panose="02020603050405020304" pitchFamily="18" charset="0"/>
                <a:cs typeface="Times New Roman" panose="02020603050405020304" pitchFamily="18" charset="0"/>
              </a:rPr>
              <a:t>Storage</a:t>
            </a:r>
            <a:r>
              <a:rPr lang="en-US" sz="2400" dirty="0"/>
              <a:t> Capacity is another benefit of the cloud computing, as it can store more data as compared to a personal computer. </a:t>
            </a:r>
          </a:p>
        </p:txBody>
      </p:sp>
      <p:sp>
        <p:nvSpPr>
          <p:cNvPr id="5" name="TextBox 4">
            <a:extLst>
              <a:ext uri="{FF2B5EF4-FFF2-40B4-BE49-F238E27FC236}">
                <a16:creationId xmlns:a16="http://schemas.microsoft.com/office/drawing/2014/main" id="{424CD5E1-4CDE-AC32-50DA-61192386C27B}"/>
              </a:ext>
            </a:extLst>
          </p:cNvPr>
          <p:cNvSpPr txBox="1"/>
          <p:nvPr/>
        </p:nvSpPr>
        <p:spPr>
          <a:xfrm>
            <a:off x="881743" y="2307229"/>
            <a:ext cx="10630540" cy="707886"/>
          </a:xfrm>
          <a:prstGeom prst="rect">
            <a:avLst/>
          </a:prstGeom>
          <a:noFill/>
        </p:spPr>
        <p:txBody>
          <a:bodyPr wrap="square">
            <a:spAutoFit/>
          </a:bodyPr>
          <a:lstStyle/>
          <a:p>
            <a:pPr marL="285750" indent="-285750" algn="just" eaLnBrk="1" hangingPunct="1">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Easy to Learn and Understand</a:t>
            </a:r>
            <a:r>
              <a:rPr lang="en-US" sz="2000" dirty="0">
                <a:latin typeface="Times New Roman" panose="02020603050405020304" pitchFamily="18" charset="0"/>
                <a:cs typeface="Times New Roman" panose="02020603050405020304" pitchFamily="18" charset="0"/>
              </a:rPr>
              <a:t>: Since people are quiet used to cloud applications like Gmail, Google Docs, so anything related to the same is most likely to be understood by the users.</a:t>
            </a:r>
          </a:p>
        </p:txBody>
      </p:sp>
      <p:sp>
        <p:nvSpPr>
          <p:cNvPr id="7" name="TextBox 6">
            <a:extLst>
              <a:ext uri="{FF2B5EF4-FFF2-40B4-BE49-F238E27FC236}">
                <a16:creationId xmlns:a16="http://schemas.microsoft.com/office/drawing/2014/main" id="{55E6EB1F-89B6-CD8A-0D61-3C3DC5AD6D81}"/>
              </a:ext>
            </a:extLst>
          </p:cNvPr>
          <p:cNvSpPr txBox="1"/>
          <p:nvPr/>
        </p:nvSpPr>
        <p:spPr>
          <a:xfrm>
            <a:off x="881740" y="3990609"/>
            <a:ext cx="10630539" cy="400110"/>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Automatic Updating: </a:t>
            </a:r>
            <a:r>
              <a:rPr lang="en-US" sz="2000" dirty="0">
                <a:latin typeface="Times New Roman" panose="02020603050405020304" pitchFamily="18" charset="0"/>
                <a:cs typeface="Times New Roman" panose="02020603050405020304" pitchFamily="18" charset="0"/>
              </a:rPr>
              <a:t>It saves companies time and effort to update multiples server.</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FE8989F-3BDE-4B8F-0EFD-8E9AF354B48C}"/>
              </a:ext>
            </a:extLst>
          </p:cNvPr>
          <p:cNvSpPr txBox="1"/>
          <p:nvPr/>
        </p:nvSpPr>
        <p:spPr>
          <a:xfrm>
            <a:off x="881740" y="4638702"/>
            <a:ext cx="10630539" cy="400110"/>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Flexibility: </a:t>
            </a:r>
            <a:r>
              <a:rPr lang="en-US" sz="2000" dirty="0">
                <a:latin typeface="Times New Roman" panose="02020603050405020304" pitchFamily="18" charset="0"/>
                <a:cs typeface="Times New Roman" panose="02020603050405020304" pitchFamily="18" charset="0"/>
              </a:rPr>
              <a:t>There is a high rate of flexibility</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2678B65-C459-CF5D-64FF-FD9AAF209BC8}"/>
              </a:ext>
            </a:extLst>
          </p:cNvPr>
          <p:cNvSpPr txBox="1"/>
          <p:nvPr/>
        </p:nvSpPr>
        <p:spPr>
          <a:xfrm>
            <a:off x="881741" y="3105834"/>
            <a:ext cx="10630538" cy="707886"/>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Easier Management of Data and Information</a:t>
            </a:r>
            <a:r>
              <a:rPr lang="en-US" sz="2000" b="1" u="sng"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Since all data are located on a centralized location, data are more organized making it easy to manage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418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01F867-EA3A-4053-BC23-44561238D953}"/>
              </a:ext>
            </a:extLst>
          </p:cNvPr>
          <p:cNvSpPr txBox="1"/>
          <p:nvPr/>
        </p:nvSpPr>
        <p:spPr>
          <a:xfrm>
            <a:off x="0"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b="1" dirty="0">
                <a:solidFill>
                  <a:schemeClr val="bg1"/>
                </a:solidFill>
                <a:latin typeface="Noto Sans Disp ExtBd" panose="020B0902040504020204" pitchFamily="34"/>
                <a:ea typeface="Noto Sans Disp ExtBd" panose="020B0902040504020204" pitchFamily="34"/>
                <a:cs typeface="Noto Sans Disp ExtBd" panose="020B0902040504020204" pitchFamily="34"/>
              </a:rPr>
              <a:t>Disadvantages of Cloud Computing</a:t>
            </a:r>
            <a:endParaRPr lang="en-US" sz="8000" b="1" dirty="0">
              <a:solidFill>
                <a:schemeClr val="bg1"/>
              </a:solidFill>
              <a:latin typeface="Noto Sans Disp ExtBd" panose="020B0902040504020204" pitchFamily="34"/>
              <a:ea typeface="Noto Sans Disp ExtBd" panose="020B0902040504020204" pitchFamily="34"/>
              <a:cs typeface="Noto Sans Disp ExtBd" panose="020B0902040504020204" pitchFamily="34"/>
            </a:endParaRPr>
          </a:p>
        </p:txBody>
      </p:sp>
      <p:sp>
        <p:nvSpPr>
          <p:cNvPr id="15" name="Oval 14">
            <a:extLst>
              <a:ext uri="{FF2B5EF4-FFF2-40B4-BE49-F238E27FC236}">
                <a16:creationId xmlns:a16="http://schemas.microsoft.com/office/drawing/2014/main" id="{153D3CDC-87CE-4B7E-B4A3-6496D6D6A53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5</a:t>
            </a:r>
          </a:p>
        </p:txBody>
      </p:sp>
      <p:grpSp>
        <p:nvGrpSpPr>
          <p:cNvPr id="17" name="Group 8"/>
          <p:cNvGrpSpPr/>
          <p:nvPr/>
        </p:nvGrpSpPr>
        <p:grpSpPr>
          <a:xfrm>
            <a:off x="0" y="5832763"/>
            <a:ext cx="121920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E81838AC-81A8-FF18-B22D-54CE8FB07079}"/>
              </a:ext>
            </a:extLst>
          </p:cNvPr>
          <p:cNvSpPr txBox="1"/>
          <p:nvPr/>
        </p:nvSpPr>
        <p:spPr>
          <a:xfrm>
            <a:off x="639514" y="1409949"/>
            <a:ext cx="11495959" cy="3903954"/>
          </a:xfrm>
          <a:prstGeom prst="rect">
            <a:avLst/>
          </a:prstGeom>
          <a:noFill/>
        </p:spPr>
        <p:txBody>
          <a:bodyPr wrap="square">
            <a:spAutoFit/>
          </a:bodyPr>
          <a:lstStyle/>
          <a:p>
            <a:pPr marL="285750" indent="-285750" algn="just" eaLnBrk="1" hangingPunct="1">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Dependency: </a:t>
            </a:r>
            <a:r>
              <a:rPr lang="en-US" sz="2400" dirty="0">
                <a:latin typeface="Times New Roman" panose="02020603050405020304" pitchFamily="18" charset="0"/>
                <a:cs typeface="Times New Roman" panose="02020603050405020304" pitchFamily="18" charset="0"/>
              </a:rPr>
              <a:t>One major disadvantages of cloud computing is user’s dependency on the provider. </a:t>
            </a:r>
          </a:p>
          <a:p>
            <a:pPr marL="285750" indent="-285750" algn="just" eaLnBrk="1" hangingPunct="1">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Risk</a:t>
            </a:r>
            <a:r>
              <a:rPr lang="en-US" sz="2400" dirty="0">
                <a:latin typeface="Times New Roman" panose="02020603050405020304" pitchFamily="18" charset="0"/>
                <a:cs typeface="Times New Roman" panose="02020603050405020304" pitchFamily="18" charset="0"/>
              </a:rPr>
              <a:t>: Cloud computing services means taking services from remote servers. </a:t>
            </a:r>
          </a:p>
          <a:p>
            <a:pPr marL="285750" indent="-285750" algn="just" eaLnBrk="1" hangingPunct="1">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Requires a Constant internet connection</a:t>
            </a:r>
            <a:r>
              <a:rPr lang="en-US" sz="2400" dirty="0">
                <a:latin typeface="Times New Roman" panose="02020603050405020304" pitchFamily="18" charset="0"/>
                <a:cs typeface="Times New Roman" panose="02020603050405020304" pitchFamily="18" charset="0"/>
              </a:rPr>
              <a:t>: The most obvious disadvantage is that Cloud computing completely relies on network connections.</a:t>
            </a:r>
          </a:p>
          <a:p>
            <a:pPr marL="285750" indent="-285750" algn="just" eaLnBrk="1" hangingPunct="1">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Security: </a:t>
            </a:r>
            <a:r>
              <a:rPr lang="en-US" sz="2400" dirty="0">
                <a:latin typeface="Times New Roman" panose="02020603050405020304" pitchFamily="18" charset="0"/>
                <a:cs typeface="Times New Roman" panose="02020603050405020304" pitchFamily="18" charset="0"/>
              </a:rPr>
              <a:t>Security and privacy are the biggest concerns about cloud computing.   </a:t>
            </a:r>
            <a:endParaRPr lang="en-US" sz="2400" b="1" u="sng" dirty="0">
              <a:latin typeface="Times New Roman" panose="02020603050405020304" pitchFamily="18" charset="0"/>
              <a:cs typeface="Times New Roman" panose="02020603050405020304" pitchFamily="18" charset="0"/>
            </a:endParaRPr>
          </a:p>
          <a:p>
            <a:pPr marL="285750" indent="-285750" algn="just" eaLnBrk="1" hangingPunct="1">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Migration Issue: </a:t>
            </a:r>
            <a:r>
              <a:rPr lang="en-US" sz="2400" dirty="0">
                <a:latin typeface="Times New Roman" panose="02020603050405020304" pitchFamily="18" charset="0"/>
                <a:cs typeface="Times New Roman" panose="02020603050405020304" pitchFamily="18" charset="0"/>
              </a:rPr>
              <a:t>Migration problem is also a big concern about cloud computing. </a:t>
            </a:r>
          </a:p>
        </p:txBody>
      </p:sp>
    </p:spTree>
    <p:extLst>
      <p:ext uri="{BB962C8B-B14F-4D97-AF65-F5344CB8AC3E}">
        <p14:creationId xmlns:p14="http://schemas.microsoft.com/office/powerpoint/2010/main" val="2805760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01F867-EA3A-4053-BC23-44561238D953}"/>
              </a:ext>
            </a:extLst>
          </p:cNvPr>
          <p:cNvSpPr txBox="1"/>
          <p:nvPr/>
        </p:nvSpPr>
        <p:spPr>
          <a:xfrm>
            <a:off x="0" y="0"/>
            <a:ext cx="12191999" cy="830997"/>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chemeClr val="bg1"/>
                </a:solidFill>
                <a:latin typeface="Noto Sans Disp ExtBd" panose="020B0902040504020204" pitchFamily="34"/>
                <a:ea typeface="Noto Sans Disp ExtBd" panose="020B0902040504020204" pitchFamily="34"/>
                <a:cs typeface="Noto Sans Disp ExtBd" panose="020B0902040504020204" pitchFamily="34"/>
              </a:rPr>
              <a:t>Types of Cloud Computing    </a:t>
            </a:r>
          </a:p>
        </p:txBody>
      </p:sp>
      <p:sp>
        <p:nvSpPr>
          <p:cNvPr id="15" name="Oval 14">
            <a:extLst>
              <a:ext uri="{FF2B5EF4-FFF2-40B4-BE49-F238E27FC236}">
                <a16:creationId xmlns:a16="http://schemas.microsoft.com/office/drawing/2014/main" id="{153D3CDC-87CE-4B7E-B4A3-6496D6D6A53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6</a:t>
            </a:r>
          </a:p>
        </p:txBody>
      </p:sp>
      <p:grpSp>
        <p:nvGrpSpPr>
          <p:cNvPr id="17" name="Group 8"/>
          <p:cNvGrpSpPr/>
          <p:nvPr/>
        </p:nvGrpSpPr>
        <p:grpSpPr>
          <a:xfrm>
            <a:off x="0" y="5832763"/>
            <a:ext cx="12191999"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descr="images">
            <a:extLst>
              <a:ext uri="{FF2B5EF4-FFF2-40B4-BE49-F238E27FC236}">
                <a16:creationId xmlns:a16="http://schemas.microsoft.com/office/drawing/2014/main" id="{42C16B65-2658-CD6F-303A-9FB547BEEC5C}"/>
              </a:ext>
            </a:extLst>
          </p:cNvPr>
          <p:cNvPicPr>
            <a:picLocks noGrp="1" noChangeAspect="1" noChangeArrowheads="1"/>
          </p:cNvPicPr>
          <p:nvPr/>
        </p:nvPicPr>
        <p:blipFill>
          <a:blip r:embed="rId2" cstate="print"/>
          <a:srcRect/>
          <a:stretch>
            <a:fillRect/>
          </a:stretch>
        </p:blipFill>
        <p:spPr bwMode="auto">
          <a:xfrm>
            <a:off x="2297933" y="1772315"/>
            <a:ext cx="7352523" cy="2774950"/>
          </a:xfrm>
          <a:prstGeom prst="rect">
            <a:avLst/>
          </a:prstGeom>
          <a:noFill/>
          <a:ln w="9525">
            <a:noFill/>
            <a:miter lim="800000"/>
            <a:headEnd/>
            <a:tailEnd/>
          </a:ln>
        </p:spPr>
      </p:pic>
    </p:spTree>
    <p:extLst>
      <p:ext uri="{BB962C8B-B14F-4D97-AF65-F5344CB8AC3E}">
        <p14:creationId xmlns:p14="http://schemas.microsoft.com/office/powerpoint/2010/main" val="254325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01F867-EA3A-4053-BC23-44561238D953}"/>
              </a:ext>
            </a:extLst>
          </p:cNvPr>
          <p:cNvSpPr txBox="1"/>
          <p:nvPr/>
        </p:nvSpPr>
        <p:spPr>
          <a:xfrm>
            <a:off x="1" y="-152400"/>
            <a:ext cx="12191999" cy="830997"/>
          </a:xfrm>
          <a:prstGeom prst="rect">
            <a:avLst/>
          </a:prstGeom>
          <a:solidFill>
            <a:schemeClr val="tx1">
              <a:lumMod val="90000"/>
              <a:lumOff val="10000"/>
            </a:schemeClr>
          </a:solidFill>
        </p:spPr>
        <p:txBody>
          <a:bodyPr wrap="square" rtlCol="0">
            <a:spAutoFit/>
          </a:bodyPr>
          <a:lstStyle/>
          <a:p>
            <a:pPr lvl="0" algn="ctr">
              <a:defRPr/>
            </a:pPr>
            <a:r>
              <a:rPr lang="en-US" sz="4800" b="1" dirty="0">
                <a:solidFill>
                  <a:schemeClr val="bg1"/>
                </a:solidFill>
                <a:latin typeface="Noto Sans Disp ExtBd" panose="020B0902040504020204" pitchFamily="34"/>
                <a:ea typeface="Noto Sans Disp ExtBd" panose="020B0902040504020204" pitchFamily="34"/>
                <a:cs typeface="Noto Sans Disp ExtBd" panose="020B0902040504020204" pitchFamily="34"/>
              </a:rPr>
              <a:t>Types of Cloud Computing</a:t>
            </a:r>
          </a:p>
        </p:txBody>
      </p:sp>
      <p:sp>
        <p:nvSpPr>
          <p:cNvPr id="15" name="Oval 14">
            <a:extLst>
              <a:ext uri="{FF2B5EF4-FFF2-40B4-BE49-F238E27FC236}">
                <a16:creationId xmlns:a16="http://schemas.microsoft.com/office/drawing/2014/main" id="{153D3CDC-87CE-4B7E-B4A3-6496D6D6A532}"/>
              </a:ext>
            </a:extLst>
          </p:cNvPr>
          <p:cNvSpPr/>
          <p:nvPr/>
        </p:nvSpPr>
        <p:spPr>
          <a:xfrm>
            <a:off x="11505933" y="74920"/>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7</a:t>
            </a:r>
          </a:p>
        </p:txBody>
      </p:sp>
      <p:grpSp>
        <p:nvGrpSpPr>
          <p:cNvPr id="17" name="Group 8"/>
          <p:cNvGrpSpPr/>
          <p:nvPr/>
        </p:nvGrpSpPr>
        <p:grpSpPr>
          <a:xfrm>
            <a:off x="0" y="5832763"/>
            <a:ext cx="121920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6901F867-EA3A-4053-BC23-44561238D953}"/>
              </a:ext>
            </a:extLst>
          </p:cNvPr>
          <p:cNvSpPr txBox="1"/>
          <p:nvPr/>
        </p:nvSpPr>
        <p:spPr>
          <a:xfrm>
            <a:off x="429491" y="1559249"/>
            <a:ext cx="11249891"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tabLst/>
              <a:defRPr/>
            </a:pPr>
            <a:endParaRPr lang="en-US" sz="2800" dirty="0">
              <a:latin typeface="Noto Sans Disp ExtBd" panose="020B0902040504020204" pitchFamily="34"/>
              <a:ea typeface="Noto Sans Disp ExtBd" panose="020B0902040504020204" pitchFamily="34"/>
              <a:cs typeface="Noto Sans Disp ExtBd" panose="020B0902040504020204" pitchFamily="34"/>
            </a:endParaRPr>
          </a:p>
        </p:txBody>
      </p:sp>
      <p:sp>
        <p:nvSpPr>
          <p:cNvPr id="22" name="Rectangle 21"/>
          <p:cNvSpPr/>
          <p:nvPr/>
        </p:nvSpPr>
        <p:spPr>
          <a:xfrm>
            <a:off x="3682093" y="824593"/>
            <a:ext cx="4335235" cy="76744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b="1" dirty="0">
                <a:latin typeface="Times New Roman" pitchFamily="18" charset="0"/>
                <a:cs typeface="Times New Roman" pitchFamily="18" charset="0"/>
              </a:rPr>
              <a:t>PUBLIC CLOUD</a:t>
            </a:r>
          </a:p>
        </p:txBody>
      </p:sp>
      <p:pic>
        <p:nvPicPr>
          <p:cNvPr id="2" name="Picture 1" descr="images">
            <a:extLst>
              <a:ext uri="{FF2B5EF4-FFF2-40B4-BE49-F238E27FC236}">
                <a16:creationId xmlns:a16="http://schemas.microsoft.com/office/drawing/2014/main" id="{A29137A6-ADA6-0BF1-8BA6-463FDB906FA1}"/>
              </a:ext>
            </a:extLst>
          </p:cNvPr>
          <p:cNvPicPr>
            <a:picLocks noChangeAspect="1" noChangeArrowheads="1"/>
          </p:cNvPicPr>
          <p:nvPr/>
        </p:nvPicPr>
        <p:blipFill>
          <a:blip r:embed="rId2" cstate="print"/>
          <a:srcRect/>
          <a:stretch>
            <a:fillRect/>
          </a:stretch>
        </p:blipFill>
        <p:spPr bwMode="auto">
          <a:xfrm>
            <a:off x="9867405" y="2663031"/>
            <a:ext cx="1981200" cy="1531938"/>
          </a:xfrm>
          <a:prstGeom prst="rect">
            <a:avLst/>
          </a:prstGeom>
          <a:noFill/>
          <a:ln w="9525">
            <a:noFill/>
            <a:miter lim="800000"/>
            <a:headEnd/>
            <a:tailEnd/>
          </a:ln>
        </p:spPr>
      </p:pic>
      <p:sp>
        <p:nvSpPr>
          <p:cNvPr id="4" name="TextBox 3">
            <a:extLst>
              <a:ext uri="{FF2B5EF4-FFF2-40B4-BE49-F238E27FC236}">
                <a16:creationId xmlns:a16="http://schemas.microsoft.com/office/drawing/2014/main" id="{F6E3C314-AC70-323F-139D-E9EA306BCD90}"/>
              </a:ext>
            </a:extLst>
          </p:cNvPr>
          <p:cNvSpPr txBox="1"/>
          <p:nvPr/>
        </p:nvSpPr>
        <p:spPr>
          <a:xfrm>
            <a:off x="941832" y="2245654"/>
            <a:ext cx="8723376" cy="2554545"/>
          </a:xfrm>
          <a:prstGeom prst="rect">
            <a:avLst/>
          </a:prstGeom>
          <a:noFill/>
        </p:spPr>
        <p:txBody>
          <a:bodyPr wrap="square">
            <a:spAutoFit/>
          </a:bodyPr>
          <a:lstStyle/>
          <a:p>
            <a:pPr marL="285750" indent="-285750" algn="just" eaLnBrk="1" hangingPunct="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Public clouds are made available to the general public by a service provider who hosts the cloud infrastructure. Generally, public cloud providers like Amazon AWS, Microsoft and Google own and operate the infrastructure and offer access over the Internet. </a:t>
            </a:r>
          </a:p>
          <a:p>
            <a:pPr marL="285750" indent="-285750" algn="just" eaLnBrk="1" hangingPunct="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this model, customers have no visibility or control over where the infrastructure is located. It is important to note that all customers on public clouds share the same infrastructure pool with limited configuration, security protections and availability variances.</a:t>
            </a:r>
          </a:p>
        </p:txBody>
      </p:sp>
    </p:spTree>
    <p:extLst>
      <p:ext uri="{BB962C8B-B14F-4D97-AF65-F5344CB8AC3E}">
        <p14:creationId xmlns:p14="http://schemas.microsoft.com/office/powerpoint/2010/main" val="2754809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01F867-EA3A-4053-BC23-44561238D953}"/>
              </a:ext>
            </a:extLst>
          </p:cNvPr>
          <p:cNvSpPr txBox="1"/>
          <p:nvPr/>
        </p:nvSpPr>
        <p:spPr>
          <a:xfrm>
            <a:off x="0" y="-2810"/>
            <a:ext cx="12191999" cy="830997"/>
          </a:xfrm>
          <a:prstGeom prst="rect">
            <a:avLst/>
          </a:prstGeom>
          <a:solidFill>
            <a:schemeClr val="tx1">
              <a:lumMod val="90000"/>
              <a:lumOff val="10000"/>
            </a:schemeClr>
          </a:solidFill>
        </p:spPr>
        <p:txBody>
          <a:bodyPr wrap="square" rtlCol="0">
            <a:spAutoFit/>
          </a:bodyPr>
          <a:lstStyle/>
          <a:p>
            <a:pPr algn="ctr"/>
            <a:r>
              <a:rPr lang="en-US" sz="4800" b="1" dirty="0">
                <a:solidFill>
                  <a:schemeClr val="bg1"/>
                </a:solidFill>
                <a:latin typeface="Noto Sans Disp ExtBd" panose="020B0902040504020204"/>
                <a:cs typeface="Times New Roman" pitchFamily="18" charset="0"/>
              </a:rPr>
              <a:t>Types of Cloud Computing</a:t>
            </a:r>
            <a:endParaRPr lang="en-US" sz="4800" b="1" dirty="0">
              <a:solidFill>
                <a:schemeClr val="bg1"/>
              </a:solidFill>
              <a:latin typeface="Noto Sans Disp ExtBd" panose="020B0902040504020204"/>
              <a:ea typeface="Noto Sans Disp ExtBd" panose="020B0902040504020204" pitchFamily="34"/>
              <a:cs typeface="Noto Sans Disp ExtBd" panose="020B0902040504020204" pitchFamily="34"/>
            </a:endParaRPr>
          </a:p>
        </p:txBody>
      </p:sp>
      <p:sp>
        <p:nvSpPr>
          <p:cNvPr id="15" name="Oval 14">
            <a:extLst>
              <a:ext uri="{FF2B5EF4-FFF2-40B4-BE49-F238E27FC236}">
                <a16:creationId xmlns:a16="http://schemas.microsoft.com/office/drawing/2014/main" id="{153D3CDC-87CE-4B7E-B4A3-6496D6D6A53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8</a:t>
            </a:r>
          </a:p>
        </p:txBody>
      </p:sp>
      <p:grpSp>
        <p:nvGrpSpPr>
          <p:cNvPr id="17" name="Group 8"/>
          <p:cNvGrpSpPr/>
          <p:nvPr/>
        </p:nvGrpSpPr>
        <p:grpSpPr>
          <a:xfrm>
            <a:off x="0" y="5832763"/>
            <a:ext cx="12191999"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ACA08EBF-9F73-225B-9D1F-71908270674A}"/>
              </a:ext>
            </a:extLst>
          </p:cNvPr>
          <p:cNvSpPr/>
          <p:nvPr/>
        </p:nvSpPr>
        <p:spPr>
          <a:xfrm>
            <a:off x="3778857" y="1189229"/>
            <a:ext cx="4335235" cy="76744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b="1" dirty="0">
                <a:latin typeface="Times New Roman" pitchFamily="18" charset="0"/>
                <a:cs typeface="Times New Roman" pitchFamily="18" charset="0"/>
              </a:rPr>
              <a:t>PRIVATE CLOUD</a:t>
            </a:r>
          </a:p>
        </p:txBody>
      </p:sp>
      <p:sp>
        <p:nvSpPr>
          <p:cNvPr id="4" name="TextBox 3">
            <a:extLst>
              <a:ext uri="{FF2B5EF4-FFF2-40B4-BE49-F238E27FC236}">
                <a16:creationId xmlns:a16="http://schemas.microsoft.com/office/drawing/2014/main" id="{771FB029-1514-8EDC-DC24-427EE7182F62}"/>
              </a:ext>
            </a:extLst>
          </p:cNvPr>
          <p:cNvSpPr txBox="1"/>
          <p:nvPr/>
        </p:nvSpPr>
        <p:spPr>
          <a:xfrm>
            <a:off x="1038672" y="2679705"/>
            <a:ext cx="8730234" cy="1754326"/>
          </a:xfrm>
          <a:prstGeom prst="rect">
            <a:avLst/>
          </a:prstGeom>
          <a:noFill/>
        </p:spPr>
        <p:txBody>
          <a:bodyPr wrap="square">
            <a:spAutoFit/>
          </a:bodyPr>
          <a:lstStyle/>
          <a:p>
            <a:pPr marL="285750" indent="-285750" algn="just" eaLnBrk="1" hangingPunct="1">
              <a:lnSpc>
                <a:spcPct val="9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Private cloud is cloud infrastructure dedicated to a particular organization. Private clouds allow businesses to host applications in the cloud, while addressing concerns regarding data security and control, which is often lacking in a public cloud environment.  </a:t>
            </a:r>
          </a:p>
          <a:p>
            <a:pPr marL="285750" indent="-285750" algn="just" eaLnBrk="1" hangingPunct="1">
              <a:lnSpc>
                <a:spcPct val="9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not shared with other organizations, whether managed internally or by a third-party, and it can be hosted internally or externally</a:t>
            </a:r>
            <a:r>
              <a:rPr lang="en-US" sz="2000" b="1" dirty="0"/>
              <a:t>.</a:t>
            </a:r>
          </a:p>
        </p:txBody>
      </p:sp>
      <p:pic>
        <p:nvPicPr>
          <p:cNvPr id="5" name="Picture 4" descr="images">
            <a:extLst>
              <a:ext uri="{FF2B5EF4-FFF2-40B4-BE49-F238E27FC236}">
                <a16:creationId xmlns:a16="http://schemas.microsoft.com/office/drawing/2014/main" id="{46820D88-AC63-E975-4598-69E1973B00CA}"/>
              </a:ext>
            </a:extLst>
          </p:cNvPr>
          <p:cNvPicPr>
            <a:picLocks noChangeAspect="1" noChangeArrowheads="1"/>
          </p:cNvPicPr>
          <p:nvPr/>
        </p:nvPicPr>
        <p:blipFill>
          <a:blip r:embed="rId2" cstate="print"/>
          <a:srcRect/>
          <a:stretch>
            <a:fillRect/>
          </a:stretch>
        </p:blipFill>
        <p:spPr bwMode="auto">
          <a:xfrm>
            <a:off x="9872604" y="2462616"/>
            <a:ext cx="2179386" cy="2072640"/>
          </a:xfrm>
          <a:prstGeom prst="rect">
            <a:avLst/>
          </a:prstGeom>
          <a:noFill/>
          <a:ln w="9525">
            <a:noFill/>
            <a:miter lim="800000"/>
            <a:headEnd/>
            <a:tailEnd/>
          </a:ln>
        </p:spPr>
      </p:pic>
    </p:spTree>
    <p:extLst>
      <p:ext uri="{BB962C8B-B14F-4D97-AF65-F5344CB8AC3E}">
        <p14:creationId xmlns:p14="http://schemas.microsoft.com/office/powerpoint/2010/main" val="316584373"/>
      </p:ext>
    </p:extLst>
  </p:cSld>
  <p:clrMapOvr>
    <a:masterClrMapping/>
  </p:clrMapOvr>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19197</TotalTime>
  <Words>782</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Noto Sans</vt:lpstr>
      <vt:lpstr>Noto Sans Disp ExtBd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Manoj Kumar</cp:lastModifiedBy>
  <cp:revision>1066</cp:revision>
  <dcterms:created xsi:type="dcterms:W3CDTF">2017-12-05T16:25:52Z</dcterms:created>
  <dcterms:modified xsi:type="dcterms:W3CDTF">2025-02-16T13:43:19Z</dcterms:modified>
</cp:coreProperties>
</file>