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84" r:id="rId11"/>
    <p:sldId id="264" r:id="rId12"/>
    <p:sldId id="265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70" r:id="rId25"/>
    <p:sldId id="266" r:id="rId26"/>
    <p:sldId id="267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1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E730C8-EFEC-494D-8D23-CD6A1BC2843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D9693B-77D6-44E4-8F44-F8A751B523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C097-64C8-427E-B86F-78A74F213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168207"/>
            <a:ext cx="9144000" cy="197864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</a:rPr>
              <a:t>Telecom customer Churn Prediction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6911F-FE34-4935-918E-7A488745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4578627"/>
            <a:ext cx="6029325" cy="2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00BE-DA0F-4D33-8548-21C7FDC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80" y="2838086"/>
            <a:ext cx="9720072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EDA(</a:t>
            </a:r>
            <a:r>
              <a:rPr lang="en-US" dirty="0"/>
              <a:t>Exploratory DATA Analysis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6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54EE-17CC-407E-B58A-D1672F86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1DE15-2CE5-4778-822D-062B5995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666875"/>
            <a:ext cx="996315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5F5C8-F946-445A-BC8B-5695401F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9" y="4238625"/>
            <a:ext cx="8458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A4DE-C40C-4C54-9C5B-BA8696B2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-86520"/>
            <a:ext cx="10515600" cy="1325563"/>
          </a:xfrm>
        </p:spPr>
        <p:txBody>
          <a:bodyPr/>
          <a:lstStyle/>
          <a:p>
            <a:r>
              <a:rPr lang="en-US" dirty="0"/>
              <a:t>Customer related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12A-EDE9-4E44-93B7-0ED8E17D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3" y="1139687"/>
            <a:ext cx="6785113" cy="5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FD69-A12D-4B34-B1B3-8CD9808A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user in dataset</a:t>
            </a:r>
          </a:p>
        </p:txBody>
      </p:sp>
      <p:pic>
        <p:nvPicPr>
          <p:cNvPr id="2050" name="Picture 2" descr="https://cdn-images-1.medium.com/max/800/1*63yttHudiMWo7o5LbVh7Ug.png">
            <a:extLst>
              <a:ext uri="{FF2B5EF4-FFF2-40B4-BE49-F238E27FC236}">
                <a16:creationId xmlns:a16="http://schemas.microsoft.com/office/drawing/2014/main" id="{4F3E5064-6FA0-4D43-BF9D-28561855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5" y="2699096"/>
            <a:ext cx="5738191" cy="40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9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918-1FD7-48F1-9DDD-272B41BB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Number of Customer Churn in this dataset</a:t>
            </a:r>
            <a:endParaRPr lang="en-US" sz="4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C41B4E-EE79-4ABB-B566-93FD20AE7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88" y="3141260"/>
            <a:ext cx="5055752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2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5C4C-A27F-4335-A301-8B7B9D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39" y="304799"/>
            <a:ext cx="9720072" cy="927652"/>
          </a:xfrm>
        </p:spPr>
        <p:txBody>
          <a:bodyPr/>
          <a:lstStyle/>
          <a:p>
            <a:pPr algn="ctr"/>
            <a:r>
              <a:rPr lang="en-US" dirty="0"/>
              <a:t>probability density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AACFB7-A404-4B59-9169-FD787B9E9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6" y="1126433"/>
            <a:ext cx="5812529" cy="289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0DAA62-2E64-45E6-8D09-CE4192F5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6434"/>
            <a:ext cx="5936975" cy="28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9C5D05-AB1E-420A-9B4E-C5824814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8" y="4026152"/>
            <a:ext cx="6294783" cy="27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0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67A7-45E7-4C0F-9D5D-A0D9E92A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90777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plots above we can conclude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Recent clients are more likely to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Clients with higher Monthly Charges are also more likely to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Tenure and Monthly Charges are probably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593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B2DB-AC3C-42EA-9FBE-0EACD8FB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Categorical features</a:t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8D567A-9384-4638-A9A6-5B9301002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457" y="2084832"/>
            <a:ext cx="7201321" cy="2116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This dataset has 16 categorical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 Six binary features (Yes/No)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 Nine features with three unique values each (categories)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 One feature with four unique values </a:t>
            </a:r>
          </a:p>
        </p:txBody>
      </p:sp>
    </p:spTree>
    <p:extLst>
      <p:ext uri="{BB962C8B-B14F-4D97-AF65-F5344CB8AC3E}">
        <p14:creationId xmlns:p14="http://schemas.microsoft.com/office/powerpoint/2010/main" val="169799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C2C0-5177-48A0-819D-6BF236CE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Citizen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1834B6-661C-40B0-97C8-570B7991B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7" y="1696031"/>
            <a:ext cx="5017643" cy="30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F570D1E-1FD7-4199-9A15-C703E889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6031"/>
            <a:ext cx="5615777" cy="307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F3B96C-D303-4E1C-96AF-75D49F022EE9}"/>
              </a:ext>
            </a:extLst>
          </p:cNvPr>
          <p:cNvSpPr txBox="1">
            <a:spLocks/>
          </p:cNvSpPr>
          <p:nvPr/>
        </p:nvSpPr>
        <p:spPr>
          <a:xfrm>
            <a:off x="745831" y="5002943"/>
            <a:ext cx="9720073" cy="209715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In this plot:</a:t>
            </a:r>
          </a:p>
          <a:p>
            <a:pPr lvl="1"/>
            <a:r>
              <a:rPr lang="en-US" sz="2200" dirty="0"/>
              <a:t>Gender is not an indicative of churn.</a:t>
            </a:r>
          </a:p>
          <a:p>
            <a:pPr lvl="1"/>
            <a:r>
              <a:rPr lang="en-US" sz="2200" dirty="0"/>
              <a:t>Senior Citizens are only 16% of customers, but they have a much higher churn rate: 42% against 23% for non-senior customers.</a:t>
            </a:r>
          </a:p>
        </p:txBody>
      </p:sp>
    </p:spTree>
    <p:extLst>
      <p:ext uri="{BB962C8B-B14F-4D97-AF65-F5344CB8AC3E}">
        <p14:creationId xmlns:p14="http://schemas.microsoft.com/office/powerpoint/2010/main" val="312389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398432-C180-487B-9621-E6AD44C6ACDE}"/>
              </a:ext>
            </a:extLst>
          </p:cNvPr>
          <p:cNvSpPr/>
          <p:nvPr/>
        </p:nvSpPr>
        <p:spPr>
          <a:xfrm>
            <a:off x="1114991" y="384635"/>
            <a:ext cx="45590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+mj-lt"/>
              </a:rPr>
              <a:t>Partner and dependents</a:t>
            </a:r>
            <a:endParaRPr lang="en-US" sz="480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2B8065-C008-4A29-9ADB-416B2449A1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91" y="1663297"/>
            <a:ext cx="9273113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9EED3C-1B75-48FD-9ACD-1464682F0FC4}"/>
              </a:ext>
            </a:extLst>
          </p:cNvPr>
          <p:cNvSpPr/>
          <p:nvPr/>
        </p:nvSpPr>
        <p:spPr>
          <a:xfrm>
            <a:off x="821634" y="5642367"/>
            <a:ext cx="8958470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pPr>
            <a:r>
              <a:rPr lang="en-US" sz="2200" dirty="0"/>
              <a:t>Customers that doesn't have partners are more likely to churn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pPr>
            <a:r>
              <a:rPr lang="en-US" sz="2200" dirty="0"/>
              <a:t>Customers without dependents are also more likely to churn</a:t>
            </a:r>
          </a:p>
        </p:txBody>
      </p:sp>
    </p:spTree>
    <p:extLst>
      <p:ext uri="{BB962C8B-B14F-4D97-AF65-F5344CB8AC3E}">
        <p14:creationId xmlns:p14="http://schemas.microsoft.com/office/powerpoint/2010/main" val="5522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62F6-BD0E-4C1F-9429-450B2F06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2DDA-CDF5-4410-A054-03494A87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2506662"/>
            <a:ext cx="9604513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market is very dynamic and highly competitive.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very easy for customers to switch from one service provider to another for a better price rates or service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Telecommunication companies suffer a loss of 20-40% of their customers every year!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4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287D-3C42-46BE-8F7A-3B2491B2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and Internet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24A-C644-4A84-A2AD-04F98433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two main services: phone and internet but the former has many additional like online backup and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7BA64-E0CF-43D5-9BFE-B564CE93F22F}"/>
              </a:ext>
            </a:extLst>
          </p:cNvPr>
          <p:cNvSpPr/>
          <p:nvPr/>
        </p:nvSpPr>
        <p:spPr>
          <a:xfrm>
            <a:off x="759700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Phone services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28082B-D90F-4FD5-AD35-71AB8507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2" y="3719703"/>
            <a:ext cx="5778964" cy="30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A59C7-4939-4054-9C81-5A9D695FBC90}"/>
              </a:ext>
            </a:extLst>
          </p:cNvPr>
          <p:cNvSpPr/>
          <p:nvPr/>
        </p:nvSpPr>
        <p:spPr>
          <a:xfrm>
            <a:off x="9413799" y="324433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Internet services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0AF1572-3EE5-41FB-95B1-EB1BDF18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54" y="3719702"/>
            <a:ext cx="5778964" cy="300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3520-62EF-43A3-8E5F-91CCD0F2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94" y="1239078"/>
            <a:ext cx="9720073" cy="4023360"/>
          </a:xfrm>
        </p:spPr>
        <p:txBody>
          <a:bodyPr/>
          <a:lstStyle/>
          <a:p>
            <a:r>
              <a:rPr lang="en-IN" dirty="0"/>
              <a:t>In Phone Services:</a:t>
            </a:r>
          </a:p>
          <a:p>
            <a:pPr lvl="1"/>
            <a:r>
              <a:rPr lang="en-US" sz="2200" dirty="0"/>
              <a:t>Few customers doesn't have phone service</a:t>
            </a:r>
          </a:p>
          <a:p>
            <a:pPr lvl="1"/>
            <a:r>
              <a:rPr lang="en-US" sz="2200" dirty="0"/>
              <a:t>Customers with multiple lines have a slightly higher churn rate</a:t>
            </a:r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endParaRPr lang="en-US" sz="2200" dirty="0"/>
          </a:p>
          <a:p>
            <a:pPr marL="128016" lvl="1" indent="0">
              <a:buNone/>
            </a:pPr>
            <a:r>
              <a:rPr lang="en-US" sz="2200" dirty="0"/>
              <a:t>In Internet Services:</a:t>
            </a:r>
          </a:p>
          <a:p>
            <a:pPr lvl="1"/>
            <a:r>
              <a:rPr lang="en-US" sz="2200" dirty="0"/>
              <a:t>Clients without internet have a very low churn rate</a:t>
            </a:r>
          </a:p>
          <a:p>
            <a:pPr lvl="1"/>
            <a:r>
              <a:rPr lang="en-US" sz="2200" dirty="0"/>
              <a:t>Customers with fiber are more probable to churn than those with DSL connection</a:t>
            </a:r>
          </a:p>
        </p:txBody>
      </p:sp>
    </p:spTree>
    <p:extLst>
      <p:ext uri="{BB962C8B-B14F-4D97-AF65-F5344CB8AC3E}">
        <p14:creationId xmlns:p14="http://schemas.microsoft.com/office/powerpoint/2010/main" val="11402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20DE-8412-4DEC-A059-C5D0298F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A2BE-0087-4B28-8D04-A1AD15C5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1614380"/>
            <a:ext cx="9720073" cy="470452"/>
          </a:xfrm>
        </p:spPr>
        <p:txBody>
          <a:bodyPr/>
          <a:lstStyle/>
          <a:p>
            <a:r>
              <a:rPr lang="en-US" dirty="0"/>
              <a:t>There are six additional services for customers with internet: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8BC656C-693F-4AF7-B376-2BACE0C7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832"/>
            <a:ext cx="6055613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41BCA1D-EB57-4A35-A921-326F3484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86" y="2084831"/>
            <a:ext cx="6055613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ABA0C-3545-436D-AC29-36EB4F8BC5B9}"/>
              </a:ext>
            </a:extLst>
          </p:cNvPr>
          <p:cNvSpPr/>
          <p:nvPr/>
        </p:nvSpPr>
        <p:spPr>
          <a:xfrm>
            <a:off x="231293" y="5215973"/>
            <a:ext cx="11649075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first plot shows the total number of customers for each additional service, while the second shows the number of clients that churn. We can see that: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pPr>
            <a:r>
              <a:rPr lang="en-US" sz="2200" dirty="0"/>
              <a:t>Customers with the first 4 additionals (security to tech support) are more unlikely to churn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pPr>
            <a:r>
              <a:rPr lang="en-US" sz="2200" dirty="0"/>
              <a:t>Streaming service is not predictive for churn</a:t>
            </a:r>
          </a:p>
        </p:txBody>
      </p:sp>
    </p:spTree>
    <p:extLst>
      <p:ext uri="{BB962C8B-B14F-4D97-AF65-F5344CB8AC3E}">
        <p14:creationId xmlns:p14="http://schemas.microsoft.com/office/powerpoint/2010/main" val="84762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B3E7-8E3A-401A-96BF-4561B9EF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IN" dirty="0"/>
              <a:t>Data </a:t>
            </a:r>
            <a:r>
              <a:rPr lang="en-US" dirty="0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246792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C625-4976-4398-B9E4-A37EC6F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and 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45C5-9491-4891-AE90-C2105595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that the better we prepare our data for the machine learning model, the better our prediction will be. we will work through a few transformations exemplary.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Dropping irrelevant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Converting Numerical Features From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Categorical data into numerical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Splitting the dataset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7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F944-4BBD-4E0D-B3B2-F23BC745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386"/>
            <a:ext cx="3802602" cy="2298562"/>
          </a:xfrm>
        </p:spPr>
        <p:txBody>
          <a:bodyPr/>
          <a:lstStyle/>
          <a:p>
            <a:pPr algn="ctr"/>
            <a:r>
              <a:rPr lang="en-IN" dirty="0"/>
              <a:t>     Correlation </a:t>
            </a:r>
            <a:br>
              <a:rPr lang="en-IN" dirty="0"/>
            </a:br>
            <a:r>
              <a:rPr lang="en-IN" dirty="0"/>
              <a:t> Matrix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ABA4-BF81-4047-9C31-4751BB27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02" y="0"/>
            <a:ext cx="838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8127-8D6A-42AA-92FC-01BCD9A7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2898515" cy="2409775"/>
          </a:xfrm>
        </p:spPr>
        <p:txBody>
          <a:bodyPr/>
          <a:lstStyle/>
          <a:p>
            <a:r>
              <a:rPr lang="en-IN" dirty="0"/>
              <a:t>Training of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833F5-D421-4058-9D83-3F836032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3" y="872109"/>
            <a:ext cx="826935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4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37BF-4FDD-4F79-9D81-AC7868CB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effecting churn user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F691-7472-44F7-89AC-6564FA83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48" y="2385391"/>
            <a:ext cx="4316481" cy="42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47D4-2CCE-4CAA-84D5-62D2C7C2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ADBE-9D50-4054-B047-791CED02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customer churn with machine learning presents many interesting challenges. Building the best predictive model means having a good understanding of the underlying data. Different models can be implemented and tested relatively quickly using the Python sklearn package</a:t>
            </a:r>
          </a:p>
        </p:txBody>
      </p:sp>
    </p:spTree>
    <p:extLst>
      <p:ext uri="{BB962C8B-B14F-4D97-AF65-F5344CB8AC3E}">
        <p14:creationId xmlns:p14="http://schemas.microsoft.com/office/powerpoint/2010/main" val="342432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C1F-5504-47C4-A1DB-E0082CF2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45" y="2387512"/>
            <a:ext cx="9720072" cy="1499616"/>
          </a:xfrm>
        </p:spPr>
        <p:txBody>
          <a:bodyPr/>
          <a:lstStyle/>
          <a:p>
            <a:pPr algn="ctr"/>
            <a:r>
              <a:rPr lang="en-US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0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9B82-F7A1-4199-945A-8C00D324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Companies are aware that attracting new customers is much more costly than keeping current customers.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Companies in the telecommunication market realize that customers are the most important asset for them.</a:t>
            </a:r>
          </a:p>
        </p:txBody>
      </p:sp>
    </p:spTree>
    <p:extLst>
      <p:ext uri="{BB962C8B-B14F-4D97-AF65-F5344CB8AC3E}">
        <p14:creationId xmlns:p14="http://schemas.microsoft.com/office/powerpoint/2010/main" val="351083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9AFA-647B-44E1-82F9-A86A134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churn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DBEDE-59B1-4F81-B02A-32F766CE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business, “customer churn” is a term commonly refers to customers who stop using some services or terminate their contract and subscription with a company to switch to another competitor.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churn has many reasons and factors. Such reasons include quality and cost of services</a:t>
            </a:r>
          </a:p>
        </p:txBody>
      </p:sp>
    </p:spTree>
    <p:extLst>
      <p:ext uri="{BB962C8B-B14F-4D97-AF65-F5344CB8AC3E}">
        <p14:creationId xmlns:p14="http://schemas.microsoft.com/office/powerpoint/2010/main" val="339929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489A-03CA-489D-BC5D-455BCDE6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Churn management and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31B-F3D7-443F-B07A-9CB05B1E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goal of churn management is to keep current customers as long as the company is alive in the market.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Revenue comes from the creation and maintaining long-term relationships with the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better churn management can help Customer Relationship Management (CRM) in decision making and establishing effective customer retention campaigns.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DA2A-059A-4D76-9DD7-CE2BA8B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885-430C-47B1-B0A5-2AFF4F82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need to identify (predict) those customers who are probably will leave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marketing campaigns could be designed to target the most risky customer segments.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Special discounts and subscriptions could be offered.</a:t>
            </a:r>
          </a:p>
        </p:txBody>
      </p:sp>
    </p:spTree>
    <p:extLst>
      <p:ext uri="{BB962C8B-B14F-4D97-AF65-F5344CB8AC3E}">
        <p14:creationId xmlns:p14="http://schemas.microsoft.com/office/powerpoint/2010/main" val="398006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805-13B8-44C7-A2F9-E248E288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where to start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76-739D-4AC4-8FF3-E0160FF0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Detecting a churn by observation is almost impossible.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Traditional surveys based on running questionnaires or interviews suffer from a high cost, limited access to customer population and data self-reporting.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Telecom companies realize that their existing customer database is the key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providers started to invest more in data mining techniques that can aid in      having an efficient churn prediction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0767-A0B9-4BBC-BFEE-F77C268B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20AA-9ED3-4EBE-BFE2-7B50EB8F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available data is imbalanced.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contain missing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Need to convert the categorical data to numerical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406653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FBAC-E44D-45E1-8B22-AEC74F8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26" name="Picture 2" descr="https://cdn-images-1.medium.com/max/1400/1*4UnAQarlYW6cLvC4WmGjJQ.png">
            <a:extLst>
              <a:ext uri="{FF2B5EF4-FFF2-40B4-BE49-F238E27FC236}">
                <a16:creationId xmlns:a16="http://schemas.microsoft.com/office/drawing/2014/main" id="{EB7316BD-6C29-4003-A7A0-14EA9ED2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1762539"/>
            <a:ext cx="11449878" cy="48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7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</TotalTime>
  <Words>746</Words>
  <Application>Microsoft Office PowerPoint</Application>
  <PresentationFormat>Widescreen</PresentationFormat>
  <Paragraphs>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Helvetica Neue</vt:lpstr>
      <vt:lpstr>Tw Cen MT</vt:lpstr>
      <vt:lpstr>Tw Cen MT Condensed</vt:lpstr>
      <vt:lpstr>Wingdings 3</vt:lpstr>
      <vt:lpstr>Integral</vt:lpstr>
      <vt:lpstr>Telecom customer Churn Prediction</vt:lpstr>
      <vt:lpstr>Introduction</vt:lpstr>
      <vt:lpstr>PowerPoint Presentation</vt:lpstr>
      <vt:lpstr>What is customer churn ?</vt:lpstr>
      <vt:lpstr>Churn management and prediction </vt:lpstr>
      <vt:lpstr>The target</vt:lpstr>
      <vt:lpstr>From where to start ?</vt:lpstr>
      <vt:lpstr>Challenges</vt:lpstr>
      <vt:lpstr>Tools</vt:lpstr>
      <vt:lpstr>EDA(Exploratory DATA Analysis) &amp; DATA VISUALIZATION</vt:lpstr>
      <vt:lpstr>Dataset </vt:lpstr>
      <vt:lpstr>Customer related features</vt:lpstr>
      <vt:lpstr>Churn user in dataset</vt:lpstr>
      <vt:lpstr>Number of Customer Churn in this dataset</vt:lpstr>
      <vt:lpstr>probability density distribution</vt:lpstr>
      <vt:lpstr>PowerPoint Presentation</vt:lpstr>
      <vt:lpstr>Categorical features </vt:lpstr>
      <vt:lpstr>Senior Citizen </vt:lpstr>
      <vt:lpstr>PowerPoint Presentation</vt:lpstr>
      <vt:lpstr>Phone and Internet services </vt:lpstr>
      <vt:lpstr>PowerPoint Presentation</vt:lpstr>
      <vt:lpstr>Additional services </vt:lpstr>
      <vt:lpstr>Data Preparation</vt:lpstr>
      <vt:lpstr>Data Preparation and Feature Engineering </vt:lpstr>
      <vt:lpstr>     Correlation   Matrix </vt:lpstr>
      <vt:lpstr>Training of dataset</vt:lpstr>
      <vt:lpstr>Features effecting churn user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</dc:creator>
  <cp:lastModifiedBy>Manoj Kumar</cp:lastModifiedBy>
  <cp:revision>19</cp:revision>
  <dcterms:created xsi:type="dcterms:W3CDTF">2019-04-12T17:08:04Z</dcterms:created>
  <dcterms:modified xsi:type="dcterms:W3CDTF">2019-06-03T17:25:00Z</dcterms:modified>
</cp:coreProperties>
</file>