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77" r:id="rId10"/>
    <p:sldId id="274"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DDDD-62D7-3091-82FE-9EBFCF1B7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446D0-20CA-8C0E-EE50-58F26FCFD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8EB81-C08E-9B19-2DBB-EFC7EC3DF2B2}"/>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5" name="Footer Placeholder 4">
            <a:extLst>
              <a:ext uri="{FF2B5EF4-FFF2-40B4-BE49-F238E27FC236}">
                <a16:creationId xmlns:a16="http://schemas.microsoft.com/office/drawing/2014/main" id="{37CBD310-C7B9-3F97-B051-22BF7E510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61533-F969-475B-089C-BCEDD3869823}"/>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414897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5875-4EDC-3D47-838F-B5E7139737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5BE51-6ACC-E60E-6633-E86009673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0DAF4-0867-94C6-5152-5325DF2AA80A}"/>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5" name="Footer Placeholder 4">
            <a:extLst>
              <a:ext uri="{FF2B5EF4-FFF2-40B4-BE49-F238E27FC236}">
                <a16:creationId xmlns:a16="http://schemas.microsoft.com/office/drawing/2014/main" id="{E5D675C4-6934-632A-CDC9-1B6250AF0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8BFE6-F4AE-D5E4-454E-91D72246BF59}"/>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152306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292FA-8CBA-7DD5-14B5-761C22899C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E4DEE6-572D-77CD-5E2D-8B2875E2C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FD56F-20CE-6D6C-3557-0DC3D69599DD}"/>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5" name="Footer Placeholder 4">
            <a:extLst>
              <a:ext uri="{FF2B5EF4-FFF2-40B4-BE49-F238E27FC236}">
                <a16:creationId xmlns:a16="http://schemas.microsoft.com/office/drawing/2014/main" id="{C99E91C8-9E91-CCA1-C315-61BF34107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A5FF9-87E6-4692-11F5-E66501D39D3C}"/>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86402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E0-2AD8-CE83-BE65-932EAF432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AD6FB4-95D6-0426-4855-9C18878C28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4C6EF-3809-E2E5-18A9-A4324F0C54A4}"/>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5" name="Footer Placeholder 4">
            <a:extLst>
              <a:ext uri="{FF2B5EF4-FFF2-40B4-BE49-F238E27FC236}">
                <a16:creationId xmlns:a16="http://schemas.microsoft.com/office/drawing/2014/main" id="{D479D849-337E-D08B-F09B-A9AEB3282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68873-6D18-BAC3-74D2-1BEC1E51D53E}"/>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117146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87F2-523F-E09C-244B-56CA369FC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808FAD-F9CD-1A36-2934-88A9D91AD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1E2551-7F89-4D59-ED43-93F611AB53C9}"/>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5" name="Footer Placeholder 4">
            <a:extLst>
              <a:ext uri="{FF2B5EF4-FFF2-40B4-BE49-F238E27FC236}">
                <a16:creationId xmlns:a16="http://schemas.microsoft.com/office/drawing/2014/main" id="{D928B752-E56C-7D73-1C34-2764A6D90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BD887-3CFB-48B0-1655-4AD570D2AD6B}"/>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54080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6316-AD0C-2342-69B5-8D8378BF8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10726-F3C0-DF34-4F6A-72145B23E5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B8185-141E-E98C-5FBA-1D464BCC1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BC526D-54F0-E8AE-1229-7D2184328643}"/>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6" name="Footer Placeholder 5">
            <a:extLst>
              <a:ext uri="{FF2B5EF4-FFF2-40B4-BE49-F238E27FC236}">
                <a16:creationId xmlns:a16="http://schemas.microsoft.com/office/drawing/2014/main" id="{0A3FDDA2-C0FF-E4EF-D720-CE2E459AE3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A0F03-6A6D-E08C-51F5-AD649CDDA0B3}"/>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264159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657E-D4B9-E028-55DC-19BD5C2712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88A314-4F45-18F1-E2CE-22B67449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E0D51-86F5-41CC-11EF-01995E1E7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7E7A92-4E08-D80A-7BF6-ED6A54AAC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5EEC3-D14A-56F4-7DF8-A3B2A3C41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E3EFA1-6871-F42A-5EAB-D29B8BE77A91}"/>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8" name="Footer Placeholder 7">
            <a:extLst>
              <a:ext uri="{FF2B5EF4-FFF2-40B4-BE49-F238E27FC236}">
                <a16:creationId xmlns:a16="http://schemas.microsoft.com/office/drawing/2014/main" id="{0AC1EBCF-2EFB-A62E-554E-FDF34E8E12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BD795F-0A72-8FDA-A0D9-53C4914801BD}"/>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303195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3D87-D079-288C-9309-222919F447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A6B0B0-027E-0F2E-D249-86AE10AD3163}"/>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4" name="Footer Placeholder 3">
            <a:extLst>
              <a:ext uri="{FF2B5EF4-FFF2-40B4-BE49-F238E27FC236}">
                <a16:creationId xmlns:a16="http://schemas.microsoft.com/office/drawing/2014/main" id="{0593B885-1C3E-7719-C4E4-609D22D715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C373CD-21C6-AF12-BB6D-F50658784465}"/>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336242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0999D-E567-CC10-E9B5-F66885E02535}"/>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3" name="Footer Placeholder 2">
            <a:extLst>
              <a:ext uri="{FF2B5EF4-FFF2-40B4-BE49-F238E27FC236}">
                <a16:creationId xmlns:a16="http://schemas.microsoft.com/office/drawing/2014/main" id="{4B4CD5E0-0F58-605A-318A-8E00977133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E3E575-5824-254C-46E6-F70E0E341BDD}"/>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190542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7A33-1254-B05E-CE30-7308FE12E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55A24-F797-3CFC-681A-CAD7BDC6A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F997A1-1CC3-D34C-733F-8E08CC7C4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E527D-0EC8-6524-CBE6-990DC90B97FB}"/>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6" name="Footer Placeholder 5">
            <a:extLst>
              <a:ext uri="{FF2B5EF4-FFF2-40B4-BE49-F238E27FC236}">
                <a16:creationId xmlns:a16="http://schemas.microsoft.com/office/drawing/2014/main" id="{6FA54F59-1183-BFEC-9495-FE0404B32D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541083-D008-0428-93B6-A01EB37D09DC}"/>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74248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CCF1-0F24-B548-C04E-840C7C302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268A0C-9E4B-6031-D6CB-976BE8568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05B526-18A3-40D3-9E59-AB7E894F0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EF7EE-AE88-920F-D741-9501642B433D}"/>
              </a:ext>
            </a:extLst>
          </p:cNvPr>
          <p:cNvSpPr>
            <a:spLocks noGrp="1"/>
          </p:cNvSpPr>
          <p:nvPr>
            <p:ph type="dt" sz="half" idx="10"/>
          </p:nvPr>
        </p:nvSpPr>
        <p:spPr/>
        <p:txBody>
          <a:bodyPr/>
          <a:lstStyle/>
          <a:p>
            <a:fld id="{0F95ED1D-0403-4F5E-9DEF-8F1045FEFC95}" type="datetimeFigureOut">
              <a:rPr lang="en-IN" smtClean="0"/>
              <a:t>12-04-2023</a:t>
            </a:fld>
            <a:endParaRPr lang="en-IN"/>
          </a:p>
        </p:txBody>
      </p:sp>
      <p:sp>
        <p:nvSpPr>
          <p:cNvPr id="6" name="Footer Placeholder 5">
            <a:extLst>
              <a:ext uri="{FF2B5EF4-FFF2-40B4-BE49-F238E27FC236}">
                <a16:creationId xmlns:a16="http://schemas.microsoft.com/office/drawing/2014/main" id="{47FFD680-3B96-B7FC-0C8F-736C771162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B1335-A746-DB01-0EB8-2FE9EC4A7D6A}"/>
              </a:ext>
            </a:extLst>
          </p:cNvPr>
          <p:cNvSpPr>
            <a:spLocks noGrp="1"/>
          </p:cNvSpPr>
          <p:nvPr>
            <p:ph type="sldNum" sz="quarter" idx="12"/>
          </p:nvPr>
        </p:nvSpPr>
        <p:spPr/>
        <p:txBody>
          <a:bodyPr/>
          <a:lstStyle/>
          <a:p>
            <a:fld id="{39C2E8C6-BBD6-479C-A775-EEF4D1BC8338}" type="slidenum">
              <a:rPr lang="en-IN" smtClean="0"/>
              <a:t>‹#›</a:t>
            </a:fld>
            <a:endParaRPr lang="en-IN"/>
          </a:p>
        </p:txBody>
      </p:sp>
    </p:spTree>
    <p:extLst>
      <p:ext uri="{BB962C8B-B14F-4D97-AF65-F5344CB8AC3E}">
        <p14:creationId xmlns:p14="http://schemas.microsoft.com/office/powerpoint/2010/main" val="121564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858DE-F6F4-37A9-2672-F600B2209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39DDC-B152-D5C8-57D5-0798C9177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311DD-EA50-FE4D-7DCF-849ED24B1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5ED1D-0403-4F5E-9DEF-8F1045FEFC95}" type="datetimeFigureOut">
              <a:rPr lang="en-IN" smtClean="0"/>
              <a:t>12-04-2023</a:t>
            </a:fld>
            <a:endParaRPr lang="en-IN"/>
          </a:p>
        </p:txBody>
      </p:sp>
      <p:sp>
        <p:nvSpPr>
          <p:cNvPr id="5" name="Footer Placeholder 4">
            <a:extLst>
              <a:ext uri="{FF2B5EF4-FFF2-40B4-BE49-F238E27FC236}">
                <a16:creationId xmlns:a16="http://schemas.microsoft.com/office/drawing/2014/main" id="{8A3EF2A8-DEBD-D922-4571-65E34CB4C8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1A593A-5D74-4325-1276-67FADF16D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2E8C6-BBD6-479C-A775-EEF4D1BC8338}" type="slidenum">
              <a:rPr lang="en-IN" smtClean="0"/>
              <a:t>‹#›</a:t>
            </a:fld>
            <a:endParaRPr lang="en-IN"/>
          </a:p>
        </p:txBody>
      </p:sp>
    </p:spTree>
    <p:extLst>
      <p:ext uri="{BB962C8B-B14F-4D97-AF65-F5344CB8AC3E}">
        <p14:creationId xmlns:p14="http://schemas.microsoft.com/office/powerpoint/2010/main" val="227393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9BD3DDD-44F1-CE24-0798-478289C04EC5}"/>
              </a:ext>
            </a:extLst>
          </p:cNvPr>
          <p:cNvPicPr>
            <a:picLocks noChangeAspect="1"/>
          </p:cNvPicPr>
          <p:nvPr/>
        </p:nvPicPr>
        <p:blipFill rotWithShape="1">
          <a:blip r:embed="rId2"/>
          <a:srcRect l="607" r="2829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19E20E-95D3-7D71-F31A-A4D6988068E2}"/>
              </a:ext>
            </a:extLst>
          </p:cNvPr>
          <p:cNvSpPr>
            <a:spLocks noGrp="1"/>
          </p:cNvSpPr>
          <p:nvPr>
            <p:ph type="title"/>
          </p:nvPr>
        </p:nvSpPr>
        <p:spPr>
          <a:xfrm>
            <a:off x="371094" y="1161288"/>
            <a:ext cx="3438144" cy="1124712"/>
          </a:xfrm>
        </p:spPr>
        <p:txBody>
          <a:bodyPr vert="horz" lIns="91440" tIns="45720" rIns="91440" bIns="45720" rtlCol="0" anchor="b">
            <a:normAutofit fontScale="90000"/>
          </a:bodyPr>
          <a:lstStyle/>
          <a:p>
            <a:r>
              <a:rPr lang="en-US" sz="2800" dirty="0"/>
              <a:t>CLOUD SERVERLESS COMPUTING</a:t>
            </a:r>
            <a:br>
              <a:rPr lang="en-US" sz="2800" dirty="0"/>
            </a:br>
            <a:r>
              <a:rPr lang="en-US" sz="1600" dirty="0"/>
              <a:t>20CS3281AA</a:t>
            </a:r>
            <a:br>
              <a:rPr lang="en-US" sz="1600" dirty="0"/>
            </a:br>
            <a:endParaRPr lang="en-US" sz="1600" dirty="0"/>
          </a:p>
        </p:txBody>
      </p:sp>
      <p:sp>
        <p:nvSpPr>
          <p:cNvPr id="18"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5E2FD44B-4497-ECE9-DC57-849968B084BC}"/>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2700" b="1" dirty="0"/>
              <a:t>AWS Amplify Hosting</a:t>
            </a:r>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dirty="0"/>
          </a:p>
          <a:p>
            <a:endParaRPr lang="en-US" sz="1700" dirty="0"/>
          </a:p>
          <a:p>
            <a:endParaRPr lang="en-US" sz="1700" dirty="0"/>
          </a:p>
          <a:p>
            <a:endParaRPr lang="en-US" sz="1700" dirty="0"/>
          </a:p>
          <a:p>
            <a:pPr indent="-228600">
              <a:buFont typeface="Arial" panose="020B0604020202020204" pitchFamily="34" charset="0"/>
              <a:buChar char="•"/>
            </a:pPr>
            <a:endParaRPr lang="en-US" sz="1700" dirty="0"/>
          </a:p>
        </p:txBody>
      </p:sp>
      <p:sp>
        <p:nvSpPr>
          <p:cNvPr id="7" name="TextBox 6">
            <a:extLst>
              <a:ext uri="{FF2B5EF4-FFF2-40B4-BE49-F238E27FC236}">
                <a16:creationId xmlns:a16="http://schemas.microsoft.com/office/drawing/2014/main" id="{62DF2736-55C3-F1EE-201D-D5B09E475BA3}"/>
              </a:ext>
            </a:extLst>
          </p:cNvPr>
          <p:cNvSpPr txBox="1"/>
          <p:nvPr/>
        </p:nvSpPr>
        <p:spPr>
          <a:xfrm>
            <a:off x="371094" y="6010804"/>
            <a:ext cx="6096000" cy="646331"/>
          </a:xfrm>
          <a:prstGeom prst="rect">
            <a:avLst/>
          </a:prstGeom>
          <a:noFill/>
        </p:spPr>
        <p:txBody>
          <a:bodyPr wrap="square">
            <a:spAutoFit/>
          </a:bodyPr>
          <a:lstStyle/>
          <a:p>
            <a:r>
              <a:rPr lang="en-US" sz="1800" dirty="0"/>
              <a:t>2000030055</a:t>
            </a:r>
          </a:p>
          <a:p>
            <a:r>
              <a:rPr lang="en-US" dirty="0"/>
              <a:t>MANOJ KUMAR ANKEM</a:t>
            </a:r>
            <a:endParaRPr lang="en-US" sz="1800" dirty="0"/>
          </a:p>
        </p:txBody>
      </p:sp>
    </p:spTree>
    <p:extLst>
      <p:ext uri="{BB962C8B-B14F-4D97-AF65-F5344CB8AC3E}">
        <p14:creationId xmlns:p14="http://schemas.microsoft.com/office/powerpoint/2010/main" val="137342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720E44ED-3B0B-61D4-1EC2-B4BCB9EA9C58}"/>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D3EE28-25D4-CBEE-F9FF-53E004900CF5}"/>
              </a:ext>
            </a:extLst>
          </p:cNvPr>
          <p:cNvSpPr>
            <a:spLocks noGrp="1"/>
          </p:cNvSpPr>
          <p:nvPr>
            <p:ph type="title"/>
          </p:nvPr>
        </p:nvSpPr>
        <p:spPr>
          <a:xfrm>
            <a:off x="838200" y="365125"/>
            <a:ext cx="3822189" cy="1899912"/>
          </a:xfrm>
        </p:spPr>
        <p:txBody>
          <a:bodyPr>
            <a:normAutofit/>
          </a:bodyPr>
          <a:lstStyle/>
          <a:p>
            <a:r>
              <a:rPr lang="en-IN" sz="4000"/>
              <a:t>Conlusion</a:t>
            </a:r>
          </a:p>
        </p:txBody>
      </p:sp>
      <p:sp>
        <p:nvSpPr>
          <p:cNvPr id="3" name="Content Placeholder 2">
            <a:extLst>
              <a:ext uri="{FF2B5EF4-FFF2-40B4-BE49-F238E27FC236}">
                <a16:creationId xmlns:a16="http://schemas.microsoft.com/office/drawing/2014/main" id="{EC2EC9F1-54BF-5C29-0B02-46DF09688512}"/>
              </a:ext>
            </a:extLst>
          </p:cNvPr>
          <p:cNvSpPr>
            <a:spLocks noGrp="1"/>
          </p:cNvSpPr>
          <p:nvPr>
            <p:ph idx="1"/>
          </p:nvPr>
        </p:nvSpPr>
        <p:spPr>
          <a:xfrm>
            <a:off x="838200" y="2434201"/>
            <a:ext cx="3822189" cy="3742762"/>
          </a:xfrm>
        </p:spPr>
        <p:txBody>
          <a:bodyPr>
            <a:normAutofit/>
          </a:bodyPr>
          <a:lstStyle/>
          <a:p>
            <a:r>
              <a:rPr lang="en-US" sz="2000" b="0" i="0" dirty="0">
                <a:effectLst/>
                <a:latin typeface="-apple-system"/>
              </a:rPr>
              <a:t>Finally, we are done with our simple web application which can be used by any user to get run their projects</a:t>
            </a:r>
            <a:endParaRPr lang="en-IN" sz="2000" dirty="0"/>
          </a:p>
        </p:txBody>
      </p:sp>
      <p:pic>
        <p:nvPicPr>
          <p:cNvPr id="7170" name="Picture 2" descr="Aws Logo PNG Images, Free Transparent Aws Logo Download ...">
            <a:extLst>
              <a:ext uri="{FF2B5EF4-FFF2-40B4-BE49-F238E27FC236}">
                <a16:creationId xmlns:a16="http://schemas.microsoft.com/office/drawing/2014/main" id="{B262CCE0-64C2-5E67-82C8-65087B41E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675" y="2414323"/>
            <a:ext cx="967542" cy="61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16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9E2CA4A7-E7D7-3119-0F51-E9A62C66CE10}"/>
              </a:ext>
            </a:extLst>
          </p:cNvPr>
          <p:cNvPicPr>
            <a:picLocks noChangeAspect="1"/>
          </p:cNvPicPr>
          <p:nvPr/>
        </p:nvPicPr>
        <p:blipFill rotWithShape="1">
          <a:blip r:embed="rId2"/>
          <a:srcRect t="25000"/>
          <a:stretch/>
        </p:blipFill>
        <p:spPr>
          <a:xfrm>
            <a:off x="19" y="10"/>
            <a:ext cx="12191981" cy="6857990"/>
          </a:xfrm>
          <a:prstGeom prst="rect">
            <a:avLst/>
          </a:prstGeom>
        </p:spPr>
      </p:pic>
      <p:sp>
        <p:nvSpPr>
          <p:cNvPr id="10" name="Rectangle 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90717A-53C1-EB70-CFF3-409938FFCD50}"/>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Thank you</a:t>
            </a:r>
          </a:p>
        </p:txBody>
      </p:sp>
      <p:sp>
        <p:nvSpPr>
          <p:cNvPr id="12" name="Rectangle: Rounded Corners 1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8414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4" descr="Rolls of blueprints">
            <a:extLst>
              <a:ext uri="{FF2B5EF4-FFF2-40B4-BE49-F238E27FC236}">
                <a16:creationId xmlns:a16="http://schemas.microsoft.com/office/drawing/2014/main" id="{7A8073AC-0182-9E82-EA4C-3E98B8F1BEA8}"/>
              </a:ext>
            </a:extLst>
          </p:cNvPr>
          <p:cNvPicPr>
            <a:picLocks noChangeAspect="1"/>
          </p:cNvPicPr>
          <p:nvPr/>
        </p:nvPicPr>
        <p:blipFill rotWithShape="1">
          <a:blip r:embed="rId2"/>
          <a:srcRect t="7865" b="786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CB76C-332A-318D-940F-03D9692BD6EB}"/>
              </a:ext>
            </a:extLst>
          </p:cNvPr>
          <p:cNvSpPr>
            <a:spLocks noGrp="1"/>
          </p:cNvSpPr>
          <p:nvPr>
            <p:ph type="title"/>
          </p:nvPr>
        </p:nvSpPr>
        <p:spPr>
          <a:xfrm>
            <a:off x="1104900" y="910431"/>
            <a:ext cx="4724400" cy="1466455"/>
          </a:xfrm>
        </p:spPr>
        <p:txBody>
          <a:bodyPr anchor="b">
            <a:normAutofit/>
          </a:bodyPr>
          <a:lstStyle/>
          <a:p>
            <a:r>
              <a:rPr lang="en-IN">
                <a:solidFill>
                  <a:schemeClr val="bg1"/>
                </a:solidFill>
              </a:rPr>
              <a:t>Contents</a:t>
            </a:r>
          </a:p>
        </p:txBody>
      </p:sp>
      <p:sp>
        <p:nvSpPr>
          <p:cNvPr id="3" name="Content Placeholder 2">
            <a:extLst>
              <a:ext uri="{FF2B5EF4-FFF2-40B4-BE49-F238E27FC236}">
                <a16:creationId xmlns:a16="http://schemas.microsoft.com/office/drawing/2014/main" id="{C9FEF07E-BDE5-B48A-CC76-5C5E92B89D8F}"/>
              </a:ext>
            </a:extLst>
          </p:cNvPr>
          <p:cNvSpPr>
            <a:spLocks noGrp="1"/>
          </p:cNvSpPr>
          <p:nvPr>
            <p:ph idx="1"/>
          </p:nvPr>
        </p:nvSpPr>
        <p:spPr>
          <a:xfrm>
            <a:off x="1104900" y="2492080"/>
            <a:ext cx="4724400" cy="3015849"/>
          </a:xfrm>
        </p:spPr>
        <p:txBody>
          <a:bodyPr>
            <a:normAutofit/>
          </a:bodyPr>
          <a:lstStyle/>
          <a:p>
            <a:pPr marL="0" indent="0">
              <a:buNone/>
            </a:pPr>
            <a:r>
              <a:rPr lang="en-IN" sz="2000" dirty="0">
                <a:solidFill>
                  <a:schemeClr val="bg1"/>
                </a:solidFill>
              </a:rPr>
              <a:t>Description</a:t>
            </a:r>
          </a:p>
          <a:p>
            <a:pPr marL="0" indent="0">
              <a:buNone/>
            </a:pPr>
            <a:r>
              <a:rPr lang="en-IN" sz="2000" dirty="0">
                <a:solidFill>
                  <a:schemeClr val="bg1"/>
                </a:solidFill>
              </a:rPr>
              <a:t>Architecture</a:t>
            </a:r>
          </a:p>
          <a:p>
            <a:pPr marL="0" indent="0">
              <a:buNone/>
            </a:pPr>
            <a:r>
              <a:rPr lang="en-IN" sz="2000" dirty="0">
                <a:solidFill>
                  <a:schemeClr val="bg1"/>
                </a:solidFill>
              </a:rPr>
              <a:t>Services Used</a:t>
            </a:r>
          </a:p>
          <a:p>
            <a:pPr marL="0" indent="0">
              <a:buNone/>
            </a:pPr>
            <a:r>
              <a:rPr lang="en-IN" sz="2000" dirty="0">
                <a:solidFill>
                  <a:schemeClr val="bg1"/>
                </a:solidFill>
              </a:rPr>
              <a:t>Working</a:t>
            </a:r>
          </a:p>
          <a:p>
            <a:pPr marL="0" indent="0">
              <a:buNone/>
            </a:pPr>
            <a:r>
              <a:rPr lang="en-IN" sz="2000" dirty="0">
                <a:solidFill>
                  <a:schemeClr val="bg1"/>
                </a:solidFill>
              </a:rPr>
              <a:t>Output</a:t>
            </a:r>
          </a:p>
          <a:p>
            <a:pPr marL="0" indent="0">
              <a:buNone/>
            </a:pPr>
            <a:r>
              <a:rPr lang="en-IN" sz="2000" dirty="0">
                <a:solidFill>
                  <a:schemeClr val="bg1"/>
                </a:solidFill>
              </a:rPr>
              <a:t>Conclusion </a:t>
            </a:r>
          </a:p>
          <a:p>
            <a:endParaRPr lang="en-IN" sz="2000" dirty="0">
              <a:solidFill>
                <a:schemeClr val="bg1"/>
              </a:solidFill>
            </a:endParaRPr>
          </a:p>
        </p:txBody>
      </p:sp>
      <p:sp>
        <p:nvSpPr>
          <p:cNvPr id="36" name="Rectangle 3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71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8158E-602E-1317-5ECF-1F069B3156EC}"/>
              </a:ext>
            </a:extLst>
          </p:cNvPr>
          <p:cNvSpPr>
            <a:spLocks noGrp="1"/>
          </p:cNvSpPr>
          <p:nvPr>
            <p:ph type="title"/>
          </p:nvPr>
        </p:nvSpPr>
        <p:spPr>
          <a:xfrm>
            <a:off x="1075767" y="1188637"/>
            <a:ext cx="2988234" cy="4480726"/>
          </a:xfrm>
        </p:spPr>
        <p:txBody>
          <a:bodyPr>
            <a:normAutofit/>
          </a:bodyPr>
          <a:lstStyle/>
          <a:p>
            <a:pPr algn="r"/>
            <a:r>
              <a:rPr lang="en-IN" sz="4600"/>
              <a:t>Description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FCDF0F-3B70-D287-5132-F3F1DE18C4CF}"/>
              </a:ext>
            </a:extLst>
          </p:cNvPr>
          <p:cNvSpPr>
            <a:spLocks noGrp="1"/>
          </p:cNvSpPr>
          <p:nvPr>
            <p:ph idx="1"/>
          </p:nvPr>
        </p:nvSpPr>
        <p:spPr>
          <a:xfrm>
            <a:off x="5255259" y="1648870"/>
            <a:ext cx="4812973" cy="3560260"/>
          </a:xfrm>
        </p:spPr>
        <p:txBody>
          <a:bodyPr anchor="ctr">
            <a:normAutofit/>
          </a:bodyPr>
          <a:lstStyle/>
          <a:p>
            <a:pPr marL="0" indent="0" algn="just">
              <a:lnSpc>
                <a:spcPct val="100000"/>
              </a:lnSpc>
              <a:buNone/>
            </a:pPr>
            <a:r>
              <a:rPr lang="en-US" sz="3200" b="0" i="0" dirty="0">
                <a:effectLst/>
                <a:latin typeface="-apple-system"/>
              </a:rPr>
              <a:t>Basically, this project is about "Hosting a </a:t>
            </a:r>
            <a:r>
              <a:rPr lang="en-US" sz="3200" b="0" i="0" dirty="0" err="1">
                <a:effectLst/>
                <a:latin typeface="-apple-system"/>
              </a:rPr>
              <a:t>wab</a:t>
            </a:r>
            <a:r>
              <a:rPr lang="en-US" sz="3200" b="0" i="0" dirty="0">
                <a:effectLst/>
                <a:latin typeface="-apple-system"/>
              </a:rPr>
              <a:t> </a:t>
            </a:r>
            <a:r>
              <a:rPr lang="en-US" sz="3200" b="0" i="0" dirty="0" err="1">
                <a:effectLst/>
                <a:latin typeface="-apple-system"/>
              </a:rPr>
              <a:t>applicaion</a:t>
            </a:r>
            <a:r>
              <a:rPr lang="en-US" sz="3200" b="0" i="0" dirty="0">
                <a:effectLst/>
                <a:latin typeface="-apple-system"/>
              </a:rPr>
              <a:t> on </a:t>
            </a:r>
            <a:r>
              <a:rPr lang="en-US" sz="3200" b="0" i="0" dirty="0" err="1">
                <a:effectLst/>
                <a:latin typeface="-apple-system"/>
              </a:rPr>
              <a:t>aws</a:t>
            </a:r>
            <a:r>
              <a:rPr lang="en-US" sz="3200" b="0" i="0" dirty="0">
                <a:effectLst/>
                <a:latin typeface="-apple-system"/>
              </a:rPr>
              <a:t> amplify"</a:t>
            </a:r>
            <a:endParaRPr lang="en-IN" sz="3200" dirty="0"/>
          </a:p>
        </p:txBody>
      </p:sp>
    </p:spTree>
    <p:extLst>
      <p:ext uri="{BB962C8B-B14F-4D97-AF65-F5344CB8AC3E}">
        <p14:creationId xmlns:p14="http://schemas.microsoft.com/office/powerpoint/2010/main" val="372892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FF49F-43E4-3CAD-65FF-0B9E825AD97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Architecture</a:t>
            </a:r>
          </a:p>
        </p:txBody>
      </p:sp>
      <p:pic>
        <p:nvPicPr>
          <p:cNvPr id="1026" name="Picture 2" descr="Cloud architecture of the sample code">
            <a:extLst>
              <a:ext uri="{FF2B5EF4-FFF2-40B4-BE49-F238E27FC236}">
                <a16:creationId xmlns:a16="http://schemas.microsoft.com/office/drawing/2014/main" id="{2751ED5B-D1ED-83C2-12ED-93346BC740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647901"/>
            <a:ext cx="6780700" cy="355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5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8981E-60A2-F267-F1EC-2CC84E8F5573}"/>
              </a:ext>
            </a:extLst>
          </p:cNvPr>
          <p:cNvSpPr>
            <a:spLocks noGrp="1"/>
          </p:cNvSpPr>
          <p:nvPr>
            <p:ph type="title"/>
          </p:nvPr>
        </p:nvSpPr>
        <p:spPr>
          <a:xfrm>
            <a:off x="1075767" y="1188637"/>
            <a:ext cx="2988234" cy="4480726"/>
          </a:xfrm>
        </p:spPr>
        <p:txBody>
          <a:bodyPr>
            <a:normAutofit/>
          </a:bodyPr>
          <a:lstStyle/>
          <a:p>
            <a:pPr algn="r"/>
            <a:r>
              <a:rPr lang="en-IN" sz="6600"/>
              <a:t>Services Used</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3D5F59-6C09-9915-518B-58530F93FDAB}"/>
              </a:ext>
            </a:extLst>
          </p:cNvPr>
          <p:cNvSpPr>
            <a:spLocks noGrp="1"/>
          </p:cNvSpPr>
          <p:nvPr>
            <p:ph idx="1"/>
          </p:nvPr>
        </p:nvSpPr>
        <p:spPr>
          <a:xfrm>
            <a:off x="5255260" y="1648870"/>
            <a:ext cx="4702848" cy="3560260"/>
          </a:xfrm>
        </p:spPr>
        <p:txBody>
          <a:bodyPr anchor="ctr">
            <a:normAutofit/>
          </a:bodyPr>
          <a:lstStyle/>
          <a:p>
            <a:pPr algn="l" fontAlgn="auto"/>
            <a:r>
              <a:rPr lang="en-IN" i="0" dirty="0">
                <a:effectLst/>
                <a:latin typeface="-apple-system"/>
              </a:rPr>
              <a:t>AWS Amplify</a:t>
            </a:r>
          </a:p>
          <a:p>
            <a:pPr algn="l" fontAlgn="auto"/>
            <a:r>
              <a:rPr lang="en-IN" i="0" dirty="0">
                <a:effectLst/>
                <a:latin typeface="-apple-system"/>
              </a:rPr>
              <a:t>Amazon Cognito</a:t>
            </a:r>
          </a:p>
          <a:p>
            <a:pPr algn="l" fontAlgn="auto"/>
            <a:r>
              <a:rPr lang="en-IN" i="0" dirty="0">
                <a:effectLst/>
                <a:latin typeface="-apple-system"/>
              </a:rPr>
              <a:t>AWS API Gateway</a:t>
            </a:r>
          </a:p>
          <a:p>
            <a:pPr algn="l" fontAlgn="auto"/>
            <a:r>
              <a:rPr lang="en-IN" i="0" dirty="0">
                <a:effectLst/>
                <a:latin typeface="-apple-system"/>
              </a:rPr>
              <a:t>AWS Lambda</a:t>
            </a:r>
          </a:p>
          <a:p>
            <a:pPr algn="l" fontAlgn="auto"/>
            <a:r>
              <a:rPr lang="en-IN" i="0" dirty="0">
                <a:effectLst/>
                <a:latin typeface="-apple-system"/>
              </a:rPr>
              <a:t>Dynamo DB</a:t>
            </a:r>
          </a:p>
          <a:p>
            <a:pPr algn="l" fontAlgn="auto"/>
            <a:r>
              <a:rPr lang="en-US" sz="2800" i="0" dirty="0">
                <a:effectLst/>
                <a:latin typeface="-apple-system"/>
              </a:rPr>
              <a:t>AWS Cloud Watch </a:t>
            </a:r>
            <a:endParaRPr lang="en-IN" i="0" dirty="0">
              <a:effectLst/>
              <a:latin typeface="-apple-system"/>
            </a:endParaRPr>
          </a:p>
          <a:p>
            <a:pPr marL="0" indent="0">
              <a:buNone/>
            </a:pPr>
            <a:endParaRPr lang="en-IN" sz="2400" dirty="0"/>
          </a:p>
        </p:txBody>
      </p:sp>
    </p:spTree>
    <p:extLst>
      <p:ext uri="{BB962C8B-B14F-4D97-AF65-F5344CB8AC3E}">
        <p14:creationId xmlns:p14="http://schemas.microsoft.com/office/powerpoint/2010/main" val="117324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Arc 3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EE02E0-C086-CE54-D69F-5750AB6E7C7B}"/>
              </a:ext>
            </a:extLst>
          </p:cNvPr>
          <p:cNvSpPr>
            <a:spLocks noGrp="1"/>
          </p:cNvSpPr>
          <p:nvPr>
            <p:ph type="title"/>
          </p:nvPr>
        </p:nvSpPr>
        <p:spPr>
          <a:xfrm>
            <a:off x="5894962" y="479493"/>
            <a:ext cx="5458838" cy="1325563"/>
          </a:xfrm>
        </p:spPr>
        <p:txBody>
          <a:bodyPr>
            <a:normAutofit/>
          </a:bodyPr>
          <a:lstStyle/>
          <a:p>
            <a:r>
              <a:rPr lang="en-IN"/>
              <a:t>Cont..</a:t>
            </a:r>
          </a:p>
        </p:txBody>
      </p:sp>
      <p:sp>
        <p:nvSpPr>
          <p:cNvPr id="34" name="Freeform: Shape 3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aptop Secure">
            <a:extLst>
              <a:ext uri="{FF2B5EF4-FFF2-40B4-BE49-F238E27FC236}">
                <a16:creationId xmlns:a16="http://schemas.microsoft.com/office/drawing/2014/main" id="{6A079F8A-B73E-AA99-2CDA-565B1BF9DD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C7DC056-6234-B61C-A13C-308A27CA12CE}"/>
              </a:ext>
            </a:extLst>
          </p:cNvPr>
          <p:cNvSpPr>
            <a:spLocks noGrp="1"/>
          </p:cNvSpPr>
          <p:nvPr>
            <p:ph idx="1"/>
          </p:nvPr>
        </p:nvSpPr>
        <p:spPr>
          <a:xfrm>
            <a:off x="5894962" y="1984443"/>
            <a:ext cx="5458838" cy="4192520"/>
          </a:xfrm>
        </p:spPr>
        <p:txBody>
          <a:bodyPr>
            <a:normAutofit/>
          </a:bodyPr>
          <a:lstStyle/>
          <a:p>
            <a:pPr marL="0" indent="0" algn="just">
              <a:lnSpc>
                <a:spcPct val="100000"/>
              </a:lnSpc>
              <a:buNone/>
            </a:pPr>
            <a:r>
              <a:rPr lang="en-US" sz="1800" b="1" i="0" dirty="0">
                <a:effectLst/>
                <a:latin typeface="-apple-system"/>
              </a:rPr>
              <a:t>AWS Amplify</a:t>
            </a:r>
            <a:r>
              <a:rPr lang="en-US" sz="1800" b="0" i="0" dirty="0">
                <a:effectLst/>
                <a:latin typeface="-apple-system"/>
              </a:rPr>
              <a:t> : AWS Amplify is a development platform that allows developers to easily create and deploy scalable, secure, and feature-rich web and mobile applications.</a:t>
            </a:r>
          </a:p>
          <a:p>
            <a:pPr marL="0" indent="0" algn="just">
              <a:lnSpc>
                <a:spcPct val="100000"/>
              </a:lnSpc>
              <a:buNone/>
            </a:pPr>
            <a:r>
              <a:rPr lang="en-US" sz="1800" b="1" i="0" dirty="0">
                <a:effectLst/>
                <a:latin typeface="-apple-system"/>
              </a:rPr>
              <a:t>AWS Lambda</a:t>
            </a:r>
            <a:r>
              <a:rPr lang="en-US" sz="1800" b="0" i="0" dirty="0">
                <a:effectLst/>
                <a:latin typeface="-apple-system"/>
              </a:rPr>
              <a:t> : AWS Lambda is a serverless computing service provided by AWS that lets you run your code without provisioning or managing servers.</a:t>
            </a:r>
          </a:p>
          <a:p>
            <a:pPr marL="0" indent="0" algn="just">
              <a:lnSpc>
                <a:spcPct val="100000"/>
              </a:lnSpc>
              <a:buNone/>
            </a:pPr>
            <a:r>
              <a:rPr lang="en-US" sz="1800" b="1" i="0" dirty="0">
                <a:effectLst/>
                <a:latin typeface="-apple-system"/>
              </a:rPr>
              <a:t>AWS API Gateway</a:t>
            </a:r>
            <a:r>
              <a:rPr lang="en-US" sz="1800" b="0" i="0" dirty="0">
                <a:effectLst/>
                <a:latin typeface="-apple-system"/>
              </a:rPr>
              <a:t> : API Gateway is a fully managed service provided by AWS that enables developers to create, deploy, and manage secure APIs at any scale, making it easy to connect applications to data and services hosted in AWS or outside of AWS.</a:t>
            </a:r>
          </a:p>
          <a:p>
            <a:endParaRPr lang="en-IN" sz="2000" dirty="0"/>
          </a:p>
        </p:txBody>
      </p:sp>
    </p:spTree>
    <p:extLst>
      <p:ext uri="{BB962C8B-B14F-4D97-AF65-F5344CB8AC3E}">
        <p14:creationId xmlns:p14="http://schemas.microsoft.com/office/powerpoint/2010/main" val="60807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2">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ight Triangle 2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5D61-45CA-1EAA-552D-659A1603550D}"/>
              </a:ext>
            </a:extLst>
          </p:cNvPr>
          <p:cNvSpPr>
            <a:spLocks noGrp="1"/>
          </p:cNvSpPr>
          <p:nvPr>
            <p:ph type="title"/>
          </p:nvPr>
        </p:nvSpPr>
        <p:spPr>
          <a:xfrm>
            <a:off x="1006900" y="1188637"/>
            <a:ext cx="3141430" cy="4480726"/>
          </a:xfrm>
        </p:spPr>
        <p:txBody>
          <a:bodyPr>
            <a:normAutofit/>
          </a:bodyPr>
          <a:lstStyle/>
          <a:p>
            <a:pPr algn="r"/>
            <a:r>
              <a:rPr lang="en-IN" sz="6600" dirty="0"/>
              <a:t>Cont..</a:t>
            </a:r>
          </a:p>
        </p:txBody>
      </p:sp>
      <p:cxnSp>
        <p:nvCxnSpPr>
          <p:cNvPr id="29" name="Straight Connector 2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5F82DE-E8DB-8243-728C-5DD86ECA2DF2}"/>
              </a:ext>
            </a:extLst>
          </p:cNvPr>
          <p:cNvSpPr>
            <a:spLocks noGrp="1"/>
          </p:cNvSpPr>
          <p:nvPr>
            <p:ph idx="1"/>
          </p:nvPr>
        </p:nvSpPr>
        <p:spPr>
          <a:xfrm>
            <a:off x="4962494" y="1336945"/>
            <a:ext cx="4795584" cy="4180542"/>
          </a:xfrm>
        </p:spPr>
        <p:txBody>
          <a:bodyPr anchor="ctr">
            <a:normAutofit/>
          </a:bodyPr>
          <a:lstStyle/>
          <a:p>
            <a:pPr marL="0" indent="0" algn="just">
              <a:lnSpc>
                <a:spcPct val="110000"/>
              </a:lnSpc>
              <a:buNone/>
            </a:pPr>
            <a:r>
              <a:rPr lang="en-US" sz="1600" b="1" i="0" dirty="0">
                <a:effectLst/>
                <a:latin typeface="-apple-system"/>
              </a:rPr>
              <a:t>AWS DynamoDB</a:t>
            </a:r>
            <a:r>
              <a:rPr lang="en-US" sz="1600" b="0" i="0" dirty="0">
                <a:effectLst/>
                <a:latin typeface="-apple-system"/>
              </a:rPr>
              <a:t> : Amazon DynamoDB is a fully managed NoSQL database service provided by AWS that provides fast and predictable performance with seamless scalability, making it an ideal choice for applications that require low-latency data access at any scale.</a:t>
            </a:r>
          </a:p>
          <a:p>
            <a:pPr marL="0" indent="0" algn="just">
              <a:lnSpc>
                <a:spcPct val="110000"/>
              </a:lnSpc>
              <a:buNone/>
            </a:pPr>
            <a:r>
              <a:rPr lang="en-US" sz="1600" b="1" i="0" dirty="0">
                <a:effectLst/>
                <a:latin typeface="-apple-system"/>
              </a:rPr>
              <a:t>AWS Cloud Watch</a:t>
            </a:r>
            <a:r>
              <a:rPr lang="en-US" sz="1600" b="0" i="0" dirty="0">
                <a:effectLst/>
                <a:latin typeface="-apple-system"/>
              </a:rPr>
              <a:t> : Amazon CloudWatch is a monitoring and observability service provided by AWS that provides real-time monitoring and logging for AWS resources and applications, enabling you to collect, monitor, and analyze metrics, logs, and events to ensure that your infrastructure and applications are running smoothly.</a:t>
            </a:r>
            <a:endParaRPr lang="en-US" sz="1600" i="0" dirty="0">
              <a:effectLst/>
              <a:latin typeface="-apple-system"/>
            </a:endParaRPr>
          </a:p>
          <a:p>
            <a:endParaRPr lang="en-IN" sz="1500" dirty="0"/>
          </a:p>
        </p:txBody>
      </p:sp>
    </p:spTree>
    <p:extLst>
      <p:ext uri="{BB962C8B-B14F-4D97-AF65-F5344CB8AC3E}">
        <p14:creationId xmlns:p14="http://schemas.microsoft.com/office/powerpoint/2010/main" val="364373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13EF4-ED43-4BA0-7F88-6D54014330BF}"/>
              </a:ext>
            </a:extLst>
          </p:cNvPr>
          <p:cNvSpPr>
            <a:spLocks noGrp="1"/>
          </p:cNvSpPr>
          <p:nvPr>
            <p:ph type="title"/>
          </p:nvPr>
        </p:nvSpPr>
        <p:spPr>
          <a:xfrm>
            <a:off x="6513788" y="365125"/>
            <a:ext cx="4840010" cy="1807305"/>
          </a:xfrm>
        </p:spPr>
        <p:txBody>
          <a:bodyPr>
            <a:normAutofit/>
          </a:bodyPr>
          <a:lstStyle/>
          <a:p>
            <a:r>
              <a:rPr lang="en-IN" dirty="0"/>
              <a:t>Working</a:t>
            </a:r>
          </a:p>
        </p:txBody>
      </p:sp>
      <p:pic>
        <p:nvPicPr>
          <p:cNvPr id="5" name="Picture 4" descr="Close up of a watch mechanism">
            <a:extLst>
              <a:ext uri="{FF2B5EF4-FFF2-40B4-BE49-F238E27FC236}">
                <a16:creationId xmlns:a16="http://schemas.microsoft.com/office/drawing/2014/main" id="{21E3864C-DCDB-7751-2FD8-B262B4A4D43C}"/>
              </a:ext>
            </a:extLst>
          </p:cNvPr>
          <p:cNvPicPr>
            <a:picLocks noChangeAspect="1"/>
          </p:cNvPicPr>
          <p:nvPr/>
        </p:nvPicPr>
        <p:blipFill rotWithShape="1">
          <a:blip r:embed="rId2"/>
          <a:srcRect l="16116" r="245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47145E5-1C5A-5748-6CC1-85F5FA909519}"/>
              </a:ext>
            </a:extLst>
          </p:cNvPr>
          <p:cNvSpPr>
            <a:spLocks noGrp="1"/>
          </p:cNvSpPr>
          <p:nvPr>
            <p:ph idx="1"/>
          </p:nvPr>
        </p:nvSpPr>
        <p:spPr>
          <a:xfrm>
            <a:off x="6513788" y="2333297"/>
            <a:ext cx="4840010" cy="3843666"/>
          </a:xfrm>
        </p:spPr>
        <p:txBody>
          <a:bodyPr>
            <a:normAutofit/>
          </a:bodyPr>
          <a:lstStyle/>
          <a:p>
            <a:pPr algn="l" fontAlgn="auto">
              <a:buFont typeface="+mj-lt"/>
              <a:buAutoNum type="arabicPeriod"/>
            </a:pPr>
            <a:r>
              <a:rPr lang="en-IN" sz="2000" b="0" i="0" dirty="0">
                <a:effectLst/>
                <a:latin typeface="-apple-system"/>
              </a:rPr>
              <a:t>Go to the AWS Amplify console (console.aws.amazon.com/amplify/).</a:t>
            </a:r>
          </a:p>
          <a:p>
            <a:pPr algn="l" fontAlgn="auto">
              <a:buFont typeface="+mj-lt"/>
              <a:buAutoNum type="arabicPeriod"/>
            </a:pPr>
            <a:r>
              <a:rPr lang="en-IN" sz="2000" b="0" i="0" dirty="0">
                <a:effectLst/>
                <a:latin typeface="-apple-system"/>
              </a:rPr>
              <a:t>Click "Create app" to create a new app.</a:t>
            </a:r>
          </a:p>
          <a:p>
            <a:pPr algn="l" fontAlgn="auto">
              <a:buFont typeface="+mj-lt"/>
              <a:buAutoNum type="arabicPeriod"/>
            </a:pPr>
            <a:r>
              <a:rPr lang="en-IN" sz="2000" b="0" i="0" dirty="0">
                <a:effectLst/>
                <a:latin typeface="-apple-system"/>
              </a:rPr>
              <a:t>Choose your preferred development platform (Web, iOS, or Android).</a:t>
            </a:r>
          </a:p>
          <a:p>
            <a:pPr algn="l" fontAlgn="auto">
              <a:buFont typeface="+mj-lt"/>
              <a:buAutoNum type="arabicPeriod"/>
            </a:pPr>
            <a:r>
              <a:rPr lang="en-IN" sz="2000" b="0" i="0" dirty="0">
                <a:effectLst/>
                <a:latin typeface="-apple-system"/>
              </a:rPr>
              <a:t>Connect your app to a Git repository (GitHub, Bitbucket, GitLab, or AWS </a:t>
            </a:r>
            <a:r>
              <a:rPr lang="en-IN" sz="2000" b="0" i="0" dirty="0" err="1">
                <a:effectLst/>
                <a:latin typeface="-apple-system"/>
              </a:rPr>
              <a:t>CodeCommit</a:t>
            </a:r>
            <a:r>
              <a:rPr lang="en-IN" sz="2000" b="0" i="0" dirty="0">
                <a:effectLst/>
                <a:latin typeface="-apple-system"/>
              </a:rPr>
              <a:t>).</a:t>
            </a:r>
          </a:p>
          <a:p>
            <a:pPr algn="l" fontAlgn="auto">
              <a:buFont typeface="+mj-lt"/>
              <a:buAutoNum type="arabicPeriod"/>
            </a:pPr>
            <a:r>
              <a:rPr lang="en-IN" sz="2000" b="0" i="0" dirty="0">
                <a:effectLst/>
                <a:latin typeface="-apple-system"/>
              </a:rPr>
              <a:t>Select the branch that you want to deploy.</a:t>
            </a:r>
          </a:p>
          <a:p>
            <a:endParaRPr lang="en-IN" sz="2000" dirty="0"/>
          </a:p>
        </p:txBody>
      </p:sp>
    </p:spTree>
    <p:extLst>
      <p:ext uri="{BB962C8B-B14F-4D97-AF65-F5344CB8AC3E}">
        <p14:creationId xmlns:p14="http://schemas.microsoft.com/office/powerpoint/2010/main" val="264201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13EF4-ED43-4BA0-7F88-6D54014330BF}"/>
              </a:ext>
            </a:extLst>
          </p:cNvPr>
          <p:cNvSpPr>
            <a:spLocks noGrp="1"/>
          </p:cNvSpPr>
          <p:nvPr>
            <p:ph type="title"/>
          </p:nvPr>
        </p:nvSpPr>
        <p:spPr>
          <a:xfrm>
            <a:off x="6513788" y="365125"/>
            <a:ext cx="4840010" cy="1807305"/>
          </a:xfrm>
        </p:spPr>
        <p:txBody>
          <a:bodyPr>
            <a:normAutofit/>
          </a:bodyPr>
          <a:lstStyle/>
          <a:p>
            <a:r>
              <a:rPr lang="en-IN" dirty="0"/>
              <a:t>Working</a:t>
            </a:r>
          </a:p>
        </p:txBody>
      </p:sp>
      <p:pic>
        <p:nvPicPr>
          <p:cNvPr id="5" name="Picture 4" descr="Close up of a watch mechanism">
            <a:extLst>
              <a:ext uri="{FF2B5EF4-FFF2-40B4-BE49-F238E27FC236}">
                <a16:creationId xmlns:a16="http://schemas.microsoft.com/office/drawing/2014/main" id="{21E3864C-DCDB-7751-2FD8-B262B4A4D43C}"/>
              </a:ext>
            </a:extLst>
          </p:cNvPr>
          <p:cNvPicPr>
            <a:picLocks noChangeAspect="1"/>
          </p:cNvPicPr>
          <p:nvPr/>
        </p:nvPicPr>
        <p:blipFill rotWithShape="1">
          <a:blip r:embed="rId2"/>
          <a:srcRect l="16116" r="245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47145E5-1C5A-5748-6CC1-85F5FA909519}"/>
              </a:ext>
            </a:extLst>
          </p:cNvPr>
          <p:cNvSpPr>
            <a:spLocks noGrp="1"/>
          </p:cNvSpPr>
          <p:nvPr>
            <p:ph idx="1"/>
          </p:nvPr>
        </p:nvSpPr>
        <p:spPr>
          <a:xfrm>
            <a:off x="6513788" y="2333297"/>
            <a:ext cx="4840010" cy="3843666"/>
          </a:xfrm>
        </p:spPr>
        <p:txBody>
          <a:bodyPr>
            <a:normAutofit/>
          </a:bodyPr>
          <a:lstStyle/>
          <a:p>
            <a:pPr algn="l" fontAlgn="auto">
              <a:buFont typeface="+mj-lt"/>
              <a:buAutoNum type="arabicPeriod"/>
            </a:pPr>
            <a:r>
              <a:rPr lang="en-US" sz="2000" b="0" i="0" dirty="0">
                <a:effectLst/>
                <a:latin typeface="-apple-system"/>
              </a:rPr>
              <a:t>Choose your build settings (for example, the framework and build commands).</a:t>
            </a:r>
          </a:p>
          <a:p>
            <a:pPr algn="l" fontAlgn="auto">
              <a:buFont typeface="+mj-lt"/>
              <a:buAutoNum type="arabicPeriod"/>
            </a:pPr>
            <a:r>
              <a:rPr lang="en-US" sz="2000" b="0" i="0" dirty="0">
                <a:effectLst/>
                <a:latin typeface="-apple-system"/>
              </a:rPr>
              <a:t>Choose your hosting settings (for example, the domain name and SSL certificate).</a:t>
            </a:r>
          </a:p>
          <a:p>
            <a:pPr algn="l" fontAlgn="auto">
              <a:buFont typeface="+mj-lt"/>
              <a:buAutoNum type="arabicPeriod"/>
            </a:pPr>
            <a:r>
              <a:rPr lang="en-US" sz="2000" b="0" i="0" dirty="0">
                <a:effectLst/>
                <a:latin typeface="-apple-system"/>
              </a:rPr>
              <a:t>Click "Create app" to create the app.</a:t>
            </a:r>
          </a:p>
          <a:p>
            <a:pPr algn="l" fontAlgn="auto">
              <a:buFont typeface="+mj-lt"/>
              <a:buAutoNum type="arabicPeriod"/>
            </a:pPr>
            <a:r>
              <a:rPr lang="en-US" sz="2000" b="0" i="0" dirty="0">
                <a:effectLst/>
                <a:latin typeface="-apple-system"/>
              </a:rPr>
              <a:t>the application will be </a:t>
            </a:r>
            <a:r>
              <a:rPr lang="en-US" sz="2000" b="0" i="0" dirty="0" err="1">
                <a:effectLst/>
                <a:latin typeface="-apple-system"/>
              </a:rPr>
              <a:t>created,and</a:t>
            </a:r>
            <a:r>
              <a:rPr lang="en-US" sz="2000" b="0" i="0" dirty="0">
                <a:effectLst/>
                <a:latin typeface="-apple-system"/>
              </a:rPr>
              <a:t> all the operations done </a:t>
            </a:r>
            <a:r>
              <a:rPr lang="en-US" sz="2000" b="0" i="0" dirty="0" err="1">
                <a:effectLst/>
                <a:latin typeface="-apple-system"/>
              </a:rPr>
              <a:t>onthe</a:t>
            </a:r>
            <a:r>
              <a:rPr lang="en-US" sz="2000" b="0" i="0" dirty="0">
                <a:effectLst/>
                <a:latin typeface="-apple-system"/>
              </a:rPr>
              <a:t> application will be recorded in Dynamo DB</a:t>
            </a:r>
          </a:p>
          <a:p>
            <a:endParaRPr lang="en-IN" sz="2000" dirty="0"/>
          </a:p>
        </p:txBody>
      </p:sp>
    </p:spTree>
    <p:extLst>
      <p:ext uri="{BB962C8B-B14F-4D97-AF65-F5344CB8AC3E}">
        <p14:creationId xmlns:p14="http://schemas.microsoft.com/office/powerpoint/2010/main" val="4021760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406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CLOUD SERVERLESS COMPUTING 20CS3281AA </vt:lpstr>
      <vt:lpstr>Contents</vt:lpstr>
      <vt:lpstr>Description</vt:lpstr>
      <vt:lpstr>Architecture</vt:lpstr>
      <vt:lpstr>Services Used</vt:lpstr>
      <vt:lpstr>Cont..</vt:lpstr>
      <vt:lpstr>Cont..</vt:lpstr>
      <vt:lpstr>Working</vt:lpstr>
      <vt:lpstr>Working</vt:lpstr>
      <vt:lpstr>Conlusion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SERVERLESS COMPUTING 20CS3281AA</dc:title>
  <dc:creator>MAHANKALI RAMA SAI</dc:creator>
  <cp:lastModifiedBy>ANKEM MANOJ KUMAR</cp:lastModifiedBy>
  <cp:revision>5</cp:revision>
  <dcterms:created xsi:type="dcterms:W3CDTF">2023-04-10T15:49:22Z</dcterms:created>
  <dcterms:modified xsi:type="dcterms:W3CDTF">2023-04-12T08:49:55Z</dcterms:modified>
</cp:coreProperties>
</file>