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p:scale>
          <a:sx n="67" d="100"/>
          <a:sy n="67" d="100"/>
        </p:scale>
        <p:origin x="6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11/21/2020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11/21/2020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11/21/2020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11/21/2020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11/21/2020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11/21/2020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11/21/2020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11/21/2020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cl.us/new_york_dataset%2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A2C00-2F62-484C-A80F-E97547F83C11}"/>
              </a:ext>
            </a:extLst>
          </p:cNvPr>
          <p:cNvSpPr>
            <a:spLocks noGrp="1"/>
          </p:cNvSpPr>
          <p:nvPr>
            <p:ph type="ctrTitle"/>
          </p:nvPr>
        </p:nvSpPr>
        <p:spPr/>
        <p:txBody>
          <a:bodyPr/>
          <a:lstStyle/>
          <a:p>
            <a:r>
              <a:rPr lang="en-IN" b="1" dirty="0">
                <a:solidFill>
                  <a:srgbClr val="FFFF00"/>
                </a:solidFill>
              </a:rPr>
              <a:t>The Battle of Neighbourhoods</a:t>
            </a:r>
            <a:endParaRPr lang="en-IN" dirty="0">
              <a:solidFill>
                <a:srgbClr val="FFFF00"/>
              </a:solidFill>
            </a:endParaRPr>
          </a:p>
        </p:txBody>
      </p:sp>
      <p:sp>
        <p:nvSpPr>
          <p:cNvPr id="3" name="Subtitle 2">
            <a:extLst>
              <a:ext uri="{FF2B5EF4-FFF2-40B4-BE49-F238E27FC236}">
                <a16:creationId xmlns:a16="http://schemas.microsoft.com/office/drawing/2014/main" id="{EEDA6349-09D3-4809-A9EA-5917F52D1D83}"/>
              </a:ext>
            </a:extLst>
          </p:cNvPr>
          <p:cNvSpPr>
            <a:spLocks noGrp="1"/>
          </p:cNvSpPr>
          <p:nvPr>
            <p:ph type="subTitle" idx="1"/>
          </p:nvPr>
        </p:nvSpPr>
        <p:spPr/>
        <p:txBody>
          <a:bodyPr/>
          <a:lstStyle/>
          <a:p>
            <a:r>
              <a:rPr lang="en-IN" dirty="0">
                <a:solidFill>
                  <a:srgbClr val="FFC000"/>
                </a:solidFill>
              </a:rPr>
              <a:t>By</a:t>
            </a:r>
          </a:p>
          <a:p>
            <a:r>
              <a:rPr lang="en-IN" dirty="0">
                <a:solidFill>
                  <a:srgbClr val="FFC000"/>
                </a:solidFill>
              </a:rPr>
              <a:t>Inumula Manoj Kumar</a:t>
            </a:r>
          </a:p>
          <a:p>
            <a:endParaRPr lang="en-IN" dirty="0"/>
          </a:p>
        </p:txBody>
      </p:sp>
    </p:spTree>
    <p:extLst>
      <p:ext uri="{BB962C8B-B14F-4D97-AF65-F5344CB8AC3E}">
        <p14:creationId xmlns:p14="http://schemas.microsoft.com/office/powerpoint/2010/main" val="310167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5B85-9C48-4411-8430-F0D041EAEC6F}"/>
              </a:ext>
            </a:extLst>
          </p:cNvPr>
          <p:cNvSpPr>
            <a:spLocks noGrp="1"/>
          </p:cNvSpPr>
          <p:nvPr>
            <p:ph type="title"/>
          </p:nvPr>
        </p:nvSpPr>
        <p:spPr/>
        <p:txBody>
          <a:bodyPr/>
          <a:lstStyle/>
          <a:p>
            <a:r>
              <a:rPr lang="en-IN" b="1" dirty="0">
                <a:solidFill>
                  <a:srgbClr val="FFFF00"/>
                </a:solidFill>
              </a:rPr>
              <a:t>Introduction</a:t>
            </a:r>
            <a:r>
              <a:rPr lang="en-IN" b="1" dirty="0"/>
              <a:t>:</a:t>
            </a:r>
            <a:endParaRPr lang="en-IN" dirty="0"/>
          </a:p>
        </p:txBody>
      </p:sp>
      <p:sp>
        <p:nvSpPr>
          <p:cNvPr id="3" name="Content Placeholder 2">
            <a:extLst>
              <a:ext uri="{FF2B5EF4-FFF2-40B4-BE49-F238E27FC236}">
                <a16:creationId xmlns:a16="http://schemas.microsoft.com/office/drawing/2014/main" id="{074D3694-BB0F-46FB-B5A0-26BE5E56D0C5}"/>
              </a:ext>
            </a:extLst>
          </p:cNvPr>
          <p:cNvSpPr>
            <a:spLocks noGrp="1"/>
          </p:cNvSpPr>
          <p:nvPr>
            <p:ph idx="1"/>
          </p:nvPr>
        </p:nvSpPr>
        <p:spPr/>
        <p:txBody>
          <a:bodyPr>
            <a:normAutofit lnSpcReduction="10000"/>
          </a:bodyPr>
          <a:lstStyle/>
          <a:p>
            <a:pPr algn="just"/>
            <a:r>
              <a:rPr lang="en-US"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a:t>
            </a:r>
          </a:p>
          <a:p>
            <a:endParaRPr lang="en-US" dirty="0"/>
          </a:p>
          <a:p>
            <a:pPr algn="just"/>
            <a:r>
              <a:rPr lang="en-US" dirty="0"/>
              <a:t>Due to large number of Indians in the city, Indian cuisine is very popular in and around New York. The growth in the New York City metropolitan region's Indian populace has been accompanied by growth in the number of Indian restaurants, located both within and outside of traditional Indian enclaves, such that within New York City proper alone, there are hundreds of Indian restaurants.</a:t>
            </a:r>
            <a:endParaRPr lang="en-IN" dirty="0"/>
          </a:p>
        </p:txBody>
      </p:sp>
    </p:spTree>
    <p:extLst>
      <p:ext uri="{BB962C8B-B14F-4D97-AF65-F5344CB8AC3E}">
        <p14:creationId xmlns:p14="http://schemas.microsoft.com/office/powerpoint/2010/main" val="3782833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CA5E0-E2C2-43DF-996D-E8AE0F0C5463}"/>
              </a:ext>
            </a:extLst>
          </p:cNvPr>
          <p:cNvSpPr>
            <a:spLocks noGrp="1"/>
          </p:cNvSpPr>
          <p:nvPr>
            <p:ph type="title"/>
          </p:nvPr>
        </p:nvSpPr>
        <p:spPr/>
        <p:txBody>
          <a:bodyPr/>
          <a:lstStyle/>
          <a:p>
            <a:r>
              <a:rPr lang="en-IN" b="1" dirty="0">
                <a:solidFill>
                  <a:srgbClr val="FFFF00"/>
                </a:solidFill>
              </a:rPr>
              <a:t>Problem:</a:t>
            </a:r>
            <a:endParaRPr lang="en-IN" dirty="0">
              <a:solidFill>
                <a:srgbClr val="FFFF00"/>
              </a:solidFill>
            </a:endParaRPr>
          </a:p>
        </p:txBody>
      </p:sp>
      <p:sp>
        <p:nvSpPr>
          <p:cNvPr id="3" name="Content Placeholder 2">
            <a:extLst>
              <a:ext uri="{FF2B5EF4-FFF2-40B4-BE49-F238E27FC236}">
                <a16:creationId xmlns:a16="http://schemas.microsoft.com/office/drawing/2014/main" id="{B89D10B7-33EB-46A8-9732-6624150F733B}"/>
              </a:ext>
            </a:extLst>
          </p:cNvPr>
          <p:cNvSpPr>
            <a:spLocks noGrp="1"/>
          </p:cNvSpPr>
          <p:nvPr>
            <p:ph idx="1"/>
          </p:nvPr>
        </p:nvSpPr>
        <p:spPr/>
        <p:txBody>
          <a:bodyPr/>
          <a:lstStyle/>
          <a:p>
            <a:pPr marL="0" indent="0" algn="just">
              <a:buNone/>
            </a:pPr>
            <a:r>
              <a:rPr lang="en-IN" sz="2400" dirty="0"/>
              <a:t>To find the answers to the following questions: </a:t>
            </a:r>
          </a:p>
          <a:p>
            <a:pPr marL="342900" indent="-342900">
              <a:buFont typeface="+mj-lt"/>
              <a:buAutoNum type="arabicPeriod"/>
            </a:pPr>
            <a:r>
              <a:rPr lang="en-IN" dirty="0"/>
              <a:t>List and visualize all major parts of New York City that has great Indian restaurants.</a:t>
            </a:r>
          </a:p>
          <a:p>
            <a:pPr marL="342900" indent="-342900">
              <a:buFont typeface="+mj-lt"/>
              <a:buAutoNum type="arabicPeriod"/>
            </a:pPr>
            <a:r>
              <a:rPr lang="en-IN" dirty="0"/>
              <a:t>what is best location in New York City for Indian Cuisine?</a:t>
            </a:r>
          </a:p>
          <a:p>
            <a:pPr marL="342900" indent="-342900">
              <a:buFont typeface="+mj-lt"/>
              <a:buAutoNum type="arabicPeriod"/>
            </a:pPr>
            <a:r>
              <a:rPr lang="en-IN" dirty="0"/>
              <a:t>which areas have potential Indian Restaurant Market?</a:t>
            </a:r>
          </a:p>
          <a:p>
            <a:pPr marL="342900" indent="-342900">
              <a:buFont typeface="+mj-lt"/>
              <a:buAutoNum type="arabicPeriod"/>
            </a:pPr>
            <a:r>
              <a:rPr lang="en-IN" dirty="0"/>
              <a:t>which all areas lack Indian Restaurants?</a:t>
            </a:r>
          </a:p>
          <a:p>
            <a:pPr marL="342900" indent="-342900">
              <a:buFont typeface="+mj-lt"/>
              <a:buAutoNum type="arabicPeriod"/>
            </a:pPr>
            <a:r>
              <a:rPr lang="en-IN" dirty="0"/>
              <a:t>which is the best place to stay if you prefer Indian Cuisine?</a:t>
            </a:r>
          </a:p>
        </p:txBody>
      </p:sp>
    </p:spTree>
    <p:extLst>
      <p:ext uri="{BB962C8B-B14F-4D97-AF65-F5344CB8AC3E}">
        <p14:creationId xmlns:p14="http://schemas.microsoft.com/office/powerpoint/2010/main" val="3772735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BC653-03D1-4D19-9FC8-CB0D2F44AFE9}"/>
              </a:ext>
            </a:extLst>
          </p:cNvPr>
          <p:cNvSpPr>
            <a:spLocks noGrp="1"/>
          </p:cNvSpPr>
          <p:nvPr>
            <p:ph type="title"/>
          </p:nvPr>
        </p:nvSpPr>
        <p:spPr/>
        <p:txBody>
          <a:bodyPr/>
          <a:lstStyle/>
          <a:p>
            <a:r>
              <a:rPr lang="en-IN" b="1" dirty="0">
                <a:solidFill>
                  <a:srgbClr val="FFFF00"/>
                </a:solidFill>
              </a:rPr>
              <a:t>Data Section:</a:t>
            </a:r>
            <a:endParaRPr lang="en-IN" dirty="0">
              <a:solidFill>
                <a:srgbClr val="FFFF00"/>
              </a:solidFill>
            </a:endParaRPr>
          </a:p>
        </p:txBody>
      </p:sp>
      <p:sp>
        <p:nvSpPr>
          <p:cNvPr id="3" name="Content Placeholder 2">
            <a:extLst>
              <a:ext uri="{FF2B5EF4-FFF2-40B4-BE49-F238E27FC236}">
                <a16:creationId xmlns:a16="http://schemas.microsoft.com/office/drawing/2014/main" id="{251B89D6-D2CA-42E0-9018-59EA62C2FC56}"/>
              </a:ext>
            </a:extLst>
          </p:cNvPr>
          <p:cNvSpPr>
            <a:spLocks noGrp="1"/>
          </p:cNvSpPr>
          <p:nvPr>
            <p:ph idx="1"/>
          </p:nvPr>
        </p:nvSpPr>
        <p:spPr/>
        <p:txBody>
          <a:bodyPr>
            <a:normAutofit fontScale="77500" lnSpcReduction="20000"/>
          </a:bodyPr>
          <a:lstStyle/>
          <a:p>
            <a:r>
              <a:rPr lang="en-IN" sz="2600"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2"/>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err="1"/>
              <a:t>GeoSpace</a:t>
            </a:r>
            <a:r>
              <a:rPr lang="en-IN" sz="2000" dirty="0"/>
              <a:t> data</a:t>
            </a:r>
          </a:p>
          <a:p>
            <a:pPr lvl="1" algn="just"/>
            <a:r>
              <a:rPr lang="en-IN" sz="1800" dirty="0"/>
              <a:t>Data source : </a:t>
            </a:r>
            <a:r>
              <a:rPr lang="en-IN" sz="1800" u="sng" dirty="0">
                <a:hlinkClick r:id="rId3"/>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a:p>
            <a:endParaRPr lang="en-IN" dirty="0"/>
          </a:p>
        </p:txBody>
      </p:sp>
    </p:spTree>
    <p:extLst>
      <p:ext uri="{BB962C8B-B14F-4D97-AF65-F5344CB8AC3E}">
        <p14:creationId xmlns:p14="http://schemas.microsoft.com/office/powerpoint/2010/main" val="2786529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C8396-8F1B-4BD9-9935-81B9EC73030B}"/>
              </a:ext>
            </a:extLst>
          </p:cNvPr>
          <p:cNvSpPr>
            <a:spLocks noGrp="1"/>
          </p:cNvSpPr>
          <p:nvPr>
            <p:ph type="title"/>
          </p:nvPr>
        </p:nvSpPr>
        <p:spPr/>
        <p:txBody>
          <a:bodyPr/>
          <a:lstStyle/>
          <a:p>
            <a:r>
              <a:rPr lang="en-IN" b="1" dirty="0">
                <a:solidFill>
                  <a:srgbClr val="FFFF00"/>
                </a:solidFill>
              </a:rPr>
              <a:t>Methodology:</a:t>
            </a:r>
            <a:endParaRPr lang="en-IN" dirty="0">
              <a:solidFill>
                <a:srgbClr val="FFFF00"/>
              </a:solidFill>
            </a:endParaRPr>
          </a:p>
        </p:txBody>
      </p:sp>
      <p:sp>
        <p:nvSpPr>
          <p:cNvPr id="3" name="Content Placeholder 2">
            <a:extLst>
              <a:ext uri="{FF2B5EF4-FFF2-40B4-BE49-F238E27FC236}">
                <a16:creationId xmlns:a16="http://schemas.microsoft.com/office/drawing/2014/main" id="{E1A3C18A-7BED-473D-9BCE-EECDDAB7CEA8}"/>
              </a:ext>
            </a:extLst>
          </p:cNvPr>
          <p:cNvSpPr>
            <a:spLocks noGrp="1"/>
          </p:cNvSpPr>
          <p:nvPr>
            <p:ph idx="1"/>
          </p:nvPr>
        </p:nvSpPr>
        <p:spPr>
          <a:xfrm>
            <a:off x="5118447" y="1114425"/>
            <a:ext cx="6281873" cy="5232658"/>
          </a:xfrm>
        </p:spPr>
        <p:txBody>
          <a:bodyPr>
            <a:normAutofit fontScale="92500" lnSpcReduction="20000"/>
          </a:bodyPr>
          <a:lstStyle/>
          <a:p>
            <a:pPr marL="502920" lvl="0" indent="-457200" algn="just">
              <a:buFont typeface="+mj-lt"/>
              <a:buAutoNum type="arabicPeriod"/>
            </a:pPr>
            <a:r>
              <a:rPr lang="en-IN" dirty="0"/>
              <a:t>We begin by collecting the New York city data from the following link "</a:t>
            </a:r>
            <a:r>
              <a:rPr lang="en-IN" dirty="0">
                <a:hlinkClick r:id="rId2"/>
              </a:rPr>
              <a:t>https://cocl.us/</a:t>
            </a:r>
            <a:r>
              <a:rPr lang="en-IN" dirty="0" err="1">
                <a:hlinkClick r:id="rId2"/>
              </a:rPr>
              <a:t>new_york_dataset</a:t>
            </a:r>
            <a:r>
              <a:rPr lang="en-IN" dirty="0">
                <a:hlinkClick r:id="rId2"/>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based on average  Rating using python’s Folium library.</a:t>
            </a:r>
          </a:p>
          <a:p>
            <a:endParaRPr lang="en-IN" dirty="0"/>
          </a:p>
        </p:txBody>
      </p:sp>
    </p:spTree>
    <p:extLst>
      <p:ext uri="{BB962C8B-B14F-4D97-AF65-F5344CB8AC3E}">
        <p14:creationId xmlns:p14="http://schemas.microsoft.com/office/powerpoint/2010/main" val="12737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66CF3-EED1-4153-BEBC-B970AC69F6C7}"/>
              </a:ext>
            </a:extLst>
          </p:cNvPr>
          <p:cNvSpPr>
            <a:spLocks noGrp="1"/>
          </p:cNvSpPr>
          <p:nvPr>
            <p:ph type="title"/>
          </p:nvPr>
        </p:nvSpPr>
        <p:spPr/>
        <p:txBody>
          <a:bodyPr/>
          <a:lstStyle/>
          <a:p>
            <a:r>
              <a:rPr lang="en-IN" b="1" dirty="0">
                <a:solidFill>
                  <a:srgbClr val="FFFF00"/>
                </a:solidFill>
              </a:rPr>
              <a:t>Results:</a:t>
            </a:r>
            <a:endParaRPr lang="en-IN" dirty="0">
              <a:solidFill>
                <a:srgbClr val="FFFF00"/>
              </a:solidFill>
            </a:endParaRPr>
          </a:p>
        </p:txBody>
      </p:sp>
      <p:sp>
        <p:nvSpPr>
          <p:cNvPr id="3" name="Content Placeholder 2">
            <a:extLst>
              <a:ext uri="{FF2B5EF4-FFF2-40B4-BE49-F238E27FC236}">
                <a16:creationId xmlns:a16="http://schemas.microsoft.com/office/drawing/2014/main" id="{2B121BEC-FA23-4D71-AE6A-C9534568CE47}"/>
              </a:ext>
            </a:extLst>
          </p:cNvPr>
          <p:cNvSpPr>
            <a:spLocks noGrp="1"/>
          </p:cNvSpPr>
          <p:nvPr>
            <p:ph idx="1"/>
          </p:nvPr>
        </p:nvSpPr>
        <p:spPr/>
        <p:txBody>
          <a:bodyPr/>
          <a:lstStyle/>
          <a:p>
            <a:endParaRPr lang="en-IN" dirty="0"/>
          </a:p>
          <a:p>
            <a:pPr marL="0" indent="0">
              <a:buNone/>
            </a:pPr>
            <a:r>
              <a:rPr lang="en-IN" sz="2400" dirty="0"/>
              <a:t>So now we can answer the questions asked above in the Questions section:</a:t>
            </a:r>
          </a:p>
          <a:p>
            <a:pPr marL="342900" indent="-342900">
              <a:buFont typeface="+mj-lt"/>
              <a:buAutoNum type="arabicParenR"/>
            </a:pPr>
            <a:r>
              <a:rPr lang="en-US" dirty="0" err="1"/>
              <a:t>Blissville</a:t>
            </a:r>
            <a:r>
              <a:rPr lang="en-US" dirty="0"/>
              <a:t> (Queens), Civic Center(Manhattan), Sunnyside (Queens) are some of the best Neighborhoods with Indian Restaurants.</a:t>
            </a:r>
          </a:p>
          <a:p>
            <a:pPr marL="342900" indent="-342900">
              <a:buFont typeface="+mj-lt"/>
              <a:buAutoNum type="arabicParenR"/>
            </a:pPr>
            <a:r>
              <a:rPr lang="en-IN" dirty="0"/>
              <a:t>Manhattan &amp; Brooklyn have potential Indian Restaurant market.</a:t>
            </a:r>
          </a:p>
          <a:p>
            <a:pPr marL="342900" indent="-342900">
              <a:buFont typeface="+mj-lt"/>
              <a:buAutoNum type="arabicParenR"/>
            </a:pPr>
            <a:r>
              <a:rPr lang="en-IN" dirty="0"/>
              <a:t>Staten Island ranks last in average rating of Indian Restaurants.</a:t>
            </a:r>
          </a:p>
          <a:p>
            <a:pPr marL="342900" indent="-342900">
              <a:buFont typeface="+mj-lt"/>
              <a:buAutoNum type="arabicParenR"/>
            </a:pPr>
            <a:r>
              <a:rPr lang="en-IN" dirty="0"/>
              <a:t>Manhattan is the best place to stay if you prefer Indian Cuisine.</a:t>
            </a:r>
            <a:endParaRPr lang="en-IN" i="1" dirty="0"/>
          </a:p>
          <a:p>
            <a:pPr marL="0" indent="0">
              <a:buNone/>
            </a:pPr>
            <a:endParaRPr lang="en-IN" i="1" dirty="0"/>
          </a:p>
          <a:p>
            <a:endParaRPr lang="en-IN" i="1" dirty="0"/>
          </a:p>
          <a:p>
            <a:endParaRPr lang="en-IN" dirty="0"/>
          </a:p>
        </p:txBody>
      </p:sp>
    </p:spTree>
    <p:extLst>
      <p:ext uri="{BB962C8B-B14F-4D97-AF65-F5344CB8AC3E}">
        <p14:creationId xmlns:p14="http://schemas.microsoft.com/office/powerpoint/2010/main" val="333452896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{FE46D945-3B9A-4071-8042-F51B8C56A3DA}tf16401371</Template>
  <TotalTime>12</TotalTime>
  <Words>573</Words>
  <Application>Microsoft Office PowerPoint</Application>
  <PresentationFormat>Widescreen</PresentationFormat>
  <Paragraphs>42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 Light</vt:lpstr>
      <vt:lpstr>Rockwell</vt:lpstr>
      <vt:lpstr>Wingdings</vt:lpstr>
      <vt:lpstr>Atlas</vt:lpstr>
      <vt:lpstr>The Battle of Neighbourhoods</vt:lpstr>
      <vt:lpstr>Introduction:</vt:lpstr>
      <vt:lpstr>Problem:</vt:lpstr>
      <vt:lpstr>Data Section:</vt:lpstr>
      <vt:lpstr>Methodology:</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INUMULA MANOJ KUMAR</dc:creator>
  <cp:lastModifiedBy>INUMULA MANOJ KUMAR</cp:lastModifiedBy>
  <cp:revision>2</cp:revision>
  <dcterms:created xsi:type="dcterms:W3CDTF">2020-11-21T09:16:01Z</dcterms:created>
  <dcterms:modified xsi:type="dcterms:W3CDTF">2020-11-21T09:28:56Z</dcterms:modified>
</cp:coreProperties>
</file>