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69" r:id="rId4"/>
    <p:sldId id="257" r:id="rId5"/>
    <p:sldId id="258" r:id="rId6"/>
    <p:sldId id="259" r:id="rId7"/>
    <p:sldId id="260" r:id="rId8"/>
    <p:sldId id="261" r:id="rId9"/>
    <p:sldId id="263" r:id="rId10"/>
    <p:sldId id="262"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FAFB5-2669-4CA8-BC85-24CAD2019B19}" type="datetimeFigureOut">
              <a:rPr lang="en-IN" smtClean="0"/>
              <a:t>02-07-2018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401EB-1853-4226-8441-B8C709A6DB39}" type="slidenum">
              <a:rPr lang="en-IN" smtClean="0"/>
              <a:t>‹#›</a:t>
            </a:fld>
            <a:endParaRPr lang="en-IN"/>
          </a:p>
        </p:txBody>
      </p:sp>
    </p:spTree>
    <p:extLst>
      <p:ext uri="{BB962C8B-B14F-4D97-AF65-F5344CB8AC3E}">
        <p14:creationId xmlns:p14="http://schemas.microsoft.com/office/powerpoint/2010/main" val="297428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BB92FC-222F-4BEB-A9B5-2879D0F5C75F}" type="datetimeFigureOut">
              <a:rPr lang="en-IN" smtClean="0"/>
              <a:t>02-07-2018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285207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BB92FC-222F-4BEB-A9B5-2879D0F5C75F}" type="datetimeFigureOut">
              <a:rPr lang="en-IN" smtClean="0"/>
              <a:t>02-07-2018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215057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BB92FC-222F-4BEB-A9B5-2879D0F5C75F}" type="datetimeFigureOut">
              <a:rPr lang="en-IN" smtClean="0"/>
              <a:t>02-07-2018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180712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BB92FC-222F-4BEB-A9B5-2879D0F5C75F}" type="datetimeFigureOut">
              <a:rPr lang="en-IN" smtClean="0"/>
              <a:t>02-07-2018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53154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BB92FC-222F-4BEB-A9B5-2879D0F5C75F}" type="datetimeFigureOut">
              <a:rPr lang="en-IN" smtClean="0"/>
              <a:t>02-07-2018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295701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BB92FC-222F-4BEB-A9B5-2879D0F5C75F}" type="datetimeFigureOut">
              <a:rPr lang="en-IN" smtClean="0"/>
              <a:t>02-07-2018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31002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BB92FC-222F-4BEB-A9B5-2879D0F5C75F}" type="datetimeFigureOut">
              <a:rPr lang="en-IN" smtClean="0"/>
              <a:t>02-07-2018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413819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BB92FC-222F-4BEB-A9B5-2879D0F5C75F}" type="datetimeFigureOut">
              <a:rPr lang="en-IN" smtClean="0"/>
              <a:t>02-07-2018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135063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B92FC-222F-4BEB-A9B5-2879D0F5C75F}" type="datetimeFigureOut">
              <a:rPr lang="en-IN" smtClean="0"/>
              <a:t>02-07-2018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200202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BB92FC-222F-4BEB-A9B5-2879D0F5C75F}" type="datetimeFigureOut">
              <a:rPr lang="en-IN" smtClean="0"/>
              <a:t>02-07-2018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68165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BB92FC-222F-4BEB-A9B5-2879D0F5C75F}" type="datetimeFigureOut">
              <a:rPr lang="en-IN" smtClean="0"/>
              <a:t>02-07-2018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C9EA7-9AD1-48BF-9D1C-67286F75BAF1}" type="slidenum">
              <a:rPr lang="en-IN" smtClean="0"/>
              <a:t>‹#›</a:t>
            </a:fld>
            <a:endParaRPr lang="en-IN"/>
          </a:p>
        </p:txBody>
      </p:sp>
    </p:spTree>
    <p:extLst>
      <p:ext uri="{BB962C8B-B14F-4D97-AF65-F5344CB8AC3E}">
        <p14:creationId xmlns:p14="http://schemas.microsoft.com/office/powerpoint/2010/main" val="137659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B92FC-222F-4BEB-A9B5-2879D0F5C75F}" type="datetimeFigureOut">
              <a:rPr lang="en-IN" smtClean="0"/>
              <a:t>02-07-2018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C9EA7-9AD1-48BF-9D1C-67286F75BAF1}" type="slidenum">
              <a:rPr lang="en-IN" smtClean="0"/>
              <a:t>‹#›</a:t>
            </a:fld>
            <a:endParaRPr lang="en-IN"/>
          </a:p>
        </p:txBody>
      </p:sp>
    </p:spTree>
    <p:extLst>
      <p:ext uri="{BB962C8B-B14F-4D97-AF65-F5344CB8AC3E}">
        <p14:creationId xmlns:p14="http://schemas.microsoft.com/office/powerpoint/2010/main" val="269325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2" y="0"/>
            <a:ext cx="12192000" cy="6858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12192000" cy="3429000"/>
          </a:xfrm>
          <a:prstGeom prst="rect">
            <a:avLst/>
          </a:prstGeom>
        </p:spPr>
      </p:pic>
      <p:sp>
        <p:nvSpPr>
          <p:cNvPr id="8" name="TextBox 7"/>
          <p:cNvSpPr txBox="1"/>
          <p:nvPr/>
        </p:nvSpPr>
        <p:spPr>
          <a:xfrm>
            <a:off x="5423262" y="2725133"/>
            <a:ext cx="3997235" cy="1569660"/>
          </a:xfrm>
          <a:prstGeom prst="rect">
            <a:avLst/>
          </a:prstGeom>
          <a:noFill/>
        </p:spPr>
        <p:txBody>
          <a:bodyPr wrap="square" rtlCol="0">
            <a:spAutoFit/>
          </a:bodyPr>
          <a:lstStyle/>
          <a:p>
            <a:r>
              <a:rPr lang="en-IN" sz="9600" dirty="0" smtClean="0"/>
              <a:t>VS</a:t>
            </a:r>
            <a:endParaRPr lang="en-IN" sz="9600" dirty="0"/>
          </a:p>
        </p:txBody>
      </p:sp>
    </p:spTree>
    <p:extLst>
      <p:ext uri="{BB962C8B-B14F-4D97-AF65-F5344CB8AC3E}">
        <p14:creationId xmlns:p14="http://schemas.microsoft.com/office/powerpoint/2010/main" val="344476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243252" cy="4351338"/>
          </a:xfrm>
        </p:spPr>
        <p:txBody>
          <a:bodyPr/>
          <a:lstStyle/>
          <a:p>
            <a:r>
              <a:rPr lang="en-IN" dirty="0" smtClean="0"/>
              <a:t>Movie tickets</a:t>
            </a:r>
          </a:p>
          <a:p>
            <a:r>
              <a:rPr lang="en-IN" dirty="0" err="1" smtClean="0"/>
              <a:t>FabdangoNow</a:t>
            </a:r>
            <a:r>
              <a:rPr lang="en-IN" dirty="0" smtClean="0"/>
              <a:t>(VOD)</a:t>
            </a:r>
          </a:p>
          <a:p>
            <a:r>
              <a:rPr lang="en-IN" dirty="0" smtClean="0"/>
              <a:t>VOD-Hulu</a:t>
            </a:r>
          </a:p>
          <a:p>
            <a:r>
              <a:rPr lang="en-IN" dirty="0" smtClean="0"/>
              <a:t>DVD</a:t>
            </a:r>
          </a:p>
          <a:p>
            <a:r>
              <a:rPr lang="en-IN" dirty="0" err="1" smtClean="0"/>
              <a:t>MovieClips</a:t>
            </a:r>
            <a:endParaRPr lang="en-IN" dirty="0" smtClean="0"/>
          </a:p>
          <a:p>
            <a:r>
              <a:rPr lang="en-IN" dirty="0" err="1" smtClean="0"/>
              <a:t>RottenTomatoes</a:t>
            </a:r>
            <a:endParaRPr lang="en-IN" dirty="0" smtClean="0"/>
          </a:p>
          <a:p>
            <a:r>
              <a:rPr lang="en-IN" dirty="0" err="1" smtClean="0"/>
              <a:t>TheTake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880" y="0"/>
            <a:ext cx="1326289" cy="1518446"/>
          </a:xfrm>
          <a:prstGeom prst="rect">
            <a:avLst/>
          </a:prstGeom>
        </p:spPr>
      </p:pic>
      <p:sp>
        <p:nvSpPr>
          <p:cNvPr id="6" name="Title 1"/>
          <p:cNvSpPr>
            <a:spLocks noGrp="1"/>
          </p:cNvSpPr>
          <p:nvPr>
            <p:ph type="title"/>
          </p:nvPr>
        </p:nvSpPr>
        <p:spPr>
          <a:xfrm>
            <a:off x="1543595" y="557643"/>
            <a:ext cx="3394166" cy="1325563"/>
          </a:xfrm>
        </p:spPr>
        <p:txBody>
          <a:bodyPr/>
          <a:lstStyle/>
          <a:p>
            <a:r>
              <a:rPr lang="en-IN" b="1" dirty="0" smtClean="0"/>
              <a:t>REVENUE</a:t>
            </a:r>
            <a:endParaRPr lang="en-IN" b="1" dirty="0"/>
          </a:p>
        </p:txBody>
      </p:sp>
      <p:sp>
        <p:nvSpPr>
          <p:cNvPr id="7" name="Title 1"/>
          <p:cNvSpPr txBox="1">
            <a:spLocks/>
          </p:cNvSpPr>
          <p:nvPr/>
        </p:nvSpPr>
        <p:spPr>
          <a:xfrm>
            <a:off x="8253548" y="557643"/>
            <a:ext cx="33941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t>COSTS</a:t>
            </a:r>
            <a:endParaRPr lang="en-IN" b="1" dirty="0"/>
          </a:p>
        </p:txBody>
      </p:sp>
      <p:sp>
        <p:nvSpPr>
          <p:cNvPr id="9" name="Content Placeholder 2"/>
          <p:cNvSpPr txBox="1">
            <a:spLocks/>
          </p:cNvSpPr>
          <p:nvPr/>
        </p:nvSpPr>
        <p:spPr>
          <a:xfrm>
            <a:off x="6986451" y="1883206"/>
            <a:ext cx="4243252" cy="2192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Employees</a:t>
            </a:r>
          </a:p>
          <a:p>
            <a:r>
              <a:rPr lang="en-IN" dirty="0" smtClean="0"/>
              <a:t>Production(VOD)</a:t>
            </a:r>
          </a:p>
          <a:p>
            <a:r>
              <a:rPr lang="en-IN" dirty="0" smtClean="0"/>
              <a:t>Payment gateway</a:t>
            </a:r>
          </a:p>
          <a:p>
            <a:r>
              <a:rPr lang="en-IN" dirty="0" smtClean="0"/>
              <a:t>Marketing &amp; Promotions</a:t>
            </a:r>
          </a:p>
          <a:p>
            <a:pPr marL="0" indent="0">
              <a:buNone/>
            </a:pPr>
            <a:endParaRPr lang="en-IN" dirty="0" smtClean="0"/>
          </a:p>
        </p:txBody>
      </p:sp>
      <p:sp>
        <p:nvSpPr>
          <p:cNvPr id="10" name="Footer Placeholder 9"/>
          <p:cNvSpPr>
            <a:spLocks noGrp="1"/>
          </p:cNvSpPr>
          <p:nvPr>
            <p:ph type="ftr" sz="quarter" idx="11"/>
          </p:nvPr>
        </p:nvSpPr>
        <p:spPr/>
        <p:txBody>
          <a:bodyPr/>
          <a:lstStyle/>
          <a:p>
            <a:r>
              <a:rPr lang="en-IN" smtClean="0"/>
              <a:t>https://techcrunch.com/2015/01/06/fandango-hulu-partnership/</a:t>
            </a:r>
            <a:endParaRPr lang="en-IN"/>
          </a:p>
        </p:txBody>
      </p:sp>
    </p:spTree>
    <p:extLst>
      <p:ext uri="{BB962C8B-B14F-4D97-AF65-F5344CB8AC3E}">
        <p14:creationId xmlns:p14="http://schemas.microsoft.com/office/powerpoint/2010/main" val="346984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06291" cy="1325563"/>
          </a:xfrm>
        </p:spPr>
        <p:txBody>
          <a:bodyPr/>
          <a:lstStyle/>
          <a:p>
            <a:r>
              <a:rPr lang="en-IN" b="1" dirty="0" smtClean="0"/>
              <a:t>Financials</a:t>
            </a:r>
            <a:endParaRPr lang="en-IN"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4671" y="1477713"/>
            <a:ext cx="4324350" cy="28003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965" y="1826895"/>
            <a:ext cx="4162425" cy="2838450"/>
          </a:xfrm>
          <a:prstGeom prst="rect">
            <a:avLst/>
          </a:prstGeom>
        </p:spPr>
      </p:pic>
      <p:sp>
        <p:nvSpPr>
          <p:cNvPr id="7" name="TextBox 6"/>
          <p:cNvSpPr txBox="1"/>
          <p:nvPr/>
        </p:nvSpPr>
        <p:spPr>
          <a:xfrm>
            <a:off x="8059782" y="2599789"/>
            <a:ext cx="927463" cy="646331"/>
          </a:xfrm>
          <a:prstGeom prst="rect">
            <a:avLst/>
          </a:prstGeom>
          <a:noFill/>
        </p:spPr>
        <p:txBody>
          <a:bodyPr wrap="square" rtlCol="0">
            <a:spAutoFit/>
          </a:bodyPr>
          <a:lstStyle/>
          <a:p>
            <a:r>
              <a:rPr lang="en-IN" dirty="0" smtClean="0"/>
              <a:t>278</a:t>
            </a:r>
          </a:p>
          <a:p>
            <a:endParaRPr lang="en-IN" dirty="0"/>
          </a:p>
        </p:txBody>
      </p:sp>
      <p:sp>
        <p:nvSpPr>
          <p:cNvPr id="8" name="TextBox 7"/>
          <p:cNvSpPr txBox="1"/>
          <p:nvPr/>
        </p:nvSpPr>
        <p:spPr>
          <a:xfrm>
            <a:off x="1772193" y="2922954"/>
            <a:ext cx="927463" cy="369332"/>
          </a:xfrm>
          <a:prstGeom prst="rect">
            <a:avLst/>
          </a:prstGeom>
          <a:noFill/>
        </p:spPr>
        <p:txBody>
          <a:bodyPr wrap="square" rtlCol="0">
            <a:spAutoFit/>
          </a:bodyPr>
          <a:lstStyle/>
          <a:p>
            <a:r>
              <a:rPr lang="en-IN" dirty="0" smtClean="0"/>
              <a:t>200</a:t>
            </a:r>
          </a:p>
        </p:txBody>
      </p:sp>
      <p:sp>
        <p:nvSpPr>
          <p:cNvPr id="9" name="TextBox 8"/>
          <p:cNvSpPr txBox="1"/>
          <p:nvPr/>
        </p:nvSpPr>
        <p:spPr>
          <a:xfrm>
            <a:off x="3161210" y="1027906"/>
            <a:ext cx="1397726" cy="369332"/>
          </a:xfrm>
          <a:prstGeom prst="rect">
            <a:avLst/>
          </a:prstGeom>
          <a:noFill/>
        </p:spPr>
        <p:txBody>
          <a:bodyPr wrap="square" rtlCol="0">
            <a:spAutoFit/>
          </a:bodyPr>
          <a:lstStyle/>
          <a:p>
            <a:r>
              <a:rPr lang="en-IN" dirty="0" smtClean="0"/>
              <a:t>(In Crores)</a:t>
            </a:r>
          </a:p>
        </p:txBody>
      </p:sp>
      <p:sp>
        <p:nvSpPr>
          <p:cNvPr id="10" name="TextBox 9"/>
          <p:cNvSpPr txBox="1"/>
          <p:nvPr/>
        </p:nvSpPr>
        <p:spPr>
          <a:xfrm>
            <a:off x="587829" y="5003074"/>
            <a:ext cx="4924561" cy="1846659"/>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t>Online ticket booking service- </a:t>
            </a:r>
            <a:r>
              <a:rPr lang="en-IN" sz="3200" dirty="0" err="1" smtClean="0"/>
              <a:t>Rs</a:t>
            </a:r>
            <a:r>
              <a:rPr lang="en-IN" sz="3200" dirty="0" smtClean="0"/>
              <a:t> 230  crore(30% increase)</a:t>
            </a:r>
          </a:p>
          <a:p>
            <a:endParaRPr lang="en-IN" dirty="0"/>
          </a:p>
        </p:txBody>
      </p:sp>
      <p:sp>
        <p:nvSpPr>
          <p:cNvPr id="11" name="TextBox 10"/>
          <p:cNvSpPr txBox="1"/>
          <p:nvPr/>
        </p:nvSpPr>
        <p:spPr>
          <a:xfrm>
            <a:off x="6683829" y="4881154"/>
            <a:ext cx="5399314" cy="2339102"/>
          </a:xfrm>
          <a:prstGeom prst="rect">
            <a:avLst/>
          </a:prstGeom>
          <a:noFill/>
        </p:spPr>
        <p:txBody>
          <a:bodyPr wrap="square" rtlCol="0">
            <a:spAutoFit/>
          </a:bodyPr>
          <a:lstStyle/>
          <a:p>
            <a:pPr marL="457200" indent="-457200">
              <a:buFont typeface="Arial" panose="020B0604020202020204" pitchFamily="34" charset="0"/>
              <a:buChar char="•"/>
            </a:pPr>
            <a:r>
              <a:rPr lang="en-IN" sz="3200" dirty="0" smtClean="0"/>
              <a:t>Losses-138 times to come in at </a:t>
            </a:r>
            <a:r>
              <a:rPr lang="en-IN" sz="3200" dirty="0" err="1" smtClean="0"/>
              <a:t>Rs</a:t>
            </a:r>
            <a:r>
              <a:rPr lang="en-IN" sz="3200" dirty="0" smtClean="0"/>
              <a:t> 139 crore (1Cr in 16)</a:t>
            </a:r>
          </a:p>
          <a:p>
            <a:pPr marL="457200" indent="-457200">
              <a:buFont typeface="Arial" panose="020B0604020202020204" pitchFamily="34" charset="0"/>
              <a:buChar char="•"/>
            </a:pPr>
            <a:r>
              <a:rPr lang="en-IN" sz="3200" dirty="0" smtClean="0"/>
              <a:t>Advertising </a:t>
            </a:r>
            <a:r>
              <a:rPr lang="en-IN" sz="3200" dirty="0" err="1" smtClean="0"/>
              <a:t>Rs</a:t>
            </a:r>
            <a:r>
              <a:rPr lang="en-IN" sz="3200" dirty="0" smtClean="0"/>
              <a:t> 146.5 crore</a:t>
            </a:r>
          </a:p>
          <a:p>
            <a:pPr marL="457200" indent="-457200">
              <a:buFont typeface="Arial" panose="020B0604020202020204" pitchFamily="34" charset="0"/>
              <a:buChar char="•"/>
            </a:pPr>
            <a:endParaRPr lang="en-IN" sz="3200" dirty="0" smtClean="0"/>
          </a:p>
          <a:p>
            <a:endParaRPr lang="en-IN"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5295" y="128084"/>
            <a:ext cx="1447848" cy="1084488"/>
          </a:xfrm>
          <a:prstGeom prst="rect">
            <a:avLst/>
          </a:prstGeom>
        </p:spPr>
      </p:pic>
    </p:spTree>
    <p:extLst>
      <p:ext uri="{BB962C8B-B14F-4D97-AF65-F5344CB8AC3E}">
        <p14:creationId xmlns:p14="http://schemas.microsoft.com/office/powerpoint/2010/main" val="354972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Financials</a:t>
            </a:r>
            <a:endParaRPr lang="en-IN" b="1" dirty="0"/>
          </a:p>
        </p:txBody>
      </p:sp>
      <p:sp>
        <p:nvSpPr>
          <p:cNvPr id="3" name="Content Placeholder 2"/>
          <p:cNvSpPr>
            <a:spLocks noGrp="1"/>
          </p:cNvSpPr>
          <p:nvPr>
            <p:ph idx="1"/>
          </p:nvPr>
        </p:nvSpPr>
        <p:spPr>
          <a:xfrm>
            <a:off x="838199" y="1825625"/>
            <a:ext cx="10761617" cy="4351338"/>
          </a:xfrm>
        </p:spPr>
        <p:txBody>
          <a:bodyPr/>
          <a:lstStyle/>
          <a:p>
            <a:r>
              <a:rPr lang="en-US" sz="3600" b="1" dirty="0" smtClean="0"/>
              <a:t>Revenue</a:t>
            </a:r>
            <a:r>
              <a:rPr lang="en-US" sz="3600" dirty="0" smtClean="0"/>
              <a:t> </a:t>
            </a:r>
            <a:r>
              <a:rPr lang="en-IN" sz="3600" cap="all" dirty="0" smtClean="0"/>
              <a:t>:</a:t>
            </a:r>
            <a:r>
              <a:rPr lang="en-IN" sz="3600" cap="all" dirty="0"/>
              <a:t> </a:t>
            </a:r>
            <a:r>
              <a:rPr lang="en-IN" sz="3600" dirty="0"/>
              <a:t>$10.1M </a:t>
            </a:r>
            <a:r>
              <a:rPr lang="en-IN" sz="3600" cap="all" dirty="0" smtClean="0"/>
              <a:t>(</a:t>
            </a:r>
            <a:r>
              <a:rPr lang="en-IN" sz="3600" cap="all" dirty="0"/>
              <a:t>ESTIMATED</a:t>
            </a:r>
            <a:r>
              <a:rPr lang="en-IN" sz="3600" cap="all" dirty="0" smtClean="0"/>
              <a:t>)</a:t>
            </a:r>
          </a:p>
          <a:p>
            <a:r>
              <a:rPr lang="en-US" sz="3600" b="1" dirty="0" smtClean="0"/>
              <a:t>Sales</a:t>
            </a:r>
            <a:r>
              <a:rPr lang="en-US" sz="3600" dirty="0" smtClean="0"/>
              <a:t> </a:t>
            </a:r>
            <a:r>
              <a:rPr lang="en-IN" sz="3600" cap="all" dirty="0" smtClean="0"/>
              <a:t>: 7.64(Million USD)</a:t>
            </a:r>
          </a:p>
          <a:p>
            <a:r>
              <a:rPr lang="en-IN" sz="3600" b="1" dirty="0" smtClean="0"/>
              <a:t>Total Funding:</a:t>
            </a:r>
            <a:r>
              <a:rPr lang="en-IN" sz="3600" dirty="0" smtClean="0"/>
              <a:t> $15.3M(Technology </a:t>
            </a:r>
            <a:r>
              <a:rPr lang="en-IN" sz="3600" dirty="0"/>
              <a:t>Crossover </a:t>
            </a:r>
            <a:r>
              <a:rPr lang="en-IN" sz="3600" dirty="0" smtClean="0"/>
              <a:t>Ventures)</a:t>
            </a:r>
          </a:p>
          <a:p>
            <a:r>
              <a:rPr lang="en-IN" sz="3600" b="1" dirty="0"/>
              <a:t>Administrative </a:t>
            </a:r>
            <a:r>
              <a:rPr lang="en-IN" sz="3600" b="1" dirty="0" smtClean="0"/>
              <a:t>expenses: </a:t>
            </a:r>
            <a:r>
              <a:rPr lang="en-IN" sz="3600" dirty="0" smtClean="0"/>
              <a:t>$101430</a:t>
            </a:r>
          </a:p>
          <a:p>
            <a:r>
              <a:rPr lang="en-US" sz="3600" b="1" dirty="0"/>
              <a:t>Operating Expenses </a:t>
            </a:r>
            <a:r>
              <a:rPr lang="en-IN" sz="3600" cap="all" dirty="0" smtClean="0"/>
              <a:t>:$263410</a:t>
            </a:r>
          </a:p>
          <a:p>
            <a:endParaRPr lang="en-IN" b="1" u="sng" cap="all"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0655" y="0"/>
            <a:ext cx="1326289" cy="1518446"/>
          </a:xfrm>
          <a:prstGeom prst="rect">
            <a:avLst/>
          </a:prstGeom>
        </p:spPr>
      </p:pic>
      <p:sp>
        <p:nvSpPr>
          <p:cNvPr id="5" name="Rectangle 4"/>
          <p:cNvSpPr/>
          <p:nvPr/>
        </p:nvSpPr>
        <p:spPr>
          <a:xfrm>
            <a:off x="3084825" y="1118038"/>
            <a:ext cx="1082348" cy="369332"/>
          </a:xfrm>
          <a:prstGeom prst="rect">
            <a:avLst/>
          </a:prstGeom>
        </p:spPr>
        <p:txBody>
          <a:bodyPr wrap="none">
            <a:spAutoFit/>
          </a:bodyPr>
          <a:lstStyle/>
          <a:p>
            <a:r>
              <a:rPr lang="en-IN" dirty="0" smtClean="0">
                <a:solidFill>
                  <a:srgbClr val="333333"/>
                </a:solidFill>
                <a:latin typeface="Avenir LT W01_35 Light1475496"/>
              </a:rPr>
              <a:t>(In USD)</a:t>
            </a:r>
            <a:endParaRPr lang="en-IN" dirty="0"/>
          </a:p>
        </p:txBody>
      </p:sp>
    </p:spTree>
    <p:extLst>
      <p:ext uri="{BB962C8B-B14F-4D97-AF65-F5344CB8AC3E}">
        <p14:creationId xmlns:p14="http://schemas.microsoft.com/office/powerpoint/2010/main" val="297439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880" y="1803283"/>
            <a:ext cx="2636520" cy="1325563"/>
          </a:xfrm>
        </p:spPr>
        <p:txBody>
          <a:bodyPr>
            <a:noAutofit/>
          </a:bodyPr>
          <a:lstStyle/>
          <a:p>
            <a:r>
              <a:rPr lang="en-IN" sz="6000" dirty="0" smtClean="0"/>
              <a:t>Metrics</a:t>
            </a:r>
            <a:endParaRPr lang="en-IN" sz="6000" dirty="0"/>
          </a:p>
        </p:txBody>
      </p:sp>
      <p:sp>
        <p:nvSpPr>
          <p:cNvPr id="4" name="Content Placeholder 2"/>
          <p:cNvSpPr>
            <a:spLocks noGrp="1"/>
          </p:cNvSpPr>
          <p:nvPr>
            <p:ph idx="1"/>
          </p:nvPr>
        </p:nvSpPr>
        <p:spPr>
          <a:xfrm>
            <a:off x="328748" y="2217511"/>
            <a:ext cx="4648200" cy="4351338"/>
          </a:xfrm>
        </p:spPr>
        <p:txBody>
          <a:bodyPr>
            <a:normAutofit/>
          </a:bodyPr>
          <a:lstStyle/>
          <a:p>
            <a:r>
              <a:rPr lang="en-IN" sz="3200" dirty="0" smtClean="0"/>
              <a:t>Tickets sold day/ month</a:t>
            </a:r>
          </a:p>
          <a:p>
            <a:r>
              <a:rPr lang="en-IN" sz="3200" dirty="0" smtClean="0"/>
              <a:t>App downloads</a:t>
            </a:r>
          </a:p>
          <a:p>
            <a:r>
              <a:rPr lang="en-IN" sz="3200" dirty="0" smtClean="0"/>
              <a:t>Page views day/ month</a:t>
            </a:r>
          </a:p>
          <a:p>
            <a:r>
              <a:rPr lang="en-IN" sz="3200" dirty="0" smtClean="0"/>
              <a:t>Number of seats sold a day(Occupancy)</a:t>
            </a:r>
          </a:p>
          <a:p>
            <a:r>
              <a:rPr lang="en-IN" sz="3200" dirty="0" smtClean="0"/>
              <a:t>No of shows per day</a:t>
            </a:r>
          </a:p>
          <a:p>
            <a:r>
              <a:rPr lang="en-IN" sz="3200" dirty="0" smtClean="0"/>
              <a:t>No of online transactions(chargeable)</a:t>
            </a:r>
          </a:p>
          <a:p>
            <a:endParaRPr lang="en-IN" sz="3200" dirty="0" smtClean="0"/>
          </a:p>
          <a:p>
            <a:endParaRPr lang="en-IN" sz="3200" dirty="0"/>
          </a:p>
        </p:txBody>
      </p:sp>
      <p:sp>
        <p:nvSpPr>
          <p:cNvPr id="5" name="Content Placeholder 2"/>
          <p:cNvSpPr txBox="1">
            <a:spLocks/>
          </p:cNvSpPr>
          <p:nvPr/>
        </p:nvSpPr>
        <p:spPr>
          <a:xfrm>
            <a:off x="7342415" y="345167"/>
            <a:ext cx="46482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smtClean="0"/>
              <a:t>Volume of overall ticket sales</a:t>
            </a:r>
          </a:p>
          <a:p>
            <a:r>
              <a:rPr lang="en-IN" sz="3200" dirty="0" smtClean="0"/>
              <a:t>Fandango’s percentage of the sales</a:t>
            </a:r>
          </a:p>
          <a:p>
            <a:r>
              <a:rPr lang="en-IN" sz="3200" dirty="0" smtClean="0"/>
              <a:t>Mobile &amp; Web visitors day/ month</a:t>
            </a:r>
          </a:p>
          <a:p>
            <a:r>
              <a:rPr lang="en-IN" sz="3200" dirty="0" smtClean="0"/>
              <a:t>Number of seats sold a day(Occupancy)</a:t>
            </a:r>
          </a:p>
          <a:p>
            <a:r>
              <a:rPr lang="en-IN" sz="3200" dirty="0" smtClean="0"/>
              <a:t>No of shows per day</a:t>
            </a:r>
          </a:p>
          <a:p>
            <a:r>
              <a:rPr lang="en-IN" sz="3200" dirty="0" smtClean="0"/>
              <a:t>No of online transactions</a:t>
            </a:r>
          </a:p>
          <a:p>
            <a:endParaRPr lang="en-IN" sz="3200" dirty="0" smtClean="0"/>
          </a:p>
          <a:p>
            <a:endParaRPr lang="en-IN"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331" y="4722631"/>
            <a:ext cx="3019425" cy="15144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082" y="292145"/>
            <a:ext cx="2914650" cy="1697587"/>
          </a:xfrm>
          <a:prstGeom prst="rect">
            <a:avLst/>
          </a:prstGeom>
        </p:spPr>
      </p:pic>
      <p:sp>
        <p:nvSpPr>
          <p:cNvPr id="8" name="TextBox 7"/>
          <p:cNvSpPr txBox="1"/>
          <p:nvPr/>
        </p:nvSpPr>
        <p:spPr>
          <a:xfrm>
            <a:off x="5308963" y="2795516"/>
            <a:ext cx="1412965" cy="923330"/>
          </a:xfrm>
          <a:prstGeom prst="rect">
            <a:avLst/>
          </a:prstGeom>
          <a:noFill/>
        </p:spPr>
        <p:txBody>
          <a:bodyPr wrap="square" rtlCol="0">
            <a:spAutoFit/>
          </a:bodyPr>
          <a:lstStyle/>
          <a:p>
            <a:r>
              <a:rPr lang="en-IN" sz="5400" dirty="0" smtClean="0"/>
              <a:t>VS</a:t>
            </a:r>
            <a:endParaRPr lang="en-IN" sz="5400" dirty="0"/>
          </a:p>
        </p:txBody>
      </p:sp>
    </p:spTree>
    <p:extLst>
      <p:ext uri="{BB962C8B-B14F-4D97-AF65-F5344CB8AC3E}">
        <p14:creationId xmlns:p14="http://schemas.microsoft.com/office/powerpoint/2010/main" val="72363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423" y="2975156"/>
            <a:ext cx="4857206" cy="4351338"/>
          </a:xfrm>
        </p:spPr>
        <p:txBody>
          <a:bodyPr/>
          <a:lstStyle/>
          <a:p>
            <a:r>
              <a:rPr lang="en-IN" dirty="0" err="1" smtClean="0">
                <a:solidFill>
                  <a:schemeClr val="accent1">
                    <a:lumMod val="75000"/>
                  </a:schemeClr>
                </a:solidFill>
              </a:rPr>
              <a:t>Alteryx</a:t>
            </a:r>
            <a:r>
              <a:rPr lang="en-IN" dirty="0" smtClean="0"/>
              <a:t> --demographic, consumer, smarter location decisions, Pricing</a:t>
            </a:r>
          </a:p>
          <a:p>
            <a:r>
              <a:rPr lang="en-IN" dirty="0" smtClean="0">
                <a:solidFill>
                  <a:schemeClr val="accent1">
                    <a:lumMod val="75000"/>
                  </a:schemeClr>
                </a:solidFill>
              </a:rPr>
              <a:t>Google Analytics 360</a:t>
            </a:r>
          </a:p>
          <a:p>
            <a:r>
              <a:rPr lang="en-IN" dirty="0" err="1" smtClean="0">
                <a:solidFill>
                  <a:schemeClr val="accent1">
                    <a:lumMod val="75000"/>
                  </a:schemeClr>
                </a:solidFill>
              </a:rPr>
              <a:t>Tatvic</a:t>
            </a:r>
            <a:r>
              <a:rPr lang="en-IN" dirty="0" smtClean="0">
                <a:solidFill>
                  <a:schemeClr val="accent1">
                    <a:lumMod val="75000"/>
                  </a:schemeClr>
                </a:solidFill>
              </a:rPr>
              <a:t> </a:t>
            </a:r>
            <a:r>
              <a:rPr lang="en-IN" dirty="0" smtClean="0"/>
              <a:t>-Page Level User Behaviour</a:t>
            </a:r>
          </a:p>
          <a:p>
            <a:pPr marL="0" indent="0">
              <a:buNone/>
            </a:pPr>
            <a:endParaRPr lang="en-IN" dirty="0"/>
          </a:p>
        </p:txBody>
      </p:sp>
      <p:sp>
        <p:nvSpPr>
          <p:cNvPr id="4" name="Title 1"/>
          <p:cNvSpPr>
            <a:spLocks noGrp="1"/>
          </p:cNvSpPr>
          <p:nvPr>
            <p:ph type="title"/>
          </p:nvPr>
        </p:nvSpPr>
        <p:spPr>
          <a:xfrm>
            <a:off x="4523015" y="299811"/>
            <a:ext cx="2466703" cy="1325563"/>
          </a:xfrm>
        </p:spPr>
        <p:txBody>
          <a:bodyPr/>
          <a:lstStyle/>
          <a:p>
            <a:r>
              <a:rPr lang="en-IN" b="1" dirty="0" smtClean="0"/>
              <a:t>Analytics</a:t>
            </a:r>
            <a:endParaRPr lang="en-IN" b="1" dirty="0"/>
          </a:p>
        </p:txBody>
      </p:sp>
      <p:sp>
        <p:nvSpPr>
          <p:cNvPr id="6" name="Content Placeholder 2"/>
          <p:cNvSpPr txBox="1">
            <a:spLocks/>
          </p:cNvSpPr>
          <p:nvPr/>
        </p:nvSpPr>
        <p:spPr>
          <a:xfrm>
            <a:off x="6496594" y="175350"/>
            <a:ext cx="485720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7" name="Content Placeholder 2"/>
          <p:cNvSpPr txBox="1">
            <a:spLocks/>
          </p:cNvSpPr>
          <p:nvPr/>
        </p:nvSpPr>
        <p:spPr>
          <a:xfrm>
            <a:off x="7055032" y="175350"/>
            <a:ext cx="485720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i="0" u="none" strike="noStrike" dirty="0" smtClean="0">
                <a:solidFill>
                  <a:schemeClr val="accent1">
                    <a:lumMod val="75000"/>
                  </a:schemeClr>
                </a:solidFill>
                <a:effectLst/>
              </a:rPr>
              <a:t>comScore Audience Analytics-</a:t>
            </a:r>
          </a:p>
          <a:p>
            <a:pPr marL="0" indent="0">
              <a:buNone/>
            </a:pPr>
            <a:r>
              <a:rPr lang="en-IN" dirty="0" smtClean="0"/>
              <a:t>--comScore </a:t>
            </a:r>
            <a:r>
              <a:rPr lang="en-IN" dirty="0"/>
              <a:t>provides audience </a:t>
            </a:r>
            <a:r>
              <a:rPr lang="en-IN" dirty="0" smtClean="0"/>
              <a:t>measurement.</a:t>
            </a:r>
          </a:p>
          <a:p>
            <a:r>
              <a:rPr lang="en-IN" dirty="0">
                <a:solidFill>
                  <a:schemeClr val="accent1">
                    <a:lumMod val="75000"/>
                  </a:schemeClr>
                </a:solidFill>
              </a:rPr>
              <a:t>Google </a:t>
            </a:r>
            <a:r>
              <a:rPr lang="en-IN" dirty="0" smtClean="0">
                <a:solidFill>
                  <a:schemeClr val="accent1">
                    <a:lumMod val="75000"/>
                  </a:schemeClr>
                </a:solidFill>
              </a:rPr>
              <a:t>Analytics</a:t>
            </a:r>
            <a:r>
              <a:rPr lang="en-IN" dirty="0" smtClean="0"/>
              <a:t>-Detailed statistics Visitors of website.</a:t>
            </a:r>
            <a:endParaRPr lang="en-IN" dirty="0"/>
          </a:p>
          <a:p>
            <a:r>
              <a:rPr lang="en-IN" dirty="0">
                <a:solidFill>
                  <a:schemeClr val="accent1">
                    <a:lumMod val="75000"/>
                  </a:schemeClr>
                </a:solidFill>
              </a:rPr>
              <a:t>IBM Digital Analytics (</a:t>
            </a:r>
            <a:r>
              <a:rPr lang="en-IN" dirty="0" err="1">
                <a:solidFill>
                  <a:schemeClr val="accent1">
                    <a:lumMod val="75000"/>
                  </a:schemeClr>
                </a:solidFill>
              </a:rPr>
              <a:t>Coremetrics</a:t>
            </a:r>
            <a:r>
              <a:rPr lang="en-IN" dirty="0" smtClean="0">
                <a:solidFill>
                  <a:schemeClr val="accent1">
                    <a:lumMod val="75000"/>
                  </a:schemeClr>
                </a:solidFill>
              </a:rPr>
              <a:t>)-</a:t>
            </a:r>
            <a:r>
              <a:rPr lang="en-IN" dirty="0"/>
              <a:t>platform for web analytics, data monitoring and comparative benchmarking</a:t>
            </a:r>
            <a:r>
              <a:rPr lang="en-IN" dirty="0" smtClean="0"/>
              <a:t>.</a:t>
            </a:r>
          </a:p>
          <a:p>
            <a:pPr marL="0" indent="0">
              <a:buNone/>
            </a:pPr>
            <a:endParaRPr lang="en-IN" dirty="0"/>
          </a:p>
          <a:p>
            <a:pPr marL="0" indent="0">
              <a:buNone/>
            </a:pPr>
            <a:endParaRPr lang="en-IN" i="0" dirty="0" smtClean="0">
              <a:solidFill>
                <a:srgbClr val="3E4D60"/>
              </a:solidFill>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776580"/>
            <a:ext cx="3278778" cy="169758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331" y="4722631"/>
            <a:ext cx="3626983" cy="1821860"/>
          </a:xfrm>
          <a:prstGeom prst="rect">
            <a:avLst/>
          </a:prstGeom>
        </p:spPr>
      </p:pic>
      <p:sp>
        <p:nvSpPr>
          <p:cNvPr id="10" name="TextBox 9"/>
          <p:cNvSpPr txBox="1"/>
          <p:nvPr/>
        </p:nvSpPr>
        <p:spPr>
          <a:xfrm>
            <a:off x="5049883" y="1284601"/>
            <a:ext cx="1412965" cy="769441"/>
          </a:xfrm>
          <a:prstGeom prst="rect">
            <a:avLst/>
          </a:prstGeom>
          <a:noFill/>
        </p:spPr>
        <p:txBody>
          <a:bodyPr wrap="square" rtlCol="0">
            <a:spAutoFit/>
          </a:bodyPr>
          <a:lstStyle/>
          <a:p>
            <a:r>
              <a:rPr lang="en-IN" sz="4400" dirty="0" smtClean="0"/>
              <a:t>VS</a:t>
            </a:r>
            <a:endParaRPr lang="en-IN" sz="4400" dirty="0"/>
          </a:p>
        </p:txBody>
      </p:sp>
    </p:spTree>
    <p:extLst>
      <p:ext uri="{BB962C8B-B14F-4D97-AF65-F5344CB8AC3E}">
        <p14:creationId xmlns:p14="http://schemas.microsoft.com/office/powerpoint/2010/main" val="3522282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pitch</a:t>
            </a:r>
            <a:endParaRPr lang="en-IN" dirty="0"/>
          </a:p>
        </p:txBody>
      </p:sp>
      <p:sp>
        <p:nvSpPr>
          <p:cNvPr id="3" name="Content Placeholder 2"/>
          <p:cNvSpPr>
            <a:spLocks noGrp="1"/>
          </p:cNvSpPr>
          <p:nvPr>
            <p:ph idx="1"/>
          </p:nvPr>
        </p:nvSpPr>
        <p:spPr/>
        <p:txBody>
          <a:bodyPr/>
          <a:lstStyle/>
          <a:p>
            <a:r>
              <a:rPr lang="en-IN" dirty="0" err="1" smtClean="0"/>
              <a:t>Bookmyshow</a:t>
            </a:r>
            <a:r>
              <a:rPr lang="en-IN" dirty="0" smtClean="0"/>
              <a:t> customers are slowly shifting their loyalties to </a:t>
            </a:r>
            <a:r>
              <a:rPr lang="en-IN" dirty="0" err="1" smtClean="0"/>
              <a:t>paytm</a:t>
            </a:r>
            <a:r>
              <a:rPr lang="en-IN" dirty="0" smtClean="0"/>
              <a:t>. So I want to use analytics and find the exact reason why this is happening. It may be due to offering Good Service which gives BMS to be in right path again.</a:t>
            </a:r>
          </a:p>
          <a:p>
            <a:endParaRPr lang="en-IN" dirty="0"/>
          </a:p>
          <a:p>
            <a:r>
              <a:rPr lang="en-IN" dirty="0" err="1" smtClean="0"/>
              <a:t>Fabdango</a:t>
            </a:r>
            <a:r>
              <a:rPr lang="en-IN" dirty="0" smtClean="0"/>
              <a:t> ticket sales depend largely on which movie is getting released. For suppose when you consider Gravity movie, ticket sales was due to hype created around the movie. So we should market more on ratings. This is where my training in data analytics comes into use. </a:t>
            </a:r>
            <a:endParaRPr lang="en-IN" dirty="0"/>
          </a:p>
        </p:txBody>
      </p:sp>
    </p:spTree>
    <p:extLst>
      <p:ext uri="{BB962C8B-B14F-4D97-AF65-F5344CB8AC3E}">
        <p14:creationId xmlns:p14="http://schemas.microsoft.com/office/powerpoint/2010/main" val="77064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33" y="295068"/>
            <a:ext cx="9603275" cy="1049235"/>
          </a:xfrm>
        </p:spPr>
        <p:txBody>
          <a:bodyPr>
            <a:normAutofit/>
          </a:bodyPr>
          <a:lstStyle/>
          <a:p>
            <a:r>
              <a:rPr lang="en-IN" b="1" dirty="0" smtClean="0"/>
              <a:t>Overview</a:t>
            </a:r>
            <a:endParaRPr lang="en-IN" b="1" dirty="0"/>
          </a:p>
        </p:txBody>
      </p:sp>
      <p:sp>
        <p:nvSpPr>
          <p:cNvPr id="3" name="Content Placeholder 2"/>
          <p:cNvSpPr>
            <a:spLocks noGrp="1"/>
          </p:cNvSpPr>
          <p:nvPr>
            <p:ph idx="1"/>
          </p:nvPr>
        </p:nvSpPr>
        <p:spPr/>
        <p:txBody>
          <a:bodyPr>
            <a:noAutofit/>
          </a:bodyPr>
          <a:lstStyle/>
          <a:p>
            <a:pPr fontAlgn="base"/>
            <a:r>
              <a:rPr lang="en-IN" sz="3200" dirty="0"/>
              <a:t>Started in 1999 as a Software Reseller of VISTA Group. (Big Tree </a:t>
            </a:r>
            <a:r>
              <a:rPr lang="en-IN" sz="3200" dirty="0" smtClean="0"/>
              <a:t>Entertainment)</a:t>
            </a:r>
            <a:endParaRPr lang="en-IN" sz="3200" dirty="0"/>
          </a:p>
          <a:p>
            <a:r>
              <a:rPr lang="en-IN" sz="3200" dirty="0"/>
              <a:t>Started by Ashish | </a:t>
            </a:r>
            <a:r>
              <a:rPr lang="en-IN" sz="3200" dirty="0" err="1"/>
              <a:t>Parikshit</a:t>
            </a:r>
            <a:r>
              <a:rPr lang="en-IN" sz="3200" dirty="0"/>
              <a:t> | Rajesh</a:t>
            </a:r>
            <a:r>
              <a:rPr lang="en-IN" sz="3200" dirty="0" smtClean="0"/>
              <a:t>.</a:t>
            </a:r>
          </a:p>
          <a:p>
            <a:r>
              <a:rPr lang="en-IN" sz="3200" dirty="0"/>
              <a:t>Start </a:t>
            </a:r>
            <a:r>
              <a:rPr lang="en-IN" sz="3200" dirty="0" err="1" smtClean="0"/>
              <a:t>BookmyShow</a:t>
            </a:r>
            <a:r>
              <a:rPr lang="en-IN" sz="3200" dirty="0" smtClean="0"/>
              <a:t>,</a:t>
            </a:r>
            <a:r>
              <a:rPr lang="en-IN" dirty="0"/>
              <a:t> </a:t>
            </a:r>
            <a:r>
              <a:rPr lang="en-IN" sz="3200" dirty="0"/>
              <a:t>an online movie &amp; entertainment ticketing platform</a:t>
            </a:r>
            <a:r>
              <a:rPr lang="en-IN" sz="3200" dirty="0" smtClean="0"/>
              <a:t> </a:t>
            </a:r>
            <a:r>
              <a:rPr lang="en-IN" sz="3200" dirty="0"/>
              <a:t>in </a:t>
            </a:r>
            <a:r>
              <a:rPr lang="en-IN" sz="3200" dirty="0" smtClean="0"/>
              <a:t>2007.</a:t>
            </a:r>
          </a:p>
          <a:p>
            <a:r>
              <a:rPr lang="en-IN" sz="3200" dirty="0" smtClean="0"/>
              <a:t>5 countries|650+ cities in </a:t>
            </a:r>
            <a:r>
              <a:rPr lang="en-IN" sz="3200" dirty="0" err="1" smtClean="0"/>
              <a:t>india</a:t>
            </a:r>
            <a:r>
              <a:rPr lang="en-IN" sz="3200" dirty="0" smtClean="0"/>
              <a:t> with 5000+ screens</a:t>
            </a:r>
            <a:endParaRPr lang="en-IN" sz="3200" dirty="0"/>
          </a:p>
          <a:p>
            <a:r>
              <a:rPr lang="en-IN" sz="3200" dirty="0" smtClean="0"/>
              <a:t>Funded by </a:t>
            </a:r>
            <a:r>
              <a:rPr lang="en-IN" sz="3200" dirty="0" err="1" smtClean="0"/>
              <a:t>Accel</a:t>
            </a:r>
            <a:r>
              <a:rPr lang="en-IN" sz="3200" dirty="0" smtClean="0"/>
              <a:t> partners, </a:t>
            </a:r>
            <a:r>
              <a:rPr lang="en-IN" sz="3200" dirty="0" err="1" smtClean="0"/>
              <a:t>Saif</a:t>
            </a:r>
            <a:r>
              <a:rPr lang="en-IN" sz="3200" dirty="0" smtClean="0"/>
              <a:t> partners, Network18</a:t>
            </a:r>
          </a:p>
          <a:p>
            <a:r>
              <a:rPr lang="en-IN" sz="3200" dirty="0" smtClean="0"/>
              <a:t>Tickets Sold record-Single weekend-3M and 1M a day</a:t>
            </a: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3222" y="0"/>
            <a:ext cx="3278778" cy="1697587"/>
          </a:xfrm>
          <a:prstGeom prst="rect">
            <a:avLst/>
          </a:prstGeom>
        </p:spPr>
      </p:pic>
    </p:spTree>
    <p:extLst>
      <p:ext uri="{BB962C8B-B14F-4D97-AF65-F5344CB8AC3E}">
        <p14:creationId xmlns:p14="http://schemas.microsoft.com/office/powerpoint/2010/main" val="215965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4" name="Content Placeholder 2"/>
          <p:cNvSpPr>
            <a:spLocks noGrp="1"/>
          </p:cNvSpPr>
          <p:nvPr>
            <p:ph idx="1"/>
          </p:nvPr>
        </p:nvSpPr>
        <p:spPr/>
        <p:txBody>
          <a:bodyPr>
            <a:normAutofit fontScale="92500"/>
          </a:bodyPr>
          <a:lstStyle/>
          <a:p>
            <a:r>
              <a:rPr lang="en-US" sz="3200" b="1" dirty="0"/>
              <a:t>Fandango</a:t>
            </a:r>
            <a:r>
              <a:rPr lang="en-US" sz="3200" dirty="0"/>
              <a:t> is an American ticketing </a:t>
            </a:r>
            <a:r>
              <a:rPr lang="en-US" sz="3200" dirty="0" smtClean="0"/>
              <a:t>company</a:t>
            </a:r>
            <a:r>
              <a:rPr lang="en-US" sz="3200" dirty="0"/>
              <a:t> </a:t>
            </a:r>
            <a:r>
              <a:rPr lang="en-US" sz="3200" dirty="0" smtClean="0"/>
              <a:t>that </a:t>
            </a:r>
            <a:r>
              <a:rPr lang="en-US" sz="3200" dirty="0"/>
              <a:t>sells movie tickets via their website as well as through their mobile </a:t>
            </a:r>
            <a:r>
              <a:rPr lang="en-US" sz="3200" dirty="0" smtClean="0"/>
              <a:t>app.</a:t>
            </a:r>
          </a:p>
          <a:p>
            <a:r>
              <a:rPr lang="en-US" sz="3200" dirty="0" smtClean="0"/>
              <a:t>It was founded in </a:t>
            </a:r>
            <a:r>
              <a:rPr lang="en-IN" sz="3200" dirty="0"/>
              <a:t>April 27, </a:t>
            </a:r>
            <a:r>
              <a:rPr lang="en-IN" sz="3200" dirty="0" smtClean="0"/>
              <a:t>2000 at Beverly Hills, California, USA</a:t>
            </a:r>
            <a:r>
              <a:rPr lang="en-IN" sz="3200" dirty="0" smtClean="0"/>
              <a:t>.</a:t>
            </a:r>
          </a:p>
          <a:p>
            <a:r>
              <a:rPr lang="en-IN" sz="3200" dirty="0" smtClean="0"/>
              <a:t>Current parent Company </a:t>
            </a:r>
            <a:r>
              <a:rPr lang="en-IN" sz="3500" dirty="0"/>
              <a:t>Comcast </a:t>
            </a:r>
            <a:r>
              <a:rPr lang="en-IN" sz="3500" dirty="0" smtClean="0"/>
              <a:t>Corporation.</a:t>
            </a:r>
            <a:endParaRPr lang="en-IN" sz="3500" dirty="0" smtClean="0"/>
          </a:p>
          <a:p>
            <a:r>
              <a:rPr lang="en-IN" sz="3200" dirty="0" smtClean="0"/>
              <a:t>It is owned by NBC Universal and Warner Media.</a:t>
            </a:r>
            <a:r>
              <a:rPr lang="en-US" sz="3200" dirty="0" smtClean="0"/>
              <a:t> </a:t>
            </a:r>
          </a:p>
          <a:p>
            <a:r>
              <a:rPr lang="en-US" sz="3200" dirty="0" smtClean="0"/>
              <a:t>They Have more than 26,000 screens nationwide. </a:t>
            </a:r>
            <a:endParaRPr lang="en-US" sz="3200" dirty="0"/>
          </a:p>
          <a:p>
            <a:r>
              <a:rPr lang="en-US" sz="3200" dirty="0" smtClean="0"/>
              <a:t>App </a:t>
            </a:r>
            <a:r>
              <a:rPr lang="en-US" sz="3200" dirty="0" smtClean="0"/>
              <a:t>downloads already reached 46MN and still counting</a:t>
            </a:r>
            <a:r>
              <a:rPr lang="en-US" sz="3200" dirty="0" smtClean="0"/>
              <a:t>.</a:t>
            </a:r>
          </a:p>
          <a:p>
            <a:r>
              <a:rPr lang="en-IN" sz="3200" dirty="0" smtClean="0"/>
              <a:t>Competitor Tickets.com</a:t>
            </a:r>
            <a:r>
              <a:rPr lang="en-IN" sz="3200" dirty="0"/>
              <a:t>, </a:t>
            </a:r>
            <a:r>
              <a:rPr lang="en-IN" sz="3200" dirty="0" smtClean="0"/>
              <a:t>LLC,</a:t>
            </a:r>
            <a:r>
              <a:rPr lang="en-IN" sz="3200" dirty="0"/>
              <a:t>  </a:t>
            </a:r>
            <a:r>
              <a:rPr lang="en-IN" sz="3200" dirty="0" err="1"/>
              <a:t>Flixster</a:t>
            </a:r>
            <a:r>
              <a:rPr lang="en-IN" sz="3200" dirty="0"/>
              <a:t>, Inc.</a:t>
            </a:r>
          </a:p>
          <a:p>
            <a:endParaRPr lang="en-IN" dirty="0"/>
          </a:p>
          <a:p>
            <a:endParaRPr lang="en-IN" sz="3200" dirty="0"/>
          </a:p>
          <a:p>
            <a:pPr marL="0" indent="0">
              <a:buNone/>
            </a:pPr>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557" y="22066"/>
            <a:ext cx="3628208" cy="1337288"/>
          </a:xfrm>
          <a:prstGeom prst="rect">
            <a:avLst/>
          </a:prstGeom>
        </p:spPr>
      </p:pic>
    </p:spTree>
    <p:extLst>
      <p:ext uri="{BB962C8B-B14F-4D97-AF65-F5344CB8AC3E}">
        <p14:creationId xmlns:p14="http://schemas.microsoft.com/office/powerpoint/2010/main" val="61934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0515600" cy="1325563"/>
          </a:xfrm>
        </p:spPr>
        <p:txBody>
          <a:bodyPr/>
          <a:lstStyle/>
          <a:p>
            <a:r>
              <a:rPr lang="en-IN" b="1" dirty="0" err="1" smtClean="0"/>
              <a:t>BiZ</a:t>
            </a:r>
            <a:r>
              <a:rPr lang="en-IN" b="1" dirty="0" smtClean="0"/>
              <a:t> Model</a:t>
            </a:r>
            <a:endParaRPr lang="en-IN" b="1" dirty="0"/>
          </a:p>
        </p:txBody>
      </p:sp>
      <p:sp>
        <p:nvSpPr>
          <p:cNvPr id="4" name="Down Arrow 3"/>
          <p:cNvSpPr/>
          <p:nvPr/>
        </p:nvSpPr>
        <p:spPr>
          <a:xfrm>
            <a:off x="1430092" y="2916709"/>
            <a:ext cx="334250" cy="535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306595" y="2307346"/>
            <a:ext cx="1149532" cy="584775"/>
          </a:xfrm>
          <a:prstGeom prst="rect">
            <a:avLst/>
          </a:prstGeom>
          <a:noFill/>
        </p:spPr>
        <p:txBody>
          <a:bodyPr wrap="square" rtlCol="0">
            <a:spAutoFit/>
          </a:bodyPr>
          <a:lstStyle/>
          <a:p>
            <a:r>
              <a:rPr lang="en-IN" sz="3200" dirty="0" smtClean="0"/>
              <a:t>B2C</a:t>
            </a:r>
            <a:endParaRPr lang="en-IN" sz="3200" dirty="0"/>
          </a:p>
        </p:txBody>
      </p:sp>
      <p:sp>
        <p:nvSpPr>
          <p:cNvPr id="6" name="TextBox 5"/>
          <p:cNvSpPr txBox="1"/>
          <p:nvPr/>
        </p:nvSpPr>
        <p:spPr>
          <a:xfrm>
            <a:off x="3310854" y="2260629"/>
            <a:ext cx="1201784" cy="584775"/>
          </a:xfrm>
          <a:prstGeom prst="rect">
            <a:avLst/>
          </a:prstGeom>
          <a:noFill/>
        </p:spPr>
        <p:txBody>
          <a:bodyPr wrap="square" rtlCol="0">
            <a:spAutoFit/>
          </a:bodyPr>
          <a:lstStyle/>
          <a:p>
            <a:r>
              <a:rPr lang="en-IN" sz="3200" dirty="0" smtClean="0"/>
              <a:t>B2B</a:t>
            </a:r>
            <a:endParaRPr lang="en-IN" sz="3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019" y="1113562"/>
            <a:ext cx="1521241" cy="11394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3659" y="1005645"/>
            <a:ext cx="1326289" cy="1518446"/>
          </a:xfrm>
          <a:prstGeom prst="rect">
            <a:avLst/>
          </a:prstGeom>
        </p:spPr>
      </p:pic>
      <p:sp>
        <p:nvSpPr>
          <p:cNvPr id="10" name="Down Arrow 9"/>
          <p:cNvSpPr/>
          <p:nvPr/>
        </p:nvSpPr>
        <p:spPr>
          <a:xfrm>
            <a:off x="3493735" y="2886837"/>
            <a:ext cx="324159" cy="535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833009" y="3453355"/>
            <a:ext cx="1684019" cy="584775"/>
          </a:xfrm>
          <a:prstGeom prst="rect">
            <a:avLst/>
          </a:prstGeom>
          <a:noFill/>
        </p:spPr>
        <p:txBody>
          <a:bodyPr wrap="square" rtlCol="0">
            <a:spAutoFit/>
          </a:bodyPr>
          <a:lstStyle/>
          <a:p>
            <a:r>
              <a:rPr lang="en-IN" sz="3200" dirty="0" smtClean="0"/>
              <a:t>Charges</a:t>
            </a:r>
          </a:p>
        </p:txBody>
      </p:sp>
      <p:sp>
        <p:nvSpPr>
          <p:cNvPr id="12" name="Down Arrow 11"/>
          <p:cNvSpPr/>
          <p:nvPr/>
        </p:nvSpPr>
        <p:spPr>
          <a:xfrm>
            <a:off x="1450569" y="4106919"/>
            <a:ext cx="224449" cy="823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0" y="5298052"/>
            <a:ext cx="1502230" cy="584775"/>
          </a:xfrm>
          <a:prstGeom prst="rect">
            <a:avLst/>
          </a:prstGeom>
          <a:noFill/>
        </p:spPr>
        <p:txBody>
          <a:bodyPr wrap="square" rtlCol="0">
            <a:spAutoFit/>
          </a:bodyPr>
          <a:lstStyle/>
          <a:p>
            <a:r>
              <a:rPr lang="en-IN" sz="3200" dirty="0" smtClean="0"/>
              <a:t>Online</a:t>
            </a:r>
            <a:endParaRPr lang="en-IN" sz="3200" dirty="0"/>
          </a:p>
        </p:txBody>
      </p:sp>
      <p:sp>
        <p:nvSpPr>
          <p:cNvPr id="14" name="TextBox 13"/>
          <p:cNvSpPr txBox="1"/>
          <p:nvPr/>
        </p:nvSpPr>
        <p:spPr>
          <a:xfrm>
            <a:off x="1675020" y="5298052"/>
            <a:ext cx="2076995" cy="584775"/>
          </a:xfrm>
          <a:prstGeom prst="rect">
            <a:avLst/>
          </a:prstGeom>
          <a:noFill/>
        </p:spPr>
        <p:txBody>
          <a:bodyPr wrap="square" rtlCol="0">
            <a:spAutoFit/>
          </a:bodyPr>
          <a:lstStyle/>
          <a:p>
            <a:r>
              <a:rPr lang="en-IN" sz="3200" dirty="0" smtClean="0"/>
              <a:t>Offline</a:t>
            </a:r>
            <a:endParaRPr lang="en-IN" sz="3200" dirty="0"/>
          </a:p>
        </p:txBody>
      </p:sp>
      <p:sp>
        <p:nvSpPr>
          <p:cNvPr id="15" name="TextBox 14"/>
          <p:cNvSpPr txBox="1"/>
          <p:nvPr/>
        </p:nvSpPr>
        <p:spPr>
          <a:xfrm>
            <a:off x="2567071" y="3524406"/>
            <a:ext cx="3394745" cy="1569660"/>
          </a:xfrm>
          <a:prstGeom prst="rect">
            <a:avLst/>
          </a:prstGeom>
          <a:noFill/>
        </p:spPr>
        <p:txBody>
          <a:bodyPr wrap="square" rtlCol="0">
            <a:spAutoFit/>
          </a:bodyPr>
          <a:lstStyle/>
          <a:p>
            <a:pPr marL="457200" indent="-457200">
              <a:buFont typeface="Arial" panose="020B0604020202020204" pitchFamily="34" charset="0"/>
              <a:buChar char="•"/>
            </a:pPr>
            <a:r>
              <a:rPr lang="en-IN" sz="3200" dirty="0" smtClean="0"/>
              <a:t>Advertisements</a:t>
            </a:r>
          </a:p>
          <a:p>
            <a:pPr marL="457200" indent="-457200">
              <a:buFont typeface="Arial" panose="020B0604020202020204" pitchFamily="34" charset="0"/>
              <a:buChar char="•"/>
            </a:pPr>
            <a:r>
              <a:rPr lang="en-IN" sz="3200" dirty="0" smtClean="0"/>
              <a:t>Technology</a:t>
            </a:r>
          </a:p>
          <a:p>
            <a:endParaRPr lang="en-IN" sz="3200" dirty="0"/>
          </a:p>
        </p:txBody>
      </p:sp>
      <p:cxnSp>
        <p:nvCxnSpPr>
          <p:cNvPr id="16" name="Straight Connector 15"/>
          <p:cNvCxnSpPr/>
          <p:nvPr/>
        </p:nvCxnSpPr>
        <p:spPr>
          <a:xfrm>
            <a:off x="692983" y="4962517"/>
            <a:ext cx="1576359" cy="27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254394" y="4983700"/>
            <a:ext cx="11976" cy="3098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684022" y="4962517"/>
            <a:ext cx="11976" cy="3098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7878164" y="2328752"/>
            <a:ext cx="1149532" cy="584775"/>
          </a:xfrm>
          <a:prstGeom prst="rect">
            <a:avLst/>
          </a:prstGeom>
          <a:noFill/>
        </p:spPr>
        <p:txBody>
          <a:bodyPr wrap="square" rtlCol="0">
            <a:spAutoFit/>
          </a:bodyPr>
          <a:lstStyle/>
          <a:p>
            <a:r>
              <a:rPr lang="en-IN" sz="3200" dirty="0" smtClean="0"/>
              <a:t>B2C</a:t>
            </a:r>
            <a:endParaRPr lang="en-IN" sz="3200" dirty="0"/>
          </a:p>
        </p:txBody>
      </p:sp>
      <p:sp>
        <p:nvSpPr>
          <p:cNvPr id="42" name="TextBox 41"/>
          <p:cNvSpPr txBox="1"/>
          <p:nvPr/>
        </p:nvSpPr>
        <p:spPr>
          <a:xfrm>
            <a:off x="10394186" y="2253024"/>
            <a:ext cx="1201784" cy="584775"/>
          </a:xfrm>
          <a:prstGeom prst="rect">
            <a:avLst/>
          </a:prstGeom>
          <a:noFill/>
        </p:spPr>
        <p:txBody>
          <a:bodyPr wrap="square" rtlCol="0">
            <a:spAutoFit/>
          </a:bodyPr>
          <a:lstStyle/>
          <a:p>
            <a:r>
              <a:rPr lang="en-IN" sz="3200" dirty="0" smtClean="0"/>
              <a:t>B2B</a:t>
            </a:r>
            <a:endParaRPr lang="en-IN" sz="3200" dirty="0"/>
          </a:p>
        </p:txBody>
      </p:sp>
      <p:sp>
        <p:nvSpPr>
          <p:cNvPr id="43" name="TextBox 42"/>
          <p:cNvSpPr txBox="1"/>
          <p:nvPr/>
        </p:nvSpPr>
        <p:spPr>
          <a:xfrm>
            <a:off x="7556968" y="3424943"/>
            <a:ext cx="1684019" cy="584775"/>
          </a:xfrm>
          <a:prstGeom prst="rect">
            <a:avLst/>
          </a:prstGeom>
          <a:noFill/>
        </p:spPr>
        <p:txBody>
          <a:bodyPr wrap="square" rtlCol="0">
            <a:spAutoFit/>
          </a:bodyPr>
          <a:lstStyle/>
          <a:p>
            <a:r>
              <a:rPr lang="en-IN" sz="3200" dirty="0" smtClean="0"/>
              <a:t>Charges</a:t>
            </a:r>
          </a:p>
        </p:txBody>
      </p:sp>
      <p:sp>
        <p:nvSpPr>
          <p:cNvPr id="44" name="Down Arrow 43"/>
          <p:cNvSpPr/>
          <p:nvPr/>
        </p:nvSpPr>
        <p:spPr>
          <a:xfrm>
            <a:off x="8026889" y="2913527"/>
            <a:ext cx="282765" cy="535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6644640" y="4553871"/>
            <a:ext cx="1349830" cy="584775"/>
          </a:xfrm>
          <a:prstGeom prst="rect">
            <a:avLst/>
          </a:prstGeom>
          <a:noFill/>
        </p:spPr>
        <p:txBody>
          <a:bodyPr wrap="square" rtlCol="0">
            <a:spAutoFit/>
          </a:bodyPr>
          <a:lstStyle/>
          <a:p>
            <a:r>
              <a:rPr lang="en-IN" sz="3200" dirty="0" smtClean="0"/>
              <a:t>Online</a:t>
            </a:r>
            <a:endParaRPr lang="en-IN" sz="3200" dirty="0"/>
          </a:p>
        </p:txBody>
      </p:sp>
      <p:sp>
        <p:nvSpPr>
          <p:cNvPr id="46" name="TextBox 45"/>
          <p:cNvSpPr txBox="1"/>
          <p:nvPr/>
        </p:nvSpPr>
        <p:spPr>
          <a:xfrm>
            <a:off x="8603659" y="4553870"/>
            <a:ext cx="2076995" cy="584775"/>
          </a:xfrm>
          <a:prstGeom prst="rect">
            <a:avLst/>
          </a:prstGeom>
          <a:noFill/>
        </p:spPr>
        <p:txBody>
          <a:bodyPr wrap="square" rtlCol="0">
            <a:spAutoFit/>
          </a:bodyPr>
          <a:lstStyle/>
          <a:p>
            <a:r>
              <a:rPr lang="en-IN" sz="3200" dirty="0" smtClean="0"/>
              <a:t>Offline</a:t>
            </a:r>
            <a:endParaRPr lang="en-IN" sz="3200" dirty="0"/>
          </a:p>
        </p:txBody>
      </p:sp>
      <p:cxnSp>
        <p:nvCxnSpPr>
          <p:cNvPr id="47" name="Straight Connector 46"/>
          <p:cNvCxnSpPr/>
          <p:nvPr/>
        </p:nvCxnSpPr>
        <p:spPr>
          <a:xfrm>
            <a:off x="7538064" y="4318758"/>
            <a:ext cx="1576359" cy="27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526088" y="4329218"/>
            <a:ext cx="11976" cy="3098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9126360" y="4332404"/>
            <a:ext cx="11976" cy="3098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6950339" y="5533921"/>
            <a:ext cx="1779643" cy="584775"/>
          </a:xfrm>
          <a:prstGeom prst="rect">
            <a:avLst/>
          </a:prstGeom>
          <a:noFill/>
        </p:spPr>
        <p:txBody>
          <a:bodyPr wrap="square" rtlCol="0">
            <a:spAutoFit/>
          </a:bodyPr>
          <a:lstStyle/>
          <a:p>
            <a:r>
              <a:rPr lang="en-IN" sz="3200" dirty="0" smtClean="0"/>
              <a:t>Web/app</a:t>
            </a:r>
            <a:endParaRPr lang="en-IN" sz="3200" dirty="0"/>
          </a:p>
        </p:txBody>
      </p:sp>
      <p:sp>
        <p:nvSpPr>
          <p:cNvPr id="51" name="TextBox 50"/>
          <p:cNvSpPr txBox="1"/>
          <p:nvPr/>
        </p:nvSpPr>
        <p:spPr>
          <a:xfrm>
            <a:off x="8741959" y="5489141"/>
            <a:ext cx="1349830" cy="584775"/>
          </a:xfrm>
          <a:prstGeom prst="rect">
            <a:avLst/>
          </a:prstGeom>
          <a:noFill/>
        </p:spPr>
        <p:txBody>
          <a:bodyPr wrap="square" rtlCol="0">
            <a:spAutoFit/>
          </a:bodyPr>
          <a:lstStyle/>
          <a:p>
            <a:r>
              <a:rPr lang="en-IN" sz="3200" dirty="0" smtClean="0"/>
              <a:t>phone</a:t>
            </a:r>
            <a:endParaRPr lang="en-IN" sz="3200" dirty="0"/>
          </a:p>
        </p:txBody>
      </p:sp>
      <p:cxnSp>
        <p:nvCxnSpPr>
          <p:cNvPr id="52" name="Straight Arrow Connector 51"/>
          <p:cNvCxnSpPr>
            <a:stCxn id="45" idx="2"/>
            <a:endCxn id="50" idx="0"/>
          </p:cNvCxnSpPr>
          <p:nvPr/>
        </p:nvCxnSpPr>
        <p:spPr>
          <a:xfrm>
            <a:off x="7319555" y="5138646"/>
            <a:ext cx="520606" cy="395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9325436" y="5034353"/>
            <a:ext cx="11976" cy="6242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10246140" y="3355342"/>
            <a:ext cx="2022810" cy="1569660"/>
          </a:xfrm>
          <a:prstGeom prst="rect">
            <a:avLst/>
          </a:prstGeom>
          <a:noFill/>
        </p:spPr>
        <p:txBody>
          <a:bodyPr wrap="square" rtlCol="0">
            <a:spAutoFit/>
          </a:bodyPr>
          <a:lstStyle/>
          <a:p>
            <a:r>
              <a:rPr lang="en-IN" sz="3200" dirty="0" smtClean="0"/>
              <a:t>Tie-ups with other comp.</a:t>
            </a:r>
            <a:endParaRPr lang="en-IN" sz="3200" dirty="0"/>
          </a:p>
        </p:txBody>
      </p:sp>
      <p:sp>
        <p:nvSpPr>
          <p:cNvPr id="56" name="Down Arrow 55"/>
          <p:cNvSpPr/>
          <p:nvPr/>
        </p:nvSpPr>
        <p:spPr>
          <a:xfrm>
            <a:off x="10570299" y="2873911"/>
            <a:ext cx="326302" cy="535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10246140" y="5524320"/>
            <a:ext cx="1034713" cy="584775"/>
          </a:xfrm>
          <a:prstGeom prst="rect">
            <a:avLst/>
          </a:prstGeom>
          <a:noFill/>
        </p:spPr>
        <p:txBody>
          <a:bodyPr wrap="square" rtlCol="0">
            <a:spAutoFit/>
          </a:bodyPr>
          <a:lstStyle/>
          <a:p>
            <a:r>
              <a:rPr lang="en-IN" sz="3200" dirty="0" smtClean="0"/>
              <a:t>DVD</a:t>
            </a:r>
            <a:endParaRPr lang="en-IN" sz="3200" dirty="0"/>
          </a:p>
        </p:txBody>
      </p:sp>
      <p:cxnSp>
        <p:nvCxnSpPr>
          <p:cNvPr id="58" name="Straight Arrow Connector 57"/>
          <p:cNvCxnSpPr>
            <a:endCxn id="57" idx="0"/>
          </p:cNvCxnSpPr>
          <p:nvPr/>
        </p:nvCxnSpPr>
        <p:spPr>
          <a:xfrm>
            <a:off x="9337412" y="5034353"/>
            <a:ext cx="1426085" cy="4899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TextBox 62"/>
          <p:cNvSpPr txBox="1"/>
          <p:nvPr/>
        </p:nvSpPr>
        <p:spPr>
          <a:xfrm>
            <a:off x="5716206" y="5545715"/>
            <a:ext cx="1034713" cy="584775"/>
          </a:xfrm>
          <a:prstGeom prst="rect">
            <a:avLst/>
          </a:prstGeom>
          <a:noFill/>
        </p:spPr>
        <p:txBody>
          <a:bodyPr wrap="square" rtlCol="0">
            <a:spAutoFit/>
          </a:bodyPr>
          <a:lstStyle/>
          <a:p>
            <a:r>
              <a:rPr lang="en-IN" sz="3200" dirty="0" smtClean="0"/>
              <a:t>VOD</a:t>
            </a:r>
            <a:endParaRPr lang="en-IN" sz="3200" dirty="0"/>
          </a:p>
        </p:txBody>
      </p:sp>
      <p:cxnSp>
        <p:nvCxnSpPr>
          <p:cNvPr id="64" name="Straight Arrow Connector 63"/>
          <p:cNvCxnSpPr>
            <a:stCxn id="45" idx="2"/>
            <a:endCxn id="63" idx="0"/>
          </p:cNvCxnSpPr>
          <p:nvPr/>
        </p:nvCxnSpPr>
        <p:spPr>
          <a:xfrm flipH="1">
            <a:off x="6233563" y="5138646"/>
            <a:ext cx="1085992" cy="407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5049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24" y="0"/>
            <a:ext cx="10515600" cy="1325563"/>
          </a:xfrm>
        </p:spPr>
        <p:txBody>
          <a:bodyPr/>
          <a:lstStyle/>
          <a:p>
            <a:r>
              <a:rPr lang="en-IN" b="1" dirty="0" smtClean="0"/>
              <a:t>Services </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898" y="1027906"/>
            <a:ext cx="3069772" cy="5322105"/>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9862" y="1027906"/>
            <a:ext cx="3328988" cy="563009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9141" y="1027906"/>
            <a:ext cx="3121751" cy="5529648"/>
          </a:xfrm>
          <a:prstGeom prst="rect">
            <a:avLst/>
          </a:prstGeom>
        </p:spPr>
      </p:pic>
    </p:spTree>
    <p:extLst>
      <p:ext uri="{BB962C8B-B14F-4D97-AF65-F5344CB8AC3E}">
        <p14:creationId xmlns:p14="http://schemas.microsoft.com/office/powerpoint/2010/main" val="239143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29" y="1786437"/>
            <a:ext cx="2447627" cy="4351338"/>
          </a:xfrm>
        </p:spPr>
      </p:pic>
      <p:sp>
        <p:nvSpPr>
          <p:cNvPr id="4" name="Title 1"/>
          <p:cNvSpPr>
            <a:spLocks noGrp="1"/>
          </p:cNvSpPr>
          <p:nvPr>
            <p:ph type="title"/>
          </p:nvPr>
        </p:nvSpPr>
        <p:spPr/>
        <p:txBody>
          <a:bodyPr/>
          <a:lstStyle/>
          <a:p>
            <a:r>
              <a:rPr lang="en-IN" b="1" dirty="0" smtClean="0"/>
              <a:t>Services </a:t>
            </a:r>
            <a:endParaRPr lang="en-IN" b="1" dirty="0"/>
          </a:p>
        </p:txBody>
      </p:sp>
      <p:pic>
        <p:nvPicPr>
          <p:cNvPr id="9" name="Picture 8"/>
          <p:cNvPicPr>
            <a:picLocks noChangeAspect="1"/>
          </p:cNvPicPr>
          <p:nvPr/>
        </p:nvPicPr>
        <p:blipFill>
          <a:blip r:embed="rId3"/>
          <a:stretch>
            <a:fillRect/>
          </a:stretch>
        </p:blipFill>
        <p:spPr>
          <a:xfrm>
            <a:off x="3365591" y="1786437"/>
            <a:ext cx="8168912" cy="4351338"/>
          </a:xfrm>
          <a:prstGeom prst="rect">
            <a:avLst/>
          </a:prstGeom>
        </p:spPr>
      </p:pic>
    </p:spTree>
    <p:extLst>
      <p:ext uri="{BB962C8B-B14F-4D97-AF65-F5344CB8AC3E}">
        <p14:creationId xmlns:p14="http://schemas.microsoft.com/office/powerpoint/2010/main" val="17411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052" y="121024"/>
            <a:ext cx="2941960" cy="1099401"/>
          </a:xfrm>
        </p:spPr>
        <p:txBody>
          <a:bodyPr/>
          <a:lstStyle/>
          <a:p>
            <a:r>
              <a:rPr lang="en-IN" b="1" dirty="0" smtClean="0"/>
              <a:t>Functions</a:t>
            </a:r>
            <a:endParaRPr lang="en-IN" dirty="0"/>
          </a:p>
        </p:txBody>
      </p:sp>
      <p:sp>
        <p:nvSpPr>
          <p:cNvPr id="3" name="Content Placeholder 2"/>
          <p:cNvSpPr>
            <a:spLocks noGrp="1"/>
          </p:cNvSpPr>
          <p:nvPr>
            <p:ph idx="1"/>
          </p:nvPr>
        </p:nvSpPr>
        <p:spPr>
          <a:xfrm>
            <a:off x="461682" y="1896035"/>
            <a:ext cx="5307106" cy="4657446"/>
          </a:xfrm>
        </p:spPr>
        <p:txBody>
          <a:bodyPr>
            <a:normAutofit/>
          </a:bodyPr>
          <a:lstStyle/>
          <a:p>
            <a:r>
              <a:rPr lang="en-IN" sz="3200" dirty="0" smtClean="0"/>
              <a:t>Business</a:t>
            </a:r>
          </a:p>
          <a:p>
            <a:r>
              <a:rPr lang="en-IN" sz="3200" dirty="0" smtClean="0"/>
              <a:t>Content Strategy</a:t>
            </a:r>
          </a:p>
          <a:p>
            <a:r>
              <a:rPr lang="en-IN" sz="3200" dirty="0" smtClean="0"/>
              <a:t>Customer Experience</a:t>
            </a:r>
          </a:p>
          <a:p>
            <a:r>
              <a:rPr lang="en-IN" sz="3200" dirty="0" smtClean="0"/>
              <a:t>Engineering</a:t>
            </a:r>
          </a:p>
          <a:p>
            <a:r>
              <a:rPr lang="en-IN" sz="3200" dirty="0" smtClean="0"/>
              <a:t>Finance &amp; Legal</a:t>
            </a:r>
          </a:p>
          <a:p>
            <a:r>
              <a:rPr lang="en-IN" sz="3200" dirty="0" smtClean="0"/>
              <a:t>Food &amp; Beverages- Cinemas</a:t>
            </a:r>
          </a:p>
          <a:p>
            <a:r>
              <a:rPr lang="en-IN" sz="3200" dirty="0" smtClean="0"/>
              <a:t>Marketing &amp; Sales</a:t>
            </a:r>
          </a:p>
          <a:p>
            <a:r>
              <a:rPr lang="en-IN" sz="3200" dirty="0" smtClean="0"/>
              <a:t>Product &amp; Design</a:t>
            </a: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19" y="650694"/>
            <a:ext cx="1521241" cy="11394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2600" y="461202"/>
            <a:ext cx="1326289" cy="1518446"/>
          </a:xfrm>
          <a:prstGeom prst="rect">
            <a:avLst/>
          </a:prstGeom>
        </p:spPr>
      </p:pic>
      <p:sp>
        <p:nvSpPr>
          <p:cNvPr id="6" name="Content Placeholder 2"/>
          <p:cNvSpPr txBox="1">
            <a:spLocks/>
          </p:cNvSpPr>
          <p:nvPr/>
        </p:nvSpPr>
        <p:spPr>
          <a:xfrm>
            <a:off x="6481482" y="1979648"/>
            <a:ext cx="5707815" cy="46574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t>Strategy &amp; Business </a:t>
            </a:r>
            <a:r>
              <a:rPr lang="en-IN" sz="3200" dirty="0" smtClean="0"/>
              <a:t>Development</a:t>
            </a:r>
          </a:p>
          <a:p>
            <a:r>
              <a:rPr lang="en-IN" sz="3200" dirty="0" smtClean="0"/>
              <a:t>Creative Department</a:t>
            </a:r>
          </a:p>
          <a:p>
            <a:r>
              <a:rPr lang="en-IN" sz="3200" dirty="0" smtClean="0"/>
              <a:t>Customer Experience</a:t>
            </a:r>
          </a:p>
          <a:p>
            <a:r>
              <a:rPr lang="en-IN" sz="3200" dirty="0" smtClean="0"/>
              <a:t>Engineering</a:t>
            </a:r>
          </a:p>
          <a:p>
            <a:r>
              <a:rPr lang="en-IN" sz="3200" dirty="0" smtClean="0"/>
              <a:t>Finance &amp; Legal</a:t>
            </a:r>
          </a:p>
          <a:p>
            <a:r>
              <a:rPr lang="en-IN" sz="3200" dirty="0" smtClean="0"/>
              <a:t>Marketing &amp; Sales</a:t>
            </a:r>
          </a:p>
          <a:p>
            <a:r>
              <a:rPr lang="en-IN" sz="3200" dirty="0" smtClean="0"/>
              <a:t>Product &amp; Design</a:t>
            </a:r>
            <a:endParaRPr lang="en-IN" sz="3200" dirty="0"/>
          </a:p>
        </p:txBody>
      </p:sp>
    </p:spTree>
    <p:extLst>
      <p:ext uri="{BB962C8B-B14F-4D97-AF65-F5344CB8AC3E}">
        <p14:creationId xmlns:p14="http://schemas.microsoft.com/office/powerpoint/2010/main" val="392210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07131" y="261256"/>
            <a:ext cx="2741023" cy="1325563"/>
          </a:xfrm>
        </p:spPr>
        <p:txBody>
          <a:bodyPr/>
          <a:lstStyle/>
          <a:p>
            <a:r>
              <a:rPr lang="en-IN" b="1" dirty="0" smtClean="0"/>
              <a:t>Process</a:t>
            </a:r>
            <a:endParaRPr lang="en-IN" b="1" dirty="0"/>
          </a:p>
        </p:txBody>
      </p:sp>
      <p:sp>
        <p:nvSpPr>
          <p:cNvPr id="5" name="Oval 4"/>
          <p:cNvSpPr/>
          <p:nvPr/>
        </p:nvSpPr>
        <p:spPr>
          <a:xfrm>
            <a:off x="1136468" y="1403940"/>
            <a:ext cx="2024743" cy="69918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Want to book ticket</a:t>
            </a:r>
            <a:endParaRPr lang="en-IN" sz="2000" dirty="0">
              <a:solidFill>
                <a:schemeClr val="tx1"/>
              </a:solidFill>
            </a:endParaRPr>
          </a:p>
        </p:txBody>
      </p:sp>
      <p:sp>
        <p:nvSpPr>
          <p:cNvPr id="6" name="Rectangle 5"/>
          <p:cNvSpPr/>
          <p:nvPr/>
        </p:nvSpPr>
        <p:spPr>
          <a:xfrm>
            <a:off x="659673" y="2409463"/>
            <a:ext cx="2978332"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Open BMS App/Web </a:t>
            </a:r>
            <a:endParaRPr lang="en-IN" dirty="0">
              <a:solidFill>
                <a:schemeClr val="tx1"/>
              </a:solidFill>
            </a:endParaRPr>
          </a:p>
        </p:txBody>
      </p:sp>
      <p:sp>
        <p:nvSpPr>
          <p:cNvPr id="7" name="Rectangle 6"/>
          <p:cNvSpPr/>
          <p:nvPr/>
        </p:nvSpPr>
        <p:spPr>
          <a:xfrm>
            <a:off x="659673" y="3035846"/>
            <a:ext cx="2978332"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Movie &amp; Language</a:t>
            </a:r>
            <a:endParaRPr lang="en-IN" dirty="0">
              <a:solidFill>
                <a:schemeClr val="tx1"/>
              </a:solidFill>
            </a:endParaRPr>
          </a:p>
        </p:txBody>
      </p:sp>
      <p:sp>
        <p:nvSpPr>
          <p:cNvPr id="8" name="Rectangle 7"/>
          <p:cNvSpPr/>
          <p:nvPr/>
        </p:nvSpPr>
        <p:spPr>
          <a:xfrm>
            <a:off x="659673" y="3662229"/>
            <a:ext cx="2978332"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Seats</a:t>
            </a:r>
            <a:endParaRPr lang="en-IN" dirty="0">
              <a:solidFill>
                <a:schemeClr val="tx1"/>
              </a:solidFill>
            </a:endParaRPr>
          </a:p>
        </p:txBody>
      </p:sp>
      <p:sp>
        <p:nvSpPr>
          <p:cNvPr id="9" name="Rectangle 8"/>
          <p:cNvSpPr/>
          <p:nvPr/>
        </p:nvSpPr>
        <p:spPr>
          <a:xfrm>
            <a:off x="657496" y="4288612"/>
            <a:ext cx="2978332"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Pay using online/(cash)</a:t>
            </a:r>
            <a:endParaRPr lang="en-IN" dirty="0">
              <a:solidFill>
                <a:schemeClr val="tx1"/>
              </a:solidFill>
            </a:endParaRPr>
          </a:p>
        </p:txBody>
      </p:sp>
      <p:sp>
        <p:nvSpPr>
          <p:cNvPr id="10" name="Rectangle 9"/>
          <p:cNvSpPr/>
          <p:nvPr/>
        </p:nvSpPr>
        <p:spPr>
          <a:xfrm>
            <a:off x="657496" y="5030742"/>
            <a:ext cx="2978332" cy="664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E-ticket email/</a:t>
            </a:r>
            <a:r>
              <a:rPr lang="en-IN" dirty="0" err="1" smtClean="0">
                <a:solidFill>
                  <a:schemeClr val="tx1"/>
                </a:solidFill>
              </a:rPr>
              <a:t>whatsapp</a:t>
            </a:r>
            <a:r>
              <a:rPr lang="en-IN" dirty="0" smtClean="0">
                <a:solidFill>
                  <a:schemeClr val="tx1"/>
                </a:solidFill>
              </a:rPr>
              <a:t>/message</a:t>
            </a:r>
            <a:endParaRPr lang="en-IN" dirty="0">
              <a:solidFill>
                <a:schemeClr val="tx1"/>
              </a:solidFill>
            </a:endParaRPr>
          </a:p>
        </p:txBody>
      </p:sp>
      <p:sp>
        <p:nvSpPr>
          <p:cNvPr id="11" name="Oval 10"/>
          <p:cNvSpPr/>
          <p:nvPr/>
        </p:nvSpPr>
        <p:spPr>
          <a:xfrm>
            <a:off x="1049382" y="6083804"/>
            <a:ext cx="2194560" cy="64008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Enjoy Movie</a:t>
            </a:r>
            <a:endParaRPr lang="en-IN" dirty="0">
              <a:solidFill>
                <a:schemeClr val="tx1"/>
              </a:solidFill>
            </a:endParaRPr>
          </a:p>
        </p:txBody>
      </p:sp>
      <p:cxnSp>
        <p:nvCxnSpPr>
          <p:cNvPr id="13" name="Straight Arrow Connector 12"/>
          <p:cNvCxnSpPr>
            <a:stCxn id="5" idx="4"/>
            <a:endCxn id="6" idx="0"/>
          </p:cNvCxnSpPr>
          <p:nvPr/>
        </p:nvCxnSpPr>
        <p:spPr>
          <a:xfrm flipH="1">
            <a:off x="2148839" y="2103120"/>
            <a:ext cx="1" cy="30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2148839" y="2729503"/>
            <a:ext cx="0" cy="30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8" idx="0"/>
          </p:cNvCxnSpPr>
          <p:nvPr/>
        </p:nvCxnSpPr>
        <p:spPr>
          <a:xfrm>
            <a:off x="2148839" y="3355886"/>
            <a:ext cx="0" cy="30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9" idx="0"/>
          </p:cNvCxnSpPr>
          <p:nvPr/>
        </p:nvCxnSpPr>
        <p:spPr>
          <a:xfrm flipH="1">
            <a:off x="2146662" y="3982269"/>
            <a:ext cx="2177" cy="30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10" idx="0"/>
          </p:cNvCxnSpPr>
          <p:nvPr/>
        </p:nvCxnSpPr>
        <p:spPr>
          <a:xfrm>
            <a:off x="2146662" y="4608652"/>
            <a:ext cx="0" cy="422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11" idx="0"/>
          </p:cNvCxnSpPr>
          <p:nvPr/>
        </p:nvCxnSpPr>
        <p:spPr>
          <a:xfrm>
            <a:off x="2146662" y="5695405"/>
            <a:ext cx="0" cy="38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738" y="245744"/>
            <a:ext cx="1447848" cy="1084488"/>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074" y="104503"/>
            <a:ext cx="1326289" cy="1241241"/>
          </a:xfrm>
          <a:prstGeom prst="rect">
            <a:avLst/>
          </a:prstGeom>
        </p:spPr>
      </p:pic>
      <p:sp>
        <p:nvSpPr>
          <p:cNvPr id="27" name="Oval 26"/>
          <p:cNvSpPr/>
          <p:nvPr/>
        </p:nvSpPr>
        <p:spPr>
          <a:xfrm>
            <a:off x="8600754" y="1237229"/>
            <a:ext cx="2319795" cy="69918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Movie</a:t>
            </a:r>
            <a:endParaRPr lang="en-IN" sz="2000" dirty="0">
              <a:solidFill>
                <a:schemeClr val="tx1"/>
              </a:solidFill>
            </a:endParaRPr>
          </a:p>
        </p:txBody>
      </p:sp>
      <p:sp>
        <p:nvSpPr>
          <p:cNvPr id="28" name="Rectangle 27"/>
          <p:cNvSpPr/>
          <p:nvPr/>
        </p:nvSpPr>
        <p:spPr>
          <a:xfrm>
            <a:off x="8271485" y="2379754"/>
            <a:ext cx="2978332"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App/web</a:t>
            </a:r>
            <a:endParaRPr lang="en-IN" dirty="0">
              <a:solidFill>
                <a:schemeClr val="tx1"/>
              </a:solidFill>
            </a:endParaRPr>
          </a:p>
        </p:txBody>
      </p:sp>
      <p:sp>
        <p:nvSpPr>
          <p:cNvPr id="29" name="Rectangle 28"/>
          <p:cNvSpPr/>
          <p:nvPr/>
        </p:nvSpPr>
        <p:spPr>
          <a:xfrm>
            <a:off x="8271485" y="3035846"/>
            <a:ext cx="2978332"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Register +VIP(Free)</a:t>
            </a:r>
            <a:endParaRPr lang="en-IN" dirty="0">
              <a:solidFill>
                <a:schemeClr val="tx1"/>
              </a:solidFill>
            </a:endParaRPr>
          </a:p>
        </p:txBody>
      </p:sp>
      <p:sp>
        <p:nvSpPr>
          <p:cNvPr id="30" name="Rectangle 29"/>
          <p:cNvSpPr/>
          <p:nvPr/>
        </p:nvSpPr>
        <p:spPr>
          <a:xfrm>
            <a:off x="8271485" y="3681286"/>
            <a:ext cx="2978332"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Movie</a:t>
            </a:r>
            <a:endParaRPr lang="en-IN" dirty="0">
              <a:solidFill>
                <a:schemeClr val="tx1"/>
              </a:solidFill>
            </a:endParaRPr>
          </a:p>
        </p:txBody>
      </p:sp>
      <p:sp>
        <p:nvSpPr>
          <p:cNvPr id="31" name="Rectangle 30"/>
          <p:cNvSpPr/>
          <p:nvPr/>
        </p:nvSpPr>
        <p:spPr>
          <a:xfrm>
            <a:off x="8271485" y="4288612"/>
            <a:ext cx="2978332"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Seats</a:t>
            </a:r>
            <a:endParaRPr lang="en-IN" dirty="0">
              <a:solidFill>
                <a:schemeClr val="tx1"/>
              </a:solidFill>
            </a:endParaRPr>
          </a:p>
        </p:txBody>
      </p:sp>
      <p:sp>
        <p:nvSpPr>
          <p:cNvPr id="32" name="Rectangle 31"/>
          <p:cNvSpPr/>
          <p:nvPr/>
        </p:nvSpPr>
        <p:spPr>
          <a:xfrm>
            <a:off x="8271485" y="5363073"/>
            <a:ext cx="2978332" cy="664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E-ticket/Ticket delivery</a:t>
            </a:r>
            <a:endParaRPr lang="en-IN" dirty="0">
              <a:solidFill>
                <a:schemeClr val="tx1"/>
              </a:solidFill>
            </a:endParaRPr>
          </a:p>
        </p:txBody>
      </p:sp>
      <p:sp>
        <p:nvSpPr>
          <p:cNvPr id="33" name="Rectangle 32"/>
          <p:cNvSpPr/>
          <p:nvPr/>
        </p:nvSpPr>
        <p:spPr>
          <a:xfrm>
            <a:off x="8271485" y="4819697"/>
            <a:ext cx="2978332"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payment</a:t>
            </a:r>
            <a:endParaRPr lang="en-IN" dirty="0">
              <a:solidFill>
                <a:schemeClr val="tx1"/>
              </a:solidFill>
            </a:endParaRPr>
          </a:p>
        </p:txBody>
      </p:sp>
      <p:sp>
        <p:nvSpPr>
          <p:cNvPr id="34" name="Oval 33"/>
          <p:cNvSpPr/>
          <p:nvPr/>
        </p:nvSpPr>
        <p:spPr>
          <a:xfrm>
            <a:off x="8663371" y="6152162"/>
            <a:ext cx="2194560" cy="64008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Enjoy Movie</a:t>
            </a:r>
            <a:endParaRPr lang="en-IN" dirty="0">
              <a:solidFill>
                <a:schemeClr val="tx1"/>
              </a:solidFill>
            </a:endParaRPr>
          </a:p>
        </p:txBody>
      </p:sp>
      <p:cxnSp>
        <p:nvCxnSpPr>
          <p:cNvPr id="36" name="Straight Arrow Connector 35"/>
          <p:cNvCxnSpPr>
            <a:stCxn id="27" idx="4"/>
            <a:endCxn id="28" idx="0"/>
          </p:cNvCxnSpPr>
          <p:nvPr/>
        </p:nvCxnSpPr>
        <p:spPr>
          <a:xfrm flipH="1">
            <a:off x="9760651" y="1936409"/>
            <a:ext cx="1" cy="443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2"/>
            <a:endCxn id="29" idx="0"/>
          </p:cNvCxnSpPr>
          <p:nvPr/>
        </p:nvCxnSpPr>
        <p:spPr>
          <a:xfrm>
            <a:off x="9760651" y="2699794"/>
            <a:ext cx="0" cy="33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9" idx="2"/>
            <a:endCxn id="30" idx="0"/>
          </p:cNvCxnSpPr>
          <p:nvPr/>
        </p:nvCxnSpPr>
        <p:spPr>
          <a:xfrm>
            <a:off x="9760651" y="3355886"/>
            <a:ext cx="0" cy="32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2"/>
            <a:endCxn id="31" idx="0"/>
          </p:cNvCxnSpPr>
          <p:nvPr/>
        </p:nvCxnSpPr>
        <p:spPr>
          <a:xfrm>
            <a:off x="9760651" y="4001326"/>
            <a:ext cx="0" cy="28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1" idx="2"/>
            <a:endCxn id="33" idx="0"/>
          </p:cNvCxnSpPr>
          <p:nvPr/>
        </p:nvCxnSpPr>
        <p:spPr>
          <a:xfrm>
            <a:off x="9760651" y="4608652"/>
            <a:ext cx="0" cy="211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3" idx="2"/>
            <a:endCxn id="32" idx="0"/>
          </p:cNvCxnSpPr>
          <p:nvPr/>
        </p:nvCxnSpPr>
        <p:spPr>
          <a:xfrm>
            <a:off x="9760651" y="5139737"/>
            <a:ext cx="0" cy="2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2"/>
            <a:endCxn id="34" idx="0"/>
          </p:cNvCxnSpPr>
          <p:nvPr/>
        </p:nvCxnSpPr>
        <p:spPr>
          <a:xfrm>
            <a:off x="9760651" y="6027736"/>
            <a:ext cx="0" cy="124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36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286" y="926828"/>
            <a:ext cx="3394166" cy="1325563"/>
          </a:xfrm>
        </p:spPr>
        <p:txBody>
          <a:bodyPr/>
          <a:lstStyle/>
          <a:p>
            <a:r>
              <a:rPr lang="en-IN" b="1" dirty="0" smtClean="0"/>
              <a:t>REVENUE</a:t>
            </a:r>
            <a:endParaRPr lang="en-IN" b="1" dirty="0"/>
          </a:p>
        </p:txBody>
      </p:sp>
      <p:sp>
        <p:nvSpPr>
          <p:cNvPr id="3" name="Content Placeholder 2"/>
          <p:cNvSpPr>
            <a:spLocks noGrp="1"/>
          </p:cNvSpPr>
          <p:nvPr>
            <p:ph idx="1"/>
          </p:nvPr>
        </p:nvSpPr>
        <p:spPr>
          <a:xfrm>
            <a:off x="812073" y="2252391"/>
            <a:ext cx="4844143" cy="4351338"/>
          </a:xfrm>
        </p:spPr>
        <p:txBody>
          <a:bodyPr>
            <a:normAutofit/>
          </a:bodyPr>
          <a:lstStyle/>
          <a:p>
            <a:r>
              <a:rPr lang="en-IN" sz="3200" dirty="0" smtClean="0"/>
              <a:t>Ticket Sales-   65%</a:t>
            </a:r>
          </a:p>
          <a:p>
            <a:pPr marL="0" indent="0">
              <a:buNone/>
            </a:pPr>
            <a:r>
              <a:rPr lang="en-IN" sz="3200" dirty="0" smtClean="0"/>
              <a:t>(% commission)</a:t>
            </a:r>
          </a:p>
          <a:p>
            <a:r>
              <a:rPr lang="en-IN" sz="3200" dirty="0" smtClean="0"/>
              <a:t>Non ticketing like logistics and manpower</a:t>
            </a:r>
          </a:p>
          <a:p>
            <a:r>
              <a:rPr lang="en-IN" sz="3200" dirty="0" smtClean="0"/>
              <a:t>Advertisement and promotion</a:t>
            </a:r>
          </a:p>
          <a:p>
            <a:r>
              <a:rPr lang="en-IN" sz="3200" dirty="0" smtClean="0"/>
              <a:t>VISTA ERP systems</a:t>
            </a:r>
            <a:endParaRPr lang="en-IN" sz="3200" dirty="0"/>
          </a:p>
        </p:txBody>
      </p:sp>
      <p:sp>
        <p:nvSpPr>
          <p:cNvPr id="4" name="Title 1"/>
          <p:cNvSpPr txBox="1">
            <a:spLocks/>
          </p:cNvSpPr>
          <p:nvPr/>
        </p:nvSpPr>
        <p:spPr>
          <a:xfrm>
            <a:off x="7744097" y="926828"/>
            <a:ext cx="33941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t>COSTS</a:t>
            </a:r>
            <a:endParaRPr lang="en-IN" b="1" dirty="0"/>
          </a:p>
        </p:txBody>
      </p:sp>
      <p:sp>
        <p:nvSpPr>
          <p:cNvPr id="5" name="Content Placeholder 2"/>
          <p:cNvSpPr txBox="1">
            <a:spLocks/>
          </p:cNvSpPr>
          <p:nvPr/>
        </p:nvSpPr>
        <p:spPr>
          <a:xfrm>
            <a:off x="6531429" y="2252391"/>
            <a:ext cx="53035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smtClean="0"/>
              <a:t>Employee</a:t>
            </a:r>
          </a:p>
          <a:p>
            <a:r>
              <a:rPr lang="en-IN" sz="3200" dirty="0" smtClean="0"/>
              <a:t>Advertising</a:t>
            </a:r>
          </a:p>
          <a:p>
            <a:r>
              <a:rPr lang="en-IN" sz="3200" dirty="0" smtClean="0"/>
              <a:t>Payment Gateway(Rs.3)</a:t>
            </a:r>
          </a:p>
          <a:p>
            <a:r>
              <a:rPr lang="en-IN" sz="3200" dirty="0" err="1" smtClean="0"/>
              <a:t>Whatsapp</a:t>
            </a:r>
            <a:r>
              <a:rPr lang="en-IN" sz="3200" dirty="0" smtClean="0"/>
              <a:t>/google/messages</a:t>
            </a:r>
            <a:endParaRPr lang="en-IN" sz="3200" dirty="0"/>
          </a:p>
          <a:p>
            <a:r>
              <a:rPr lang="en-IN" sz="3200" dirty="0" smtClean="0"/>
              <a:t>Promotion Include-</a:t>
            </a:r>
            <a:r>
              <a:rPr lang="en-IN" sz="3200" dirty="0" err="1" smtClean="0"/>
              <a:t>Marathons,workshops</a:t>
            </a:r>
            <a:endParaRPr lang="en-IN" sz="32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926" y="505121"/>
            <a:ext cx="1447848" cy="1084488"/>
          </a:xfrm>
          <a:prstGeom prst="rect">
            <a:avLst/>
          </a:prstGeom>
        </p:spPr>
      </p:pic>
    </p:spTree>
    <p:extLst>
      <p:ext uri="{BB962C8B-B14F-4D97-AF65-F5344CB8AC3E}">
        <p14:creationId xmlns:p14="http://schemas.microsoft.com/office/powerpoint/2010/main" val="638054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467</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LT W01_35 Light1475496</vt:lpstr>
      <vt:lpstr>Calibri</vt:lpstr>
      <vt:lpstr>Calibri Light</vt:lpstr>
      <vt:lpstr>Office Theme</vt:lpstr>
      <vt:lpstr>PowerPoint Presentation</vt:lpstr>
      <vt:lpstr>Overview</vt:lpstr>
      <vt:lpstr>Overview</vt:lpstr>
      <vt:lpstr>BiZ Model</vt:lpstr>
      <vt:lpstr>Services </vt:lpstr>
      <vt:lpstr>Services </vt:lpstr>
      <vt:lpstr>Functions</vt:lpstr>
      <vt:lpstr>Process</vt:lpstr>
      <vt:lpstr>REVENUE</vt:lpstr>
      <vt:lpstr>REVENUE</vt:lpstr>
      <vt:lpstr>Financials</vt:lpstr>
      <vt:lpstr>Financials</vt:lpstr>
      <vt:lpstr>Metrics</vt:lpstr>
      <vt:lpstr>Analytics</vt:lpstr>
      <vt:lpstr>My pitch</vt:lpstr>
    </vt:vector>
  </TitlesOfParts>
  <Company>NetApp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katta manoj</dc:creator>
  <cp:lastModifiedBy>katta manoj</cp:lastModifiedBy>
  <cp:revision>30</cp:revision>
  <dcterms:created xsi:type="dcterms:W3CDTF">2018-07-01T09:52:28Z</dcterms:created>
  <dcterms:modified xsi:type="dcterms:W3CDTF">2018-07-02T05:19:00Z</dcterms:modified>
</cp:coreProperties>
</file>