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331D-47A0-45E0-9687-5C8B3658238E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78C36-4F6E-4832-8336-5524BBFA8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4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Alteryx</a:t>
            </a:r>
            <a:r>
              <a:rPr lang="en-IN" dirty="0" smtClean="0"/>
              <a:t> --demographic</a:t>
            </a:r>
            <a:r>
              <a:rPr lang="en-IN" dirty="0"/>
              <a:t>, </a:t>
            </a:r>
            <a:r>
              <a:rPr lang="en-IN" dirty="0" smtClean="0"/>
              <a:t>consumer,</a:t>
            </a:r>
            <a:r>
              <a:rPr lang="en-IN" dirty="0"/>
              <a:t> smarter location </a:t>
            </a:r>
            <a:r>
              <a:rPr lang="en-IN" dirty="0" smtClean="0"/>
              <a:t>decisions, Pricing</a:t>
            </a:r>
          </a:p>
          <a:p>
            <a:r>
              <a:rPr lang="en-IN" dirty="0" smtClean="0"/>
              <a:t>Google Analytics 360</a:t>
            </a:r>
          </a:p>
          <a:p>
            <a:r>
              <a:rPr lang="en-IN" dirty="0" err="1" smtClean="0"/>
              <a:t>Tatvic</a:t>
            </a:r>
            <a:r>
              <a:rPr lang="en-IN" dirty="0" smtClean="0"/>
              <a:t> -Page Level User Behaviour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7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Pitch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long Bookmyshow was the undebatable leader in </a:t>
            </a:r>
            <a:r>
              <a:rPr lang="en-IN" dirty="0" err="1" smtClean="0"/>
              <a:t>indian</a:t>
            </a:r>
            <a:r>
              <a:rPr lang="en-IN" dirty="0" smtClean="0"/>
              <a:t> online ticket market. But loosing ground to the aggressive strategies of </a:t>
            </a:r>
            <a:r>
              <a:rPr lang="en-IN" dirty="0" err="1" smtClean="0"/>
              <a:t>paytm</a:t>
            </a:r>
            <a:r>
              <a:rPr lang="en-IN" dirty="0" smtClean="0"/>
              <a:t> resulting in loss of revenue. I want to bring in my marketing ideas for the betterment of future of the company.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4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33" y="295068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3200" dirty="0"/>
              <a:t>Started in 1999 as a Software Reseller of VISTA Group. (Big Tree </a:t>
            </a:r>
            <a:r>
              <a:rPr lang="en-IN" sz="3200" dirty="0" smtClean="0"/>
              <a:t>Entertainment)</a:t>
            </a:r>
            <a:endParaRPr lang="en-IN" sz="3200" dirty="0"/>
          </a:p>
          <a:p>
            <a:r>
              <a:rPr lang="en-IN" sz="3200" dirty="0"/>
              <a:t>Started by Ashish | </a:t>
            </a:r>
            <a:r>
              <a:rPr lang="en-IN" sz="3200" dirty="0" err="1"/>
              <a:t>Parikshit</a:t>
            </a:r>
            <a:r>
              <a:rPr lang="en-IN" sz="3200" dirty="0"/>
              <a:t> | Rajesh</a:t>
            </a:r>
            <a:r>
              <a:rPr lang="en-IN" sz="3200" dirty="0" smtClean="0"/>
              <a:t>.</a:t>
            </a:r>
          </a:p>
          <a:p>
            <a:r>
              <a:rPr lang="en-IN" sz="3200" dirty="0"/>
              <a:t>Start </a:t>
            </a:r>
            <a:r>
              <a:rPr lang="en-IN" sz="3200" dirty="0" err="1" smtClean="0"/>
              <a:t>BookmyShow</a:t>
            </a:r>
            <a:r>
              <a:rPr lang="en-IN" sz="3200" dirty="0" smtClean="0"/>
              <a:t>,</a:t>
            </a:r>
            <a:r>
              <a:rPr lang="en-IN" dirty="0"/>
              <a:t> </a:t>
            </a:r>
            <a:r>
              <a:rPr lang="en-IN" sz="3200" dirty="0"/>
              <a:t>an online movie &amp; entertainment ticketing platform</a:t>
            </a:r>
            <a:r>
              <a:rPr lang="en-IN" sz="3200" dirty="0" smtClean="0"/>
              <a:t> </a:t>
            </a:r>
            <a:r>
              <a:rPr lang="en-IN" sz="3200" dirty="0"/>
              <a:t>in </a:t>
            </a:r>
            <a:r>
              <a:rPr lang="en-IN" sz="3200" dirty="0" smtClean="0"/>
              <a:t>2007.</a:t>
            </a:r>
          </a:p>
          <a:p>
            <a:r>
              <a:rPr lang="en-IN" sz="3200" dirty="0" smtClean="0"/>
              <a:t>5 countries|650+ cities in </a:t>
            </a:r>
            <a:r>
              <a:rPr lang="en-IN" sz="3200" dirty="0" err="1" smtClean="0"/>
              <a:t>india</a:t>
            </a:r>
            <a:r>
              <a:rPr lang="en-IN" sz="3200" dirty="0" smtClean="0"/>
              <a:t> with 5000+ screens</a:t>
            </a:r>
            <a:endParaRPr lang="en-IN" sz="3200" dirty="0"/>
          </a:p>
          <a:p>
            <a:r>
              <a:rPr lang="en-IN" sz="3200" dirty="0" smtClean="0"/>
              <a:t>Funded by </a:t>
            </a:r>
            <a:r>
              <a:rPr lang="en-IN" sz="3200" dirty="0" err="1" smtClean="0"/>
              <a:t>Accel</a:t>
            </a:r>
            <a:r>
              <a:rPr lang="en-IN" sz="3200" dirty="0" smtClean="0"/>
              <a:t> partners, </a:t>
            </a:r>
            <a:r>
              <a:rPr lang="en-IN" sz="3200" dirty="0" err="1" smtClean="0"/>
              <a:t>Saif</a:t>
            </a:r>
            <a:r>
              <a:rPr lang="en-IN" sz="3200" dirty="0" smtClean="0"/>
              <a:t> partners, Network18</a:t>
            </a:r>
          </a:p>
          <a:p>
            <a:r>
              <a:rPr lang="en-IN" sz="3200" dirty="0" smtClean="0"/>
              <a:t>Tickets Sold record-Single weekend-3M and 1M a day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5419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440" y="31639"/>
            <a:ext cx="3159034" cy="1325563"/>
          </a:xfrm>
        </p:spPr>
        <p:txBody>
          <a:bodyPr/>
          <a:lstStyle/>
          <a:p>
            <a:r>
              <a:rPr lang="en-IN" dirty="0" err="1" smtClean="0"/>
              <a:t>BiZ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12323" y="3282738"/>
            <a:ext cx="415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Tickets (% commission)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153" y="4969459"/>
            <a:ext cx="412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Online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6502" y="4974478"/>
            <a:ext cx="2076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Offline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26080" y="1747159"/>
            <a:ext cx="114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B2C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7874" y="1611256"/>
            <a:ext cx="285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B2B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2297" y="3867513"/>
            <a:ext cx="3391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Advertisements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Technology</a:t>
            </a:r>
          </a:p>
          <a:p>
            <a:endParaRPr lang="en-IN" sz="3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731829" y="2580902"/>
            <a:ext cx="8708" cy="110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0733" y="4043152"/>
            <a:ext cx="40278" cy="89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19447" y="3814626"/>
            <a:ext cx="8708" cy="110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4571" y="2414301"/>
            <a:ext cx="8708" cy="970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252651" y="1097280"/>
            <a:ext cx="5995852" cy="26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248503" y="1084583"/>
            <a:ext cx="8709" cy="549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52651" y="1108062"/>
            <a:ext cx="8709" cy="549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N" b="1" dirty="0" smtClean="0"/>
              <a:t>Services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175658"/>
            <a:ext cx="8216538" cy="5434148"/>
          </a:xfrm>
        </p:spPr>
      </p:pic>
      <p:sp>
        <p:nvSpPr>
          <p:cNvPr id="5" name="TextBox 4"/>
          <p:cNvSpPr txBox="1"/>
          <p:nvPr/>
        </p:nvSpPr>
        <p:spPr>
          <a:xfrm>
            <a:off x="8597538" y="1175658"/>
            <a:ext cx="35944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-Movie Tickets</a:t>
            </a:r>
            <a:br>
              <a:rPr lang="en-IN" sz="2400" dirty="0" smtClean="0"/>
            </a:br>
            <a:r>
              <a:rPr lang="en-IN" sz="2400" dirty="0"/>
              <a:t>-Event Tickets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-Sporting Events – IPL, ISL, Pro </a:t>
            </a:r>
            <a:r>
              <a:rPr lang="en-IN" sz="2400" dirty="0" smtClean="0"/>
              <a:t>Kabaddi, </a:t>
            </a:r>
            <a:r>
              <a:rPr lang="en-IN" sz="2400" dirty="0"/>
              <a:t>World Cup, T20, ISL etc.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-Comedy Shows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-Theatre </a:t>
            </a:r>
            <a:r>
              <a:rPr lang="en-IN" sz="2400" dirty="0"/>
              <a:t>Performing Arts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-Kids Activities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-Theme Parks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-Corporate Trainings and Sporting </a:t>
            </a:r>
            <a:r>
              <a:rPr lang="en-IN" sz="2400" dirty="0" smtClean="0"/>
              <a:t>Events</a:t>
            </a:r>
          </a:p>
          <a:p>
            <a:endParaRPr lang="en-IN" sz="2400" dirty="0" smtClean="0"/>
          </a:p>
          <a:p>
            <a:r>
              <a:rPr lang="en-IN" sz="2400" dirty="0" smtClean="0"/>
              <a:t>-Music</a:t>
            </a:r>
          </a:p>
          <a:p>
            <a:r>
              <a:rPr lang="en-IN" sz="2400" dirty="0" smtClean="0"/>
              <a:t>-Plan it(Group plan)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591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Business</a:t>
            </a:r>
          </a:p>
          <a:p>
            <a:r>
              <a:rPr lang="en-IN" sz="3200" dirty="0" smtClean="0"/>
              <a:t>Content Strategy</a:t>
            </a:r>
          </a:p>
          <a:p>
            <a:r>
              <a:rPr lang="en-IN" sz="3200" dirty="0" smtClean="0"/>
              <a:t>Customer Experience</a:t>
            </a:r>
          </a:p>
          <a:p>
            <a:r>
              <a:rPr lang="en-IN" sz="3200" dirty="0" smtClean="0"/>
              <a:t>Engineering</a:t>
            </a:r>
          </a:p>
          <a:p>
            <a:r>
              <a:rPr lang="en-IN" sz="3200" dirty="0" smtClean="0"/>
              <a:t>Finance &amp; Legal</a:t>
            </a:r>
          </a:p>
          <a:p>
            <a:r>
              <a:rPr lang="en-IN" sz="3200" dirty="0" smtClean="0"/>
              <a:t>Food &amp; Beverages- Cinemas</a:t>
            </a:r>
          </a:p>
          <a:p>
            <a:r>
              <a:rPr lang="en-IN" sz="3200" dirty="0" smtClean="0"/>
              <a:t>Marketing &amp; Sales</a:t>
            </a:r>
          </a:p>
          <a:p>
            <a:r>
              <a:rPr lang="en-IN" sz="3200" dirty="0" smtClean="0"/>
              <a:t>Product &amp; Design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797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/>
              <a:t>Want to watch movie?</a:t>
            </a:r>
          </a:p>
          <a:p>
            <a:r>
              <a:rPr lang="en-IN" sz="3200" dirty="0" smtClean="0"/>
              <a:t>With friends-plan using BMS chat</a:t>
            </a:r>
          </a:p>
          <a:p>
            <a:r>
              <a:rPr lang="en-IN" sz="3200" dirty="0" smtClean="0"/>
              <a:t>Open bookmyshow app/web</a:t>
            </a:r>
          </a:p>
          <a:p>
            <a:r>
              <a:rPr lang="en-IN" sz="3200" dirty="0" smtClean="0"/>
              <a:t>Choose location/language</a:t>
            </a:r>
          </a:p>
          <a:p>
            <a:r>
              <a:rPr lang="en-IN" sz="3200" dirty="0" smtClean="0"/>
              <a:t>Book your seat</a:t>
            </a:r>
          </a:p>
          <a:p>
            <a:r>
              <a:rPr lang="en-IN" sz="3200" dirty="0" smtClean="0"/>
              <a:t>Any issue-call customer support</a:t>
            </a:r>
          </a:p>
          <a:p>
            <a:r>
              <a:rPr lang="en-IN" sz="3200" dirty="0" smtClean="0"/>
              <a:t>Bored enroute ? - listen to music on BMS app </a:t>
            </a:r>
          </a:p>
          <a:p>
            <a:r>
              <a:rPr lang="en-IN" sz="3200" dirty="0" smtClean="0"/>
              <a:t>Go to theatre and have a hassle free experience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5146766" y="1996904"/>
            <a:ext cx="2508290" cy="1053071"/>
          </a:xfrm>
          <a:custGeom>
            <a:avLst/>
            <a:gdLst>
              <a:gd name="connsiteX0" fmla="*/ 0 w 2508290"/>
              <a:gd name="connsiteY0" fmla="*/ 53965 h 1053071"/>
              <a:gd name="connsiteX1" fmla="*/ 2272937 w 2508290"/>
              <a:gd name="connsiteY1" fmla="*/ 93154 h 1053071"/>
              <a:gd name="connsiteX2" fmla="*/ 2286000 w 2508290"/>
              <a:gd name="connsiteY2" fmla="*/ 916114 h 1053071"/>
              <a:gd name="connsiteX3" fmla="*/ 940525 w 2508290"/>
              <a:gd name="connsiteY3" fmla="*/ 1046742 h 1053071"/>
              <a:gd name="connsiteX4" fmla="*/ 1071154 w 2508290"/>
              <a:gd name="connsiteY4" fmla="*/ 1020616 h 105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290" h="1053071">
                <a:moveTo>
                  <a:pt x="0" y="53965"/>
                </a:moveTo>
                <a:cubicBezTo>
                  <a:pt x="945968" y="1713"/>
                  <a:pt x="1891937" y="-50538"/>
                  <a:pt x="2272937" y="93154"/>
                </a:cubicBezTo>
                <a:cubicBezTo>
                  <a:pt x="2653937" y="236846"/>
                  <a:pt x="2508069" y="757183"/>
                  <a:pt x="2286000" y="916114"/>
                </a:cubicBezTo>
                <a:cubicBezTo>
                  <a:pt x="2063931" y="1075045"/>
                  <a:pt x="1142999" y="1029325"/>
                  <a:pt x="940525" y="1046742"/>
                </a:cubicBezTo>
                <a:cubicBezTo>
                  <a:pt x="738051" y="1064159"/>
                  <a:pt x="904602" y="1042387"/>
                  <a:pt x="1071154" y="10206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6087291" y="2926080"/>
            <a:ext cx="248195" cy="11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</p:cNvCxnSpPr>
          <p:nvPr/>
        </p:nvCxnSpPr>
        <p:spPr>
          <a:xfrm>
            <a:off x="6087291" y="3043646"/>
            <a:ext cx="248195" cy="22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286" y="926828"/>
            <a:ext cx="3394166" cy="1325563"/>
          </a:xfrm>
        </p:spPr>
        <p:txBody>
          <a:bodyPr/>
          <a:lstStyle/>
          <a:p>
            <a:r>
              <a:rPr lang="en-IN" b="1" dirty="0" smtClean="0"/>
              <a:t>REVENUE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2252391"/>
            <a:ext cx="4844143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Ticket Sales-   65%</a:t>
            </a:r>
          </a:p>
          <a:p>
            <a:pPr marL="0" indent="0">
              <a:buNone/>
            </a:pPr>
            <a:r>
              <a:rPr lang="en-IN" sz="3200" dirty="0" smtClean="0"/>
              <a:t>(% commission)</a:t>
            </a:r>
          </a:p>
          <a:p>
            <a:r>
              <a:rPr lang="en-IN" sz="3200" dirty="0" smtClean="0"/>
              <a:t>Non ticketing like logistics and manpower</a:t>
            </a:r>
          </a:p>
          <a:p>
            <a:r>
              <a:rPr lang="en-IN" sz="3200" dirty="0" smtClean="0"/>
              <a:t>Advertisement and promotion</a:t>
            </a:r>
          </a:p>
          <a:p>
            <a:r>
              <a:rPr lang="en-IN" sz="3200" dirty="0" smtClean="0"/>
              <a:t>VISTA ERP systems</a:t>
            </a:r>
            <a:endParaRPr lang="en-IN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44097" y="926828"/>
            <a:ext cx="3394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COSTS</a:t>
            </a:r>
            <a:endParaRPr lang="en-IN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1429" y="2252391"/>
            <a:ext cx="5303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Employee</a:t>
            </a:r>
          </a:p>
          <a:p>
            <a:r>
              <a:rPr lang="en-IN" sz="3200" dirty="0" smtClean="0"/>
              <a:t>Advertising</a:t>
            </a:r>
          </a:p>
          <a:p>
            <a:r>
              <a:rPr lang="en-IN" sz="3200" dirty="0" smtClean="0"/>
              <a:t>Payment Gateway(Rs.3)</a:t>
            </a:r>
          </a:p>
          <a:p>
            <a:r>
              <a:rPr lang="en-IN" sz="3200" dirty="0" err="1" smtClean="0"/>
              <a:t>Whatsapp</a:t>
            </a:r>
            <a:r>
              <a:rPr lang="en-IN" sz="3200" dirty="0" smtClean="0"/>
              <a:t>/google/messages</a:t>
            </a:r>
            <a:endParaRPr lang="en-IN" sz="3200" dirty="0"/>
          </a:p>
          <a:p>
            <a:r>
              <a:rPr lang="en-IN" sz="3200" dirty="0" smtClean="0"/>
              <a:t>Promotion Include-</a:t>
            </a:r>
            <a:r>
              <a:rPr lang="en-IN" sz="3200" dirty="0" err="1" smtClean="0"/>
              <a:t>Marathons,workshops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32327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Financials (2017)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</a:t>
            </a:r>
            <a:r>
              <a:rPr lang="en-IN" b="1" dirty="0" smtClean="0"/>
              <a:t>evenue</a:t>
            </a:r>
          </a:p>
          <a:p>
            <a:r>
              <a:rPr lang="en-IN" dirty="0" smtClean="0"/>
              <a:t>27 </a:t>
            </a:r>
            <a:r>
              <a:rPr lang="en-IN" dirty="0"/>
              <a:t>per cent </a:t>
            </a:r>
            <a:r>
              <a:rPr lang="en-IN" dirty="0" smtClean="0"/>
              <a:t>increase </a:t>
            </a:r>
            <a:r>
              <a:rPr lang="en-IN" dirty="0"/>
              <a:t>in operational revenues at </a:t>
            </a:r>
            <a:r>
              <a:rPr lang="en-IN" dirty="0" err="1"/>
              <a:t>Rs</a:t>
            </a:r>
            <a:r>
              <a:rPr lang="en-IN" dirty="0"/>
              <a:t> 300.6 </a:t>
            </a:r>
            <a:r>
              <a:rPr lang="en-IN" dirty="0" smtClean="0"/>
              <a:t>crore</a:t>
            </a:r>
          </a:p>
          <a:p>
            <a:r>
              <a:rPr lang="en-IN" dirty="0" smtClean="0"/>
              <a:t>Online </a:t>
            </a:r>
            <a:r>
              <a:rPr lang="en-IN" dirty="0"/>
              <a:t>ticket booking </a:t>
            </a:r>
            <a:r>
              <a:rPr lang="en-IN" dirty="0" smtClean="0"/>
              <a:t>service- </a:t>
            </a:r>
            <a:r>
              <a:rPr lang="en-IN" dirty="0" err="1" smtClean="0"/>
              <a:t>Rs</a:t>
            </a:r>
            <a:r>
              <a:rPr lang="en-IN" dirty="0" smtClean="0"/>
              <a:t> </a:t>
            </a:r>
            <a:r>
              <a:rPr lang="en-IN" dirty="0"/>
              <a:t>230 </a:t>
            </a:r>
            <a:r>
              <a:rPr lang="en-IN" dirty="0" smtClean="0"/>
              <a:t> crore(30% increase)</a:t>
            </a:r>
          </a:p>
          <a:p>
            <a:pPr marL="0" indent="0">
              <a:buNone/>
            </a:pPr>
            <a:r>
              <a:rPr lang="en-IN" b="1" dirty="0" smtClean="0"/>
              <a:t>Expenses</a:t>
            </a:r>
          </a:p>
          <a:p>
            <a:r>
              <a:rPr lang="en-IN" dirty="0"/>
              <a:t>E</a:t>
            </a:r>
            <a:r>
              <a:rPr lang="en-IN" dirty="0" smtClean="0"/>
              <a:t>xpenses </a:t>
            </a:r>
            <a:r>
              <a:rPr lang="en-IN" dirty="0"/>
              <a:t>almost doubling to </a:t>
            </a:r>
            <a:r>
              <a:rPr lang="en-IN" dirty="0" err="1"/>
              <a:t>Rs</a:t>
            </a:r>
            <a:r>
              <a:rPr lang="en-IN" dirty="0"/>
              <a:t> 473 </a:t>
            </a:r>
            <a:r>
              <a:rPr lang="en-IN" dirty="0" smtClean="0"/>
              <a:t>crore(4X increase)</a:t>
            </a:r>
          </a:p>
          <a:p>
            <a:r>
              <a:rPr lang="en-IN" dirty="0" smtClean="0"/>
              <a:t>Advertising </a:t>
            </a:r>
            <a:r>
              <a:rPr lang="en-IN" dirty="0"/>
              <a:t>expenses to </a:t>
            </a:r>
            <a:r>
              <a:rPr lang="en-IN" dirty="0" err="1"/>
              <a:t>Rs</a:t>
            </a:r>
            <a:r>
              <a:rPr lang="en-IN" dirty="0"/>
              <a:t> 146.5 </a:t>
            </a:r>
            <a:r>
              <a:rPr lang="en-IN" dirty="0" smtClean="0"/>
              <a:t>crore</a:t>
            </a:r>
          </a:p>
          <a:p>
            <a:pPr marL="0" indent="0">
              <a:buNone/>
            </a:pPr>
            <a:r>
              <a:rPr lang="en-IN" b="1" dirty="0"/>
              <a:t>L</a:t>
            </a:r>
            <a:r>
              <a:rPr lang="en-IN" b="1" dirty="0" smtClean="0"/>
              <a:t>oss</a:t>
            </a:r>
          </a:p>
          <a:p>
            <a:r>
              <a:rPr lang="en-IN" dirty="0" smtClean="0"/>
              <a:t>Losses </a:t>
            </a:r>
            <a:r>
              <a:rPr lang="en-IN" dirty="0"/>
              <a:t>by a whopping 138 times to come in at </a:t>
            </a:r>
            <a:r>
              <a:rPr lang="en-IN" dirty="0" err="1"/>
              <a:t>Rs</a:t>
            </a:r>
            <a:r>
              <a:rPr lang="en-IN" dirty="0"/>
              <a:t> 139 crore </a:t>
            </a:r>
            <a:r>
              <a:rPr lang="en-IN" dirty="0" smtClean="0"/>
              <a:t>(1Cr in 16)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4091" y="6356350"/>
            <a:ext cx="6596743" cy="365125"/>
          </a:xfrm>
        </p:spPr>
        <p:txBody>
          <a:bodyPr/>
          <a:lstStyle/>
          <a:p>
            <a:r>
              <a:rPr lang="en-US" dirty="0" smtClean="0"/>
              <a:t>Source::https://inc42.com/buzz/bookmyshow-online-ticketing-losses-paytm/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5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Tickets sold day/ month</a:t>
            </a:r>
          </a:p>
          <a:p>
            <a:r>
              <a:rPr lang="en-IN" sz="3200" dirty="0" smtClean="0"/>
              <a:t>App downloads</a:t>
            </a:r>
          </a:p>
          <a:p>
            <a:r>
              <a:rPr lang="en-IN" sz="3200" dirty="0" smtClean="0"/>
              <a:t>Page views day/ month</a:t>
            </a:r>
          </a:p>
          <a:p>
            <a:r>
              <a:rPr lang="en-IN" sz="3200" dirty="0" smtClean="0"/>
              <a:t>Number of seats sold a day(Occupancy)</a:t>
            </a:r>
          </a:p>
          <a:p>
            <a:r>
              <a:rPr lang="en-IN" sz="3200" dirty="0" smtClean="0"/>
              <a:t>No of shows per day</a:t>
            </a:r>
          </a:p>
          <a:p>
            <a:r>
              <a:rPr lang="en-IN" sz="3200" dirty="0" smtClean="0"/>
              <a:t>No of online transactions(chargeable)</a:t>
            </a:r>
          </a:p>
          <a:p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252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299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Overview</vt:lpstr>
      <vt:lpstr>BiZ Model</vt:lpstr>
      <vt:lpstr>Services</vt:lpstr>
      <vt:lpstr>Functions</vt:lpstr>
      <vt:lpstr>Process</vt:lpstr>
      <vt:lpstr>REVENUE</vt:lpstr>
      <vt:lpstr>Financials (2017)</vt:lpstr>
      <vt:lpstr>Metrics</vt:lpstr>
      <vt:lpstr>Analytics</vt:lpstr>
      <vt:lpstr>My Pitch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13</cp:revision>
  <dcterms:created xsi:type="dcterms:W3CDTF">2018-06-29T14:01:18Z</dcterms:created>
  <dcterms:modified xsi:type="dcterms:W3CDTF">2018-06-29T15:51:01Z</dcterms:modified>
</cp:coreProperties>
</file>