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7" r:id="rId7"/>
    <p:sldId id="266" r:id="rId8"/>
    <p:sldId id="259" r:id="rId9"/>
    <p:sldId id="261" r:id="rId10"/>
    <p:sldId id="264" r:id="rId11"/>
    <p:sldId id="268" r:id="rId12"/>
    <p:sldId id="260" r:id="rId13"/>
    <p:sldId id="262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ipkar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0795"/>
            <a:ext cx="12212955" cy="686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6125986"/>
          </a:xfrm>
        </p:spPr>
        <p:txBody>
          <a:bodyPr>
            <a:normAutofit fontScale="92500" lnSpcReduction="20000"/>
          </a:bodyPr>
          <a:lstStyle/>
          <a:p>
            <a:pPr marL="3657600" lvl="8" indent="0"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Metrics Used by Flipkart</a:t>
            </a:r>
            <a:endParaRPr lang="en-IN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  <a:p>
            <a:r>
              <a:rPr lang="en-IN" dirty="0"/>
              <a:t>N</a:t>
            </a:r>
            <a:r>
              <a:rPr lang="en-IN" dirty="0" smtClean="0"/>
              <a:t>et </a:t>
            </a:r>
            <a:r>
              <a:rPr lang="en-IN" dirty="0"/>
              <a:t>promoter score (NPS, a key measure of customer satisfaction and loyalty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/>
              <a:t>M</a:t>
            </a:r>
            <a:r>
              <a:rPr lang="en-IN" dirty="0" smtClean="0"/>
              <a:t>onthly </a:t>
            </a:r>
            <a:r>
              <a:rPr lang="en-IN" dirty="0"/>
              <a:t>gross </a:t>
            </a:r>
            <a:r>
              <a:rPr lang="en-IN" dirty="0" smtClean="0"/>
              <a:t>sales</a:t>
            </a:r>
            <a:endParaRPr lang="en-IN" dirty="0" smtClean="0"/>
          </a:p>
          <a:p>
            <a:r>
              <a:rPr lang="en-IN" dirty="0"/>
              <a:t>break even at the gross profit level by cutting staff costs, discounts and other expenses.</a:t>
            </a:r>
            <a:endParaRPr lang="en-IN" dirty="0" smtClean="0"/>
          </a:p>
          <a:p>
            <a:r>
              <a:rPr lang="en-IN" dirty="0" smtClean="0"/>
              <a:t>GMV(Gross Merchandise value)</a:t>
            </a:r>
            <a:endParaRPr lang="en-IN" dirty="0" smtClean="0"/>
          </a:p>
          <a:p>
            <a:r>
              <a:rPr lang="en-IN" dirty="0" smtClean="0"/>
              <a:t>Calls per month(Outgoing and Incoming calls)</a:t>
            </a:r>
            <a:endParaRPr lang="en-IN" dirty="0" smtClean="0"/>
          </a:p>
          <a:p>
            <a:r>
              <a:rPr lang="en-IN" dirty="0"/>
              <a:t>Average order </a:t>
            </a:r>
            <a:r>
              <a:rPr lang="en-IN" dirty="0" smtClean="0"/>
              <a:t>size</a:t>
            </a:r>
            <a:endParaRPr lang="en-IN" dirty="0" smtClean="0"/>
          </a:p>
          <a:p>
            <a:r>
              <a:rPr lang="en-IN" dirty="0"/>
              <a:t>Number of </a:t>
            </a:r>
            <a:r>
              <a:rPr lang="en-IN" dirty="0" smtClean="0"/>
              <a:t>transactions</a:t>
            </a:r>
            <a:endParaRPr lang="en-IN" dirty="0" smtClean="0"/>
          </a:p>
          <a:p>
            <a:r>
              <a:rPr lang="en-IN" dirty="0"/>
              <a:t>Shopping cart abandonment </a:t>
            </a:r>
            <a:r>
              <a:rPr lang="en-IN" dirty="0" smtClean="0"/>
              <a:t>rate</a:t>
            </a:r>
            <a:endParaRPr lang="en-IN" dirty="0" smtClean="0"/>
          </a:p>
          <a:p>
            <a:r>
              <a:rPr lang="en-IN" dirty="0"/>
              <a:t>Customer lifetime value (CLV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/>
              <a:t>Mobile site </a:t>
            </a:r>
            <a:r>
              <a:rPr lang="en-IN" dirty="0" smtClean="0"/>
              <a:t>traffic</a:t>
            </a:r>
            <a:endParaRPr lang="en-IN" dirty="0" smtClean="0"/>
          </a:p>
          <a:p>
            <a:r>
              <a:rPr lang="en-IN" dirty="0"/>
              <a:t>Newsletter </a:t>
            </a:r>
            <a:r>
              <a:rPr lang="en-IN" dirty="0" smtClean="0"/>
              <a:t>subscribers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4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37970" y="960755"/>
            <a:ext cx="9115425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		</a:t>
            </a:r>
            <a:r>
              <a:rPr lang="en-IN" alt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Analytics in </a:t>
            </a:r>
            <a:r>
              <a:rPr lang="en-IN" alt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flipkart</a:t>
            </a:r>
            <a:endParaRPr lang="en-IN" alt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IN" altLang="en-US" sz="2000" dirty="0">
                <a:solidFill>
                  <a:schemeClr val="accent1">
                    <a:lumMod val="50000"/>
                  </a:schemeClr>
                </a:solidFill>
              </a:rPr>
              <a:t>Almost every vertical in </a:t>
            </a:r>
            <a:r>
              <a:rPr lang="en-IN" altLang="en-US" sz="2000" dirty="0" err="1">
                <a:solidFill>
                  <a:schemeClr val="accent1">
                    <a:lumMod val="50000"/>
                  </a:schemeClr>
                </a:solidFill>
              </a:rPr>
              <a:t>flipkart</a:t>
            </a:r>
            <a:r>
              <a:rPr lang="en-IN" altLang="en-US" sz="2000" dirty="0">
                <a:solidFill>
                  <a:schemeClr val="accent1">
                    <a:lumMod val="50000"/>
                  </a:schemeClr>
                </a:solidFill>
              </a:rPr>
              <a:t> uses analytics.</a:t>
            </a:r>
            <a:endParaRPr lang="en-IN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alt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FDP currently manages a 800+ nodes Hadoop cluster to store more than 35 PB of data.</a:t>
            </a:r>
            <a:endParaRPr lang="en-IN" alt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IN" alt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Qlikview</a:t>
            </a:r>
            <a:r>
              <a:rPr lang="en-I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-visual analytics and improved inventory management tool to optimise stock levels.</a:t>
            </a:r>
            <a:endParaRPr lang="en-IN" alt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IN" alt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Hadoop -</a:t>
            </a:r>
            <a:r>
              <a:rPr lang="en-IN" altLang="en-US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Bigdata</a:t>
            </a:r>
            <a:endParaRPr lang="en-IN" alt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IN" alt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DBMS-MySQL</a:t>
            </a:r>
            <a:endParaRPr lang="en-IN" alt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56" y="365125"/>
            <a:ext cx="10800644" cy="6508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320800"/>
            <a:ext cx="10879667" cy="485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•Online Retail Industry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•It is one of the leading e-commerce players in the </a:t>
            </a:r>
            <a:r>
              <a:rPr lang="en-IN" dirty="0" smtClean="0"/>
              <a:t>country.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•Started as a online book seller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•Initial capital of 4lakh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•Founded by Sachin </a:t>
            </a:r>
            <a:r>
              <a:rPr lang="en-IN" dirty="0" err="1"/>
              <a:t>bansal</a:t>
            </a:r>
            <a:r>
              <a:rPr lang="en-IN" dirty="0"/>
              <a:t> &amp; </a:t>
            </a:r>
            <a:r>
              <a:rPr lang="en-IN" dirty="0" err="1"/>
              <a:t>Binny</a:t>
            </a:r>
            <a:r>
              <a:rPr lang="en-IN" dirty="0"/>
              <a:t> </a:t>
            </a:r>
            <a:r>
              <a:rPr lang="en-IN" dirty="0" err="1"/>
              <a:t>bansal</a:t>
            </a:r>
            <a:r>
              <a:rPr lang="en-IN" dirty="0"/>
              <a:t> in Bangalore, Karnataka in 2007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•30000</a:t>
            </a:r>
            <a:r>
              <a:rPr lang="en-IN" dirty="0" smtClean="0"/>
              <a:t>+ employees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• Flipkart has 26 million registered users clocking over 8 million daily </a:t>
            </a:r>
            <a:r>
              <a:rPr lang="en-IN" dirty="0" smtClean="0"/>
              <a:t>visits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smtClean="0"/>
              <a:t>Flipkart First- </a:t>
            </a:r>
            <a:r>
              <a:rPr lang="en-IN" dirty="0"/>
              <a:t>an annual subscription service for frequent shoppers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2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06045" y="302895"/>
            <a:ext cx="11979910" cy="625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2122" y="327839"/>
            <a:ext cx="10507133" cy="5770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				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Flipkart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1490133"/>
            <a:ext cx="1091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Supply Chain</a:t>
            </a:r>
            <a:r>
              <a:rPr lang="en-IN" dirty="0" smtClean="0"/>
              <a:t>			</a:t>
            </a:r>
            <a:r>
              <a:rPr lang="en-IN" b="1" dirty="0" smtClean="0"/>
              <a:t>Market place, Retail&amp;			Technology</a:t>
            </a:r>
            <a:endParaRPr lang="en-IN" b="1" dirty="0" smtClean="0"/>
          </a:p>
          <a:p>
            <a:r>
              <a:rPr lang="en-IN" b="1" dirty="0"/>
              <a:t>	</a:t>
            </a:r>
            <a:r>
              <a:rPr lang="en-IN" b="1" dirty="0" smtClean="0"/>
              <a:t>			Marketing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333" y="2889956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Engineering	</a:t>
            </a:r>
            <a:r>
              <a:rPr lang="en-IN" dirty="0"/>
              <a:t>R</a:t>
            </a:r>
            <a:r>
              <a:rPr lang="en-IN" dirty="0" smtClean="0"/>
              <a:t>esearch </a:t>
            </a:r>
            <a:r>
              <a:rPr lang="en-IN" dirty="0"/>
              <a:t>and </a:t>
            </a:r>
            <a:r>
              <a:rPr lang="en-IN" dirty="0" smtClean="0"/>
              <a:t>Development 		</a:t>
            </a:r>
            <a:r>
              <a:rPr lang="en-IN" dirty="0"/>
              <a:t>(</a:t>
            </a:r>
            <a:r>
              <a:rPr lang="en-IN" dirty="0" smtClean="0"/>
              <a:t>innovation)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53956" y="4052711"/>
            <a:ext cx="287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day-to-day </a:t>
            </a:r>
            <a:r>
              <a:rPr lang="en-IN" dirty="0"/>
              <a:t>technology management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78132" y="5215467"/>
            <a:ext cx="44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FDP- Flipkart Data </a:t>
            </a:r>
            <a:r>
              <a:rPr lang="en-IN" dirty="0" smtClean="0"/>
              <a:t>platform       Coders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28711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Logistics      Warehouses   Delivery boys		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4445" y="3714044"/>
            <a:ext cx="5362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 Acquisition and Relations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Sellers &amp; Buyers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99822" y="1185333"/>
            <a:ext cx="8082845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6444" y="767644"/>
            <a:ext cx="0" cy="42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99822" y="1196622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6444" y="1196622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82667" y="1185333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82978" y="2297792"/>
            <a:ext cx="2726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16755" y="1972775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200" y="2297792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58622" y="2297792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09244" y="2297792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84266" y="1876819"/>
            <a:ext cx="0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732889" y="2266286"/>
            <a:ext cx="322862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32889" y="2266286"/>
            <a:ext cx="0" cy="45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961511" y="2249855"/>
            <a:ext cx="0" cy="4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32889" y="3386750"/>
            <a:ext cx="0" cy="6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32889" y="4699042"/>
            <a:ext cx="0" cy="1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580489" y="4834508"/>
            <a:ext cx="26953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580489" y="4834508"/>
            <a:ext cx="0" cy="35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275888" y="4834508"/>
            <a:ext cx="0" cy="38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36444" y="2170330"/>
            <a:ext cx="0" cy="228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235200" y="4452708"/>
            <a:ext cx="287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93634" y="3913706"/>
            <a:ext cx="1042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			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IN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Order Placed By Customer</a:t>
            </a:r>
            <a:endParaRPr lang="en-IN" dirty="0"/>
          </a:p>
          <a:p>
            <a:r>
              <a:rPr lang="en-IN" dirty="0"/>
              <a:t>Order Download in OMS</a:t>
            </a:r>
            <a:endParaRPr lang="en-IN" dirty="0"/>
          </a:p>
          <a:p>
            <a:r>
              <a:rPr lang="en-IN" dirty="0"/>
              <a:t>Inventory Allocation</a:t>
            </a:r>
            <a:endParaRPr lang="en-IN" dirty="0"/>
          </a:p>
          <a:p>
            <a:r>
              <a:rPr lang="en-IN" dirty="0"/>
              <a:t>Order Picking</a:t>
            </a:r>
            <a:endParaRPr lang="en-IN" dirty="0"/>
          </a:p>
          <a:p>
            <a:r>
              <a:rPr lang="en-IN" dirty="0"/>
              <a:t>Order Packing and generation of labels</a:t>
            </a:r>
            <a:endParaRPr lang="en-IN" dirty="0"/>
          </a:p>
          <a:p>
            <a:r>
              <a:rPr lang="en-IN" dirty="0"/>
              <a:t>Order Shipment</a:t>
            </a:r>
            <a:endParaRPr lang="en-IN" dirty="0"/>
          </a:p>
          <a:p>
            <a:r>
              <a:rPr lang="en-IN" dirty="0"/>
              <a:t>Shipment Delivered</a:t>
            </a:r>
            <a:endParaRPr lang="en-IN" dirty="0"/>
          </a:p>
          <a:p>
            <a:r>
              <a:rPr lang="en-IN" dirty="0" smtClean="0"/>
              <a:t>Payment-COD/Online Payment Gateway/Gift cards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85422" y="365125"/>
            <a:ext cx="10868378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REVENUE MODEL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income Model of Flipkart</a:t>
            </a:r>
            <a:r>
              <a:rPr lang="en-IN" dirty="0"/>
              <a:t> is “X% commission on the total selling value given to the vendor</a:t>
            </a:r>
            <a:r>
              <a:rPr lang="en-IN" dirty="0" smtClean="0"/>
              <a:t>”.</a:t>
            </a:r>
            <a:endParaRPr lang="en-IN" dirty="0" smtClean="0"/>
          </a:p>
          <a:p>
            <a:r>
              <a:rPr lang="en-IN" b="1" i="1" dirty="0"/>
              <a:t>Listing and convenience </a:t>
            </a:r>
            <a:r>
              <a:rPr lang="en-IN" b="1" i="1" dirty="0" smtClean="0"/>
              <a:t>fee</a:t>
            </a:r>
            <a:endParaRPr lang="en-IN" b="1" i="1" dirty="0" smtClean="0"/>
          </a:p>
          <a:p>
            <a:r>
              <a:rPr lang="en-IN" b="1" i="1" dirty="0" smtClean="0"/>
              <a:t>Logistics-  </a:t>
            </a:r>
            <a:r>
              <a:rPr lang="en-IN" b="1" i="1" dirty="0" err="1" smtClean="0"/>
              <a:t>ekart</a:t>
            </a:r>
            <a:endParaRPr lang="en-IN" b="1" i="1" dirty="0" smtClean="0"/>
          </a:p>
          <a:p>
            <a:r>
              <a:rPr lang="en-IN" b="1" i="1" dirty="0"/>
              <a:t>Digital </a:t>
            </a:r>
            <a:r>
              <a:rPr lang="en-IN" b="1" i="1" dirty="0" smtClean="0"/>
              <a:t>media: Ads, Target Search results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3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13970" y="-1905"/>
            <a:ext cx="12220575" cy="686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2740" y="601345"/>
            <a:ext cx="11667490" cy="4964430"/>
          </a:xfrm>
        </p:spPr>
        <p:txBody>
          <a:bodyPr>
            <a:noAutofit/>
          </a:bodyPr>
          <a:lstStyle/>
          <a:p>
            <a:r>
              <a:rPr lang="en-IN" altLang="en-US" sz="3200" dirty="0"/>
              <a:t>The reported growth of the company in 2017 stood at 23%.</a:t>
            </a:r>
            <a:endParaRPr lang="en-IN" altLang="en-US" sz="3200" dirty="0"/>
          </a:p>
          <a:p>
            <a:r>
              <a:rPr lang="en-IN" altLang="en-US" sz="3200" dirty="0"/>
              <a:t>However, Flipkart continued to record high losses, which reached $1.3 </a:t>
            </a:r>
            <a:r>
              <a:rPr lang="en-IN" altLang="en-US" sz="3200" dirty="0" err="1"/>
              <a:t>Bn</a:t>
            </a:r>
            <a:r>
              <a:rPr lang="en-IN" altLang="en-US" sz="3200" dirty="0"/>
              <a:t> </a:t>
            </a:r>
            <a:endParaRPr lang="en-IN" altLang="en-US" sz="3200" dirty="0"/>
          </a:p>
          <a:p>
            <a:r>
              <a:rPr lang="en-IN" altLang="en-US" sz="3200" dirty="0"/>
              <a:t>Loss after tax widened from </a:t>
            </a:r>
            <a:r>
              <a:rPr lang="en-IN" altLang="en-US" sz="3200" dirty="0" err="1"/>
              <a:t>Rs</a:t>
            </a:r>
            <a:r>
              <a:rPr lang="en-IN" altLang="en-US" sz="3200" dirty="0"/>
              <a:t> 5,223 crore to </a:t>
            </a:r>
            <a:r>
              <a:rPr lang="en-IN" altLang="en-US" sz="3200" dirty="0" err="1"/>
              <a:t>Rs</a:t>
            </a:r>
            <a:r>
              <a:rPr lang="en-IN" altLang="en-US" sz="3200" dirty="0"/>
              <a:t> 8,771 crore.</a:t>
            </a:r>
            <a:endParaRPr lang="en-IN" altLang="en-US" sz="3200" dirty="0"/>
          </a:p>
          <a:p>
            <a:r>
              <a:rPr lang="en-IN" altLang="en-US" sz="3200" dirty="0"/>
              <a:t>Cost of talent (including salaries and stock-based compensation) was recorded at $319 </a:t>
            </a:r>
            <a:r>
              <a:rPr lang="en-IN" altLang="en-US" sz="3200" dirty="0" err="1"/>
              <a:t>Mn</a:t>
            </a:r>
            <a:r>
              <a:rPr lang="en-IN" altLang="en-US" sz="3200" dirty="0"/>
              <a:t> (INR 2,052 Cr), a rise of 9% against 124% hike in FY16.</a:t>
            </a:r>
            <a:endParaRPr lang="en-IN" altLang="en-US" sz="3200" dirty="0"/>
          </a:p>
          <a:p>
            <a:r>
              <a:rPr lang="en-IN" altLang="en-US" sz="3200" dirty="0"/>
              <a:t>Advertising and business promotion expenses were $185 </a:t>
            </a:r>
            <a:r>
              <a:rPr lang="en-IN" altLang="en-US" sz="3200" dirty="0" err="1"/>
              <a:t>Mn</a:t>
            </a:r>
            <a:r>
              <a:rPr lang="en-IN" altLang="en-US" sz="3200" dirty="0"/>
              <a:t>, a rise of 9.4% against 100% of FY16.</a:t>
            </a:r>
            <a:endParaRPr lang="en-IN" altLang="en-US" sz="3200" dirty="0"/>
          </a:p>
          <a:p>
            <a:r>
              <a:rPr lang="en-IN" altLang="en-US" sz="3200" dirty="0"/>
              <a:t>Cash-in-hand reached $557 </a:t>
            </a:r>
            <a:r>
              <a:rPr lang="en-IN" altLang="en-US" sz="3200" dirty="0" err="1"/>
              <a:t>Mn</a:t>
            </a:r>
            <a:r>
              <a:rPr lang="en-IN" altLang="en-US" sz="3200" dirty="0"/>
              <a:t> (INR 3,579 Cr), a fall of 13%.</a:t>
            </a:r>
            <a:endParaRPr lang="en-IN" altLang="en-US" sz="3200" dirty="0"/>
          </a:p>
          <a:p>
            <a:r>
              <a:rPr lang="en-IN" altLang="en-US" sz="3200" dirty="0"/>
              <a:t>Investments in mutual funds or bonds fell by 78% to $173 </a:t>
            </a:r>
            <a:r>
              <a:rPr lang="en-IN" altLang="en-US" sz="3200" dirty="0" err="1"/>
              <a:t>Mn</a:t>
            </a:r>
            <a:r>
              <a:rPr lang="en-IN" altLang="en-US" sz="3200" dirty="0"/>
              <a:t> (INR 1,114 Cr).</a:t>
            </a:r>
            <a:endParaRPr lang="en-I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79022"/>
            <a:ext cx="746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Financials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0889" y="1196621"/>
            <a:ext cx="10732911" cy="4980341"/>
          </a:xfrm>
        </p:spPr>
        <p:txBody>
          <a:bodyPr/>
          <a:lstStyle/>
          <a:p>
            <a:r>
              <a:rPr lang="en-IN" dirty="0"/>
              <a:t>Registered </a:t>
            </a:r>
            <a:r>
              <a:rPr lang="en-IN" dirty="0" smtClean="0"/>
              <a:t>Users- 100million</a:t>
            </a:r>
            <a:endParaRPr lang="en-IN" dirty="0" smtClean="0"/>
          </a:p>
          <a:p>
            <a:r>
              <a:rPr lang="en-IN" dirty="0"/>
              <a:t>Active </a:t>
            </a:r>
            <a:r>
              <a:rPr lang="en-IN" dirty="0" smtClean="0"/>
              <a:t>Sellers-100K</a:t>
            </a:r>
            <a:endParaRPr lang="en-IN" dirty="0" smtClean="0"/>
          </a:p>
          <a:p>
            <a:r>
              <a:rPr lang="en-IN" dirty="0" smtClean="0"/>
              <a:t>Categories-80</a:t>
            </a:r>
            <a:endParaRPr lang="en-IN" dirty="0" smtClean="0"/>
          </a:p>
          <a:p>
            <a:r>
              <a:rPr lang="en-IN" dirty="0"/>
              <a:t>Daily Page </a:t>
            </a:r>
            <a:r>
              <a:rPr lang="en-IN" dirty="0" smtClean="0"/>
              <a:t>Views-10 million</a:t>
            </a:r>
            <a:endParaRPr lang="en-IN" dirty="0"/>
          </a:p>
          <a:p>
            <a:r>
              <a:rPr lang="en-IN" dirty="0"/>
              <a:t>Monthly </a:t>
            </a:r>
            <a:r>
              <a:rPr lang="en-IN" dirty="0" smtClean="0"/>
              <a:t>Shipments-8million</a:t>
            </a:r>
            <a:endParaRPr lang="en-IN" dirty="0"/>
          </a:p>
          <a:p>
            <a:r>
              <a:rPr lang="en-IN" dirty="0" smtClean="0"/>
              <a:t>Products-80million</a:t>
            </a:r>
            <a:endParaRPr lang="en-IN" dirty="0"/>
          </a:p>
          <a:p>
            <a:r>
              <a:rPr lang="en-IN" dirty="0" smtClean="0"/>
              <a:t>Warehouses-21</a:t>
            </a:r>
            <a:endParaRPr lang="en-IN" dirty="0" smtClean="0"/>
          </a:p>
          <a:p>
            <a:r>
              <a:rPr lang="en-IN" dirty="0"/>
              <a:t>Rs.800-1,500 to acquire a </a:t>
            </a:r>
            <a:r>
              <a:rPr lang="en-IN" dirty="0" smtClean="0"/>
              <a:t>customer(Customer Acquisition).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0889" y="361245"/>
            <a:ext cx="9347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Metrics(Operational)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WPS Presentation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Liberation Mono</vt:lpstr>
      <vt:lpstr>Office Theme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manoj kumar katta</dc:creator>
  <cp:lastModifiedBy>manoj kumar katta</cp:lastModifiedBy>
  <cp:revision>31</cp:revision>
  <dcterms:created xsi:type="dcterms:W3CDTF">2018-06-18T17:30:00Z</dcterms:created>
  <dcterms:modified xsi:type="dcterms:W3CDTF">2018-06-21T09:27:39Z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