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72" r:id="rId7"/>
    <p:sldId id="274" r:id="rId8"/>
    <p:sldId id="261" r:id="rId9"/>
    <p:sldId id="262" r:id="rId10"/>
    <p:sldId id="263" r:id="rId11"/>
    <p:sldId id="264" r:id="rId12"/>
    <p:sldId id="273" r:id="rId13"/>
    <p:sldId id="266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35" y="-635"/>
            <a:ext cx="1221867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ex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" y="203835"/>
            <a:ext cx="11757660" cy="6449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20040"/>
            <a:ext cx="10953750" cy="1022985"/>
          </a:xfrm>
        </p:spPr>
        <p:txBody>
          <a:bodyPr/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METRICS Used By PRACTO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796415"/>
            <a:ext cx="10833100" cy="4380865"/>
          </a:xfrm>
        </p:spPr>
        <p:txBody>
          <a:bodyPr/>
          <a:p>
            <a:r>
              <a:rPr lang="en-IN" altLang="en-US" sz="3600"/>
              <a:t>P</a:t>
            </a:r>
            <a:r>
              <a:rPr lang="en-US" sz="3600"/>
              <a:t>ageviews</a:t>
            </a:r>
            <a:endParaRPr lang="en-US" sz="3600"/>
          </a:p>
          <a:p>
            <a:r>
              <a:rPr lang="en-IN" altLang="en-US" sz="3600"/>
              <a:t>A</a:t>
            </a:r>
            <a:r>
              <a:rPr lang="en-US" sz="3600"/>
              <a:t>ppointments </a:t>
            </a:r>
            <a:r>
              <a:rPr lang="en-IN" altLang="en-US" sz="3600"/>
              <a:t>B</a:t>
            </a:r>
            <a:r>
              <a:rPr lang="en-US" sz="3600"/>
              <a:t>ooked every month</a:t>
            </a:r>
            <a:endParaRPr lang="en-US" sz="3600"/>
          </a:p>
          <a:p>
            <a:r>
              <a:rPr lang="en-IN" altLang="en-US" sz="3600"/>
              <a:t>Website T</a:t>
            </a:r>
            <a:r>
              <a:rPr lang="en-US" sz="3600"/>
              <a:t>raffic</a:t>
            </a:r>
            <a:endParaRPr lang="en-US" sz="3600"/>
          </a:p>
          <a:p>
            <a:r>
              <a:rPr lang="en-IN" altLang="en-US" sz="3600"/>
              <a:t>H</a:t>
            </a:r>
            <a:r>
              <a:rPr lang="en-US" sz="3600"/>
              <a:t>appy </a:t>
            </a:r>
            <a:r>
              <a:rPr lang="en-IN" altLang="en-US" sz="3600"/>
              <a:t>S</a:t>
            </a:r>
            <a:r>
              <a:rPr lang="en-US" sz="3600"/>
              <a:t>upport </a:t>
            </a:r>
            <a:r>
              <a:rPr lang="en-IN" altLang="en-US" sz="3600"/>
              <a:t>R</a:t>
            </a:r>
            <a:r>
              <a:rPr lang="en-US" sz="3600"/>
              <a:t>atings</a:t>
            </a:r>
            <a:r>
              <a:rPr lang="en-IN" altLang="en-US" sz="3600"/>
              <a:t>(Customer Satisfaction)</a:t>
            </a:r>
            <a:endParaRPr lang="en-IN" altLang="en-US" sz="3600"/>
          </a:p>
          <a:p>
            <a:r>
              <a:rPr lang="en-IN" altLang="en-US" sz="3600"/>
              <a:t>Number of  searches every month(4 million)</a:t>
            </a:r>
            <a:endParaRPr lang="en-IN" altLang="en-US" sz="3600"/>
          </a:p>
          <a:p>
            <a:r>
              <a:rPr lang="en-IN" altLang="en-US" sz="3600"/>
              <a:t>Retention Rate</a:t>
            </a:r>
            <a:endParaRPr lang="en-IN" altLang="en-US" sz="3600"/>
          </a:p>
          <a:p>
            <a:pPr marL="0" indent="0">
              <a:buNone/>
            </a:pPr>
            <a:endParaRPr lang="en-I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Analytics Software used by Practo</a:t>
            </a:r>
            <a:endParaRPr lang="en-IN" altLang="en-US"/>
          </a:p>
        </p:txBody>
      </p:sp>
      <p:pic>
        <p:nvPicPr>
          <p:cNvPr id="4" name="Content Placeholder 3" descr="an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83410"/>
            <a:ext cx="6375400" cy="2760345"/>
          </a:xfrm>
          <a:prstGeom prst="rect">
            <a:avLst/>
          </a:prstGeom>
        </p:spPr>
      </p:pic>
      <p:pic>
        <p:nvPicPr>
          <p:cNvPr id="5" name="Content Placeholder 4" descr="ana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643755"/>
            <a:ext cx="637476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652145"/>
            <a:ext cx="1163383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>
                <a:sym typeface="+mn-ea"/>
              </a:rPr>
              <a:t>Personnel need to checkout a doctor’s profile urged Shashank and his classmate Abhinav Lal to set up    PractoTechnologies Pvt.Ltd.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Practo was started in around 2008 with focus on booking doctor         appointments within your comfort zone through online platform.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200000 doctors registered on their platform as well over 8000 hospitals .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A Single, Trusted, And Familiar Place Where Consumers Can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Find Doctors,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Book Appointments,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Chat Online With Doctors,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Insurance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Order Medicines, Medical Devices,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Get Lab Tests,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Store Health Records in cloud vault, 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800"/>
              <a:t> Read Health Articles Written By Doctors</a:t>
            </a:r>
            <a:endParaRPr lang="en-I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61950" y="66040"/>
            <a:ext cx="9215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PRACTO IS.....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65" y="202565"/>
            <a:ext cx="11736705" cy="6452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430"/>
            <a:ext cx="10515600" cy="753745"/>
          </a:xfrm>
        </p:spPr>
        <p:txBody>
          <a:bodyPr>
            <a:normAutofit fontScale="90000"/>
          </a:bodyPr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Practo Functions(employees: 2,300)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935"/>
            <a:ext cx="10515600" cy="542353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IN" altLang="en-US" sz="4000"/>
              <a:t>1.Marketing &amp;Sales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2.Developer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3.Finance and Accounting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4.Customer Support 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5.Product Design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6.Productivity and Operations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7.Analytics and Data science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8.Sales and Business development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9.HR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10.Devops and IT</a:t>
            </a:r>
            <a:endParaRPr lang="en-IN" altLang="en-US" sz="4000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365125"/>
            <a:ext cx="10862945" cy="63182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I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PRACTO Process</a:t>
            </a:r>
            <a:endParaRPr lang="en-I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6525" y="1245235"/>
            <a:ext cx="117830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3600"/>
              <a:t>1.New to the place</a:t>
            </a:r>
            <a:endParaRPr lang="en-IN" altLang="en-US" sz="3600"/>
          </a:p>
          <a:p>
            <a:pPr algn="just"/>
            <a:r>
              <a:rPr lang="en-IN" altLang="en-US" sz="3600"/>
              <a:t>2.Caught with flu</a:t>
            </a:r>
            <a:endParaRPr lang="en-IN" altLang="en-US" sz="3600"/>
          </a:p>
          <a:p>
            <a:pPr algn="just"/>
            <a:r>
              <a:rPr lang="en-IN" altLang="en-US" sz="3600"/>
              <a:t>3.Search for Doctor on Practo</a:t>
            </a:r>
            <a:endParaRPr lang="en-IN" altLang="en-US" sz="3600"/>
          </a:p>
          <a:p>
            <a:pPr algn="just"/>
            <a:r>
              <a:rPr lang="en-IN" altLang="en-US" sz="3600"/>
              <a:t>4.Look at the testimonals and select best doctor near to you</a:t>
            </a:r>
            <a:endParaRPr lang="en-IN" altLang="en-US" sz="3600"/>
          </a:p>
          <a:p>
            <a:pPr algn="just"/>
            <a:r>
              <a:rPr lang="en-IN" altLang="en-US" sz="3600"/>
              <a:t>5.Book appointment at your conviniece</a:t>
            </a:r>
            <a:endParaRPr lang="en-IN" altLang="en-US" sz="3600"/>
          </a:p>
          <a:p>
            <a:pPr algn="just"/>
            <a:r>
              <a:rPr lang="en-IN" altLang="en-US" sz="3600"/>
              <a:t>6.Visit Doctor</a:t>
            </a:r>
            <a:endParaRPr lang="en-IN" altLang="en-US" sz="3600"/>
          </a:p>
          <a:p>
            <a:pPr algn="just"/>
            <a:r>
              <a:rPr lang="en-IN" altLang="en-US" sz="3600"/>
              <a:t>7.Update prescription on practo vault</a:t>
            </a:r>
            <a:endParaRPr lang="en-IN" altLang="en-US" sz="3600"/>
          </a:p>
          <a:p>
            <a:pPr algn="just"/>
            <a:r>
              <a:rPr lang="en-IN" altLang="en-US" sz="3600"/>
              <a:t>8.Buy medicines on practo and get delivered to home.</a:t>
            </a:r>
            <a:endParaRPr lang="en-IN" altLang="en-US" sz="3600"/>
          </a:p>
          <a:p>
            <a:pPr algn="just"/>
            <a:r>
              <a:rPr lang="en-IN" altLang="en-US" sz="3600"/>
              <a:t>9.Not satisfied with the service contact Practo support team  </a:t>
            </a:r>
            <a:endParaRPr lang="en-I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531495"/>
            <a:ext cx="10847070" cy="556260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Revenue stream</a:t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" y="934720"/>
            <a:ext cx="11496040" cy="5922010"/>
          </a:xfrm>
        </p:spPr>
        <p:txBody>
          <a:bodyPr>
            <a:normAutofit lnSpcReduction="20000"/>
          </a:bodyPr>
          <a:p>
            <a:r>
              <a:rPr lang="en-US" sz="3600"/>
              <a:t>Practo Ray</a:t>
            </a:r>
            <a:r>
              <a:rPr lang="en-IN" altLang="en-US" sz="3600"/>
              <a:t>(SaaS platform-</a:t>
            </a:r>
            <a:r>
              <a:rPr sz="3600">
                <a:sym typeface="+mn-ea"/>
              </a:rPr>
              <a:t>Rs. 999 and Rs. 1999 per month. </a:t>
            </a:r>
            <a:r>
              <a:rPr lang="en-IN" sz="3600">
                <a:sym typeface="+mn-ea"/>
              </a:rPr>
              <a:t>with IVR)</a:t>
            </a:r>
            <a:endParaRPr lang="en-IN" sz="3600">
              <a:sym typeface="+mn-ea"/>
            </a:endParaRPr>
          </a:p>
          <a:p>
            <a:r>
              <a:rPr lang="en-US" sz="3600"/>
              <a:t>Practo </a:t>
            </a:r>
            <a:r>
              <a:rPr lang="en-IN" altLang="en-US" sz="3600"/>
              <a:t>Se</a:t>
            </a:r>
            <a:r>
              <a:rPr lang="en-US" sz="3600"/>
              <a:t>a</a:t>
            </a:r>
            <a:r>
              <a:rPr lang="en-IN" altLang="en-US" sz="3600"/>
              <a:t>r</a:t>
            </a:r>
            <a:r>
              <a:rPr lang="en-US" sz="3600"/>
              <a:t>ch</a:t>
            </a:r>
            <a:r>
              <a:rPr lang="en-IN" altLang="en-US" sz="3600"/>
              <a:t>(App &amp; Website)</a:t>
            </a:r>
            <a:endParaRPr lang="en-IN" altLang="en-US" sz="3600"/>
          </a:p>
          <a:p>
            <a:r>
              <a:rPr lang="en-US" sz="3600"/>
              <a:t>Practo Health Feed</a:t>
            </a:r>
            <a:r>
              <a:rPr lang="en-IN" altLang="en-US" sz="3600"/>
              <a:t>(Blog for Doctors and Patients)</a:t>
            </a:r>
            <a:endParaRPr lang="en-IN" altLang="en-US" sz="3600"/>
          </a:p>
          <a:p>
            <a:r>
              <a:rPr lang="en-IN" altLang="en-US" sz="3600"/>
              <a:t>Practo Consult(Q&amp;A tool for patients)</a:t>
            </a:r>
            <a:endParaRPr lang="en-IN" altLang="en-US" sz="3600"/>
          </a:p>
          <a:p>
            <a:r>
              <a:rPr lang="en-IN" altLang="en-US" sz="3600"/>
              <a:t>Practo Tab(Doctors)</a:t>
            </a:r>
            <a:endParaRPr lang="en-IN" altLang="en-US" sz="3600"/>
          </a:p>
          <a:p>
            <a:r>
              <a:rPr lang="en-IN" altLang="en-US" sz="3600"/>
              <a:t>Medicine Delivery</a:t>
            </a:r>
            <a:endParaRPr lang="en-IN" altLang="en-US" sz="3600"/>
          </a:p>
          <a:p>
            <a:r>
              <a:rPr lang="en-IN" altLang="en-US" sz="3600"/>
              <a:t>Pathological Test Booking(% commissions from the Lab Owners)</a:t>
            </a:r>
            <a:endParaRPr lang="en-IN" altLang="en-US" sz="3600"/>
          </a:p>
          <a:p>
            <a:r>
              <a:rPr lang="en-IN" altLang="en-US" sz="3600">
                <a:sym typeface="+mn-ea"/>
              </a:rPr>
              <a:t>Querent-AI platform with analytics &amp; dashboards &amp; KPI</a:t>
            </a:r>
            <a:endParaRPr lang="en-IN" altLang="en-US" sz="3600"/>
          </a:p>
          <a:p>
            <a:r>
              <a:rPr lang="en-IN" altLang="en-US" sz="3600">
                <a:sym typeface="+mn-ea"/>
              </a:rPr>
              <a:t>Qikwell- Intelligent patient relationship management system for hospitals</a:t>
            </a:r>
            <a:endParaRPr lang="en-IN" altLang="en-US" sz="3600"/>
          </a:p>
          <a:p>
            <a:endParaRPr lang="en-IN" altLang="en-US" sz="3600"/>
          </a:p>
          <a:p>
            <a:endParaRPr lang="en-I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80340"/>
            <a:ext cx="10833100" cy="59969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Channels 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Websites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Application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Software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B2b &amp; b2c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Customer segment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Normal unhealthy people.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Doctors.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Pathology labs.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• Moving crowd.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92265" y="423545"/>
            <a:ext cx="477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108700" y="344170"/>
            <a:ext cx="5359400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Cost structure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•Application and website  and software hosting charges.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•Website updating charges.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•Software development and maintenance charge.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•Travelling visiting cost sales person. 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•Pay to google for marketing.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fin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220345"/>
            <a:ext cx="12059920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br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535" y="325120"/>
            <a:ext cx="11543665" cy="620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WPS Presentation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Practo Functions(employees: 2,300)</vt:lpstr>
      <vt:lpstr>PRACTO Process</vt:lpstr>
      <vt:lpstr>Revenue stream </vt:lpstr>
      <vt:lpstr>PowerPoint 演示文稿</vt:lpstr>
      <vt:lpstr>PowerPoint 演示文稿</vt:lpstr>
      <vt:lpstr>PowerPoint 演示文稿</vt:lpstr>
      <vt:lpstr>PowerPoint 演示文稿</vt:lpstr>
      <vt:lpstr>METRICS Used By PRACTO</vt:lpstr>
      <vt:lpstr>Analytics Software used by Practo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manoj kumar katta</dc:creator>
  <cp:lastModifiedBy>manoj kumar katta</cp:lastModifiedBy>
  <cp:revision>12</cp:revision>
  <dcterms:created xsi:type="dcterms:W3CDTF">2018-06-19T18:15:00Z</dcterms:created>
  <dcterms:modified xsi:type="dcterms:W3CDTF">2018-06-22T05:38:30Z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